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Lst>
  <p:notesMasterIdLst>
    <p:notesMasterId r:id="rId36"/>
  </p:notesMasterIdLst>
  <p:sldIdLst>
    <p:sldId id="288" r:id="rId5"/>
    <p:sldId id="256" r:id="rId6"/>
    <p:sldId id="257" r:id="rId7"/>
    <p:sldId id="259" r:id="rId8"/>
    <p:sldId id="261" r:id="rId9"/>
    <p:sldId id="258" r:id="rId10"/>
    <p:sldId id="278" r:id="rId11"/>
    <p:sldId id="260" r:id="rId12"/>
    <p:sldId id="264" r:id="rId13"/>
    <p:sldId id="262" r:id="rId14"/>
    <p:sldId id="263" r:id="rId15"/>
    <p:sldId id="273" r:id="rId16"/>
    <p:sldId id="265" r:id="rId17"/>
    <p:sldId id="267" r:id="rId18"/>
    <p:sldId id="268" r:id="rId19"/>
    <p:sldId id="269" r:id="rId20"/>
    <p:sldId id="270" r:id="rId21"/>
    <p:sldId id="271" r:id="rId22"/>
    <p:sldId id="272" r:id="rId23"/>
    <p:sldId id="274" r:id="rId24"/>
    <p:sldId id="275" r:id="rId25"/>
    <p:sldId id="276" r:id="rId26"/>
    <p:sldId id="279" r:id="rId27"/>
    <p:sldId id="280" r:id="rId28"/>
    <p:sldId id="281" r:id="rId29"/>
    <p:sldId id="282" r:id="rId30"/>
    <p:sldId id="283" r:id="rId31"/>
    <p:sldId id="284" r:id="rId32"/>
    <p:sldId id="285" r:id="rId33"/>
    <p:sldId id="286" r:id="rId34"/>
    <p:sldId id="287" r:id="rId35"/>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4" d="100"/>
          <a:sy n="74" d="100"/>
        </p:scale>
        <p:origin x="120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43413-8AA0-46FB-8921-B375C2798D5E}" type="datetimeFigureOut">
              <a:rPr lang="es-AR" smtClean="0"/>
              <a:t>11/06/2015</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5F10E8-A3CF-426B-8A21-B31262E8C1E2}" type="slidenum">
              <a:rPr lang="es-AR" smtClean="0"/>
              <a:t>‹Nº›</a:t>
            </a:fld>
            <a:endParaRPr lang="es-AR"/>
          </a:p>
        </p:txBody>
      </p:sp>
    </p:spTree>
    <p:extLst>
      <p:ext uri="{BB962C8B-B14F-4D97-AF65-F5344CB8AC3E}">
        <p14:creationId xmlns:p14="http://schemas.microsoft.com/office/powerpoint/2010/main" val="1221003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2F6F4885-774D-4B41-AF21-2CEC4FB607E7}" type="slidenum">
              <a:rPr lang="es-AR" smtClean="0"/>
              <a:pPr/>
              <a:t>7</a:t>
            </a:fld>
            <a:endParaRPr lang="es-AR"/>
          </a:p>
        </p:txBody>
      </p:sp>
    </p:spTree>
    <p:extLst>
      <p:ext uri="{BB962C8B-B14F-4D97-AF65-F5344CB8AC3E}">
        <p14:creationId xmlns:p14="http://schemas.microsoft.com/office/powerpoint/2010/main" val="405728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Figure 3. Multi-model averages of spatial patterns of change under A1B. Shown is the difference </a:t>
            </a:r>
            <a:r>
              <a:rPr lang="en-US" smtClean="0"/>
              <a:t>between two twenty-year averages (2080–2099 minus 1980–1999). Each gridpoint value for each model has been standardized first, then a multi-model simple average is computed. Stippled regions correspond to areas where at least five of the nine model concur in determining that the change is statistically significant. Oceans (and subtropical regions for </a:t>
            </a:r>
            <a:r>
              <a:rPr lang="en-US" i="1" smtClean="0"/>
              <a:t>frost days and growing season) are left </a:t>
            </a:r>
            <a:r>
              <a:rPr lang="en-US" smtClean="0"/>
              <a:t>blank because we chose not to include them in the analysis.</a:t>
            </a:r>
            <a:endParaRPr lang="es-AR"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F45A2D-EA22-4970-9715-6B9AD3DA81BF}" type="slidenum">
              <a:rPr lang="es-AR">
                <a:solidFill>
                  <a:prstClr val="black"/>
                </a:solidFill>
              </a:rPr>
              <a:pPr/>
              <a:t>9</a:t>
            </a:fld>
            <a:endParaRPr lang="es-AR">
              <a:solidFill>
                <a:prstClr val="black"/>
              </a:solidFill>
            </a:endParaRPr>
          </a:p>
        </p:txBody>
      </p:sp>
    </p:spTree>
    <p:extLst>
      <p:ext uri="{BB962C8B-B14F-4D97-AF65-F5344CB8AC3E}">
        <p14:creationId xmlns:p14="http://schemas.microsoft.com/office/powerpoint/2010/main" val="1087103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725A3FED-921E-4E80-83DA-40B3C2C000DD}" type="slidenum">
              <a:rPr lang="es-AR" smtClean="0">
                <a:solidFill>
                  <a:prstClr val="black"/>
                </a:solidFill>
              </a:rPr>
              <a:pPr/>
              <a:t>15</a:t>
            </a:fld>
            <a:endParaRPr lang="es-AR">
              <a:solidFill>
                <a:prstClr val="black"/>
              </a:solidFill>
            </a:endParaRPr>
          </a:p>
        </p:txBody>
      </p:sp>
    </p:spTree>
    <p:extLst>
      <p:ext uri="{BB962C8B-B14F-4D97-AF65-F5344CB8AC3E}">
        <p14:creationId xmlns:p14="http://schemas.microsoft.com/office/powerpoint/2010/main" val="2415352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390688DC-C45A-4694-906F-3C0434884CCD}" type="slidenum">
              <a:rPr lang="es-AR" smtClean="0"/>
              <a:pPr/>
              <a:t>21</a:t>
            </a:fld>
            <a:endParaRPr lang="es-AR"/>
          </a:p>
        </p:txBody>
      </p:sp>
    </p:spTree>
    <p:extLst>
      <p:ext uri="{BB962C8B-B14F-4D97-AF65-F5344CB8AC3E}">
        <p14:creationId xmlns:p14="http://schemas.microsoft.com/office/powerpoint/2010/main" val="2951899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1 Marcador de imagen de diapositiva"/>
          <p:cNvSpPr>
            <a:spLocks noGrp="1" noRot="1" noChangeAspect="1" noTextEdit="1"/>
          </p:cNvSpPr>
          <p:nvPr>
            <p:ph type="sldImg"/>
          </p:nvPr>
        </p:nvSpPr>
        <p:spPr>
          <a:ln/>
        </p:spPr>
      </p:sp>
      <p:sp>
        <p:nvSpPr>
          <p:cNvPr id="188419" name="2 Marcador de notas"/>
          <p:cNvSpPr>
            <a:spLocks noGrp="1"/>
          </p:cNvSpPr>
          <p:nvPr>
            <p:ph type="body" idx="1"/>
          </p:nvPr>
        </p:nvSpPr>
        <p:spPr>
          <a:noFill/>
          <a:ln/>
        </p:spPr>
        <p:txBody>
          <a:bodyPr/>
          <a:lstStyle/>
          <a:p>
            <a:pPr eaLnBrk="1" hangingPunct="1"/>
            <a:endParaRPr lang="es-AR" smtClean="0">
              <a:latin typeface="Arial" pitchFamily="34" charset="0"/>
            </a:endParaRPr>
          </a:p>
        </p:txBody>
      </p:sp>
      <p:sp>
        <p:nvSpPr>
          <p:cNvPr id="188420" name="3 Marcador de número de diapositiva"/>
          <p:cNvSpPr>
            <a:spLocks noGrp="1"/>
          </p:cNvSpPr>
          <p:nvPr>
            <p:ph type="sldNum" sz="quarter" idx="5"/>
          </p:nvPr>
        </p:nvSpPr>
        <p:spPr>
          <a:noFill/>
        </p:spPr>
        <p:txBody>
          <a:bodyPr/>
          <a:lstStyle/>
          <a:p>
            <a:fld id="{FA50C809-FC02-428D-B640-8AA67A0FBF12}" type="slidenum">
              <a:rPr lang="es-ES" smtClean="0">
                <a:solidFill>
                  <a:prstClr val="black"/>
                </a:solidFill>
                <a:latin typeface="Arial" pitchFamily="34" charset="0"/>
              </a:rPr>
              <a:pPr/>
              <a:t>30</a:t>
            </a:fld>
            <a:endParaRPr lang="es-ES" smtClean="0">
              <a:solidFill>
                <a:prstClr val="black"/>
              </a:solidFill>
              <a:latin typeface="Arial" pitchFamily="34" charset="0"/>
            </a:endParaRPr>
          </a:p>
        </p:txBody>
      </p:sp>
    </p:spTree>
    <p:extLst>
      <p:ext uri="{BB962C8B-B14F-4D97-AF65-F5344CB8AC3E}">
        <p14:creationId xmlns:p14="http://schemas.microsoft.com/office/powerpoint/2010/main" val="759699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902BFBA-88E6-41BF-B017-B85321B9F968}" type="datetimeFigureOut">
              <a:rPr lang="es-AR" smtClean="0"/>
              <a:t>11/06/2015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81117E7-58ED-4896-91DE-7FBED16BF976}" type="slidenum">
              <a:rPr lang="es-AR" smtClean="0"/>
              <a:t>‹Nº›</a:t>
            </a:fld>
            <a:endParaRPr lang="es-AR"/>
          </a:p>
        </p:txBody>
      </p:sp>
    </p:spTree>
    <p:extLst>
      <p:ext uri="{BB962C8B-B14F-4D97-AF65-F5344CB8AC3E}">
        <p14:creationId xmlns:p14="http://schemas.microsoft.com/office/powerpoint/2010/main" val="1097600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902BFBA-88E6-41BF-B017-B85321B9F968}" type="datetimeFigureOut">
              <a:rPr lang="es-AR" smtClean="0"/>
              <a:t>11/06/2015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81117E7-58ED-4896-91DE-7FBED16BF976}" type="slidenum">
              <a:rPr lang="es-AR" smtClean="0"/>
              <a:t>‹Nº›</a:t>
            </a:fld>
            <a:endParaRPr lang="es-AR"/>
          </a:p>
        </p:txBody>
      </p:sp>
    </p:spTree>
    <p:extLst>
      <p:ext uri="{BB962C8B-B14F-4D97-AF65-F5344CB8AC3E}">
        <p14:creationId xmlns:p14="http://schemas.microsoft.com/office/powerpoint/2010/main" val="1761160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902BFBA-88E6-41BF-B017-B85321B9F968}" type="datetimeFigureOut">
              <a:rPr lang="es-AR" smtClean="0"/>
              <a:t>11/06/2015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81117E7-58ED-4896-91DE-7FBED16BF976}" type="slidenum">
              <a:rPr lang="es-AR" smtClean="0"/>
              <a:t>‹Nº›</a:t>
            </a:fld>
            <a:endParaRPr lang="es-AR"/>
          </a:p>
        </p:txBody>
      </p:sp>
    </p:spTree>
    <p:extLst>
      <p:ext uri="{BB962C8B-B14F-4D97-AF65-F5344CB8AC3E}">
        <p14:creationId xmlns:p14="http://schemas.microsoft.com/office/powerpoint/2010/main" val="2033751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E963829-BC65-40E9-B930-09237BF717C7}" type="slidenum">
              <a:rPr lang="es-ES" altLang="es-AR">
                <a:solidFill>
                  <a:srgbClr val="000000"/>
                </a:solidFill>
              </a:rPr>
              <a:pPr/>
              <a:t>‹Nº›</a:t>
            </a:fld>
            <a:endParaRPr lang="es-ES" altLang="es-AR">
              <a:solidFill>
                <a:srgbClr val="000000"/>
              </a:solidFill>
            </a:endParaRPr>
          </a:p>
        </p:txBody>
      </p:sp>
    </p:spTree>
    <p:extLst>
      <p:ext uri="{BB962C8B-B14F-4D97-AF65-F5344CB8AC3E}">
        <p14:creationId xmlns:p14="http://schemas.microsoft.com/office/powerpoint/2010/main" val="4130686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4BF011D-519A-477A-B657-E440BE0B3A1E}" type="slidenum">
              <a:rPr lang="es-ES" altLang="es-AR">
                <a:solidFill>
                  <a:srgbClr val="000000"/>
                </a:solidFill>
              </a:rPr>
              <a:pPr/>
              <a:t>‹Nº›</a:t>
            </a:fld>
            <a:endParaRPr lang="es-ES" altLang="es-AR">
              <a:solidFill>
                <a:srgbClr val="000000"/>
              </a:solidFill>
            </a:endParaRPr>
          </a:p>
        </p:txBody>
      </p:sp>
    </p:spTree>
    <p:extLst>
      <p:ext uri="{BB962C8B-B14F-4D97-AF65-F5344CB8AC3E}">
        <p14:creationId xmlns:p14="http://schemas.microsoft.com/office/powerpoint/2010/main" val="2277887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0FB0C3A-5B45-483A-A906-2785484BA089}" type="slidenum">
              <a:rPr lang="es-ES" altLang="es-AR">
                <a:solidFill>
                  <a:srgbClr val="000000"/>
                </a:solidFill>
              </a:rPr>
              <a:pPr/>
              <a:t>‹Nº›</a:t>
            </a:fld>
            <a:endParaRPr lang="es-ES" altLang="es-AR">
              <a:solidFill>
                <a:srgbClr val="000000"/>
              </a:solidFill>
            </a:endParaRPr>
          </a:p>
        </p:txBody>
      </p:sp>
    </p:spTree>
    <p:extLst>
      <p:ext uri="{BB962C8B-B14F-4D97-AF65-F5344CB8AC3E}">
        <p14:creationId xmlns:p14="http://schemas.microsoft.com/office/powerpoint/2010/main" val="2810291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D94B183-88FB-4478-8451-CF29727F3351}" type="slidenum">
              <a:rPr lang="es-ES" altLang="es-AR">
                <a:solidFill>
                  <a:srgbClr val="000000"/>
                </a:solidFill>
              </a:rPr>
              <a:pPr/>
              <a:t>‹Nº›</a:t>
            </a:fld>
            <a:endParaRPr lang="es-ES" altLang="es-AR">
              <a:solidFill>
                <a:srgbClr val="000000"/>
              </a:solidFill>
            </a:endParaRPr>
          </a:p>
        </p:txBody>
      </p:sp>
    </p:spTree>
    <p:extLst>
      <p:ext uri="{BB962C8B-B14F-4D97-AF65-F5344CB8AC3E}">
        <p14:creationId xmlns:p14="http://schemas.microsoft.com/office/powerpoint/2010/main" val="2161866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5B5C192-8FC5-4259-B36A-D3CC5116F1B5}" type="slidenum">
              <a:rPr lang="es-ES" altLang="es-AR">
                <a:solidFill>
                  <a:srgbClr val="000000"/>
                </a:solidFill>
              </a:rPr>
              <a:pPr/>
              <a:t>‹Nº›</a:t>
            </a:fld>
            <a:endParaRPr lang="es-ES" altLang="es-AR">
              <a:solidFill>
                <a:srgbClr val="000000"/>
              </a:solidFill>
            </a:endParaRPr>
          </a:p>
        </p:txBody>
      </p:sp>
    </p:spTree>
    <p:extLst>
      <p:ext uri="{BB962C8B-B14F-4D97-AF65-F5344CB8AC3E}">
        <p14:creationId xmlns:p14="http://schemas.microsoft.com/office/powerpoint/2010/main" val="4102947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7B3A75C-D6CB-4C1D-807B-F0D633EFB177}" type="slidenum">
              <a:rPr lang="es-ES" altLang="es-AR">
                <a:solidFill>
                  <a:srgbClr val="000000"/>
                </a:solidFill>
              </a:rPr>
              <a:pPr/>
              <a:t>‹Nº›</a:t>
            </a:fld>
            <a:endParaRPr lang="es-ES" altLang="es-AR">
              <a:solidFill>
                <a:srgbClr val="000000"/>
              </a:solidFill>
            </a:endParaRPr>
          </a:p>
        </p:txBody>
      </p:sp>
    </p:spTree>
    <p:extLst>
      <p:ext uri="{BB962C8B-B14F-4D97-AF65-F5344CB8AC3E}">
        <p14:creationId xmlns:p14="http://schemas.microsoft.com/office/powerpoint/2010/main" val="238133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53BE392-4D01-4593-B3FE-E5EFBFD7B0B6}" type="slidenum">
              <a:rPr lang="es-ES" altLang="es-AR">
                <a:solidFill>
                  <a:srgbClr val="000000"/>
                </a:solidFill>
              </a:rPr>
              <a:pPr/>
              <a:t>‹Nº›</a:t>
            </a:fld>
            <a:endParaRPr lang="es-ES" altLang="es-AR">
              <a:solidFill>
                <a:srgbClr val="000000"/>
              </a:solidFill>
            </a:endParaRPr>
          </a:p>
        </p:txBody>
      </p:sp>
    </p:spTree>
    <p:extLst>
      <p:ext uri="{BB962C8B-B14F-4D97-AF65-F5344CB8AC3E}">
        <p14:creationId xmlns:p14="http://schemas.microsoft.com/office/powerpoint/2010/main" val="105893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94C1A99-3487-4EFA-BF8F-DD1E165B8236}" type="slidenum">
              <a:rPr lang="es-ES" altLang="es-AR">
                <a:solidFill>
                  <a:srgbClr val="000000"/>
                </a:solidFill>
              </a:rPr>
              <a:pPr/>
              <a:t>‹Nº›</a:t>
            </a:fld>
            <a:endParaRPr lang="es-ES" altLang="es-AR">
              <a:solidFill>
                <a:srgbClr val="000000"/>
              </a:solidFill>
            </a:endParaRPr>
          </a:p>
        </p:txBody>
      </p:sp>
    </p:spTree>
    <p:extLst>
      <p:ext uri="{BB962C8B-B14F-4D97-AF65-F5344CB8AC3E}">
        <p14:creationId xmlns:p14="http://schemas.microsoft.com/office/powerpoint/2010/main" val="429138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902BFBA-88E6-41BF-B017-B85321B9F968}" type="datetimeFigureOut">
              <a:rPr lang="es-AR" smtClean="0"/>
              <a:t>11/06/2015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81117E7-58ED-4896-91DE-7FBED16BF976}" type="slidenum">
              <a:rPr lang="es-AR" smtClean="0"/>
              <a:t>‹Nº›</a:t>
            </a:fld>
            <a:endParaRPr lang="es-AR"/>
          </a:p>
        </p:txBody>
      </p:sp>
    </p:spTree>
    <p:extLst>
      <p:ext uri="{BB962C8B-B14F-4D97-AF65-F5344CB8AC3E}">
        <p14:creationId xmlns:p14="http://schemas.microsoft.com/office/powerpoint/2010/main" val="999314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AC5D7B5-37D6-4A78-A1EF-ED800023BC24}" type="slidenum">
              <a:rPr lang="es-ES" altLang="es-AR">
                <a:solidFill>
                  <a:srgbClr val="000000"/>
                </a:solidFill>
              </a:rPr>
              <a:pPr/>
              <a:t>‹Nº›</a:t>
            </a:fld>
            <a:endParaRPr lang="es-ES" altLang="es-AR">
              <a:solidFill>
                <a:srgbClr val="000000"/>
              </a:solidFill>
            </a:endParaRPr>
          </a:p>
        </p:txBody>
      </p:sp>
    </p:spTree>
    <p:extLst>
      <p:ext uri="{BB962C8B-B14F-4D97-AF65-F5344CB8AC3E}">
        <p14:creationId xmlns:p14="http://schemas.microsoft.com/office/powerpoint/2010/main" val="2556730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AF96942-5F15-4B44-8ECD-3A3ADAA92CB6}" type="slidenum">
              <a:rPr lang="es-ES" altLang="es-AR">
                <a:solidFill>
                  <a:srgbClr val="000000"/>
                </a:solidFill>
              </a:rPr>
              <a:pPr/>
              <a:t>‹Nº›</a:t>
            </a:fld>
            <a:endParaRPr lang="es-ES" altLang="es-AR">
              <a:solidFill>
                <a:srgbClr val="000000"/>
              </a:solidFill>
            </a:endParaRPr>
          </a:p>
        </p:txBody>
      </p:sp>
    </p:spTree>
    <p:extLst>
      <p:ext uri="{BB962C8B-B14F-4D97-AF65-F5344CB8AC3E}">
        <p14:creationId xmlns:p14="http://schemas.microsoft.com/office/powerpoint/2010/main" val="2419529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EFE6613-A9BB-4F82-9D38-8EEF8A869F93}" type="slidenum">
              <a:rPr lang="es-ES" altLang="es-AR">
                <a:solidFill>
                  <a:srgbClr val="000000"/>
                </a:solidFill>
              </a:rPr>
              <a:pPr/>
              <a:t>‹Nº›</a:t>
            </a:fld>
            <a:endParaRPr lang="es-ES" altLang="es-AR">
              <a:solidFill>
                <a:srgbClr val="000000"/>
              </a:solidFill>
            </a:endParaRPr>
          </a:p>
        </p:txBody>
      </p:sp>
    </p:spTree>
    <p:extLst>
      <p:ext uri="{BB962C8B-B14F-4D97-AF65-F5344CB8AC3E}">
        <p14:creationId xmlns:p14="http://schemas.microsoft.com/office/powerpoint/2010/main" val="733164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188B682-CAF3-40A6-9B48-81C4805F63E2}" type="slidenum">
              <a:rPr lang="es-ES" altLang="es-AR">
                <a:solidFill>
                  <a:srgbClr val="000000"/>
                </a:solidFill>
              </a:rPr>
              <a:pPr/>
              <a:t>‹Nº›</a:t>
            </a:fld>
            <a:endParaRPr lang="es-ES" altLang="es-AR">
              <a:solidFill>
                <a:srgbClr val="000000"/>
              </a:solidFill>
            </a:endParaRPr>
          </a:p>
        </p:txBody>
      </p:sp>
    </p:spTree>
    <p:extLst>
      <p:ext uri="{BB962C8B-B14F-4D97-AF65-F5344CB8AC3E}">
        <p14:creationId xmlns:p14="http://schemas.microsoft.com/office/powerpoint/2010/main" val="909990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17786469-D5F0-4264-A563-AD8F87CE1EE5}" type="datetimeFigureOut">
              <a:rPr lang="es-AR" smtClean="0">
                <a:solidFill>
                  <a:prstClr val="black">
                    <a:tint val="75000"/>
                  </a:prstClr>
                </a:solidFill>
              </a:rPr>
              <a:pPr/>
              <a:t>11/06/2015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1A5C030-F00F-4DEB-9AA6-4C5441690F4A}"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201295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17786469-D5F0-4264-A563-AD8F87CE1EE5}" type="datetimeFigureOut">
              <a:rPr lang="es-AR" smtClean="0">
                <a:solidFill>
                  <a:prstClr val="black">
                    <a:tint val="75000"/>
                  </a:prstClr>
                </a:solidFill>
              </a:rPr>
              <a:pPr/>
              <a:t>11/06/2015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1A5C030-F00F-4DEB-9AA6-4C5441690F4A}"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60232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7786469-D5F0-4264-A563-AD8F87CE1EE5}" type="datetimeFigureOut">
              <a:rPr lang="es-AR" smtClean="0">
                <a:solidFill>
                  <a:prstClr val="black">
                    <a:tint val="75000"/>
                  </a:prstClr>
                </a:solidFill>
              </a:rPr>
              <a:pPr/>
              <a:t>11/06/2015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1A5C030-F00F-4DEB-9AA6-4C5441690F4A}"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03122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17786469-D5F0-4264-A563-AD8F87CE1EE5}" type="datetimeFigureOut">
              <a:rPr lang="es-AR" smtClean="0">
                <a:solidFill>
                  <a:prstClr val="black">
                    <a:tint val="75000"/>
                  </a:prstClr>
                </a:solidFill>
              </a:rPr>
              <a:pPr/>
              <a:t>11/06/2015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1A5C030-F00F-4DEB-9AA6-4C5441690F4A}"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955836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17786469-D5F0-4264-A563-AD8F87CE1EE5}" type="datetimeFigureOut">
              <a:rPr lang="es-AR" smtClean="0">
                <a:solidFill>
                  <a:prstClr val="black">
                    <a:tint val="75000"/>
                  </a:prstClr>
                </a:solidFill>
              </a:rPr>
              <a:pPr/>
              <a:t>11/06/2015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51A5C030-F00F-4DEB-9AA6-4C5441690F4A}"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534778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17786469-D5F0-4264-A563-AD8F87CE1EE5}" type="datetimeFigureOut">
              <a:rPr lang="es-AR" smtClean="0">
                <a:solidFill>
                  <a:prstClr val="black">
                    <a:tint val="75000"/>
                  </a:prstClr>
                </a:solidFill>
              </a:rPr>
              <a:pPr/>
              <a:t>11/06/2015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1A5C030-F00F-4DEB-9AA6-4C5441690F4A}"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30441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902BFBA-88E6-41BF-B017-B85321B9F968}" type="datetimeFigureOut">
              <a:rPr lang="es-AR" smtClean="0"/>
              <a:t>11/06/2015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81117E7-58ED-4896-91DE-7FBED16BF976}" type="slidenum">
              <a:rPr lang="es-AR" smtClean="0"/>
              <a:t>‹Nº›</a:t>
            </a:fld>
            <a:endParaRPr lang="es-AR"/>
          </a:p>
        </p:txBody>
      </p:sp>
    </p:spTree>
    <p:extLst>
      <p:ext uri="{BB962C8B-B14F-4D97-AF65-F5344CB8AC3E}">
        <p14:creationId xmlns:p14="http://schemas.microsoft.com/office/powerpoint/2010/main" val="2657984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786469-D5F0-4264-A563-AD8F87CE1EE5}" type="datetimeFigureOut">
              <a:rPr lang="es-AR" smtClean="0">
                <a:solidFill>
                  <a:prstClr val="black">
                    <a:tint val="75000"/>
                  </a:prstClr>
                </a:solidFill>
              </a:rPr>
              <a:pPr/>
              <a:t>11/06/2015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51A5C030-F00F-4DEB-9AA6-4C5441690F4A}"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3200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786469-D5F0-4264-A563-AD8F87CE1EE5}" type="datetimeFigureOut">
              <a:rPr lang="es-AR" smtClean="0">
                <a:solidFill>
                  <a:prstClr val="black">
                    <a:tint val="75000"/>
                  </a:prstClr>
                </a:solidFill>
              </a:rPr>
              <a:pPr/>
              <a:t>11/06/2015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1A5C030-F00F-4DEB-9AA6-4C5441690F4A}"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7197669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786469-D5F0-4264-A563-AD8F87CE1EE5}" type="datetimeFigureOut">
              <a:rPr lang="es-AR" smtClean="0">
                <a:solidFill>
                  <a:prstClr val="black">
                    <a:tint val="75000"/>
                  </a:prstClr>
                </a:solidFill>
              </a:rPr>
              <a:pPr/>
              <a:t>11/06/2015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1A5C030-F00F-4DEB-9AA6-4C5441690F4A}"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589470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17786469-D5F0-4264-A563-AD8F87CE1EE5}" type="datetimeFigureOut">
              <a:rPr lang="es-AR" smtClean="0">
                <a:solidFill>
                  <a:prstClr val="black">
                    <a:tint val="75000"/>
                  </a:prstClr>
                </a:solidFill>
              </a:rPr>
              <a:pPr/>
              <a:t>11/06/2015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1A5C030-F00F-4DEB-9AA6-4C5441690F4A}"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0729113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17786469-D5F0-4264-A563-AD8F87CE1EE5}" type="datetimeFigureOut">
              <a:rPr lang="es-AR" smtClean="0">
                <a:solidFill>
                  <a:prstClr val="black">
                    <a:tint val="75000"/>
                  </a:prstClr>
                </a:solidFill>
              </a:rPr>
              <a:pPr/>
              <a:t>11/06/2015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1A5C030-F00F-4DEB-9AA6-4C5441690F4A}"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9051882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5D71F6-99A4-4CB3-9E64-901E323E6F9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66158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A21F08-8F66-4EBA-A98F-F4EE0374435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23581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6DAFED-FC5C-4D3A-A1E3-F67D1950E91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629475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58BD98-22AB-46CD-84CC-6EAD3ED29B3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1956239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132769-9A1B-4F56-8224-535E573516C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22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902BFBA-88E6-41BF-B017-B85321B9F968}" type="datetimeFigureOut">
              <a:rPr lang="es-AR" smtClean="0"/>
              <a:t>11/06/2015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F81117E7-58ED-4896-91DE-7FBED16BF976}" type="slidenum">
              <a:rPr lang="es-AR" smtClean="0"/>
              <a:t>‹Nº›</a:t>
            </a:fld>
            <a:endParaRPr lang="es-AR"/>
          </a:p>
        </p:txBody>
      </p:sp>
    </p:spTree>
    <p:extLst>
      <p:ext uri="{BB962C8B-B14F-4D97-AF65-F5344CB8AC3E}">
        <p14:creationId xmlns:p14="http://schemas.microsoft.com/office/powerpoint/2010/main" val="36681223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6AE8A28-C1C8-43AE-9076-AED5CE09A10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247489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014A703-3F9C-437F-B9F8-47802C7404D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5988007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AEAD4A-E12C-46B9-BF74-E6813CAF104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022204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45CD3A-56DD-463F-A530-007E8FB1D75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635665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E11122-9B39-4467-A4D7-6CD5D85128C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406989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EEA543-F340-46A2-942B-518AFD562F7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761002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33A9D0-F7F5-428E-9DD4-CF3B137AD08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3134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902BFBA-88E6-41BF-B017-B85321B9F968}" type="datetimeFigureOut">
              <a:rPr lang="es-AR" smtClean="0"/>
              <a:t>11/06/2015</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F81117E7-58ED-4896-91DE-7FBED16BF976}" type="slidenum">
              <a:rPr lang="es-AR" smtClean="0"/>
              <a:t>‹Nº›</a:t>
            </a:fld>
            <a:endParaRPr lang="es-AR"/>
          </a:p>
        </p:txBody>
      </p:sp>
    </p:spTree>
    <p:extLst>
      <p:ext uri="{BB962C8B-B14F-4D97-AF65-F5344CB8AC3E}">
        <p14:creationId xmlns:p14="http://schemas.microsoft.com/office/powerpoint/2010/main" val="210881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902BFBA-88E6-41BF-B017-B85321B9F968}" type="datetimeFigureOut">
              <a:rPr lang="es-AR" smtClean="0"/>
              <a:t>11/06/2015</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F81117E7-58ED-4896-91DE-7FBED16BF976}" type="slidenum">
              <a:rPr lang="es-AR" smtClean="0"/>
              <a:t>‹Nº›</a:t>
            </a:fld>
            <a:endParaRPr lang="es-AR"/>
          </a:p>
        </p:txBody>
      </p:sp>
    </p:spTree>
    <p:extLst>
      <p:ext uri="{BB962C8B-B14F-4D97-AF65-F5344CB8AC3E}">
        <p14:creationId xmlns:p14="http://schemas.microsoft.com/office/powerpoint/2010/main" val="189223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2BFBA-88E6-41BF-B017-B85321B9F968}" type="datetimeFigureOut">
              <a:rPr lang="es-AR" smtClean="0"/>
              <a:t>11/06/2015</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F81117E7-58ED-4896-91DE-7FBED16BF976}" type="slidenum">
              <a:rPr lang="es-AR" smtClean="0"/>
              <a:t>‹Nº›</a:t>
            </a:fld>
            <a:endParaRPr lang="es-AR"/>
          </a:p>
        </p:txBody>
      </p:sp>
    </p:spTree>
    <p:extLst>
      <p:ext uri="{BB962C8B-B14F-4D97-AF65-F5344CB8AC3E}">
        <p14:creationId xmlns:p14="http://schemas.microsoft.com/office/powerpoint/2010/main" val="2118528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902BFBA-88E6-41BF-B017-B85321B9F968}" type="datetimeFigureOut">
              <a:rPr lang="es-AR" smtClean="0"/>
              <a:t>11/06/2015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F81117E7-58ED-4896-91DE-7FBED16BF976}" type="slidenum">
              <a:rPr lang="es-AR" smtClean="0"/>
              <a:t>‹Nº›</a:t>
            </a:fld>
            <a:endParaRPr lang="es-AR"/>
          </a:p>
        </p:txBody>
      </p:sp>
    </p:spTree>
    <p:extLst>
      <p:ext uri="{BB962C8B-B14F-4D97-AF65-F5344CB8AC3E}">
        <p14:creationId xmlns:p14="http://schemas.microsoft.com/office/powerpoint/2010/main" val="3000914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902BFBA-88E6-41BF-B017-B85321B9F968}" type="datetimeFigureOut">
              <a:rPr lang="es-AR" smtClean="0"/>
              <a:t>11/06/2015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F81117E7-58ED-4896-91DE-7FBED16BF976}" type="slidenum">
              <a:rPr lang="es-AR" smtClean="0"/>
              <a:t>‹Nº›</a:t>
            </a:fld>
            <a:endParaRPr lang="es-AR"/>
          </a:p>
        </p:txBody>
      </p:sp>
    </p:spTree>
    <p:extLst>
      <p:ext uri="{BB962C8B-B14F-4D97-AF65-F5344CB8AC3E}">
        <p14:creationId xmlns:p14="http://schemas.microsoft.com/office/powerpoint/2010/main" val="195741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02BFBA-88E6-41BF-B017-B85321B9F968}" type="datetimeFigureOut">
              <a:rPr lang="es-AR" smtClean="0"/>
              <a:t>11/06/2015</a:t>
            </a:fld>
            <a:endParaRPr lang="es-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117E7-58ED-4896-91DE-7FBED16BF976}" type="slidenum">
              <a:rPr lang="es-AR" smtClean="0"/>
              <a:t>‹Nº›</a:t>
            </a:fld>
            <a:endParaRPr lang="es-AR"/>
          </a:p>
        </p:txBody>
      </p:sp>
    </p:spTree>
    <p:extLst>
      <p:ext uri="{BB962C8B-B14F-4D97-AF65-F5344CB8AC3E}">
        <p14:creationId xmlns:p14="http://schemas.microsoft.com/office/powerpoint/2010/main" val="1360400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AR"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smtClean="0"/>
              <a:t>Haga clic para modificar el estilo de texto del patrón</a:t>
            </a:r>
          </a:p>
          <a:p>
            <a:pPr lvl="1"/>
            <a:r>
              <a:rPr lang="es-ES" altLang="es-AR" smtClean="0"/>
              <a:t>Segundo nivel</a:t>
            </a:r>
          </a:p>
          <a:p>
            <a:pPr lvl="2"/>
            <a:r>
              <a:rPr lang="es-ES" altLang="es-AR" smtClean="0"/>
              <a:t>Tercer nivel</a:t>
            </a:r>
          </a:p>
          <a:p>
            <a:pPr lvl="3"/>
            <a:r>
              <a:rPr lang="es-ES" altLang="es-AR" smtClean="0"/>
              <a:t>Cuarto nivel</a:t>
            </a:r>
          </a:p>
          <a:p>
            <a:pPr lvl="4"/>
            <a:r>
              <a:rPr lang="es-ES" altLang="es-AR"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2926366-74BF-4F6D-97B7-003A95467471}" type="slidenum">
              <a:rPr lang="es-ES" altLang="es-AR">
                <a:solidFill>
                  <a:srgbClr val="000000"/>
                </a:solidFill>
              </a:rPr>
              <a:pPr fontAlgn="base">
                <a:spcBef>
                  <a:spcPct val="0"/>
                </a:spcBef>
                <a:spcAft>
                  <a:spcPct val="0"/>
                </a:spcAft>
              </a:pPr>
              <a:t>‹Nº›</a:t>
            </a:fld>
            <a:endParaRPr lang="es-ES" altLang="es-AR">
              <a:solidFill>
                <a:srgbClr val="000000"/>
              </a:solidFill>
            </a:endParaRPr>
          </a:p>
        </p:txBody>
      </p:sp>
    </p:spTree>
    <p:extLst>
      <p:ext uri="{BB962C8B-B14F-4D97-AF65-F5344CB8AC3E}">
        <p14:creationId xmlns:p14="http://schemas.microsoft.com/office/powerpoint/2010/main" val="40505128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86469-D5F0-4264-A563-AD8F87CE1EE5}" type="datetimeFigureOut">
              <a:rPr lang="es-AR" smtClean="0">
                <a:solidFill>
                  <a:prstClr val="black">
                    <a:tint val="75000"/>
                  </a:prstClr>
                </a:solidFill>
              </a:rPr>
              <a:pPr/>
              <a:t>11/06/2015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5C030-F00F-4DEB-9AA6-4C5441690F4A}"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54588951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F91B32D7-1BEB-4A0D-AA56-253548A2094B}"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208584245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xml"/><Relationship Id="rId1" Type="http://schemas.openxmlformats.org/officeDocument/2006/relationships/slideLayout" Target="../slideLayouts/slideLayout36.xml"/><Relationship Id="rId5" Type="http://schemas.openxmlformats.org/officeDocument/2006/relationships/image" Target="../media/image44.jpeg"/><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02358" y="1459461"/>
            <a:ext cx="8939283" cy="3939077"/>
          </a:xfrm>
          <a:prstGeom prst="rect">
            <a:avLst/>
          </a:prstGeom>
          <a:solidFill>
            <a:schemeClr val="tx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AR" sz="2800" dirty="0" smtClean="0">
                <a:solidFill>
                  <a:schemeClr val="bg1"/>
                </a:solidFill>
              </a:rPr>
              <a:t>Videos </a:t>
            </a:r>
            <a:r>
              <a:rPr lang="es-AR" sz="2800" dirty="0" smtClean="0">
                <a:solidFill>
                  <a:schemeClr val="bg1"/>
                </a:solidFill>
              </a:rPr>
              <a:t>Agricultura </a:t>
            </a:r>
            <a:r>
              <a:rPr lang="es-AR" sz="2800" dirty="0" smtClean="0">
                <a:solidFill>
                  <a:schemeClr val="bg1"/>
                </a:solidFill>
              </a:rPr>
              <a:t>Consciente:</a:t>
            </a:r>
          </a:p>
          <a:p>
            <a:pPr algn="ctr"/>
            <a:endParaRPr lang="es-AR" sz="2800" dirty="0">
              <a:solidFill>
                <a:schemeClr val="bg1"/>
              </a:solidFill>
            </a:endParaRPr>
          </a:p>
          <a:p>
            <a:pPr algn="ctr"/>
            <a:r>
              <a:rPr lang="es-AR" sz="2800" dirty="0" smtClean="0">
                <a:solidFill>
                  <a:schemeClr val="bg1"/>
                </a:solidFill>
              </a:rPr>
              <a:t>Variabilidad Climática y su impacto en el manejo del cultivo de trigo</a:t>
            </a:r>
          </a:p>
          <a:p>
            <a:pPr algn="ctr"/>
            <a:endParaRPr lang="es-AR" sz="2800" dirty="0">
              <a:solidFill>
                <a:schemeClr val="bg1"/>
              </a:solidFill>
            </a:endParaRPr>
          </a:p>
          <a:p>
            <a:pPr algn="ctr"/>
            <a:endParaRPr lang="es-AR" sz="2800" dirty="0" smtClean="0">
              <a:solidFill>
                <a:schemeClr val="bg1"/>
              </a:solidFill>
            </a:endParaRPr>
          </a:p>
          <a:p>
            <a:pPr algn="ctr"/>
            <a:endParaRPr lang="es-AR" sz="2800" dirty="0">
              <a:solidFill>
                <a:schemeClr val="bg1"/>
              </a:solidFill>
            </a:endParaRPr>
          </a:p>
          <a:p>
            <a:pPr algn="ctr"/>
            <a:r>
              <a:rPr lang="es-AR" sz="2800" dirty="0" smtClean="0">
                <a:solidFill>
                  <a:schemeClr val="bg1"/>
                </a:solidFill>
              </a:rPr>
              <a:t>Daniel Miralles FAUBA-CONICET</a:t>
            </a:r>
            <a:endParaRPr lang="es-AR" sz="2800" dirty="0">
              <a:solidFill>
                <a:schemeClr val="bg1"/>
              </a:solidFill>
            </a:endParaRPr>
          </a:p>
        </p:txBody>
      </p:sp>
    </p:spTree>
    <p:extLst>
      <p:ext uri="{BB962C8B-B14F-4D97-AF65-F5344CB8AC3E}">
        <p14:creationId xmlns:p14="http://schemas.microsoft.com/office/powerpoint/2010/main" val="3342095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3166" y="899615"/>
            <a:ext cx="5390961" cy="509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1 Título"/>
          <p:cNvSpPr txBox="1">
            <a:spLocks/>
          </p:cNvSpPr>
          <p:nvPr/>
        </p:nvSpPr>
        <p:spPr>
          <a:xfrm>
            <a:off x="1233166" y="20595"/>
            <a:ext cx="7351275" cy="4320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2800" dirty="0" smtClean="0"/>
              <a:t>La fecha de Floración y el riesgo de heladas </a:t>
            </a:r>
            <a:endParaRPr lang="es-AR" sz="2800" dirty="0"/>
          </a:p>
        </p:txBody>
      </p:sp>
      <p:sp>
        <p:nvSpPr>
          <p:cNvPr id="39" name="42 Flecha derecha"/>
          <p:cNvSpPr/>
          <p:nvPr/>
        </p:nvSpPr>
        <p:spPr bwMode="auto">
          <a:xfrm>
            <a:off x="6216204" y="1135643"/>
            <a:ext cx="539804" cy="2666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400">
              <a:solidFill>
                <a:srgbClr val="FFFFFF"/>
              </a:solidFill>
            </a:endParaRPr>
          </a:p>
        </p:txBody>
      </p:sp>
      <p:sp>
        <p:nvSpPr>
          <p:cNvPr id="40" name="Text Box 17"/>
          <p:cNvSpPr txBox="1">
            <a:spLocks noChangeArrowheads="1"/>
          </p:cNvSpPr>
          <p:nvPr/>
        </p:nvSpPr>
        <p:spPr bwMode="auto">
          <a:xfrm>
            <a:off x="6359297" y="6422464"/>
            <a:ext cx="28568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AR" altLang="es-AR" sz="1400" dirty="0"/>
              <a:t>Fuente: </a:t>
            </a:r>
            <a:r>
              <a:rPr lang="es-AR" altLang="es-AR" sz="1400" dirty="0" err="1"/>
              <a:t>Fernandez</a:t>
            </a:r>
            <a:r>
              <a:rPr lang="es-AR" altLang="es-AR" sz="1400" dirty="0"/>
              <a:t> Long et al (2005) </a:t>
            </a:r>
            <a:endParaRPr lang="es-ES" altLang="es-AR" sz="1400" dirty="0"/>
          </a:p>
        </p:txBody>
      </p:sp>
      <p:sp>
        <p:nvSpPr>
          <p:cNvPr id="41" name="Text Box 16"/>
          <p:cNvSpPr txBox="1">
            <a:spLocks noChangeArrowheads="1"/>
          </p:cNvSpPr>
          <p:nvPr/>
        </p:nvSpPr>
        <p:spPr bwMode="auto">
          <a:xfrm>
            <a:off x="6821559" y="1083389"/>
            <a:ext cx="1304265" cy="30777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AR" altLang="es-AR" sz="1400" dirty="0">
                <a:solidFill>
                  <a:schemeClr val="bg1"/>
                </a:solidFill>
              </a:rPr>
              <a:t>Aumento </a:t>
            </a:r>
            <a:r>
              <a:rPr lang="es-AR" altLang="es-AR" sz="1400" dirty="0" smtClean="0">
                <a:solidFill>
                  <a:schemeClr val="bg1"/>
                </a:solidFill>
              </a:rPr>
              <a:t>10  </a:t>
            </a:r>
            <a:r>
              <a:rPr lang="es-AR" altLang="es-AR" sz="1400" dirty="0">
                <a:solidFill>
                  <a:schemeClr val="bg1"/>
                </a:solidFill>
              </a:rPr>
              <a:t>d</a:t>
            </a:r>
            <a:endParaRPr lang="es-ES" altLang="es-AR" sz="1400" dirty="0">
              <a:solidFill>
                <a:schemeClr val="bg1"/>
              </a:solidFill>
            </a:endParaRPr>
          </a:p>
        </p:txBody>
      </p:sp>
      <p:sp>
        <p:nvSpPr>
          <p:cNvPr id="42" name="49 Flecha derecha"/>
          <p:cNvSpPr/>
          <p:nvPr/>
        </p:nvSpPr>
        <p:spPr bwMode="auto">
          <a:xfrm>
            <a:off x="6143293" y="1768981"/>
            <a:ext cx="519993" cy="20987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400">
              <a:solidFill>
                <a:srgbClr val="FFFFFF"/>
              </a:solidFill>
            </a:endParaRPr>
          </a:p>
        </p:txBody>
      </p:sp>
      <p:sp>
        <p:nvSpPr>
          <p:cNvPr id="43" name="Text Box 16"/>
          <p:cNvSpPr txBox="1">
            <a:spLocks noChangeArrowheads="1"/>
          </p:cNvSpPr>
          <p:nvPr/>
        </p:nvSpPr>
        <p:spPr bwMode="auto">
          <a:xfrm>
            <a:off x="6714671" y="1744514"/>
            <a:ext cx="1380155" cy="30777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AR" altLang="es-AR" sz="1400" dirty="0">
                <a:solidFill>
                  <a:schemeClr val="bg1"/>
                </a:solidFill>
              </a:rPr>
              <a:t>Aumento </a:t>
            </a:r>
            <a:r>
              <a:rPr lang="es-AR" altLang="es-AR" sz="1400" dirty="0" smtClean="0">
                <a:solidFill>
                  <a:schemeClr val="bg1"/>
                </a:solidFill>
              </a:rPr>
              <a:t>10  </a:t>
            </a:r>
            <a:r>
              <a:rPr lang="es-AR" altLang="es-AR" sz="1400" dirty="0">
                <a:solidFill>
                  <a:schemeClr val="bg1"/>
                </a:solidFill>
              </a:rPr>
              <a:t>d</a:t>
            </a:r>
            <a:endParaRPr lang="es-ES" altLang="es-AR" sz="1400" dirty="0">
              <a:solidFill>
                <a:schemeClr val="bg1"/>
              </a:solidFill>
            </a:endParaRPr>
          </a:p>
        </p:txBody>
      </p:sp>
      <p:sp>
        <p:nvSpPr>
          <p:cNvPr id="44" name="51 Flecha derecha"/>
          <p:cNvSpPr/>
          <p:nvPr/>
        </p:nvSpPr>
        <p:spPr bwMode="auto">
          <a:xfrm rot="10800000">
            <a:off x="5220126" y="4442081"/>
            <a:ext cx="421411" cy="168344"/>
          </a:xfrm>
          <a:prstGeom prst="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400">
              <a:solidFill>
                <a:srgbClr val="FFFFFF"/>
              </a:solidFill>
            </a:endParaRPr>
          </a:p>
        </p:txBody>
      </p:sp>
      <p:sp>
        <p:nvSpPr>
          <p:cNvPr id="45" name="Text Box 16"/>
          <p:cNvSpPr txBox="1">
            <a:spLocks noChangeArrowheads="1"/>
          </p:cNvSpPr>
          <p:nvPr/>
        </p:nvSpPr>
        <p:spPr bwMode="auto">
          <a:xfrm>
            <a:off x="6389029" y="2168687"/>
            <a:ext cx="983321" cy="307777"/>
          </a:xfrm>
          <a:prstGeom prst="rect">
            <a:avLst/>
          </a:prstGeom>
          <a:solidFill>
            <a:schemeClr val="accent3">
              <a:lumMod val="50000"/>
            </a:schemeClr>
          </a:solidFill>
          <a:ln>
            <a:noFill/>
          </a:ln>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AR" altLang="es-AR" sz="1400" dirty="0" smtClean="0">
                <a:solidFill>
                  <a:schemeClr val="bg1"/>
                </a:solidFill>
              </a:rPr>
              <a:t>Reducción</a:t>
            </a:r>
            <a:endParaRPr lang="es-ES" altLang="es-AR" sz="1400" dirty="0">
              <a:solidFill>
                <a:schemeClr val="bg1"/>
              </a:solidFill>
            </a:endParaRPr>
          </a:p>
        </p:txBody>
      </p:sp>
      <p:sp>
        <p:nvSpPr>
          <p:cNvPr id="46" name="53 Flecha derecha"/>
          <p:cNvSpPr/>
          <p:nvPr/>
        </p:nvSpPr>
        <p:spPr bwMode="auto">
          <a:xfrm rot="10800000">
            <a:off x="5788488" y="2200333"/>
            <a:ext cx="556539" cy="186464"/>
          </a:xfrm>
          <a:prstGeom prst="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400">
              <a:solidFill>
                <a:srgbClr val="FFFFFF"/>
              </a:solidFill>
            </a:endParaRPr>
          </a:p>
        </p:txBody>
      </p:sp>
      <p:sp>
        <p:nvSpPr>
          <p:cNvPr id="47" name="Text Box 16"/>
          <p:cNvSpPr txBox="1">
            <a:spLocks noChangeArrowheads="1"/>
          </p:cNvSpPr>
          <p:nvPr/>
        </p:nvSpPr>
        <p:spPr bwMode="auto">
          <a:xfrm>
            <a:off x="5763548" y="4342372"/>
            <a:ext cx="951123" cy="307777"/>
          </a:xfrm>
          <a:prstGeom prst="rect">
            <a:avLst/>
          </a:prstGeom>
          <a:solidFill>
            <a:schemeClr val="accent3">
              <a:lumMod val="50000"/>
            </a:schemeClr>
          </a:solidFill>
          <a:ln>
            <a:noFill/>
          </a:ln>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AR" altLang="es-AR" sz="1400" dirty="0" smtClean="0">
                <a:solidFill>
                  <a:schemeClr val="bg1"/>
                </a:solidFill>
              </a:rPr>
              <a:t>Reducción</a:t>
            </a:r>
            <a:endParaRPr lang="es-ES" altLang="es-AR" sz="1400" dirty="0">
              <a:solidFill>
                <a:schemeClr val="bg1"/>
              </a:solidFill>
            </a:endParaRPr>
          </a:p>
        </p:txBody>
      </p:sp>
      <p:sp>
        <p:nvSpPr>
          <p:cNvPr id="48" name="Text Box 16"/>
          <p:cNvSpPr txBox="1">
            <a:spLocks noChangeArrowheads="1"/>
          </p:cNvSpPr>
          <p:nvPr/>
        </p:nvSpPr>
        <p:spPr bwMode="auto">
          <a:xfrm>
            <a:off x="5682822" y="4945094"/>
            <a:ext cx="1073186" cy="307777"/>
          </a:xfrm>
          <a:prstGeom prst="rect">
            <a:avLst/>
          </a:prstGeom>
          <a:solidFill>
            <a:srgbClr val="0070C0"/>
          </a:solidFill>
          <a:ln>
            <a:noFill/>
          </a:ln>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AR" altLang="es-AR" sz="1400" dirty="0" smtClean="0">
                <a:solidFill>
                  <a:schemeClr val="bg1"/>
                </a:solidFill>
              </a:rPr>
              <a:t>Corrimiento</a:t>
            </a:r>
            <a:endParaRPr lang="es-ES" altLang="es-AR" sz="1400" dirty="0">
              <a:solidFill>
                <a:schemeClr val="bg1"/>
              </a:solidFill>
            </a:endParaRPr>
          </a:p>
        </p:txBody>
      </p:sp>
      <p:sp>
        <p:nvSpPr>
          <p:cNvPr id="49" name="57 Flecha izquierda y derecha"/>
          <p:cNvSpPr/>
          <p:nvPr/>
        </p:nvSpPr>
        <p:spPr>
          <a:xfrm>
            <a:off x="5603797" y="3078297"/>
            <a:ext cx="499270" cy="286935"/>
          </a:xfrm>
          <a:prstGeom prst="lef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 name="Text Box 16"/>
          <p:cNvSpPr txBox="1">
            <a:spLocks noChangeArrowheads="1"/>
          </p:cNvSpPr>
          <p:nvPr/>
        </p:nvSpPr>
        <p:spPr bwMode="auto">
          <a:xfrm>
            <a:off x="6239109" y="3105682"/>
            <a:ext cx="1114425" cy="307777"/>
          </a:xfrm>
          <a:prstGeom prst="rect">
            <a:avLst/>
          </a:prstGeom>
          <a:solidFill>
            <a:srgbClr val="0070C0"/>
          </a:solidFill>
          <a:ln>
            <a:noFill/>
          </a:ln>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AR" altLang="es-AR" sz="1400" dirty="0" smtClean="0">
                <a:solidFill>
                  <a:schemeClr val="bg1"/>
                </a:solidFill>
              </a:rPr>
              <a:t>Corrimiento</a:t>
            </a:r>
            <a:endParaRPr lang="es-ES" altLang="es-AR" sz="1400" dirty="0">
              <a:solidFill>
                <a:schemeClr val="bg1"/>
              </a:solidFill>
            </a:endParaRPr>
          </a:p>
        </p:txBody>
      </p:sp>
      <p:sp>
        <p:nvSpPr>
          <p:cNvPr id="51" name="59 Flecha izquierda y derecha"/>
          <p:cNvSpPr/>
          <p:nvPr/>
        </p:nvSpPr>
        <p:spPr>
          <a:xfrm>
            <a:off x="5120666" y="5057398"/>
            <a:ext cx="520871" cy="195473"/>
          </a:xfrm>
          <a:prstGeom prst="lef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13980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p:cNvPicPr>
            <a:picLocks noChangeAspect="1"/>
          </p:cNvPicPr>
          <p:nvPr/>
        </p:nvPicPr>
        <p:blipFill rotWithShape="1">
          <a:blip r:embed="rId2" cstate="print">
            <a:extLst>
              <a:ext uri="{28A0092B-C50C-407E-A947-70E740481C1C}">
                <a14:useLocalDpi xmlns:a14="http://schemas.microsoft.com/office/drawing/2010/main" val="0"/>
              </a:ext>
            </a:extLst>
          </a:blip>
          <a:srcRect t="10487"/>
          <a:stretch/>
        </p:blipFill>
        <p:spPr>
          <a:xfrm>
            <a:off x="534466" y="1058423"/>
            <a:ext cx="4253614" cy="4927410"/>
          </a:xfrm>
          <a:prstGeom prst="rect">
            <a:avLst/>
          </a:prstGeom>
        </p:spPr>
      </p:pic>
      <p:pic>
        <p:nvPicPr>
          <p:cNvPr id="3" name="4 Imagen"/>
          <p:cNvPicPr>
            <a:picLocks noChangeAspect="1"/>
          </p:cNvPicPr>
          <p:nvPr/>
        </p:nvPicPr>
        <p:blipFill rotWithShape="1">
          <a:blip r:embed="rId3" cstate="print">
            <a:extLst>
              <a:ext uri="{28A0092B-C50C-407E-A947-70E740481C1C}">
                <a14:useLocalDpi xmlns:a14="http://schemas.microsoft.com/office/drawing/2010/main" val="0"/>
              </a:ext>
            </a:extLst>
          </a:blip>
          <a:srcRect t="10646"/>
          <a:stretch/>
        </p:blipFill>
        <p:spPr>
          <a:xfrm>
            <a:off x="4566027" y="1045069"/>
            <a:ext cx="4272741" cy="4940764"/>
          </a:xfrm>
          <a:prstGeom prst="rect">
            <a:avLst/>
          </a:prstGeom>
        </p:spPr>
      </p:pic>
      <p:sp>
        <p:nvSpPr>
          <p:cNvPr id="4" name="12 CuadroTexto"/>
          <p:cNvSpPr txBox="1"/>
          <p:nvPr/>
        </p:nvSpPr>
        <p:spPr>
          <a:xfrm>
            <a:off x="280390" y="314097"/>
            <a:ext cx="8270053" cy="830997"/>
          </a:xfrm>
          <a:prstGeom prst="rect">
            <a:avLst/>
          </a:prstGeom>
          <a:noFill/>
        </p:spPr>
        <p:txBody>
          <a:bodyPr wrap="square" rtlCol="0">
            <a:spAutoFit/>
          </a:bodyPr>
          <a:lstStyle/>
          <a:p>
            <a:pPr algn="ctr"/>
            <a:r>
              <a:rPr lang="es-AR" sz="2400" b="1" dirty="0" smtClean="0"/>
              <a:t>Probabilidad golpe de calor (&gt;32°C) de 1 día entre </a:t>
            </a:r>
            <a:r>
              <a:rPr lang="es-AR" sz="2400" b="1" dirty="0" err="1" smtClean="0"/>
              <a:t>Sept-Dic</a:t>
            </a:r>
            <a:r>
              <a:rPr lang="es-AR" sz="2400" b="1" dirty="0" smtClean="0"/>
              <a:t> </a:t>
            </a:r>
          </a:p>
          <a:p>
            <a:pPr algn="ctr"/>
            <a:r>
              <a:rPr lang="es-AR" sz="2400" b="1" dirty="0" smtClean="0"/>
              <a:t>para las décadas del ‘90-’00</a:t>
            </a:r>
            <a:endParaRPr lang="en-US" sz="2400" b="1"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08" y="1251802"/>
            <a:ext cx="637030" cy="1810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7 CuadroTexto"/>
          <p:cNvSpPr txBox="1"/>
          <p:nvPr/>
        </p:nvSpPr>
        <p:spPr>
          <a:xfrm>
            <a:off x="6702398" y="6393639"/>
            <a:ext cx="2322687"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AR" sz="1400" dirty="0" err="1" smtClean="0"/>
              <a:t>Ballvé</a:t>
            </a:r>
            <a:r>
              <a:rPr lang="es-AR" sz="1400" dirty="0" smtClean="0"/>
              <a:t>, </a:t>
            </a:r>
            <a:r>
              <a:rPr lang="es-AR" sz="1400" dirty="0" err="1" smtClean="0"/>
              <a:t>Alzueta</a:t>
            </a:r>
            <a:r>
              <a:rPr lang="es-AR" sz="1400" dirty="0" smtClean="0"/>
              <a:t> &amp; </a:t>
            </a:r>
            <a:r>
              <a:rPr lang="es-AR" sz="1400" dirty="0" err="1" smtClean="0"/>
              <a:t>Garcia</a:t>
            </a:r>
            <a:r>
              <a:rPr lang="es-AR" sz="1400" dirty="0" smtClean="0"/>
              <a:t> 2013</a:t>
            </a:r>
            <a:endParaRPr lang="es-AR" sz="1400" dirty="0"/>
          </a:p>
        </p:txBody>
      </p:sp>
      <p:sp>
        <p:nvSpPr>
          <p:cNvPr id="7" name="6 CuadroTexto"/>
          <p:cNvSpPr txBox="1"/>
          <p:nvPr/>
        </p:nvSpPr>
        <p:spPr>
          <a:xfrm>
            <a:off x="7176113" y="5099593"/>
            <a:ext cx="1472725" cy="523220"/>
          </a:xfrm>
          <a:prstGeom prst="rect">
            <a:avLst/>
          </a:prstGeom>
          <a:noFill/>
          <a:ln>
            <a:noFill/>
          </a:ln>
        </p:spPr>
        <p:txBody>
          <a:bodyPr wrap="square" rtlCol="0">
            <a:spAutoFit/>
          </a:bodyPr>
          <a:lstStyle/>
          <a:p>
            <a:r>
              <a:rPr lang="es-AR" sz="2800" b="1" dirty="0" smtClean="0"/>
              <a:t>2000-10</a:t>
            </a:r>
            <a:endParaRPr lang="en-US" sz="2800" b="1" dirty="0"/>
          </a:p>
        </p:txBody>
      </p:sp>
      <p:sp>
        <p:nvSpPr>
          <p:cNvPr id="8" name="7 CuadroTexto"/>
          <p:cNvSpPr txBox="1"/>
          <p:nvPr/>
        </p:nvSpPr>
        <p:spPr>
          <a:xfrm>
            <a:off x="3015653" y="5202297"/>
            <a:ext cx="1399763" cy="523220"/>
          </a:xfrm>
          <a:prstGeom prst="rect">
            <a:avLst/>
          </a:prstGeom>
          <a:noFill/>
          <a:ln>
            <a:noFill/>
          </a:ln>
        </p:spPr>
        <p:txBody>
          <a:bodyPr wrap="square" rtlCol="0">
            <a:spAutoFit/>
          </a:bodyPr>
          <a:lstStyle/>
          <a:p>
            <a:r>
              <a:rPr lang="es-AR" sz="2800" b="1" dirty="0" smtClean="0"/>
              <a:t>1990-99</a:t>
            </a:r>
            <a:endParaRPr lang="en-US" sz="2800" b="1" dirty="0"/>
          </a:p>
        </p:txBody>
      </p:sp>
    </p:spTree>
    <p:extLst>
      <p:ext uri="{BB962C8B-B14F-4D97-AF65-F5344CB8AC3E}">
        <p14:creationId xmlns:p14="http://schemas.microsoft.com/office/powerpoint/2010/main" val="3422587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0967" y="1014476"/>
            <a:ext cx="3238866" cy="1704313"/>
          </a:xfrm>
          <a:prstGeom prst="rect">
            <a:avLst/>
          </a:prstGeom>
          <a:noFill/>
          <a:ln w="38100">
            <a:solidFill>
              <a:srgbClr val="FF0000"/>
            </a:solidFill>
          </a:ln>
        </p:spPr>
        <p:txBody>
          <a:bodyPr wrap="square" rtlCol="0">
            <a:spAutoFit/>
          </a:bodyPr>
          <a:lstStyle/>
          <a:p>
            <a:r>
              <a:rPr lang="es-AR" sz="1746" dirty="0" smtClean="0"/>
              <a:t>Si </a:t>
            </a:r>
            <a:r>
              <a:rPr lang="es-AR" sz="1746" dirty="0"/>
              <a:t>siembro mas temprano con temperaturas mayores en las  primeras etapas del cultivo para adelantar floración pierdo capacidad de aclimatación para tolerar heladas en pasto?</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945" y="3565084"/>
            <a:ext cx="7543278" cy="2435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1" y="0"/>
            <a:ext cx="9144000" cy="824286"/>
          </a:xfrm>
          <a:prstGeom prst="rect">
            <a:avLst/>
          </a:prstGeom>
        </p:spPr>
        <p:txBody>
          <a:bodyPr/>
          <a:lstStyle>
            <a:lvl1pPr algn="ctr" defTabSz="514350" rtl="0" eaLnBrk="1" latinLnBrk="0" hangingPunct="1">
              <a:spcBef>
                <a:spcPct val="0"/>
              </a:spcBef>
              <a:buNone/>
              <a:defRPr sz="2000" b="1" kern="1200">
                <a:solidFill>
                  <a:schemeClr val="tx1"/>
                </a:solidFill>
                <a:latin typeface="+mj-lt"/>
                <a:ea typeface="+mj-ea"/>
                <a:cs typeface="+mj-cs"/>
              </a:defRPr>
            </a:lvl1pPr>
          </a:lstStyle>
          <a:p>
            <a:r>
              <a:rPr lang="es-AR" sz="2400" dirty="0"/>
              <a:t>Como afecta los cambios en las temperaturas la tolerancia de las heladas en pasto?</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1" y="1830437"/>
            <a:ext cx="1651682" cy="165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7 Rectángulo"/>
          <p:cNvSpPr/>
          <p:nvPr/>
        </p:nvSpPr>
        <p:spPr>
          <a:xfrm>
            <a:off x="1600405" y="5257674"/>
            <a:ext cx="1485797" cy="457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7"/>
          </a:p>
        </p:txBody>
      </p:sp>
      <p:cxnSp>
        <p:nvCxnSpPr>
          <p:cNvPr id="10" name="9 Conector recto de flecha"/>
          <p:cNvCxnSpPr/>
          <p:nvPr/>
        </p:nvCxnSpPr>
        <p:spPr>
          <a:xfrm flipV="1">
            <a:off x="2480182" y="3565084"/>
            <a:ext cx="2057258" cy="169259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451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052736"/>
            <a:ext cx="8534401"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42354" y="0"/>
            <a:ext cx="9186354" cy="510778"/>
          </a:xfrm>
          <a:prstGeom prst="round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es-AR" sz="2400" b="1" dirty="0">
                <a:solidFill>
                  <a:prstClr val="white"/>
                </a:solidFill>
              </a:rPr>
              <a:t>¿Existe variabilidad genotípica en la tolerancia a frío en pasto?</a:t>
            </a:r>
            <a:endParaRPr lang="es-ES" sz="2400" b="1" dirty="0">
              <a:solidFill>
                <a:prstClr val="white"/>
              </a:solidFill>
            </a:endParaRPr>
          </a:p>
        </p:txBody>
      </p:sp>
      <p:sp>
        <p:nvSpPr>
          <p:cNvPr id="111620" name="4 CuadroTexto"/>
          <p:cNvSpPr txBox="1">
            <a:spLocks noChangeArrowheads="1"/>
          </p:cNvSpPr>
          <p:nvPr/>
        </p:nvSpPr>
        <p:spPr bwMode="auto">
          <a:xfrm>
            <a:off x="53975" y="6550025"/>
            <a:ext cx="329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s-AR" altLang="es-AR" sz="1400">
                <a:solidFill>
                  <a:srgbClr val="000000"/>
                </a:solidFill>
              </a:rPr>
              <a:t>Boggero y Serrago (2012). Tesina de grado.</a:t>
            </a:r>
            <a:endParaRPr lang="es-ES" altLang="es-AR" sz="1400">
              <a:solidFill>
                <a:srgbClr val="000000"/>
              </a:solidFill>
            </a:endParaRPr>
          </a:p>
        </p:txBody>
      </p:sp>
      <p:pic>
        <p:nvPicPr>
          <p:cNvPr id="111621" name="Picture 2" descr="E:\Mis documentos\Fotos\Fotos Exp. 2012\Foto03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594" y="4319811"/>
            <a:ext cx="2509838"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3" name="Picture 4" descr="E:\Mis documentos\Fotos\Fotos Exp. 2012\Foto02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4570413"/>
            <a:ext cx="1358900"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errar llave"/>
          <p:cNvSpPr/>
          <p:nvPr/>
        </p:nvSpPr>
        <p:spPr>
          <a:xfrm>
            <a:off x="8243888" y="1773461"/>
            <a:ext cx="288925" cy="57467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sp>
        <p:nvSpPr>
          <p:cNvPr id="9" name="8 Cerrar llave"/>
          <p:cNvSpPr/>
          <p:nvPr/>
        </p:nvSpPr>
        <p:spPr>
          <a:xfrm>
            <a:off x="8243888" y="2421161"/>
            <a:ext cx="288925" cy="57626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sp>
        <p:nvSpPr>
          <p:cNvPr id="111626" name="9 CuadroTexto"/>
          <p:cNvSpPr txBox="1">
            <a:spLocks noChangeArrowheads="1"/>
          </p:cNvSpPr>
          <p:nvPr/>
        </p:nvSpPr>
        <p:spPr bwMode="auto">
          <a:xfrm>
            <a:off x="8532813" y="1922686"/>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s-AR" altLang="es-AR" sz="1200">
                <a:latin typeface="Arial" pitchFamily="34" charset="0"/>
              </a:rPr>
              <a:t>Largos</a:t>
            </a:r>
          </a:p>
        </p:txBody>
      </p:sp>
      <p:sp>
        <p:nvSpPr>
          <p:cNvPr id="111627" name="10 CuadroTexto"/>
          <p:cNvSpPr txBox="1">
            <a:spLocks noChangeArrowheads="1"/>
          </p:cNvSpPr>
          <p:nvPr/>
        </p:nvSpPr>
        <p:spPr bwMode="auto">
          <a:xfrm>
            <a:off x="8497888" y="2564036"/>
            <a:ext cx="5953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s-AR" altLang="es-AR" sz="1200">
                <a:latin typeface="Arial" pitchFamily="34" charset="0"/>
              </a:rPr>
              <a:t>Cortos</a:t>
            </a:r>
          </a:p>
        </p:txBody>
      </p:sp>
      <p:sp>
        <p:nvSpPr>
          <p:cNvPr id="111628" name="11 CuadroTexto"/>
          <p:cNvSpPr txBox="1">
            <a:spLocks noChangeArrowheads="1"/>
          </p:cNvSpPr>
          <p:nvPr/>
        </p:nvSpPr>
        <p:spPr bwMode="auto">
          <a:xfrm>
            <a:off x="2484438" y="1700436"/>
            <a:ext cx="1011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s-AR" altLang="es-AR" sz="1400">
                <a:latin typeface="Arial" pitchFamily="34" charset="0"/>
              </a:rPr>
              <a:t>10 días 4ºC</a:t>
            </a:r>
          </a:p>
        </p:txBody>
      </p:sp>
      <p:cxnSp>
        <p:nvCxnSpPr>
          <p:cNvPr id="4" name="Conector recto 3"/>
          <p:cNvCxnSpPr/>
          <p:nvPr/>
        </p:nvCxnSpPr>
        <p:spPr>
          <a:xfrm>
            <a:off x="2342147" y="2931862"/>
            <a:ext cx="1" cy="638078"/>
          </a:xfrm>
          <a:prstGeom prst="line">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4756490" y="2907800"/>
            <a:ext cx="1" cy="638078"/>
          </a:xfrm>
          <a:prstGeom prst="line">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8" name="12 CuadroTexto"/>
          <p:cNvSpPr txBox="1"/>
          <p:nvPr/>
        </p:nvSpPr>
        <p:spPr>
          <a:xfrm>
            <a:off x="269464" y="4200049"/>
            <a:ext cx="3949610" cy="2308324"/>
          </a:xfrm>
          <a:prstGeom prst="rect">
            <a:avLst/>
          </a:prstGeom>
          <a:noFill/>
          <a:ln w="38100">
            <a:solidFill>
              <a:schemeClr val="accent3">
                <a:lumMod val="75000"/>
              </a:schemeClr>
            </a:solidFill>
          </a:ln>
        </p:spPr>
        <p:txBody>
          <a:bodyPr wrap="square" rtlCol="0">
            <a:spAutoFit/>
          </a:bodyPr>
          <a:lstStyle/>
          <a:p>
            <a:r>
              <a:rPr lang="es-AR" dirty="0" smtClean="0"/>
              <a:t>La tolerancia a heladas en pasto es mayor con periodos de “aclimatación” a temperaturas frescas previas a las heladas. </a:t>
            </a:r>
          </a:p>
          <a:p>
            <a:endParaRPr lang="es-AR" dirty="0" smtClean="0"/>
          </a:p>
          <a:p>
            <a:r>
              <a:rPr lang="es-AR" dirty="0" smtClean="0"/>
              <a:t>Los ciclos cortos son mas susceptibles a las heladas en paso respecto de los largos. </a:t>
            </a:r>
          </a:p>
        </p:txBody>
      </p:sp>
    </p:spTree>
    <p:extLst>
      <p:ext uri="{BB962C8B-B14F-4D97-AF65-F5344CB8AC3E}">
        <p14:creationId xmlns:p14="http://schemas.microsoft.com/office/powerpoint/2010/main" val="29306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Elipse"/>
          <p:cNvSpPr/>
          <p:nvPr/>
        </p:nvSpPr>
        <p:spPr>
          <a:xfrm>
            <a:off x="5004048" y="1340768"/>
            <a:ext cx="1944216" cy="79208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6" name="5 Elipse"/>
          <p:cNvSpPr/>
          <p:nvPr/>
        </p:nvSpPr>
        <p:spPr>
          <a:xfrm>
            <a:off x="539552" y="1097124"/>
            <a:ext cx="1368152" cy="63968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7" name="Rectangle 1038"/>
          <p:cNvSpPr>
            <a:spLocks noChangeArrowheads="1"/>
          </p:cNvSpPr>
          <p:nvPr/>
        </p:nvSpPr>
        <p:spPr bwMode="auto">
          <a:xfrm>
            <a:off x="35496" y="24818"/>
            <a:ext cx="5235344" cy="523862"/>
          </a:xfrm>
          <a:prstGeom prst="rect">
            <a:avLst/>
          </a:prstGeom>
          <a:gradFill rotWithShape="0">
            <a:gsLst>
              <a:gs pos="0">
                <a:srgbClr val="FF3300"/>
              </a:gs>
              <a:gs pos="50000">
                <a:srgbClr val="B22400"/>
              </a:gs>
              <a:gs pos="100000">
                <a:srgbClr val="FF3300"/>
              </a:gs>
            </a:gsLst>
            <a:lin ang="0" scaled="1"/>
          </a:gradFill>
          <a:ln w="12700">
            <a:solidFill>
              <a:schemeClr val="tx1"/>
            </a:solidFill>
            <a:miter lim="800000"/>
            <a:headEnd/>
            <a:tailEnd/>
          </a:ln>
        </p:spPr>
        <p:txBody>
          <a:bodyPr wrap="none" lIns="92075" tIns="46038" rIns="92075" bIns="46038">
            <a:spAutoFit/>
          </a:bodyPr>
          <a:lstStyle/>
          <a:p>
            <a:pPr defTabSz="762000" eaLnBrk="0" fontAlgn="base" hangingPunct="0">
              <a:spcBef>
                <a:spcPct val="0"/>
              </a:spcBef>
              <a:spcAft>
                <a:spcPct val="0"/>
              </a:spcAft>
            </a:pPr>
            <a:r>
              <a:rPr lang="es-ES_tradnl" sz="2800" b="1" dirty="0">
                <a:solidFill>
                  <a:srgbClr val="FFFFFF"/>
                </a:solidFill>
                <a:latin typeface="Times New Roman" pitchFamily="18" charset="0"/>
              </a:rPr>
              <a:t>Modelos Cronos «On-Line» 2014</a:t>
            </a:r>
          </a:p>
        </p:txBody>
      </p:sp>
      <p:sp>
        <p:nvSpPr>
          <p:cNvPr id="5" name="4 CuadroTexto"/>
          <p:cNvSpPr txBox="1"/>
          <p:nvPr/>
        </p:nvSpPr>
        <p:spPr>
          <a:xfrm>
            <a:off x="35496" y="1844824"/>
            <a:ext cx="2933495" cy="523220"/>
          </a:xfrm>
          <a:prstGeom prst="rect">
            <a:avLst/>
          </a:prstGeom>
          <a:noFill/>
        </p:spPr>
        <p:txBody>
          <a:bodyPr wrap="none" rtlCol="0">
            <a:spAutoFit/>
          </a:bodyPr>
          <a:lstStyle/>
          <a:p>
            <a:r>
              <a:rPr lang="es-AR" sz="2800" dirty="0">
                <a:solidFill>
                  <a:srgbClr val="FF0000"/>
                </a:solidFill>
              </a:rPr>
              <a:t>cronos.agro.uba.ar</a:t>
            </a:r>
          </a:p>
        </p:txBody>
      </p:sp>
      <p:cxnSp>
        <p:nvCxnSpPr>
          <p:cNvPr id="9" name="8 Conector recto de flecha"/>
          <p:cNvCxnSpPr/>
          <p:nvPr/>
        </p:nvCxnSpPr>
        <p:spPr>
          <a:xfrm>
            <a:off x="6444208" y="2106434"/>
            <a:ext cx="720080" cy="26161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7161161" y="2060848"/>
            <a:ext cx="1717265" cy="523220"/>
          </a:xfrm>
          <a:prstGeom prst="rect">
            <a:avLst/>
          </a:prstGeom>
          <a:noFill/>
        </p:spPr>
        <p:txBody>
          <a:bodyPr wrap="none" rtlCol="0">
            <a:spAutoFit/>
          </a:bodyPr>
          <a:lstStyle/>
          <a:p>
            <a:r>
              <a:rPr lang="es-AR" sz="2800" dirty="0">
                <a:solidFill>
                  <a:srgbClr val="FF0000"/>
                </a:solidFill>
              </a:rPr>
              <a:t>registrarse</a:t>
            </a:r>
          </a:p>
        </p:txBody>
      </p:sp>
      <p:cxnSp>
        <p:nvCxnSpPr>
          <p:cNvPr id="10" name="9 Conector recto de flecha"/>
          <p:cNvCxnSpPr/>
          <p:nvPr/>
        </p:nvCxnSpPr>
        <p:spPr>
          <a:xfrm>
            <a:off x="8100392" y="2584068"/>
            <a:ext cx="0" cy="53047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7107996" y="3131565"/>
            <a:ext cx="1928500" cy="707886"/>
          </a:xfrm>
          <a:prstGeom prst="rect">
            <a:avLst/>
          </a:prstGeom>
          <a:noFill/>
        </p:spPr>
        <p:txBody>
          <a:bodyPr wrap="square" rtlCol="0">
            <a:spAutoFit/>
          </a:bodyPr>
          <a:lstStyle/>
          <a:p>
            <a:pPr algn="ctr"/>
            <a:r>
              <a:rPr lang="es-AR" sz="2000" dirty="0">
                <a:solidFill>
                  <a:srgbClr val="FF0000"/>
                </a:solidFill>
              </a:rPr>
              <a:t>Notificación al mail</a:t>
            </a:r>
          </a:p>
        </p:txBody>
      </p:sp>
      <p:sp>
        <p:nvSpPr>
          <p:cNvPr id="2" name="CuadroTexto 1"/>
          <p:cNvSpPr txBox="1"/>
          <p:nvPr/>
        </p:nvSpPr>
        <p:spPr>
          <a:xfrm>
            <a:off x="1223628" y="588603"/>
            <a:ext cx="7422032" cy="369332"/>
          </a:xfrm>
          <a:prstGeom prst="rect">
            <a:avLst/>
          </a:prstGeom>
          <a:noFill/>
        </p:spPr>
        <p:txBody>
          <a:bodyPr wrap="none" rtlCol="0">
            <a:spAutoFit/>
          </a:bodyPr>
          <a:lstStyle/>
          <a:p>
            <a:r>
              <a:rPr lang="es-AR" dirty="0">
                <a:solidFill>
                  <a:prstClr val="black"/>
                </a:solidFill>
              </a:rPr>
              <a:t>Cuanto adelanto fecha de siembra para correr una semana el Periodo critico?</a:t>
            </a:r>
          </a:p>
        </p:txBody>
      </p:sp>
    </p:spTree>
    <p:extLst>
      <p:ext uri="{BB962C8B-B14F-4D97-AF65-F5344CB8AC3E}">
        <p14:creationId xmlns:p14="http://schemas.microsoft.com/office/powerpoint/2010/main" val="2813822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052736"/>
            <a:ext cx="9060160" cy="56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038"/>
          <p:cNvSpPr>
            <a:spLocks noChangeArrowheads="1"/>
          </p:cNvSpPr>
          <p:nvPr/>
        </p:nvSpPr>
        <p:spPr bwMode="auto">
          <a:xfrm>
            <a:off x="76200" y="200025"/>
            <a:ext cx="5958939" cy="585418"/>
          </a:xfrm>
          <a:prstGeom prst="rect">
            <a:avLst/>
          </a:prstGeom>
          <a:gradFill rotWithShape="0">
            <a:gsLst>
              <a:gs pos="0">
                <a:srgbClr val="FF3300"/>
              </a:gs>
              <a:gs pos="50000">
                <a:srgbClr val="B22400"/>
              </a:gs>
              <a:gs pos="100000">
                <a:srgbClr val="FF3300"/>
              </a:gs>
            </a:gsLst>
            <a:lin ang="0" scaled="1"/>
          </a:gradFill>
          <a:ln w="12700">
            <a:solidFill>
              <a:schemeClr val="tx1"/>
            </a:solidFill>
            <a:miter lim="800000"/>
            <a:headEnd/>
            <a:tailEnd/>
          </a:ln>
        </p:spPr>
        <p:txBody>
          <a:bodyPr wrap="none" lIns="92075" tIns="46038" rIns="92075" bIns="46038">
            <a:spAutoFit/>
          </a:bodyPr>
          <a:lstStyle/>
          <a:p>
            <a:pPr defTabSz="762000" eaLnBrk="0" fontAlgn="base" hangingPunct="0">
              <a:spcBef>
                <a:spcPct val="0"/>
              </a:spcBef>
              <a:spcAft>
                <a:spcPct val="0"/>
              </a:spcAft>
            </a:pPr>
            <a:r>
              <a:rPr lang="es-ES_tradnl" sz="3200" b="1" dirty="0">
                <a:solidFill>
                  <a:srgbClr val="FFFFFF"/>
                </a:solidFill>
                <a:latin typeface="Times New Roman" pitchFamily="18" charset="0"/>
              </a:rPr>
              <a:t>Modelos Cronos «On-Line» 2014</a:t>
            </a:r>
          </a:p>
        </p:txBody>
      </p:sp>
    </p:spTree>
    <p:extLst>
      <p:ext uri="{BB962C8B-B14F-4D97-AF65-F5344CB8AC3E}">
        <p14:creationId xmlns:p14="http://schemas.microsoft.com/office/powerpoint/2010/main" val="103139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950" y="44624"/>
            <a:ext cx="11219293" cy="6307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1038"/>
          <p:cNvSpPr>
            <a:spLocks noChangeArrowheads="1"/>
          </p:cNvSpPr>
          <p:nvPr/>
        </p:nvSpPr>
        <p:spPr bwMode="auto">
          <a:xfrm>
            <a:off x="101428" y="-35190"/>
            <a:ext cx="5958939" cy="585418"/>
          </a:xfrm>
          <a:prstGeom prst="rect">
            <a:avLst/>
          </a:prstGeom>
          <a:gradFill rotWithShape="0">
            <a:gsLst>
              <a:gs pos="0">
                <a:srgbClr val="FF3300"/>
              </a:gs>
              <a:gs pos="50000">
                <a:srgbClr val="B22400"/>
              </a:gs>
              <a:gs pos="100000">
                <a:srgbClr val="FF3300"/>
              </a:gs>
            </a:gsLst>
            <a:lin ang="0" scaled="1"/>
          </a:gradFill>
          <a:ln w="12700">
            <a:solidFill>
              <a:schemeClr val="tx1"/>
            </a:solidFill>
            <a:miter lim="800000"/>
            <a:headEnd/>
            <a:tailEnd/>
          </a:ln>
        </p:spPr>
        <p:txBody>
          <a:bodyPr wrap="none" lIns="92075" tIns="46038" rIns="92075" bIns="46038">
            <a:spAutoFit/>
          </a:bodyPr>
          <a:lstStyle/>
          <a:p>
            <a:pPr defTabSz="762000" eaLnBrk="0" fontAlgn="base" hangingPunct="0">
              <a:spcBef>
                <a:spcPct val="0"/>
              </a:spcBef>
              <a:spcAft>
                <a:spcPct val="0"/>
              </a:spcAft>
            </a:pPr>
            <a:r>
              <a:rPr lang="es-ES_tradnl" sz="3200" b="1" dirty="0">
                <a:solidFill>
                  <a:srgbClr val="FFFFFF"/>
                </a:solidFill>
                <a:latin typeface="Times New Roman" pitchFamily="18" charset="0"/>
              </a:rPr>
              <a:t>Modelos Cronos «On-Line» 2014</a:t>
            </a:r>
          </a:p>
        </p:txBody>
      </p:sp>
      <p:sp>
        <p:nvSpPr>
          <p:cNvPr id="5" name="4 Flecha derecha"/>
          <p:cNvSpPr/>
          <p:nvPr/>
        </p:nvSpPr>
        <p:spPr>
          <a:xfrm rot="10800000">
            <a:off x="3743632" y="864836"/>
            <a:ext cx="576064"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6" name="5 Elipse"/>
          <p:cNvSpPr/>
          <p:nvPr/>
        </p:nvSpPr>
        <p:spPr>
          <a:xfrm>
            <a:off x="4243923" y="4345192"/>
            <a:ext cx="1380689" cy="1388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9" name="8 Elipse"/>
          <p:cNvSpPr/>
          <p:nvPr/>
        </p:nvSpPr>
        <p:spPr>
          <a:xfrm>
            <a:off x="5879686" y="4345191"/>
            <a:ext cx="1356609" cy="1388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7" name="6 CuadroTexto"/>
          <p:cNvSpPr txBox="1"/>
          <p:nvPr/>
        </p:nvSpPr>
        <p:spPr>
          <a:xfrm>
            <a:off x="4243922" y="694427"/>
            <a:ext cx="3136390" cy="584775"/>
          </a:xfrm>
          <a:prstGeom prst="rect">
            <a:avLst/>
          </a:prstGeom>
          <a:solidFill>
            <a:schemeClr val="bg1"/>
          </a:solidFill>
        </p:spPr>
        <p:txBody>
          <a:bodyPr wrap="square" rtlCol="0">
            <a:spAutoFit/>
          </a:bodyPr>
          <a:lstStyle/>
          <a:p>
            <a:r>
              <a:rPr lang="es-AR" sz="1600" dirty="0">
                <a:solidFill>
                  <a:prstClr val="black"/>
                </a:solidFill>
              </a:rPr>
              <a:t>Fecha Temprana Marcos </a:t>
            </a:r>
            <a:r>
              <a:rPr lang="es-AR" sz="1600" dirty="0" err="1">
                <a:solidFill>
                  <a:prstClr val="black"/>
                </a:solidFill>
              </a:rPr>
              <a:t>Juarez</a:t>
            </a:r>
            <a:endParaRPr lang="es-AR" sz="1600" dirty="0">
              <a:solidFill>
                <a:prstClr val="black"/>
              </a:solidFill>
            </a:endParaRPr>
          </a:p>
          <a:p>
            <a:r>
              <a:rPr lang="es-AR" sz="1600" dirty="0">
                <a:solidFill>
                  <a:prstClr val="black"/>
                </a:solidFill>
              </a:rPr>
              <a:t>Baguette 501</a:t>
            </a:r>
          </a:p>
        </p:txBody>
      </p:sp>
      <p:sp>
        <p:nvSpPr>
          <p:cNvPr id="10" name="9 Flecha derecha"/>
          <p:cNvSpPr/>
          <p:nvPr/>
        </p:nvSpPr>
        <p:spPr>
          <a:xfrm>
            <a:off x="147148" y="4345193"/>
            <a:ext cx="576064"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1" name="10 CuadroTexto"/>
          <p:cNvSpPr txBox="1"/>
          <p:nvPr/>
        </p:nvSpPr>
        <p:spPr>
          <a:xfrm>
            <a:off x="101428" y="6298287"/>
            <a:ext cx="5732538" cy="461665"/>
          </a:xfrm>
          <a:prstGeom prst="rect">
            <a:avLst/>
          </a:prstGeom>
          <a:solidFill>
            <a:schemeClr val="bg1"/>
          </a:solidFill>
          <a:ln>
            <a:solidFill>
              <a:schemeClr val="tx1"/>
            </a:solidFill>
          </a:ln>
        </p:spPr>
        <p:txBody>
          <a:bodyPr wrap="square" rtlCol="0">
            <a:spAutoFit/>
          </a:bodyPr>
          <a:lstStyle/>
          <a:p>
            <a:r>
              <a:rPr lang="es-AR" sz="2400" dirty="0">
                <a:solidFill>
                  <a:srgbClr val="FF0000"/>
                </a:solidFill>
              </a:rPr>
              <a:t>Considerar  la fecha de emergencia</a:t>
            </a:r>
          </a:p>
        </p:txBody>
      </p:sp>
      <p:sp>
        <p:nvSpPr>
          <p:cNvPr id="12" name="11 CuadroTexto"/>
          <p:cNvSpPr txBox="1"/>
          <p:nvPr/>
        </p:nvSpPr>
        <p:spPr>
          <a:xfrm rot="19466270">
            <a:off x="178891" y="3113566"/>
            <a:ext cx="8578643" cy="1015663"/>
          </a:xfrm>
          <a:prstGeom prst="rect">
            <a:avLst/>
          </a:prstGeom>
          <a:solidFill>
            <a:srgbClr val="FF0000"/>
          </a:solidFill>
        </p:spPr>
        <p:txBody>
          <a:bodyPr wrap="square" rtlCol="0">
            <a:spAutoFit/>
          </a:bodyPr>
          <a:lstStyle/>
          <a:p>
            <a:pPr algn="ctr"/>
            <a:r>
              <a:rPr lang="es-AR" sz="6000" dirty="0">
                <a:solidFill>
                  <a:prstClr val="white"/>
                </a:solidFill>
              </a:rPr>
              <a:t>cronos.agro.uba.ar</a:t>
            </a:r>
          </a:p>
        </p:txBody>
      </p:sp>
    </p:spTree>
    <p:extLst>
      <p:ext uri="{BB962C8B-B14F-4D97-AF65-F5344CB8AC3E}">
        <p14:creationId xmlns:p14="http://schemas.microsoft.com/office/powerpoint/2010/main" val="2052867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683568" y="1340768"/>
          <a:ext cx="2146300" cy="3053715"/>
        </p:xfrm>
        <a:graphic>
          <a:graphicData uri="http://schemas.openxmlformats.org/drawingml/2006/table">
            <a:tbl>
              <a:tblPr/>
              <a:tblGrid>
                <a:gridCol w="2146300"/>
              </a:tblGrid>
              <a:tr h="190500">
                <a:tc>
                  <a:txBody>
                    <a:bodyPr/>
                    <a:lstStyle/>
                    <a:p>
                      <a:pPr algn="l" fontAlgn="b"/>
                      <a:r>
                        <a:rPr lang="es-AR" sz="2800" b="0" i="0" u="none" strike="noStrike" dirty="0" err="1">
                          <a:solidFill>
                            <a:schemeClr val="bg1"/>
                          </a:solidFill>
                          <a:latin typeface="Calibri"/>
                        </a:rPr>
                        <a:t>Aliciana</a:t>
                      </a:r>
                      <a:endParaRPr lang="es-AR" sz="2800" b="0"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r>
                        <a:rPr lang="es-AR" sz="2800" b="0" i="0" u="none" strike="noStrike" dirty="0" err="1">
                          <a:solidFill>
                            <a:schemeClr val="bg1"/>
                          </a:solidFill>
                          <a:latin typeface="Calibri"/>
                        </a:rPr>
                        <a:t>Andreia</a:t>
                      </a:r>
                      <a:endParaRPr lang="es-AR" sz="2800" b="0"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r>
                        <a:rPr lang="es-AR" sz="2800" b="0" i="0" u="none" strike="noStrike">
                          <a:solidFill>
                            <a:schemeClr val="bg1"/>
                          </a:solidFill>
                          <a:latin typeface="Calibri"/>
                        </a:rPr>
                        <a:t>Carisma</a:t>
                      </a:r>
                    </a:p>
                  </a:txBody>
                  <a:tcPr marL="9525" marR="9525" marT="9525" marB="0" anchor="b">
                    <a:lnL>
                      <a:noFill/>
                    </a:lnL>
                    <a:lnR>
                      <a:noFill/>
                    </a:lnR>
                    <a:lnT>
                      <a:noFill/>
                    </a:lnT>
                    <a:lnB>
                      <a:noFill/>
                    </a:lnB>
                  </a:tcPr>
                </a:tc>
              </a:tr>
              <a:tr h="190500">
                <a:tc>
                  <a:txBody>
                    <a:bodyPr/>
                    <a:lstStyle/>
                    <a:p>
                      <a:pPr algn="l" fontAlgn="b"/>
                      <a:r>
                        <a:rPr lang="es-AR" sz="2800" b="0" i="0" u="none" strike="noStrike" dirty="0">
                          <a:solidFill>
                            <a:schemeClr val="bg1"/>
                          </a:solidFill>
                          <a:latin typeface="Calibri"/>
                        </a:rPr>
                        <a:t>Explorer</a:t>
                      </a:r>
                    </a:p>
                  </a:txBody>
                  <a:tcPr marL="9525" marR="9525" marT="9525" marB="0" anchor="b">
                    <a:lnL>
                      <a:noFill/>
                    </a:lnL>
                    <a:lnR>
                      <a:noFill/>
                    </a:lnR>
                    <a:lnT>
                      <a:noFill/>
                    </a:lnT>
                    <a:lnB>
                      <a:noFill/>
                    </a:lnB>
                  </a:tcPr>
                </a:tc>
              </a:tr>
              <a:tr h="190500">
                <a:tc>
                  <a:txBody>
                    <a:bodyPr/>
                    <a:lstStyle/>
                    <a:p>
                      <a:pPr algn="l" fontAlgn="b"/>
                      <a:r>
                        <a:rPr lang="es-AR" sz="2800" b="0" i="0" u="none" strike="noStrike">
                          <a:solidFill>
                            <a:schemeClr val="bg1"/>
                          </a:solidFill>
                          <a:latin typeface="Calibri"/>
                        </a:rPr>
                        <a:t>Scarlett</a:t>
                      </a:r>
                    </a:p>
                  </a:txBody>
                  <a:tcPr marL="9525" marR="9525" marT="9525" marB="0" anchor="b">
                    <a:lnL>
                      <a:noFill/>
                    </a:lnL>
                    <a:lnR>
                      <a:noFill/>
                    </a:lnR>
                    <a:lnT>
                      <a:noFill/>
                    </a:lnT>
                    <a:lnB>
                      <a:noFill/>
                    </a:lnB>
                  </a:tcPr>
                </a:tc>
              </a:tr>
              <a:tr h="372591">
                <a:tc>
                  <a:txBody>
                    <a:bodyPr/>
                    <a:lstStyle/>
                    <a:p>
                      <a:pPr algn="l" fontAlgn="b"/>
                      <a:r>
                        <a:rPr lang="es-AR" sz="2800" b="0" i="0" u="none" strike="noStrike">
                          <a:solidFill>
                            <a:schemeClr val="bg1"/>
                          </a:solidFill>
                          <a:latin typeface="Calibri"/>
                        </a:rPr>
                        <a:t>Scrabble</a:t>
                      </a:r>
                    </a:p>
                  </a:txBody>
                  <a:tcPr marL="9525" marR="9525" marT="9525" marB="0" anchor="b">
                    <a:lnL>
                      <a:noFill/>
                    </a:lnL>
                    <a:lnR>
                      <a:noFill/>
                    </a:lnR>
                    <a:lnT>
                      <a:noFill/>
                    </a:lnT>
                    <a:lnB>
                      <a:noFill/>
                    </a:lnB>
                  </a:tcPr>
                </a:tc>
              </a:tr>
              <a:tr h="190500">
                <a:tc>
                  <a:txBody>
                    <a:bodyPr/>
                    <a:lstStyle/>
                    <a:p>
                      <a:pPr algn="l" fontAlgn="b"/>
                      <a:r>
                        <a:rPr lang="es-AR" sz="2800" b="0" i="0" u="none" strike="noStrike" dirty="0" err="1">
                          <a:solidFill>
                            <a:schemeClr val="bg1"/>
                          </a:solidFill>
                          <a:latin typeface="Calibri"/>
                        </a:rPr>
                        <a:t>Shakira</a:t>
                      </a:r>
                      <a:endParaRPr lang="es-AR" sz="2800" b="0" i="0" u="none" strike="noStrike" dirty="0">
                        <a:solidFill>
                          <a:schemeClr val="bg1"/>
                        </a:solidFill>
                        <a:latin typeface="Calibri"/>
                      </a:endParaRPr>
                    </a:p>
                  </a:txBody>
                  <a:tcPr marL="9525" marR="9525" marT="9525" marB="0" anchor="b">
                    <a:lnL>
                      <a:noFill/>
                    </a:lnL>
                    <a:lnR>
                      <a:noFill/>
                    </a:lnR>
                    <a:lnT>
                      <a:noFill/>
                    </a:lnT>
                    <a:lnB>
                      <a:noFill/>
                    </a:lnB>
                  </a:tcPr>
                </a:tc>
              </a:tr>
            </a:tbl>
          </a:graphicData>
        </a:graphic>
      </p:graphicFrame>
      <p:graphicFrame>
        <p:nvGraphicFramePr>
          <p:cNvPr id="6" name="5 Tabla"/>
          <p:cNvGraphicFramePr>
            <a:graphicFrameLocks noGrp="1"/>
          </p:cNvGraphicFramePr>
          <p:nvPr>
            <p:extLst/>
          </p:nvPr>
        </p:nvGraphicFramePr>
        <p:xfrm>
          <a:off x="3649836" y="1339027"/>
          <a:ext cx="2146300" cy="4391025"/>
        </p:xfrm>
        <a:graphic>
          <a:graphicData uri="http://schemas.openxmlformats.org/drawingml/2006/table">
            <a:tbl>
              <a:tblPr/>
              <a:tblGrid>
                <a:gridCol w="2146300"/>
              </a:tblGrid>
              <a:tr h="190500">
                <a:tc>
                  <a:txBody>
                    <a:bodyPr/>
                    <a:lstStyle/>
                    <a:p>
                      <a:pPr algn="l" fontAlgn="b"/>
                      <a:r>
                        <a:rPr lang="es-AR" sz="2000" b="0" i="0" u="none" strike="noStrike" dirty="0">
                          <a:solidFill>
                            <a:schemeClr val="bg1"/>
                          </a:solidFill>
                          <a:latin typeface="Calibri"/>
                        </a:rPr>
                        <a:t>ACA 320</a:t>
                      </a:r>
                    </a:p>
                  </a:txBody>
                  <a:tcPr marL="9525" marR="9525" marT="9525" marB="0" anchor="b">
                    <a:lnL>
                      <a:noFill/>
                    </a:lnL>
                    <a:lnR>
                      <a:noFill/>
                    </a:lnR>
                    <a:lnT>
                      <a:noFill/>
                    </a:lnT>
                    <a:lnB>
                      <a:noFill/>
                    </a:lnB>
                  </a:tcPr>
                </a:tc>
              </a:tr>
              <a:tr h="190500">
                <a:tc>
                  <a:txBody>
                    <a:bodyPr/>
                    <a:lstStyle/>
                    <a:p>
                      <a:pPr algn="l" fontAlgn="b"/>
                      <a:r>
                        <a:rPr lang="es-AR" sz="2000" b="0" i="0" u="none" strike="noStrike">
                          <a:solidFill>
                            <a:schemeClr val="bg1"/>
                          </a:solidFill>
                          <a:latin typeface="Calibri"/>
                        </a:rPr>
                        <a:t>ACA 901</a:t>
                      </a:r>
                    </a:p>
                  </a:txBody>
                  <a:tcPr marL="9525" marR="9525" marT="9525" marB="0" anchor="b">
                    <a:lnL>
                      <a:noFill/>
                    </a:lnL>
                    <a:lnR>
                      <a:noFill/>
                    </a:lnR>
                    <a:lnT>
                      <a:noFill/>
                    </a:lnT>
                    <a:lnB>
                      <a:noFill/>
                    </a:lnB>
                  </a:tcPr>
                </a:tc>
              </a:tr>
              <a:tr h="190500">
                <a:tc>
                  <a:txBody>
                    <a:bodyPr/>
                    <a:lstStyle/>
                    <a:p>
                      <a:pPr algn="l" fontAlgn="b"/>
                      <a:r>
                        <a:rPr lang="es-AR" sz="2000" b="0" i="0" u="none" strike="noStrike">
                          <a:solidFill>
                            <a:schemeClr val="bg1"/>
                          </a:solidFill>
                          <a:latin typeface="Calibri"/>
                        </a:rPr>
                        <a:t>AGP 127</a:t>
                      </a:r>
                    </a:p>
                  </a:txBody>
                  <a:tcPr marL="9525" marR="9525" marT="9525" marB="0" anchor="b">
                    <a:lnL>
                      <a:noFill/>
                    </a:lnL>
                    <a:lnR>
                      <a:noFill/>
                    </a:lnR>
                    <a:lnT>
                      <a:noFill/>
                    </a:lnT>
                    <a:lnB>
                      <a:noFill/>
                    </a:lnB>
                  </a:tcPr>
                </a:tc>
              </a:tr>
              <a:tr h="190500">
                <a:tc>
                  <a:txBody>
                    <a:bodyPr/>
                    <a:lstStyle/>
                    <a:p>
                      <a:pPr algn="l" fontAlgn="b"/>
                      <a:r>
                        <a:rPr lang="es-AR" sz="2000" b="0" i="0" u="none" strike="noStrike">
                          <a:solidFill>
                            <a:schemeClr val="bg1"/>
                          </a:solidFill>
                          <a:latin typeface="Calibri"/>
                        </a:rPr>
                        <a:t>AGP Fast</a:t>
                      </a:r>
                    </a:p>
                  </a:txBody>
                  <a:tcPr marL="9525" marR="9525" marT="9525" marB="0" anchor="b">
                    <a:lnL>
                      <a:noFill/>
                    </a:lnL>
                    <a:lnR>
                      <a:noFill/>
                    </a:lnR>
                    <a:lnT>
                      <a:noFill/>
                    </a:lnT>
                    <a:lnB>
                      <a:noFill/>
                    </a:lnB>
                  </a:tcPr>
                </a:tc>
              </a:tr>
              <a:tr h="190500">
                <a:tc>
                  <a:txBody>
                    <a:bodyPr/>
                    <a:lstStyle/>
                    <a:p>
                      <a:pPr algn="l" fontAlgn="b"/>
                      <a:r>
                        <a:rPr lang="es-AR" sz="2000" b="0" i="0" u="none" strike="noStrike">
                          <a:solidFill>
                            <a:schemeClr val="bg1"/>
                          </a:solidFill>
                          <a:latin typeface="Calibri"/>
                        </a:rPr>
                        <a:t>Arex</a:t>
                      </a:r>
                    </a:p>
                  </a:txBody>
                  <a:tcPr marL="9525" marR="9525" marT="9525" marB="0" anchor="b">
                    <a:lnL>
                      <a:noFill/>
                    </a:lnL>
                    <a:lnR>
                      <a:noFill/>
                    </a:lnR>
                    <a:lnT>
                      <a:noFill/>
                    </a:lnT>
                    <a:lnB>
                      <a:noFill/>
                    </a:lnB>
                  </a:tcPr>
                </a:tc>
              </a:tr>
              <a:tr h="190500">
                <a:tc>
                  <a:txBody>
                    <a:bodyPr/>
                    <a:lstStyle/>
                    <a:p>
                      <a:pPr algn="l" fontAlgn="b"/>
                      <a:r>
                        <a:rPr lang="es-AR" sz="2000" b="0" i="0" u="none" strike="noStrike" dirty="0">
                          <a:solidFill>
                            <a:schemeClr val="bg1"/>
                          </a:solidFill>
                          <a:latin typeface="Calibri"/>
                        </a:rPr>
                        <a:t>Baguette 11 Premium</a:t>
                      </a:r>
                    </a:p>
                  </a:txBody>
                  <a:tcPr marL="9525" marR="9525" marT="9525" marB="0" anchor="b">
                    <a:lnL>
                      <a:noFill/>
                    </a:lnL>
                    <a:lnR>
                      <a:noFill/>
                    </a:lnR>
                    <a:lnT>
                      <a:noFill/>
                    </a:lnT>
                    <a:lnB>
                      <a:noFill/>
                    </a:lnB>
                  </a:tcPr>
                </a:tc>
              </a:tr>
              <a:tr h="190500">
                <a:tc>
                  <a:txBody>
                    <a:bodyPr/>
                    <a:lstStyle/>
                    <a:p>
                      <a:pPr algn="l" fontAlgn="b"/>
                      <a:r>
                        <a:rPr lang="es-AR" sz="2000" b="0" i="0" u="none" strike="noStrike">
                          <a:solidFill>
                            <a:schemeClr val="bg1"/>
                          </a:solidFill>
                          <a:latin typeface="Calibri"/>
                        </a:rPr>
                        <a:t>Baguette 30</a:t>
                      </a:r>
                    </a:p>
                  </a:txBody>
                  <a:tcPr marL="9525" marR="9525" marT="9525" marB="0" anchor="b">
                    <a:lnL>
                      <a:noFill/>
                    </a:lnL>
                    <a:lnR>
                      <a:noFill/>
                    </a:lnR>
                    <a:lnT>
                      <a:noFill/>
                    </a:lnT>
                    <a:lnB>
                      <a:noFill/>
                    </a:lnB>
                  </a:tcPr>
                </a:tc>
              </a:tr>
              <a:tr h="190500">
                <a:tc>
                  <a:txBody>
                    <a:bodyPr/>
                    <a:lstStyle/>
                    <a:p>
                      <a:pPr algn="l" fontAlgn="b"/>
                      <a:r>
                        <a:rPr lang="es-AR" sz="2000" b="0" i="0" u="none" strike="noStrike">
                          <a:solidFill>
                            <a:schemeClr val="bg1"/>
                          </a:solidFill>
                          <a:latin typeface="Calibri"/>
                        </a:rPr>
                        <a:t>Baguette 501</a:t>
                      </a:r>
                    </a:p>
                  </a:txBody>
                  <a:tcPr marL="9525" marR="9525" marT="9525" marB="0" anchor="b">
                    <a:lnL>
                      <a:noFill/>
                    </a:lnL>
                    <a:lnR>
                      <a:noFill/>
                    </a:lnR>
                    <a:lnT>
                      <a:noFill/>
                    </a:lnT>
                    <a:lnB>
                      <a:noFill/>
                    </a:lnB>
                  </a:tcPr>
                </a:tc>
              </a:tr>
              <a:tr h="190500">
                <a:tc>
                  <a:txBody>
                    <a:bodyPr/>
                    <a:lstStyle/>
                    <a:p>
                      <a:pPr algn="l" fontAlgn="b"/>
                      <a:r>
                        <a:rPr lang="es-AR" sz="2000" b="0" i="0" u="none" strike="noStrike" dirty="0">
                          <a:solidFill>
                            <a:schemeClr val="bg1"/>
                          </a:solidFill>
                          <a:latin typeface="Calibri"/>
                        </a:rPr>
                        <a:t>Baguette 601</a:t>
                      </a:r>
                    </a:p>
                  </a:txBody>
                  <a:tcPr marL="9525" marR="9525" marT="9525" marB="0" anchor="b">
                    <a:lnL>
                      <a:noFill/>
                    </a:lnL>
                    <a:lnR>
                      <a:noFill/>
                    </a:lnR>
                    <a:lnT>
                      <a:noFill/>
                    </a:lnT>
                    <a:lnB>
                      <a:noFill/>
                    </a:lnB>
                  </a:tcPr>
                </a:tc>
              </a:tr>
              <a:tr h="190500">
                <a:tc>
                  <a:txBody>
                    <a:bodyPr/>
                    <a:lstStyle/>
                    <a:p>
                      <a:pPr algn="l" fontAlgn="b"/>
                      <a:r>
                        <a:rPr lang="es-AR" sz="2000" b="0" i="0" u="none" strike="noStrike">
                          <a:solidFill>
                            <a:schemeClr val="bg1"/>
                          </a:solidFill>
                          <a:latin typeface="Calibri"/>
                        </a:rPr>
                        <a:t>BIOINTA 1006</a:t>
                      </a:r>
                    </a:p>
                  </a:txBody>
                  <a:tcPr marL="9525" marR="9525" marT="9525" marB="0" anchor="b">
                    <a:lnL>
                      <a:noFill/>
                    </a:lnL>
                    <a:lnR>
                      <a:noFill/>
                    </a:lnR>
                    <a:lnT>
                      <a:noFill/>
                    </a:lnT>
                    <a:lnB>
                      <a:noFill/>
                    </a:lnB>
                  </a:tcPr>
                </a:tc>
              </a:tr>
              <a:tr h="190500">
                <a:tc>
                  <a:txBody>
                    <a:bodyPr/>
                    <a:lstStyle/>
                    <a:p>
                      <a:pPr algn="l" fontAlgn="b"/>
                      <a:r>
                        <a:rPr lang="es-AR" sz="2000" b="0" i="0" u="none" strike="noStrike" dirty="0">
                          <a:solidFill>
                            <a:schemeClr val="bg1"/>
                          </a:solidFill>
                          <a:latin typeface="Calibri"/>
                        </a:rPr>
                        <a:t>BIOINTA 2004</a:t>
                      </a:r>
                    </a:p>
                  </a:txBody>
                  <a:tcPr marL="9525" marR="9525" marT="9525" marB="0" anchor="b">
                    <a:lnL>
                      <a:noFill/>
                    </a:lnL>
                    <a:lnR>
                      <a:noFill/>
                    </a:lnR>
                    <a:lnT>
                      <a:noFill/>
                    </a:lnT>
                    <a:lnB>
                      <a:noFill/>
                    </a:lnB>
                  </a:tcPr>
                </a:tc>
              </a:tr>
              <a:tr h="190500">
                <a:tc>
                  <a:txBody>
                    <a:bodyPr/>
                    <a:lstStyle/>
                    <a:p>
                      <a:pPr algn="l" fontAlgn="b"/>
                      <a:r>
                        <a:rPr lang="es-AR" sz="2000" b="0" i="0" u="none" strike="noStrike">
                          <a:solidFill>
                            <a:schemeClr val="bg1"/>
                          </a:solidFill>
                          <a:latin typeface="Calibri"/>
                        </a:rPr>
                        <a:t>BIOINTA 3005</a:t>
                      </a:r>
                    </a:p>
                  </a:txBody>
                  <a:tcPr marL="9525" marR="9525" marT="9525" marB="0" anchor="b">
                    <a:lnL>
                      <a:noFill/>
                    </a:lnL>
                    <a:lnR>
                      <a:noFill/>
                    </a:lnR>
                    <a:lnT>
                      <a:noFill/>
                    </a:lnT>
                    <a:lnB>
                      <a:noFill/>
                    </a:lnB>
                  </a:tcPr>
                </a:tc>
              </a:tr>
              <a:tr h="190500">
                <a:tc>
                  <a:txBody>
                    <a:bodyPr/>
                    <a:lstStyle/>
                    <a:p>
                      <a:pPr algn="l" fontAlgn="b"/>
                      <a:r>
                        <a:rPr lang="es-AR" sz="2000" b="0" i="0" u="none" strike="noStrike" dirty="0" err="1">
                          <a:solidFill>
                            <a:schemeClr val="bg1"/>
                          </a:solidFill>
                          <a:latin typeface="Calibri"/>
                        </a:rPr>
                        <a:t>Cipres</a:t>
                      </a:r>
                      <a:endParaRPr lang="es-AR" sz="2000" b="0" i="0" u="none" strike="noStrike" dirty="0">
                        <a:solidFill>
                          <a:schemeClr val="bg1"/>
                        </a:solidFill>
                        <a:latin typeface="Calibri"/>
                      </a:endParaRPr>
                    </a:p>
                  </a:txBody>
                  <a:tcPr marL="9525" marR="9525" marT="9525" marB="0" anchor="b">
                    <a:lnL>
                      <a:noFill/>
                    </a:lnL>
                    <a:lnR>
                      <a:noFill/>
                    </a:lnR>
                    <a:lnT>
                      <a:noFill/>
                    </a:lnT>
                    <a:lnB>
                      <a:noFill/>
                    </a:lnB>
                  </a:tcPr>
                </a:tc>
              </a:tr>
            </a:tbl>
          </a:graphicData>
        </a:graphic>
      </p:graphicFrame>
      <p:graphicFrame>
        <p:nvGraphicFramePr>
          <p:cNvPr id="7" name="6 Tabla"/>
          <p:cNvGraphicFramePr>
            <a:graphicFrameLocks noGrp="1"/>
          </p:cNvGraphicFramePr>
          <p:nvPr>
            <p:extLst/>
          </p:nvPr>
        </p:nvGraphicFramePr>
        <p:xfrm>
          <a:off x="5450036" y="1411035"/>
          <a:ext cx="2146300" cy="3771900"/>
        </p:xfrm>
        <a:graphic>
          <a:graphicData uri="http://schemas.openxmlformats.org/drawingml/2006/table">
            <a:tbl>
              <a:tblPr/>
              <a:tblGrid>
                <a:gridCol w="2146300"/>
              </a:tblGrid>
              <a:tr h="190500">
                <a:tc>
                  <a:txBody>
                    <a:bodyPr/>
                    <a:lstStyle/>
                    <a:p>
                      <a:pPr algn="l" fontAlgn="b"/>
                      <a:r>
                        <a:rPr lang="es-AR" sz="2000" b="0" i="0" u="none" strike="noStrike" dirty="0">
                          <a:solidFill>
                            <a:schemeClr val="bg1"/>
                          </a:solidFill>
                          <a:latin typeface="Calibri"/>
                        </a:rPr>
                        <a:t>Gladiador</a:t>
                      </a:r>
                    </a:p>
                  </a:txBody>
                  <a:tcPr marL="9525" marR="9525" marT="9525" marB="0" anchor="b">
                    <a:lnL>
                      <a:noFill/>
                    </a:lnL>
                    <a:lnR>
                      <a:noFill/>
                    </a:lnR>
                    <a:lnT>
                      <a:noFill/>
                    </a:lnT>
                    <a:lnB>
                      <a:noFill/>
                    </a:lnB>
                  </a:tcPr>
                </a:tc>
              </a:tr>
              <a:tr h="190500">
                <a:tc>
                  <a:txBody>
                    <a:bodyPr/>
                    <a:lstStyle/>
                    <a:p>
                      <a:pPr algn="l" fontAlgn="b"/>
                      <a:r>
                        <a:rPr lang="es-AR" sz="2000" b="0" i="0" u="none" strike="noStrike">
                          <a:solidFill>
                            <a:schemeClr val="bg1"/>
                          </a:solidFill>
                          <a:latin typeface="Calibri"/>
                        </a:rPr>
                        <a:t>León</a:t>
                      </a:r>
                    </a:p>
                  </a:txBody>
                  <a:tcPr marL="9525" marR="9525" marT="9525" marB="0" anchor="b">
                    <a:lnL>
                      <a:noFill/>
                    </a:lnL>
                    <a:lnR>
                      <a:noFill/>
                    </a:lnR>
                    <a:lnT>
                      <a:noFill/>
                    </a:lnT>
                    <a:lnB>
                      <a:noFill/>
                    </a:lnB>
                  </a:tcPr>
                </a:tc>
              </a:tr>
              <a:tr h="190500">
                <a:tc>
                  <a:txBody>
                    <a:bodyPr/>
                    <a:lstStyle/>
                    <a:p>
                      <a:pPr algn="l" fontAlgn="b"/>
                      <a:r>
                        <a:rPr lang="es-AR" sz="2000" b="0" i="0" u="none" strike="noStrike">
                          <a:solidFill>
                            <a:schemeClr val="bg1"/>
                          </a:solidFill>
                          <a:latin typeface="Calibri"/>
                        </a:rPr>
                        <a:t>Lyon</a:t>
                      </a:r>
                    </a:p>
                  </a:txBody>
                  <a:tcPr marL="9525" marR="9525" marT="9525" marB="0" anchor="b">
                    <a:lnL>
                      <a:noFill/>
                    </a:lnL>
                    <a:lnR>
                      <a:noFill/>
                    </a:lnR>
                    <a:lnT>
                      <a:noFill/>
                    </a:lnT>
                    <a:lnB>
                      <a:noFill/>
                    </a:lnB>
                  </a:tcPr>
                </a:tc>
              </a:tr>
              <a:tr h="190500">
                <a:tc>
                  <a:txBody>
                    <a:bodyPr/>
                    <a:lstStyle/>
                    <a:p>
                      <a:pPr algn="l" fontAlgn="b"/>
                      <a:r>
                        <a:rPr lang="es-AR" sz="2000" b="0" i="0" u="none" strike="noStrike">
                          <a:solidFill>
                            <a:schemeClr val="bg1"/>
                          </a:solidFill>
                          <a:latin typeface="Calibri"/>
                        </a:rPr>
                        <a:t>Pleno</a:t>
                      </a:r>
                    </a:p>
                  </a:txBody>
                  <a:tcPr marL="9525" marR="9525" marT="9525" marB="0" anchor="b">
                    <a:lnL>
                      <a:noFill/>
                    </a:lnL>
                    <a:lnR>
                      <a:noFill/>
                    </a:lnR>
                    <a:lnT>
                      <a:noFill/>
                    </a:lnT>
                    <a:lnB>
                      <a:noFill/>
                    </a:lnB>
                  </a:tcPr>
                </a:tc>
              </a:tr>
              <a:tr h="190500">
                <a:tc>
                  <a:txBody>
                    <a:bodyPr/>
                    <a:lstStyle/>
                    <a:p>
                      <a:pPr algn="l" fontAlgn="b"/>
                      <a:r>
                        <a:rPr lang="es-AR" sz="2000" b="0" i="0" u="none" strike="noStrike" dirty="0">
                          <a:solidFill>
                            <a:schemeClr val="bg1"/>
                          </a:solidFill>
                          <a:latin typeface="Calibri"/>
                        </a:rPr>
                        <a:t>Rayo</a:t>
                      </a:r>
                    </a:p>
                  </a:txBody>
                  <a:tcPr marL="9525" marR="9525" marT="9525" marB="0" anchor="b">
                    <a:lnL>
                      <a:noFill/>
                    </a:lnL>
                    <a:lnR>
                      <a:noFill/>
                    </a:lnR>
                    <a:lnT>
                      <a:noFill/>
                    </a:lnT>
                    <a:lnB>
                      <a:noFill/>
                    </a:lnB>
                  </a:tcPr>
                </a:tc>
              </a:tr>
              <a:tr h="190500">
                <a:tc>
                  <a:txBody>
                    <a:bodyPr/>
                    <a:lstStyle/>
                    <a:p>
                      <a:pPr algn="l" fontAlgn="b"/>
                      <a:r>
                        <a:rPr lang="es-AR" sz="2000" b="0" i="0" u="none" strike="noStrike">
                          <a:solidFill>
                            <a:schemeClr val="bg1"/>
                          </a:solidFill>
                          <a:latin typeface="Calibri"/>
                        </a:rPr>
                        <a:t>SRM Nogal</a:t>
                      </a:r>
                    </a:p>
                  </a:txBody>
                  <a:tcPr marL="9525" marR="9525" marT="9525" marB="0" anchor="b">
                    <a:lnL>
                      <a:noFill/>
                    </a:lnL>
                    <a:lnR>
                      <a:noFill/>
                    </a:lnR>
                    <a:lnT>
                      <a:noFill/>
                    </a:lnT>
                    <a:lnB>
                      <a:noFill/>
                    </a:lnB>
                  </a:tcPr>
                </a:tc>
              </a:tr>
              <a:tr h="190500">
                <a:tc>
                  <a:txBody>
                    <a:bodyPr/>
                    <a:lstStyle/>
                    <a:p>
                      <a:pPr algn="l" fontAlgn="b"/>
                      <a:r>
                        <a:rPr lang="es-AR" sz="2000" b="0" i="0" u="none" strike="noStrike">
                          <a:solidFill>
                            <a:schemeClr val="bg1"/>
                          </a:solidFill>
                          <a:latin typeface="Calibri"/>
                        </a:rPr>
                        <a:t>SRM Nogal 111</a:t>
                      </a:r>
                    </a:p>
                  </a:txBody>
                  <a:tcPr marL="9525" marR="9525" marT="9525" marB="0" anchor="b">
                    <a:lnL>
                      <a:noFill/>
                    </a:lnL>
                    <a:lnR>
                      <a:noFill/>
                    </a:lnR>
                    <a:lnT>
                      <a:noFill/>
                    </a:lnT>
                    <a:lnB>
                      <a:noFill/>
                    </a:lnB>
                  </a:tcPr>
                </a:tc>
              </a:tr>
              <a:tr h="190500">
                <a:tc>
                  <a:txBody>
                    <a:bodyPr/>
                    <a:lstStyle/>
                    <a:p>
                      <a:pPr algn="l" fontAlgn="b"/>
                      <a:r>
                        <a:rPr lang="es-AR" sz="2000" b="0" i="0" u="none" strike="noStrike">
                          <a:solidFill>
                            <a:schemeClr val="bg1"/>
                          </a:solidFill>
                          <a:latin typeface="Calibri"/>
                        </a:rPr>
                        <a:t>SY100</a:t>
                      </a:r>
                    </a:p>
                  </a:txBody>
                  <a:tcPr marL="9525" marR="9525" marT="9525" marB="0" anchor="b">
                    <a:lnL>
                      <a:noFill/>
                    </a:lnL>
                    <a:lnR>
                      <a:noFill/>
                    </a:lnR>
                    <a:lnT>
                      <a:noFill/>
                    </a:lnT>
                    <a:lnB>
                      <a:noFill/>
                    </a:lnB>
                  </a:tcPr>
                </a:tc>
              </a:tr>
              <a:tr h="190500">
                <a:tc>
                  <a:txBody>
                    <a:bodyPr/>
                    <a:lstStyle/>
                    <a:p>
                      <a:pPr algn="l" fontAlgn="b"/>
                      <a:r>
                        <a:rPr lang="es-AR" sz="2000" b="0" i="0" u="none" strike="noStrike">
                          <a:solidFill>
                            <a:schemeClr val="bg1"/>
                          </a:solidFill>
                          <a:latin typeface="Calibri"/>
                        </a:rPr>
                        <a:t>SY110</a:t>
                      </a:r>
                    </a:p>
                  </a:txBody>
                  <a:tcPr marL="9525" marR="9525" marT="9525" marB="0" anchor="b">
                    <a:lnL>
                      <a:noFill/>
                    </a:lnL>
                    <a:lnR>
                      <a:noFill/>
                    </a:lnR>
                    <a:lnT>
                      <a:noFill/>
                    </a:lnT>
                    <a:lnB>
                      <a:noFill/>
                    </a:lnB>
                  </a:tcPr>
                </a:tc>
              </a:tr>
              <a:tr h="190500">
                <a:tc>
                  <a:txBody>
                    <a:bodyPr/>
                    <a:lstStyle/>
                    <a:p>
                      <a:pPr algn="l" fontAlgn="b"/>
                      <a:r>
                        <a:rPr lang="es-AR" sz="2000" b="0" i="0" u="none" strike="noStrike">
                          <a:solidFill>
                            <a:schemeClr val="bg1"/>
                          </a:solidFill>
                          <a:latin typeface="Calibri"/>
                        </a:rPr>
                        <a:t>SY200</a:t>
                      </a:r>
                    </a:p>
                  </a:txBody>
                  <a:tcPr marL="9525" marR="9525" marT="9525" marB="0" anchor="b">
                    <a:lnL>
                      <a:noFill/>
                    </a:lnL>
                    <a:lnR>
                      <a:noFill/>
                    </a:lnR>
                    <a:lnT>
                      <a:noFill/>
                    </a:lnT>
                    <a:lnB>
                      <a:noFill/>
                    </a:lnB>
                  </a:tcPr>
                </a:tc>
              </a:tr>
              <a:tr h="190500">
                <a:tc>
                  <a:txBody>
                    <a:bodyPr/>
                    <a:lstStyle/>
                    <a:p>
                      <a:pPr algn="l" fontAlgn="b"/>
                      <a:r>
                        <a:rPr lang="es-AR" sz="2000" b="0" i="0" u="none" strike="noStrike">
                          <a:solidFill>
                            <a:schemeClr val="bg1"/>
                          </a:solidFill>
                          <a:latin typeface="Calibri"/>
                        </a:rPr>
                        <a:t>SY300</a:t>
                      </a:r>
                    </a:p>
                  </a:txBody>
                  <a:tcPr marL="9525" marR="9525" marT="9525" marB="0" anchor="b">
                    <a:lnL>
                      <a:noFill/>
                    </a:lnL>
                    <a:lnR>
                      <a:noFill/>
                    </a:lnR>
                    <a:lnT>
                      <a:noFill/>
                    </a:lnT>
                    <a:lnB>
                      <a:noFill/>
                    </a:lnB>
                  </a:tcPr>
                </a:tc>
              </a:tr>
              <a:tr h="190500">
                <a:tc>
                  <a:txBody>
                    <a:bodyPr/>
                    <a:lstStyle/>
                    <a:p>
                      <a:pPr algn="l" fontAlgn="b"/>
                      <a:r>
                        <a:rPr lang="es-AR" sz="2000" b="0" i="0" u="none" strike="noStrike" dirty="0">
                          <a:solidFill>
                            <a:schemeClr val="bg1"/>
                          </a:solidFill>
                          <a:latin typeface="Calibri"/>
                        </a:rPr>
                        <a:t>Yarará</a:t>
                      </a:r>
                    </a:p>
                  </a:txBody>
                  <a:tcPr marL="9525" marR="9525" marT="9525" marB="0" anchor="b">
                    <a:lnL>
                      <a:noFill/>
                    </a:lnL>
                    <a:lnR>
                      <a:noFill/>
                    </a:lnR>
                    <a:lnT>
                      <a:noFill/>
                    </a:lnT>
                    <a:lnB>
                      <a:noFill/>
                    </a:lnB>
                  </a:tcPr>
                </a:tc>
              </a:tr>
            </a:tbl>
          </a:graphicData>
        </a:graphic>
      </p:graphicFrame>
      <p:sp>
        <p:nvSpPr>
          <p:cNvPr id="8" name="7 CuadroTexto"/>
          <p:cNvSpPr txBox="1"/>
          <p:nvPr/>
        </p:nvSpPr>
        <p:spPr>
          <a:xfrm>
            <a:off x="3145780" y="332656"/>
            <a:ext cx="3312368" cy="646331"/>
          </a:xfrm>
          <a:prstGeom prst="rect">
            <a:avLst/>
          </a:prstGeom>
          <a:noFill/>
        </p:spPr>
        <p:txBody>
          <a:bodyPr wrap="square" rtlCol="0">
            <a:spAutoFit/>
          </a:bodyPr>
          <a:lstStyle/>
          <a:p>
            <a:pPr algn="ctr"/>
            <a:r>
              <a:rPr lang="es-AR" sz="3600" dirty="0">
                <a:solidFill>
                  <a:srgbClr val="FFFFFF"/>
                </a:solidFill>
              </a:rPr>
              <a:t>Trigos</a:t>
            </a:r>
          </a:p>
        </p:txBody>
      </p:sp>
      <p:sp>
        <p:nvSpPr>
          <p:cNvPr id="9" name="8 CuadroTexto"/>
          <p:cNvSpPr txBox="1"/>
          <p:nvPr/>
        </p:nvSpPr>
        <p:spPr>
          <a:xfrm>
            <a:off x="0" y="332656"/>
            <a:ext cx="2664296" cy="646331"/>
          </a:xfrm>
          <a:prstGeom prst="rect">
            <a:avLst/>
          </a:prstGeom>
          <a:noFill/>
        </p:spPr>
        <p:txBody>
          <a:bodyPr wrap="square" rtlCol="0">
            <a:spAutoFit/>
          </a:bodyPr>
          <a:lstStyle/>
          <a:p>
            <a:pPr algn="ctr"/>
            <a:r>
              <a:rPr lang="es-AR" sz="3600" dirty="0">
                <a:solidFill>
                  <a:srgbClr val="FFFFFF"/>
                </a:solidFill>
              </a:rPr>
              <a:t>Cebadas</a:t>
            </a:r>
          </a:p>
        </p:txBody>
      </p:sp>
      <p:sp>
        <p:nvSpPr>
          <p:cNvPr id="10" name="9 CuadroTexto"/>
          <p:cNvSpPr txBox="1"/>
          <p:nvPr/>
        </p:nvSpPr>
        <p:spPr>
          <a:xfrm>
            <a:off x="323528" y="4653136"/>
            <a:ext cx="2781531" cy="1077218"/>
          </a:xfrm>
          <a:prstGeom prst="rect">
            <a:avLst/>
          </a:prstGeom>
          <a:noFill/>
        </p:spPr>
        <p:txBody>
          <a:bodyPr wrap="none" rtlCol="0">
            <a:spAutoFit/>
          </a:bodyPr>
          <a:lstStyle/>
          <a:p>
            <a:r>
              <a:rPr lang="es-AR" sz="3200" dirty="0">
                <a:solidFill>
                  <a:srgbClr val="FFFFFF"/>
                </a:solidFill>
              </a:rPr>
              <a:t>26 </a:t>
            </a:r>
            <a:r>
              <a:rPr lang="es-AR" sz="3200" dirty="0" err="1">
                <a:solidFill>
                  <a:srgbClr val="FFFFFF"/>
                </a:solidFill>
              </a:rPr>
              <a:t>Cvs</a:t>
            </a:r>
            <a:r>
              <a:rPr lang="es-AR" sz="3200" dirty="0">
                <a:solidFill>
                  <a:srgbClr val="FFFFFF"/>
                </a:solidFill>
              </a:rPr>
              <a:t> Trigo</a:t>
            </a:r>
          </a:p>
          <a:p>
            <a:r>
              <a:rPr lang="es-AR" sz="3200" dirty="0">
                <a:solidFill>
                  <a:srgbClr val="FFFFFF"/>
                </a:solidFill>
              </a:rPr>
              <a:t>7 </a:t>
            </a:r>
            <a:r>
              <a:rPr lang="es-AR" sz="3200" dirty="0" err="1">
                <a:solidFill>
                  <a:srgbClr val="FFFFFF"/>
                </a:solidFill>
              </a:rPr>
              <a:t>Cvs</a:t>
            </a:r>
            <a:r>
              <a:rPr lang="es-AR" sz="3200" dirty="0">
                <a:solidFill>
                  <a:srgbClr val="FFFFFF"/>
                </a:solidFill>
              </a:rPr>
              <a:t> Cebada</a:t>
            </a:r>
          </a:p>
        </p:txBody>
      </p:sp>
      <p:sp>
        <p:nvSpPr>
          <p:cNvPr id="11" name="10 CuadroTexto"/>
          <p:cNvSpPr txBox="1"/>
          <p:nvPr/>
        </p:nvSpPr>
        <p:spPr>
          <a:xfrm>
            <a:off x="0" y="6423719"/>
            <a:ext cx="9144000" cy="461665"/>
          </a:xfrm>
          <a:prstGeom prst="rect">
            <a:avLst/>
          </a:prstGeom>
          <a:gradFill>
            <a:gsLst>
              <a:gs pos="0">
                <a:schemeClr val="tx1"/>
              </a:gs>
              <a:gs pos="25000">
                <a:srgbClr val="21D6E0"/>
              </a:gs>
              <a:gs pos="75000">
                <a:srgbClr val="0087E6"/>
              </a:gs>
              <a:gs pos="100000">
                <a:srgbClr val="005CBF"/>
              </a:gs>
            </a:gsLst>
            <a:lin ang="5400000" scaled="0"/>
          </a:gradFill>
        </p:spPr>
        <p:txBody>
          <a:bodyPr wrap="square" rtlCol="0">
            <a:spAutoFit/>
          </a:bodyPr>
          <a:lstStyle/>
          <a:p>
            <a:pPr algn="ctr"/>
            <a:r>
              <a:rPr lang="es-AR" sz="2400" b="1" dirty="0">
                <a:solidFill>
                  <a:srgbClr val="000000"/>
                </a:solidFill>
              </a:rPr>
              <a:t>CRONOTRIGO Y CRONOCEBADA VERSIONES 2.0  2014</a:t>
            </a:r>
          </a:p>
        </p:txBody>
      </p:sp>
      <p:sp>
        <p:nvSpPr>
          <p:cNvPr id="12" name="11 Abrir llave"/>
          <p:cNvSpPr/>
          <p:nvPr/>
        </p:nvSpPr>
        <p:spPr>
          <a:xfrm rot="5400000">
            <a:off x="1079612" y="296652"/>
            <a:ext cx="504056" cy="1728192"/>
          </a:xfrm>
          <a:prstGeom prst="leftBrace">
            <a:avLst/>
          </a:prstGeom>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solidFill>
                <a:srgbClr val="000000"/>
              </a:solidFill>
            </a:endParaRPr>
          </a:p>
        </p:txBody>
      </p:sp>
      <p:sp>
        <p:nvSpPr>
          <p:cNvPr id="13" name="12 Abrir llave"/>
          <p:cNvSpPr/>
          <p:nvPr/>
        </p:nvSpPr>
        <p:spPr>
          <a:xfrm rot="5400000">
            <a:off x="4765960" y="-353161"/>
            <a:ext cx="576064" cy="2952328"/>
          </a:xfrm>
          <a:prstGeom prst="leftBrace">
            <a:avLst/>
          </a:prstGeom>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solidFill>
                <a:srgbClr val="000000"/>
              </a:solidFill>
            </a:endParaRPr>
          </a:p>
        </p:txBody>
      </p:sp>
    </p:spTree>
    <p:extLst>
      <p:ext uri="{BB962C8B-B14F-4D97-AF65-F5344CB8AC3E}">
        <p14:creationId xmlns:p14="http://schemas.microsoft.com/office/powerpoint/2010/main" val="393297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4"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ox(i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nvPr>
        </p:nvGraphicFramePr>
        <p:xfrm>
          <a:off x="4139952" y="1431007"/>
          <a:ext cx="2146300" cy="4086225"/>
        </p:xfrm>
        <a:graphic>
          <a:graphicData uri="http://schemas.openxmlformats.org/drawingml/2006/table">
            <a:tbl>
              <a:tblPr/>
              <a:tblGrid>
                <a:gridCol w="2146300"/>
              </a:tblGrid>
              <a:tr h="190500">
                <a:tc>
                  <a:txBody>
                    <a:bodyPr/>
                    <a:lstStyle/>
                    <a:p>
                      <a:pPr algn="l" fontAlgn="b"/>
                      <a:r>
                        <a:rPr lang="es-AR" sz="2000" b="1" i="0" u="none" strike="noStrike" dirty="0" smtClean="0">
                          <a:solidFill>
                            <a:schemeClr val="bg1"/>
                          </a:solidFill>
                          <a:latin typeface="Calibri"/>
                        </a:rPr>
                        <a:t>ACA 360</a:t>
                      </a:r>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r>
                        <a:rPr lang="es-AR" sz="2000" b="1" i="0" u="none" strike="noStrike" dirty="0" smtClean="0">
                          <a:solidFill>
                            <a:schemeClr val="bg1"/>
                          </a:solidFill>
                          <a:latin typeface="Calibri"/>
                        </a:rPr>
                        <a:t>ACA 303 Plus</a:t>
                      </a:r>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r>
                        <a:rPr lang="es-AR" sz="2000" b="1" i="0" u="none" strike="noStrike" dirty="0" smtClean="0">
                          <a:solidFill>
                            <a:schemeClr val="bg1"/>
                          </a:solidFill>
                          <a:latin typeface="Calibri"/>
                        </a:rPr>
                        <a:t>ACA 602</a:t>
                      </a:r>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r>
                        <a:rPr lang="es-AR" sz="2000" b="1" i="0" u="none" strike="noStrike" dirty="0" smtClean="0">
                          <a:solidFill>
                            <a:schemeClr val="bg1"/>
                          </a:solidFill>
                          <a:latin typeface="Calibri"/>
                        </a:rPr>
                        <a:t>ACA 908</a:t>
                      </a:r>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r>
                        <a:rPr lang="es-AR" sz="2000" b="1" i="0" u="none" strike="noStrike" dirty="0" smtClean="0">
                          <a:solidFill>
                            <a:schemeClr val="bg1"/>
                          </a:solidFill>
                          <a:latin typeface="Calibri"/>
                        </a:rPr>
                        <a:t>DM Fuste</a:t>
                      </a:r>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r>
                        <a:rPr lang="es-AR" sz="2000" b="1" i="0" u="none" strike="noStrike" dirty="0" smtClean="0">
                          <a:solidFill>
                            <a:schemeClr val="bg1"/>
                          </a:solidFill>
                          <a:latin typeface="Calibri"/>
                        </a:rPr>
                        <a:t>DM Algarrobo</a:t>
                      </a:r>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r>
                        <a:rPr lang="es-AR" sz="2000" b="1" i="0" u="none" strike="noStrike" dirty="0" smtClean="0">
                          <a:solidFill>
                            <a:schemeClr val="bg1"/>
                          </a:solidFill>
                          <a:latin typeface="Calibri"/>
                        </a:rPr>
                        <a:t>SY 211</a:t>
                      </a:r>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r>
                        <a:rPr lang="es-AR" sz="2000" b="1" i="0" u="none" strike="noStrike" dirty="0" smtClean="0">
                          <a:solidFill>
                            <a:schemeClr val="bg1"/>
                          </a:solidFill>
                          <a:latin typeface="Calibri"/>
                        </a:rPr>
                        <a:t>SY 330</a:t>
                      </a:r>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r>
                        <a:rPr lang="es-AR" sz="2000" b="1" i="0" u="none" strike="noStrike" dirty="0" smtClean="0">
                          <a:solidFill>
                            <a:schemeClr val="bg1"/>
                          </a:solidFill>
                          <a:latin typeface="Calibri"/>
                        </a:rPr>
                        <a:t>SY 015</a:t>
                      </a:r>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r>
                        <a:rPr lang="es-AR" sz="2000" b="1" i="0" u="none" strike="noStrike" dirty="0" smtClean="0">
                          <a:solidFill>
                            <a:schemeClr val="bg1"/>
                          </a:solidFill>
                          <a:latin typeface="Calibri"/>
                        </a:rPr>
                        <a:t>SY Saeta</a:t>
                      </a:r>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r>
                        <a:rPr lang="es-AR" sz="2000" b="1" i="0" u="none" strike="noStrike" dirty="0" smtClean="0">
                          <a:solidFill>
                            <a:schemeClr val="bg1"/>
                          </a:solidFill>
                          <a:latin typeface="Calibri"/>
                        </a:rPr>
                        <a:t>Klein Flamenco</a:t>
                      </a:r>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r>
                        <a:rPr lang="es-AR" sz="2000" b="1" i="0" u="none" strike="noStrike" dirty="0" smtClean="0">
                          <a:solidFill>
                            <a:schemeClr val="bg1"/>
                          </a:solidFill>
                          <a:latin typeface="Calibri"/>
                        </a:rPr>
                        <a:t>Klein</a:t>
                      </a:r>
                      <a:r>
                        <a:rPr lang="es-AR" sz="2000" b="1" i="0" u="none" strike="noStrike" baseline="0" dirty="0" smtClean="0">
                          <a:solidFill>
                            <a:schemeClr val="bg1"/>
                          </a:solidFill>
                          <a:latin typeface="Calibri"/>
                        </a:rPr>
                        <a:t> Serpiente</a:t>
                      </a:r>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r>
                        <a:rPr lang="es-AR" sz="2000" b="1" i="0" u="none" strike="noStrike" dirty="0" smtClean="0">
                          <a:solidFill>
                            <a:schemeClr val="bg1"/>
                          </a:solidFill>
                          <a:latin typeface="Calibri"/>
                        </a:rPr>
                        <a:t>Klein Titanio (CL)</a:t>
                      </a:r>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bl>
          </a:graphicData>
        </a:graphic>
      </p:graphicFrame>
      <p:graphicFrame>
        <p:nvGraphicFramePr>
          <p:cNvPr id="7" name="6 Tabla"/>
          <p:cNvGraphicFramePr>
            <a:graphicFrameLocks noGrp="1"/>
          </p:cNvGraphicFramePr>
          <p:nvPr>
            <p:extLst/>
          </p:nvPr>
        </p:nvGraphicFramePr>
        <p:xfrm>
          <a:off x="6156176" y="1607365"/>
          <a:ext cx="2146300" cy="3771900"/>
        </p:xfrm>
        <a:graphic>
          <a:graphicData uri="http://schemas.openxmlformats.org/drawingml/2006/table">
            <a:tbl>
              <a:tblPr/>
              <a:tblGrid>
                <a:gridCol w="2146300"/>
              </a:tblGrid>
              <a:tr h="190500">
                <a:tc>
                  <a:txBody>
                    <a:bodyPr/>
                    <a:lstStyle/>
                    <a:p>
                      <a:pPr algn="l" fontAlgn="b"/>
                      <a:r>
                        <a:rPr lang="es-AR" sz="2000" b="1" i="0" u="none" strike="noStrike" dirty="0" smtClean="0">
                          <a:solidFill>
                            <a:schemeClr val="bg1"/>
                          </a:solidFill>
                          <a:latin typeface="Calibri"/>
                        </a:rPr>
                        <a:t>Klein Liebre</a:t>
                      </a:r>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r>
                        <a:rPr lang="es-AR" sz="2000" b="1" i="0" u="none" strike="noStrike" dirty="0" smtClean="0">
                          <a:solidFill>
                            <a:schemeClr val="bg1"/>
                          </a:solidFill>
                          <a:latin typeface="Calibri"/>
                        </a:rPr>
                        <a:t>Klein Nutria</a:t>
                      </a:r>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endParaRPr lang="es-AR" sz="2000" b="1" i="0" u="none" strike="noStrike" dirty="0">
                        <a:solidFill>
                          <a:schemeClr val="bg1"/>
                        </a:solidFill>
                        <a:latin typeface="Calibri"/>
                      </a:endParaRPr>
                    </a:p>
                  </a:txBody>
                  <a:tcPr marL="9525" marR="9525" marT="9525" marB="0" anchor="b">
                    <a:lnL>
                      <a:noFill/>
                    </a:lnL>
                    <a:lnR>
                      <a:noFill/>
                    </a:lnR>
                    <a:lnT>
                      <a:noFill/>
                    </a:lnT>
                    <a:lnB>
                      <a:noFill/>
                    </a:lnB>
                  </a:tcPr>
                </a:tc>
              </a:tr>
            </a:tbl>
          </a:graphicData>
        </a:graphic>
      </p:graphicFrame>
      <p:sp>
        <p:nvSpPr>
          <p:cNvPr id="8" name="7 CuadroTexto"/>
          <p:cNvSpPr txBox="1"/>
          <p:nvPr/>
        </p:nvSpPr>
        <p:spPr>
          <a:xfrm>
            <a:off x="4093541" y="262388"/>
            <a:ext cx="3312368" cy="646331"/>
          </a:xfrm>
          <a:prstGeom prst="rect">
            <a:avLst/>
          </a:prstGeom>
          <a:noFill/>
        </p:spPr>
        <p:txBody>
          <a:bodyPr wrap="square" rtlCol="0">
            <a:spAutoFit/>
          </a:bodyPr>
          <a:lstStyle/>
          <a:p>
            <a:pPr algn="ctr"/>
            <a:r>
              <a:rPr lang="es-AR" sz="3600" dirty="0">
                <a:solidFill>
                  <a:srgbClr val="FFFFFF"/>
                </a:solidFill>
              </a:rPr>
              <a:t>Trigos</a:t>
            </a:r>
          </a:p>
        </p:txBody>
      </p:sp>
      <p:sp>
        <p:nvSpPr>
          <p:cNvPr id="9" name="8 CuadroTexto"/>
          <p:cNvSpPr txBox="1"/>
          <p:nvPr/>
        </p:nvSpPr>
        <p:spPr>
          <a:xfrm>
            <a:off x="0" y="332656"/>
            <a:ext cx="2664296" cy="646331"/>
          </a:xfrm>
          <a:prstGeom prst="rect">
            <a:avLst/>
          </a:prstGeom>
          <a:noFill/>
        </p:spPr>
        <p:txBody>
          <a:bodyPr wrap="square" rtlCol="0">
            <a:spAutoFit/>
          </a:bodyPr>
          <a:lstStyle/>
          <a:p>
            <a:pPr algn="ctr"/>
            <a:r>
              <a:rPr lang="es-AR" sz="3600" dirty="0">
                <a:solidFill>
                  <a:srgbClr val="FFFFFF"/>
                </a:solidFill>
              </a:rPr>
              <a:t>Cebadas</a:t>
            </a:r>
          </a:p>
        </p:txBody>
      </p:sp>
      <p:sp>
        <p:nvSpPr>
          <p:cNvPr id="10" name="9 CuadroTexto"/>
          <p:cNvSpPr txBox="1"/>
          <p:nvPr/>
        </p:nvSpPr>
        <p:spPr>
          <a:xfrm>
            <a:off x="323528" y="4653136"/>
            <a:ext cx="3009157" cy="1077218"/>
          </a:xfrm>
          <a:prstGeom prst="rect">
            <a:avLst/>
          </a:prstGeom>
          <a:noFill/>
        </p:spPr>
        <p:txBody>
          <a:bodyPr wrap="none" rtlCol="0">
            <a:spAutoFit/>
          </a:bodyPr>
          <a:lstStyle/>
          <a:p>
            <a:r>
              <a:rPr lang="es-AR" sz="3200" dirty="0">
                <a:solidFill>
                  <a:srgbClr val="FFFFFF"/>
                </a:solidFill>
              </a:rPr>
              <a:t>15 </a:t>
            </a:r>
            <a:r>
              <a:rPr lang="es-AR" sz="3200" dirty="0" err="1">
                <a:solidFill>
                  <a:srgbClr val="FFFFFF"/>
                </a:solidFill>
              </a:rPr>
              <a:t>Cvs</a:t>
            </a:r>
            <a:r>
              <a:rPr lang="es-AR" sz="3200" dirty="0">
                <a:solidFill>
                  <a:srgbClr val="FFFFFF"/>
                </a:solidFill>
              </a:rPr>
              <a:t> Trigo</a:t>
            </a:r>
          </a:p>
          <a:p>
            <a:r>
              <a:rPr lang="es-AR" sz="3200" dirty="0">
                <a:solidFill>
                  <a:srgbClr val="FFFFFF"/>
                </a:solidFill>
              </a:rPr>
              <a:t>2   </a:t>
            </a:r>
            <a:r>
              <a:rPr lang="es-AR" sz="3200" dirty="0" err="1">
                <a:solidFill>
                  <a:srgbClr val="FFFFFF"/>
                </a:solidFill>
              </a:rPr>
              <a:t>Cvs</a:t>
            </a:r>
            <a:r>
              <a:rPr lang="es-AR" sz="3200" dirty="0">
                <a:solidFill>
                  <a:srgbClr val="FFFFFF"/>
                </a:solidFill>
              </a:rPr>
              <a:t> Cebada</a:t>
            </a:r>
          </a:p>
        </p:txBody>
      </p:sp>
      <p:sp>
        <p:nvSpPr>
          <p:cNvPr id="11" name="10 CuadroTexto"/>
          <p:cNvSpPr txBox="1"/>
          <p:nvPr/>
        </p:nvSpPr>
        <p:spPr>
          <a:xfrm>
            <a:off x="0" y="6423719"/>
            <a:ext cx="9144000" cy="461665"/>
          </a:xfrm>
          <a:prstGeom prst="rect">
            <a:avLst/>
          </a:prstGeom>
          <a:solidFill>
            <a:schemeClr val="bg1"/>
          </a:solidFill>
        </p:spPr>
        <p:txBody>
          <a:bodyPr wrap="square" rtlCol="0">
            <a:spAutoFit/>
          </a:bodyPr>
          <a:lstStyle/>
          <a:p>
            <a:pPr algn="ctr"/>
            <a:r>
              <a:rPr lang="es-AR" sz="2400" b="1" dirty="0">
                <a:solidFill>
                  <a:srgbClr val="000000"/>
                </a:solidFill>
              </a:rPr>
              <a:t>CRONOTRIGO Y CRONOCEBADA VERSION 2.1  </a:t>
            </a:r>
            <a:r>
              <a:rPr lang="es-AR" sz="2400" b="1" dirty="0" smtClean="0">
                <a:solidFill>
                  <a:srgbClr val="000000"/>
                </a:solidFill>
              </a:rPr>
              <a:t>2015/16</a:t>
            </a:r>
            <a:endParaRPr lang="es-AR" sz="2400" b="1" dirty="0">
              <a:solidFill>
                <a:srgbClr val="000000"/>
              </a:solidFill>
            </a:endParaRPr>
          </a:p>
        </p:txBody>
      </p:sp>
      <p:sp>
        <p:nvSpPr>
          <p:cNvPr id="12" name="11 Abrir llave"/>
          <p:cNvSpPr/>
          <p:nvPr/>
        </p:nvSpPr>
        <p:spPr>
          <a:xfrm rot="5400000">
            <a:off x="1079612" y="296652"/>
            <a:ext cx="504056" cy="1728192"/>
          </a:xfrm>
          <a:prstGeom prst="leftBrace">
            <a:avLst/>
          </a:prstGeom>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solidFill>
                <a:srgbClr val="000000"/>
              </a:solidFill>
            </a:endParaRPr>
          </a:p>
        </p:txBody>
      </p:sp>
      <p:sp>
        <p:nvSpPr>
          <p:cNvPr id="13" name="12 Abrir llave"/>
          <p:cNvSpPr/>
          <p:nvPr/>
        </p:nvSpPr>
        <p:spPr>
          <a:xfrm rot="5400000">
            <a:off x="5510506" y="-529038"/>
            <a:ext cx="576064" cy="3451579"/>
          </a:xfrm>
          <a:prstGeom prst="leftBrace">
            <a:avLst/>
          </a:prstGeom>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solidFill>
                <a:srgbClr val="000000"/>
              </a:solidFill>
            </a:endParaRPr>
          </a:p>
        </p:txBody>
      </p:sp>
      <p:sp>
        <p:nvSpPr>
          <p:cNvPr id="2" name="1 CuadroTexto"/>
          <p:cNvSpPr txBox="1"/>
          <p:nvPr/>
        </p:nvSpPr>
        <p:spPr>
          <a:xfrm>
            <a:off x="649402" y="1414223"/>
            <a:ext cx="1451679" cy="1200329"/>
          </a:xfrm>
          <a:prstGeom prst="rect">
            <a:avLst/>
          </a:prstGeom>
          <a:noFill/>
        </p:spPr>
        <p:txBody>
          <a:bodyPr wrap="none" rtlCol="0">
            <a:spAutoFit/>
          </a:bodyPr>
          <a:lstStyle/>
          <a:p>
            <a:r>
              <a:rPr lang="es-AR" sz="2400" b="1" dirty="0" err="1">
                <a:solidFill>
                  <a:srgbClr val="FFFFFF"/>
                </a:solidFill>
              </a:rPr>
              <a:t>Danielle</a:t>
            </a:r>
            <a:endParaRPr lang="es-AR" sz="2400" b="1" dirty="0">
              <a:solidFill>
                <a:srgbClr val="FFFFFF"/>
              </a:solidFill>
            </a:endParaRPr>
          </a:p>
          <a:p>
            <a:r>
              <a:rPr lang="es-AR" sz="2400" b="1" dirty="0" err="1">
                <a:solidFill>
                  <a:srgbClr val="FFFFFF"/>
                </a:solidFill>
              </a:rPr>
              <a:t>Traveller</a:t>
            </a:r>
            <a:endParaRPr lang="es-AR" sz="2400" b="1" dirty="0">
              <a:solidFill>
                <a:srgbClr val="FFFFFF"/>
              </a:solidFill>
            </a:endParaRPr>
          </a:p>
          <a:p>
            <a:r>
              <a:rPr lang="es-AR" sz="2400" b="1" dirty="0">
                <a:solidFill>
                  <a:srgbClr val="FFFFFF"/>
                </a:solidFill>
              </a:rPr>
              <a:t>Jennifer</a:t>
            </a:r>
          </a:p>
        </p:txBody>
      </p:sp>
      <p:sp>
        <p:nvSpPr>
          <p:cNvPr id="14" name="13 CuadroTexto"/>
          <p:cNvSpPr txBox="1"/>
          <p:nvPr/>
        </p:nvSpPr>
        <p:spPr>
          <a:xfrm>
            <a:off x="2555776" y="31555"/>
            <a:ext cx="2770310" cy="461665"/>
          </a:xfrm>
          <a:prstGeom prst="rect">
            <a:avLst/>
          </a:prstGeom>
          <a:noFill/>
        </p:spPr>
        <p:txBody>
          <a:bodyPr wrap="none" rtlCol="0">
            <a:spAutoFit/>
          </a:bodyPr>
          <a:lstStyle/>
          <a:p>
            <a:r>
              <a:rPr lang="es-AR" sz="2400" b="1" dirty="0">
                <a:solidFill>
                  <a:srgbClr val="FFFFFF"/>
                </a:solidFill>
              </a:rPr>
              <a:t>Campaña </a:t>
            </a:r>
            <a:r>
              <a:rPr lang="es-AR" sz="2400" b="1" dirty="0" smtClean="0">
                <a:solidFill>
                  <a:srgbClr val="FFFFFF"/>
                </a:solidFill>
              </a:rPr>
              <a:t>2015/16</a:t>
            </a:r>
            <a:endParaRPr lang="es-AR" sz="2400" b="1" dirty="0">
              <a:solidFill>
                <a:srgbClr val="FFFFFF"/>
              </a:solidFill>
            </a:endParaRPr>
          </a:p>
        </p:txBody>
      </p:sp>
    </p:spTree>
    <p:extLst>
      <p:ext uri="{BB962C8B-B14F-4D97-AF65-F5344CB8AC3E}">
        <p14:creationId xmlns:p14="http://schemas.microsoft.com/office/powerpoint/2010/main" val="269519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ox(in)">
                                      <p:cBhvr>
                                        <p:cTn id="19" dur="500"/>
                                        <p:tgtEl>
                                          <p:spTgt spid="1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ox(i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0" y="7259"/>
            <a:ext cx="9144000" cy="820696"/>
          </a:xfrm>
          <a:prstGeom prst="rect">
            <a:avLst/>
          </a:prstGeom>
          <a:solidFill>
            <a:schemeClr val="tx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AR" sz="2800" dirty="0" smtClean="0">
                <a:solidFill>
                  <a:schemeClr val="bg1"/>
                </a:solidFill>
              </a:rPr>
              <a:t>VIDEO 3: Sensibilidad de los cultivares a cambios en la fecha de siembra</a:t>
            </a:r>
            <a:endParaRPr lang="es-AR" sz="2800" dirty="0">
              <a:solidFill>
                <a:schemeClr val="bg1"/>
              </a:solidFill>
            </a:endParaRPr>
          </a:p>
        </p:txBody>
      </p:sp>
      <p:cxnSp>
        <p:nvCxnSpPr>
          <p:cNvPr id="12" name="Conector recto de flecha 11"/>
          <p:cNvCxnSpPr/>
          <p:nvPr/>
        </p:nvCxnSpPr>
        <p:spPr>
          <a:xfrm flipV="1">
            <a:off x="2117560" y="2021308"/>
            <a:ext cx="0" cy="368166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2117560" y="5702973"/>
            <a:ext cx="5334000" cy="2406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rot="16200000">
            <a:off x="513350" y="2986957"/>
            <a:ext cx="2300630" cy="369332"/>
          </a:xfrm>
          <a:prstGeom prst="rect">
            <a:avLst/>
          </a:prstGeom>
          <a:noFill/>
        </p:spPr>
        <p:txBody>
          <a:bodyPr wrap="none" rtlCol="0">
            <a:spAutoFit/>
          </a:bodyPr>
          <a:lstStyle/>
          <a:p>
            <a:r>
              <a:rPr lang="es-AR" dirty="0" smtClean="0"/>
              <a:t>Rendimiento (Kg/ha)</a:t>
            </a:r>
            <a:endParaRPr lang="es-AR" dirty="0"/>
          </a:p>
        </p:txBody>
      </p:sp>
      <p:sp>
        <p:nvSpPr>
          <p:cNvPr id="18" name="CuadroTexto 17"/>
          <p:cNvSpPr txBox="1"/>
          <p:nvPr/>
        </p:nvSpPr>
        <p:spPr>
          <a:xfrm>
            <a:off x="5420235" y="5950737"/>
            <a:ext cx="2031325" cy="369332"/>
          </a:xfrm>
          <a:prstGeom prst="rect">
            <a:avLst/>
          </a:prstGeom>
          <a:noFill/>
        </p:spPr>
        <p:txBody>
          <a:bodyPr wrap="none" rtlCol="0">
            <a:spAutoFit/>
          </a:bodyPr>
          <a:lstStyle/>
          <a:p>
            <a:r>
              <a:rPr lang="es-AR" dirty="0" smtClean="0"/>
              <a:t>Fecha de siembra</a:t>
            </a:r>
            <a:endParaRPr lang="es-AR" dirty="0"/>
          </a:p>
        </p:txBody>
      </p:sp>
      <p:grpSp>
        <p:nvGrpSpPr>
          <p:cNvPr id="34" name="Grupo 33"/>
          <p:cNvGrpSpPr/>
          <p:nvPr/>
        </p:nvGrpSpPr>
        <p:grpSpPr>
          <a:xfrm>
            <a:off x="3104150" y="2687056"/>
            <a:ext cx="3484147" cy="2779944"/>
            <a:chOff x="3489158" y="2366211"/>
            <a:chExt cx="3484147" cy="2779944"/>
          </a:xfrm>
        </p:grpSpPr>
        <p:cxnSp>
          <p:nvCxnSpPr>
            <p:cNvPr id="25" name="Conector recto 24"/>
            <p:cNvCxnSpPr/>
            <p:nvPr/>
          </p:nvCxnSpPr>
          <p:spPr>
            <a:xfrm>
              <a:off x="3489158" y="2366211"/>
              <a:ext cx="3484147" cy="2711115"/>
            </a:xfrm>
            <a:prstGeom prst="line">
              <a:avLst/>
            </a:prstGeom>
            <a:ln w="3810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31" name="CuadroTexto 30"/>
            <p:cNvSpPr txBox="1"/>
            <p:nvPr/>
          </p:nvSpPr>
          <p:spPr>
            <a:xfrm flipH="1">
              <a:off x="4701594" y="4772469"/>
              <a:ext cx="1620253" cy="373686"/>
            </a:xfrm>
            <a:prstGeom prst="rect">
              <a:avLst/>
            </a:prstGeom>
            <a:noFill/>
          </p:spPr>
          <p:txBody>
            <a:bodyPr wrap="square" rtlCol="0">
              <a:spAutoFit/>
            </a:bodyPr>
            <a:lstStyle/>
            <a:p>
              <a:r>
                <a:rPr lang="es-AR" dirty="0" smtClean="0">
                  <a:solidFill>
                    <a:srgbClr val="00B0F0"/>
                  </a:solidFill>
                </a:rPr>
                <a:t>Modelo Lineal </a:t>
              </a:r>
              <a:endParaRPr lang="es-AR" dirty="0">
                <a:solidFill>
                  <a:srgbClr val="00B0F0"/>
                </a:solidFill>
              </a:endParaRPr>
            </a:p>
          </p:txBody>
        </p:sp>
      </p:grpSp>
      <p:grpSp>
        <p:nvGrpSpPr>
          <p:cNvPr id="33" name="Grupo 32"/>
          <p:cNvGrpSpPr/>
          <p:nvPr/>
        </p:nvGrpSpPr>
        <p:grpSpPr>
          <a:xfrm>
            <a:off x="2410328" y="2485229"/>
            <a:ext cx="4495306" cy="2706399"/>
            <a:chOff x="2795336" y="2164384"/>
            <a:chExt cx="4495306" cy="2706399"/>
          </a:xfrm>
        </p:grpSpPr>
        <p:grpSp>
          <p:nvGrpSpPr>
            <p:cNvPr id="30" name="Grupo 29"/>
            <p:cNvGrpSpPr/>
            <p:nvPr/>
          </p:nvGrpSpPr>
          <p:grpSpPr>
            <a:xfrm>
              <a:off x="2795336" y="2540666"/>
              <a:ext cx="4495306" cy="2330117"/>
              <a:chOff x="2795336" y="2540666"/>
              <a:chExt cx="4495306" cy="2330117"/>
            </a:xfrm>
          </p:grpSpPr>
          <p:cxnSp>
            <p:nvCxnSpPr>
              <p:cNvPr id="23" name="Conector recto 22"/>
              <p:cNvCxnSpPr/>
              <p:nvPr/>
            </p:nvCxnSpPr>
            <p:spPr>
              <a:xfrm>
                <a:off x="4572000" y="2572752"/>
                <a:ext cx="2718642" cy="229803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2795336" y="2540666"/>
                <a:ext cx="1776664" cy="3208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32" name="CuadroTexto 31"/>
            <p:cNvSpPr txBox="1"/>
            <p:nvPr/>
          </p:nvSpPr>
          <p:spPr>
            <a:xfrm flipH="1">
              <a:off x="4701594" y="2164384"/>
              <a:ext cx="1922042" cy="369332"/>
            </a:xfrm>
            <a:prstGeom prst="rect">
              <a:avLst/>
            </a:prstGeom>
            <a:noFill/>
          </p:spPr>
          <p:txBody>
            <a:bodyPr wrap="square" rtlCol="0">
              <a:spAutoFit/>
            </a:bodyPr>
            <a:lstStyle/>
            <a:p>
              <a:r>
                <a:rPr lang="es-AR" dirty="0" smtClean="0">
                  <a:solidFill>
                    <a:srgbClr val="FF0000"/>
                  </a:solidFill>
                </a:rPr>
                <a:t>Modelo Bi-Lineal </a:t>
              </a:r>
              <a:endParaRPr lang="es-AR" dirty="0">
                <a:solidFill>
                  <a:srgbClr val="FF0000"/>
                </a:solidFill>
              </a:endParaRPr>
            </a:p>
          </p:txBody>
        </p:sp>
      </p:grpSp>
      <p:sp>
        <p:nvSpPr>
          <p:cNvPr id="35" name="CuadroTexto 34"/>
          <p:cNvSpPr txBox="1"/>
          <p:nvPr/>
        </p:nvSpPr>
        <p:spPr>
          <a:xfrm>
            <a:off x="6588297" y="1163061"/>
            <a:ext cx="2380070" cy="1200329"/>
          </a:xfrm>
          <a:prstGeom prst="rect">
            <a:avLst/>
          </a:prstGeom>
          <a:noFill/>
          <a:ln>
            <a:solidFill>
              <a:schemeClr val="tx1"/>
            </a:solidFill>
          </a:ln>
        </p:spPr>
        <p:txBody>
          <a:bodyPr wrap="square" rtlCol="0">
            <a:spAutoFit/>
          </a:bodyPr>
          <a:lstStyle/>
          <a:p>
            <a:r>
              <a:rPr lang="es-AR" dirty="0" smtClean="0"/>
              <a:t>Modelos de perdida de rendimiento en función del atraso en la fecha de siembra</a:t>
            </a:r>
            <a:endParaRPr lang="es-AR" dirty="0"/>
          </a:p>
        </p:txBody>
      </p:sp>
    </p:spTree>
    <p:extLst>
      <p:ext uri="{BB962C8B-B14F-4D97-AF65-F5344CB8AC3E}">
        <p14:creationId xmlns:p14="http://schemas.microsoft.com/office/powerpoint/2010/main" val="232596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102795"/>
            <a:ext cx="8939283" cy="540015"/>
          </a:xfrm>
          <a:prstGeom prst="rect">
            <a:avLst/>
          </a:prstGeom>
          <a:solidFill>
            <a:schemeClr val="tx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AR" sz="2800" dirty="0" smtClean="0">
                <a:solidFill>
                  <a:schemeClr val="bg1"/>
                </a:solidFill>
              </a:rPr>
              <a:t>VIDEO 1: Cambio climático y su impacto en el cultivo de trigo</a:t>
            </a:r>
            <a:endParaRPr lang="es-AR" sz="2800" dirty="0">
              <a:solidFill>
                <a:schemeClr val="bg1"/>
              </a:solidFill>
            </a:endParaRPr>
          </a:p>
        </p:txBody>
      </p:sp>
      <p:sp>
        <p:nvSpPr>
          <p:cNvPr id="5" name="3 CuadroTexto"/>
          <p:cNvSpPr txBox="1"/>
          <p:nvPr/>
        </p:nvSpPr>
        <p:spPr>
          <a:xfrm>
            <a:off x="184209" y="2068726"/>
            <a:ext cx="3557776" cy="369332"/>
          </a:xfrm>
          <a:prstGeom prst="rect">
            <a:avLst/>
          </a:prstGeom>
          <a:noFill/>
        </p:spPr>
        <p:txBody>
          <a:bodyPr wrap="square" rtlCol="0">
            <a:spAutoFit/>
          </a:bodyPr>
          <a:lstStyle/>
          <a:p>
            <a:r>
              <a:rPr lang="es-AR" dirty="0" smtClean="0"/>
              <a:t>Proyecciones del cambio climático:</a:t>
            </a:r>
            <a:endParaRPr lang="es-AR" dirty="0"/>
          </a:p>
        </p:txBody>
      </p:sp>
      <p:sp>
        <p:nvSpPr>
          <p:cNvPr id="6" name="5 CuadroTexto"/>
          <p:cNvSpPr txBox="1"/>
          <p:nvPr/>
        </p:nvSpPr>
        <p:spPr>
          <a:xfrm>
            <a:off x="3891405" y="1322041"/>
            <a:ext cx="4768268" cy="1754326"/>
          </a:xfrm>
          <a:prstGeom prst="rect">
            <a:avLst/>
          </a:prstGeom>
          <a:noFill/>
        </p:spPr>
        <p:txBody>
          <a:bodyPr wrap="square" rtlCol="0">
            <a:spAutoFit/>
          </a:bodyPr>
          <a:lstStyle/>
          <a:p>
            <a:r>
              <a:rPr lang="es-AR" dirty="0" smtClean="0"/>
              <a:t>Aumentos en las temperaturas medias</a:t>
            </a:r>
          </a:p>
          <a:p>
            <a:r>
              <a:rPr lang="es-AR" dirty="0" smtClean="0"/>
              <a:t>Aumentos en las temperaturas mínimas</a:t>
            </a:r>
          </a:p>
          <a:p>
            <a:r>
              <a:rPr lang="es-AR" dirty="0" smtClean="0"/>
              <a:t>Cambios en las fechas de heladas</a:t>
            </a:r>
          </a:p>
          <a:p>
            <a:r>
              <a:rPr lang="es-AR" dirty="0" smtClean="0"/>
              <a:t>Alteraciones en las precipitaciones</a:t>
            </a:r>
          </a:p>
          <a:p>
            <a:r>
              <a:rPr lang="es-AR" dirty="0"/>
              <a:t>Aumentos en la emisión de </a:t>
            </a:r>
            <a:r>
              <a:rPr lang="es-AR" dirty="0" smtClean="0"/>
              <a:t>CO</a:t>
            </a:r>
            <a:r>
              <a:rPr lang="es-AR" baseline="-25000" dirty="0" smtClean="0"/>
              <a:t>2</a:t>
            </a:r>
          </a:p>
          <a:p>
            <a:r>
              <a:rPr lang="es-AR" dirty="0" smtClean="0"/>
              <a:t>Incrementos en la frecuencia de golpes de calor </a:t>
            </a:r>
            <a:endParaRPr lang="es-AR" dirty="0"/>
          </a:p>
        </p:txBody>
      </p:sp>
      <p:sp>
        <p:nvSpPr>
          <p:cNvPr id="7" name="6 Abrir llave"/>
          <p:cNvSpPr/>
          <p:nvPr/>
        </p:nvSpPr>
        <p:spPr>
          <a:xfrm>
            <a:off x="3579646" y="1334292"/>
            <a:ext cx="474098" cy="1729824"/>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Imagen 7"/>
          <p:cNvPicPr>
            <a:picLocks noChangeAspect="1"/>
          </p:cNvPicPr>
          <p:nvPr/>
        </p:nvPicPr>
        <p:blipFill>
          <a:blip r:embed="rId2"/>
          <a:stretch>
            <a:fillRect/>
          </a:stretch>
        </p:blipFill>
        <p:spPr>
          <a:xfrm>
            <a:off x="1062842" y="3281007"/>
            <a:ext cx="6499272" cy="3092497"/>
          </a:xfrm>
          <a:prstGeom prst="rect">
            <a:avLst/>
          </a:prstGeom>
        </p:spPr>
      </p:pic>
      <p:sp>
        <p:nvSpPr>
          <p:cNvPr id="9" name="CuadroTexto 8"/>
          <p:cNvSpPr txBox="1"/>
          <p:nvPr/>
        </p:nvSpPr>
        <p:spPr>
          <a:xfrm>
            <a:off x="5463825" y="6488668"/>
            <a:ext cx="3680175" cy="369332"/>
          </a:xfrm>
          <a:prstGeom prst="rect">
            <a:avLst/>
          </a:prstGeom>
          <a:noFill/>
        </p:spPr>
        <p:txBody>
          <a:bodyPr wrap="none" rtlCol="0">
            <a:spAutoFit/>
          </a:bodyPr>
          <a:lstStyle/>
          <a:p>
            <a:r>
              <a:rPr lang="es-AR" dirty="0" smtClean="0"/>
              <a:t>Cambio Climático: Informe IPCC 2014</a:t>
            </a:r>
            <a:endParaRPr lang="es-AR" dirty="0"/>
          </a:p>
        </p:txBody>
      </p:sp>
    </p:spTree>
    <p:extLst>
      <p:ext uri="{BB962C8B-B14F-4D97-AF65-F5344CB8AC3E}">
        <p14:creationId xmlns:p14="http://schemas.microsoft.com/office/powerpoint/2010/main" val="3519164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6647252" y="5380723"/>
            <a:ext cx="1471557"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dirty="0">
                <a:solidFill>
                  <a:srgbClr val="000000"/>
                </a:solidFill>
                <a:latin typeface="Arial" pitchFamily="34" charset="0"/>
                <a:cs typeface="Arial" pitchFamily="34" charset="0"/>
              </a:rPr>
              <a:t>Fecha de siembra</a:t>
            </a:r>
            <a:endParaRPr lang="es-AR" sz="1428" dirty="0">
              <a:latin typeface="Arial" pitchFamily="34" charset="0"/>
              <a:cs typeface="Arial" pitchFamily="34" charset="0"/>
            </a:endParaRPr>
          </a:p>
        </p:txBody>
      </p:sp>
      <p:sp>
        <p:nvSpPr>
          <p:cNvPr id="9" name="Rectangle 9"/>
          <p:cNvSpPr>
            <a:spLocks noChangeArrowheads="1"/>
          </p:cNvSpPr>
          <p:nvPr/>
        </p:nvSpPr>
        <p:spPr bwMode="auto">
          <a:xfrm rot="16200000">
            <a:off x="737112" y="4506128"/>
            <a:ext cx="133050"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R</a:t>
            </a:r>
            <a:endParaRPr lang="es-AR" sz="1428">
              <a:latin typeface="Arial" pitchFamily="34" charset="0"/>
              <a:cs typeface="Arial" pitchFamily="34" charset="0"/>
            </a:endParaRPr>
          </a:p>
        </p:txBody>
      </p:sp>
      <p:sp>
        <p:nvSpPr>
          <p:cNvPr id="10" name="Rectangle 10"/>
          <p:cNvSpPr>
            <a:spLocks noChangeArrowheads="1"/>
          </p:cNvSpPr>
          <p:nvPr/>
        </p:nvSpPr>
        <p:spPr bwMode="auto">
          <a:xfrm rot="16200000">
            <a:off x="751792" y="4354346"/>
            <a:ext cx="102592"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e</a:t>
            </a:r>
            <a:endParaRPr lang="es-AR" sz="1428">
              <a:latin typeface="Arial" pitchFamily="34" charset="0"/>
              <a:cs typeface="Arial" pitchFamily="34" charset="0"/>
            </a:endParaRPr>
          </a:p>
        </p:txBody>
      </p:sp>
      <p:sp>
        <p:nvSpPr>
          <p:cNvPr id="11" name="Rectangle 11"/>
          <p:cNvSpPr>
            <a:spLocks noChangeArrowheads="1"/>
          </p:cNvSpPr>
          <p:nvPr/>
        </p:nvSpPr>
        <p:spPr bwMode="auto">
          <a:xfrm rot="16200000">
            <a:off x="751792" y="4211670"/>
            <a:ext cx="102592"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n</a:t>
            </a:r>
            <a:endParaRPr lang="es-AR" sz="1428">
              <a:latin typeface="Arial" pitchFamily="34" charset="0"/>
              <a:cs typeface="Arial" pitchFamily="34" charset="0"/>
            </a:endParaRPr>
          </a:p>
        </p:txBody>
      </p:sp>
      <p:sp>
        <p:nvSpPr>
          <p:cNvPr id="12" name="Rectangle 12"/>
          <p:cNvSpPr>
            <a:spLocks noChangeArrowheads="1"/>
          </p:cNvSpPr>
          <p:nvPr/>
        </p:nvSpPr>
        <p:spPr bwMode="auto">
          <a:xfrm rot="16200000">
            <a:off x="751792" y="4085185"/>
            <a:ext cx="102592"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d</a:t>
            </a:r>
            <a:endParaRPr lang="es-AR" sz="1428">
              <a:latin typeface="Arial" pitchFamily="34" charset="0"/>
              <a:cs typeface="Arial" pitchFamily="34" charset="0"/>
            </a:endParaRPr>
          </a:p>
        </p:txBody>
      </p:sp>
      <p:sp>
        <p:nvSpPr>
          <p:cNvPr id="13" name="Rectangle 13"/>
          <p:cNvSpPr>
            <a:spLocks noChangeArrowheads="1"/>
          </p:cNvSpPr>
          <p:nvPr/>
        </p:nvSpPr>
        <p:spPr bwMode="auto">
          <a:xfrm rot="16200000">
            <a:off x="783053" y="3980962"/>
            <a:ext cx="40076"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i</a:t>
            </a:r>
            <a:endParaRPr lang="es-AR" sz="1428">
              <a:latin typeface="Arial" pitchFamily="34" charset="0"/>
              <a:cs typeface="Arial" pitchFamily="34" charset="0"/>
            </a:endParaRPr>
          </a:p>
        </p:txBody>
      </p:sp>
      <p:sp>
        <p:nvSpPr>
          <p:cNvPr id="14" name="Rectangle 14"/>
          <p:cNvSpPr>
            <a:spLocks noChangeArrowheads="1"/>
          </p:cNvSpPr>
          <p:nvPr/>
        </p:nvSpPr>
        <p:spPr bwMode="auto">
          <a:xfrm rot="16200000">
            <a:off x="727493" y="3847391"/>
            <a:ext cx="152286"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m</a:t>
            </a:r>
            <a:endParaRPr lang="es-AR" sz="1428">
              <a:latin typeface="Arial" pitchFamily="34" charset="0"/>
              <a:cs typeface="Arial" pitchFamily="34" charset="0"/>
            </a:endParaRPr>
          </a:p>
        </p:txBody>
      </p:sp>
      <p:sp>
        <p:nvSpPr>
          <p:cNvPr id="15" name="Rectangle 15"/>
          <p:cNvSpPr>
            <a:spLocks noChangeArrowheads="1"/>
          </p:cNvSpPr>
          <p:nvPr/>
        </p:nvSpPr>
        <p:spPr bwMode="auto">
          <a:xfrm rot="16200000">
            <a:off x="783053" y="3710789"/>
            <a:ext cx="40076"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i</a:t>
            </a:r>
            <a:endParaRPr lang="es-AR" sz="1428">
              <a:latin typeface="Arial" pitchFamily="34" charset="0"/>
              <a:cs typeface="Arial" pitchFamily="34" charset="0"/>
            </a:endParaRPr>
          </a:p>
        </p:txBody>
      </p:sp>
      <p:sp>
        <p:nvSpPr>
          <p:cNvPr id="16" name="Rectangle 16"/>
          <p:cNvSpPr>
            <a:spLocks noChangeArrowheads="1"/>
          </p:cNvSpPr>
          <p:nvPr/>
        </p:nvSpPr>
        <p:spPr bwMode="auto">
          <a:xfrm rot="16200000">
            <a:off x="751792" y="3623767"/>
            <a:ext cx="102592"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e</a:t>
            </a:r>
            <a:endParaRPr lang="es-AR" sz="1428">
              <a:latin typeface="Arial" pitchFamily="34" charset="0"/>
              <a:cs typeface="Arial" pitchFamily="34" charset="0"/>
            </a:endParaRPr>
          </a:p>
        </p:txBody>
      </p:sp>
      <p:sp>
        <p:nvSpPr>
          <p:cNvPr id="17" name="Rectangle 17"/>
          <p:cNvSpPr>
            <a:spLocks noChangeArrowheads="1"/>
          </p:cNvSpPr>
          <p:nvPr/>
        </p:nvSpPr>
        <p:spPr bwMode="auto">
          <a:xfrm rot="16200000">
            <a:off x="751792" y="3481091"/>
            <a:ext cx="102592"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dirty="0">
                <a:solidFill>
                  <a:srgbClr val="000000"/>
                </a:solidFill>
                <a:latin typeface="Arial" pitchFamily="34" charset="0"/>
                <a:cs typeface="Arial" pitchFamily="34" charset="0"/>
              </a:rPr>
              <a:t>n</a:t>
            </a:r>
            <a:endParaRPr lang="es-AR" sz="1428" dirty="0">
              <a:latin typeface="Arial" pitchFamily="34" charset="0"/>
              <a:cs typeface="Arial" pitchFamily="34" charset="0"/>
            </a:endParaRPr>
          </a:p>
        </p:txBody>
      </p:sp>
      <p:sp>
        <p:nvSpPr>
          <p:cNvPr id="18" name="Rectangle 18"/>
          <p:cNvSpPr>
            <a:spLocks noChangeArrowheads="1"/>
          </p:cNvSpPr>
          <p:nvPr/>
        </p:nvSpPr>
        <p:spPr bwMode="auto">
          <a:xfrm rot="16200000">
            <a:off x="777442" y="3394069"/>
            <a:ext cx="51296"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t</a:t>
            </a:r>
            <a:endParaRPr lang="es-AR" sz="1428">
              <a:latin typeface="Arial" pitchFamily="34" charset="0"/>
              <a:cs typeface="Arial" pitchFamily="34" charset="0"/>
            </a:endParaRPr>
          </a:p>
        </p:txBody>
      </p:sp>
      <p:sp>
        <p:nvSpPr>
          <p:cNvPr id="19" name="Rectangle 19"/>
          <p:cNvSpPr>
            <a:spLocks noChangeArrowheads="1"/>
          </p:cNvSpPr>
          <p:nvPr/>
        </p:nvSpPr>
        <p:spPr bwMode="auto">
          <a:xfrm rot="16200000">
            <a:off x="752889" y="3274667"/>
            <a:ext cx="102592"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o</a:t>
            </a:r>
            <a:endParaRPr lang="es-AR" sz="1428">
              <a:latin typeface="Arial" pitchFamily="34" charset="0"/>
              <a:cs typeface="Arial" pitchFamily="34" charset="0"/>
            </a:endParaRPr>
          </a:p>
        </p:txBody>
      </p:sp>
      <p:sp>
        <p:nvSpPr>
          <p:cNvPr id="20" name="Rectangle 20"/>
          <p:cNvSpPr>
            <a:spLocks noChangeArrowheads="1"/>
          </p:cNvSpPr>
          <p:nvPr/>
        </p:nvSpPr>
        <p:spPr bwMode="auto">
          <a:xfrm rot="16200000">
            <a:off x="778536" y="3187647"/>
            <a:ext cx="51296"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 </a:t>
            </a:r>
            <a:endParaRPr lang="es-AR" sz="1428">
              <a:latin typeface="Arial" pitchFamily="34" charset="0"/>
              <a:cs typeface="Arial" pitchFamily="34" charset="0"/>
            </a:endParaRPr>
          </a:p>
        </p:txBody>
      </p:sp>
      <p:sp>
        <p:nvSpPr>
          <p:cNvPr id="21" name="Rectangle 21"/>
          <p:cNvSpPr>
            <a:spLocks noChangeArrowheads="1"/>
          </p:cNvSpPr>
          <p:nvPr/>
        </p:nvSpPr>
        <p:spPr bwMode="auto">
          <a:xfrm rot="16200000">
            <a:off x="774281" y="3100623"/>
            <a:ext cx="60914"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a:t>
            </a:r>
            <a:endParaRPr lang="es-AR" sz="1428">
              <a:latin typeface="Arial" pitchFamily="34" charset="0"/>
              <a:cs typeface="Arial" pitchFamily="34" charset="0"/>
            </a:endParaRPr>
          </a:p>
        </p:txBody>
      </p:sp>
      <p:sp>
        <p:nvSpPr>
          <p:cNvPr id="22" name="Rectangle 22"/>
          <p:cNvSpPr>
            <a:spLocks noChangeArrowheads="1"/>
          </p:cNvSpPr>
          <p:nvPr/>
        </p:nvSpPr>
        <p:spPr bwMode="auto">
          <a:xfrm rot="16200000">
            <a:off x="778536" y="3028781"/>
            <a:ext cx="51296"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 </a:t>
            </a:r>
            <a:endParaRPr lang="es-AR" sz="1428">
              <a:latin typeface="Arial" pitchFamily="34" charset="0"/>
              <a:cs typeface="Arial" pitchFamily="34" charset="0"/>
            </a:endParaRPr>
          </a:p>
        </p:txBody>
      </p:sp>
      <p:sp>
        <p:nvSpPr>
          <p:cNvPr id="23" name="Rectangle 23"/>
          <p:cNvSpPr>
            <a:spLocks noChangeArrowheads="1"/>
          </p:cNvSpPr>
          <p:nvPr/>
        </p:nvSpPr>
        <p:spPr bwMode="auto">
          <a:xfrm rot="16200000">
            <a:off x="758499" y="2933664"/>
            <a:ext cx="91372"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k</a:t>
            </a:r>
            <a:endParaRPr lang="es-AR" sz="1428">
              <a:latin typeface="Arial" pitchFamily="34" charset="0"/>
              <a:cs typeface="Arial" pitchFamily="34" charset="0"/>
            </a:endParaRPr>
          </a:p>
        </p:txBody>
      </p:sp>
      <p:sp>
        <p:nvSpPr>
          <p:cNvPr id="24" name="Rectangle 24"/>
          <p:cNvSpPr>
            <a:spLocks noChangeArrowheads="1"/>
          </p:cNvSpPr>
          <p:nvPr/>
        </p:nvSpPr>
        <p:spPr bwMode="auto">
          <a:xfrm rot="16200000">
            <a:off x="752889" y="2798073"/>
            <a:ext cx="102592"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g</a:t>
            </a:r>
            <a:endParaRPr lang="es-AR" sz="1428">
              <a:latin typeface="Arial" pitchFamily="34" charset="0"/>
              <a:cs typeface="Arial" pitchFamily="34" charset="0"/>
            </a:endParaRPr>
          </a:p>
        </p:txBody>
      </p:sp>
      <p:sp>
        <p:nvSpPr>
          <p:cNvPr id="25" name="Rectangle 25"/>
          <p:cNvSpPr>
            <a:spLocks noChangeArrowheads="1"/>
          </p:cNvSpPr>
          <p:nvPr/>
        </p:nvSpPr>
        <p:spPr bwMode="auto">
          <a:xfrm rot="16200000">
            <a:off x="778536" y="2693849"/>
            <a:ext cx="51296"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 </a:t>
            </a:r>
            <a:endParaRPr lang="es-AR" sz="1428">
              <a:latin typeface="Arial" pitchFamily="34" charset="0"/>
              <a:cs typeface="Arial" pitchFamily="34" charset="0"/>
            </a:endParaRPr>
          </a:p>
        </p:txBody>
      </p:sp>
      <p:sp>
        <p:nvSpPr>
          <p:cNvPr id="26" name="Rectangle 26"/>
          <p:cNvSpPr>
            <a:spLocks noChangeArrowheads="1"/>
          </p:cNvSpPr>
          <p:nvPr/>
        </p:nvSpPr>
        <p:spPr bwMode="auto">
          <a:xfrm rot="16200000">
            <a:off x="758499" y="2598732"/>
            <a:ext cx="91372"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x</a:t>
            </a:r>
            <a:endParaRPr lang="es-AR" sz="1428">
              <a:latin typeface="Arial" pitchFamily="34" charset="0"/>
              <a:cs typeface="Arial" pitchFamily="34" charset="0"/>
            </a:endParaRPr>
          </a:p>
        </p:txBody>
      </p:sp>
      <p:sp>
        <p:nvSpPr>
          <p:cNvPr id="27" name="Rectangle 27"/>
          <p:cNvSpPr>
            <a:spLocks noChangeArrowheads="1"/>
          </p:cNvSpPr>
          <p:nvPr/>
        </p:nvSpPr>
        <p:spPr bwMode="auto">
          <a:xfrm rot="16200000">
            <a:off x="778536" y="2503615"/>
            <a:ext cx="51296"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 </a:t>
            </a:r>
            <a:endParaRPr lang="es-AR" sz="1428">
              <a:latin typeface="Arial" pitchFamily="34" charset="0"/>
              <a:cs typeface="Arial" pitchFamily="34" charset="0"/>
            </a:endParaRPr>
          </a:p>
        </p:txBody>
      </p:sp>
      <p:sp>
        <p:nvSpPr>
          <p:cNvPr id="28" name="Rectangle 28"/>
          <p:cNvSpPr>
            <a:spLocks noChangeArrowheads="1"/>
          </p:cNvSpPr>
          <p:nvPr/>
        </p:nvSpPr>
        <p:spPr bwMode="auto">
          <a:xfrm rot="16200000">
            <a:off x="752889" y="2400401"/>
            <a:ext cx="102592"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h</a:t>
            </a:r>
            <a:endParaRPr lang="es-AR" sz="1428">
              <a:latin typeface="Arial" pitchFamily="34" charset="0"/>
              <a:cs typeface="Arial" pitchFamily="34" charset="0"/>
            </a:endParaRPr>
          </a:p>
        </p:txBody>
      </p:sp>
      <p:sp>
        <p:nvSpPr>
          <p:cNvPr id="29" name="Rectangle 29"/>
          <p:cNvSpPr>
            <a:spLocks noChangeArrowheads="1"/>
          </p:cNvSpPr>
          <p:nvPr/>
        </p:nvSpPr>
        <p:spPr bwMode="auto">
          <a:xfrm rot="16200000">
            <a:off x="752889" y="2272907"/>
            <a:ext cx="102592"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dirty="0">
                <a:solidFill>
                  <a:srgbClr val="000000"/>
                </a:solidFill>
                <a:latin typeface="Arial" pitchFamily="34" charset="0"/>
                <a:cs typeface="Arial" pitchFamily="34" charset="0"/>
              </a:rPr>
              <a:t>a</a:t>
            </a:r>
            <a:endParaRPr lang="es-AR" sz="1428" dirty="0">
              <a:latin typeface="Arial" pitchFamily="34" charset="0"/>
              <a:cs typeface="Arial" pitchFamily="34" charset="0"/>
            </a:endParaRPr>
          </a:p>
        </p:txBody>
      </p:sp>
      <p:sp>
        <p:nvSpPr>
          <p:cNvPr id="30" name="Rectangle 30"/>
          <p:cNvSpPr>
            <a:spLocks noChangeArrowheads="1"/>
          </p:cNvSpPr>
          <p:nvPr/>
        </p:nvSpPr>
        <p:spPr bwMode="auto">
          <a:xfrm rot="16200000">
            <a:off x="660803" y="2185883"/>
            <a:ext cx="60914"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a:t>
            </a:r>
            <a:endParaRPr lang="es-AR" sz="1428">
              <a:latin typeface="Arial" pitchFamily="34" charset="0"/>
              <a:cs typeface="Arial" pitchFamily="34" charset="0"/>
            </a:endParaRPr>
          </a:p>
        </p:txBody>
      </p:sp>
      <p:sp>
        <p:nvSpPr>
          <p:cNvPr id="31" name="Rectangle 31"/>
          <p:cNvSpPr>
            <a:spLocks noChangeArrowheads="1"/>
          </p:cNvSpPr>
          <p:nvPr/>
        </p:nvSpPr>
        <p:spPr bwMode="auto">
          <a:xfrm rot="16200000">
            <a:off x="640513" y="2098861"/>
            <a:ext cx="102592"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1</a:t>
            </a:r>
            <a:endParaRPr lang="es-AR" sz="1428">
              <a:latin typeface="Arial" pitchFamily="34" charset="0"/>
              <a:cs typeface="Arial" pitchFamily="34" charset="0"/>
            </a:endParaRPr>
          </a:p>
        </p:txBody>
      </p:sp>
      <p:sp>
        <p:nvSpPr>
          <p:cNvPr id="1024" name="Rectangle 32"/>
          <p:cNvSpPr>
            <a:spLocks noChangeArrowheads="1"/>
          </p:cNvSpPr>
          <p:nvPr/>
        </p:nvSpPr>
        <p:spPr bwMode="auto">
          <a:xfrm rot="16200000">
            <a:off x="774278" y="1988567"/>
            <a:ext cx="60914"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a:t>
            </a:r>
            <a:endParaRPr lang="es-AR" sz="1428">
              <a:latin typeface="Arial" pitchFamily="34" charset="0"/>
              <a:cs typeface="Arial" pitchFamily="34" charset="0"/>
            </a:endParaRPr>
          </a:p>
        </p:txBody>
      </p:sp>
      <p:grpSp>
        <p:nvGrpSpPr>
          <p:cNvPr id="178" name="177 Grupo"/>
          <p:cNvGrpSpPr/>
          <p:nvPr/>
        </p:nvGrpSpPr>
        <p:grpSpPr>
          <a:xfrm>
            <a:off x="4914472" y="1600326"/>
            <a:ext cx="4114920" cy="3664641"/>
            <a:chOff x="1187003" y="87512"/>
            <a:chExt cx="6553349" cy="5999852"/>
          </a:xfrm>
        </p:grpSpPr>
        <p:sp>
          <p:nvSpPr>
            <p:cNvPr id="179" name="Rectangle 85"/>
            <p:cNvSpPr>
              <a:spLocks noChangeArrowheads="1"/>
            </p:cNvSpPr>
            <p:nvPr/>
          </p:nvSpPr>
          <p:spPr bwMode="auto">
            <a:xfrm>
              <a:off x="2247900" y="5767387"/>
              <a:ext cx="508031" cy="31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1451336" fontAlgn="base">
                <a:spcBef>
                  <a:spcPct val="0"/>
                </a:spcBef>
                <a:spcAft>
                  <a:spcPct val="0"/>
                </a:spcAft>
              </a:pPr>
              <a:r>
                <a:rPr lang="es-AR" sz="1270">
                  <a:solidFill>
                    <a:srgbClr val="000000"/>
                  </a:solidFill>
                  <a:latin typeface="Arial" pitchFamily="34" charset="0"/>
                  <a:cs typeface="Arial" pitchFamily="34" charset="0"/>
                </a:rPr>
                <a:t>10/4</a:t>
              </a:r>
              <a:endParaRPr lang="es-AR" sz="1270">
                <a:latin typeface="Arial" pitchFamily="34" charset="0"/>
                <a:cs typeface="Arial" pitchFamily="34" charset="0"/>
              </a:endParaRPr>
            </a:p>
          </p:txBody>
        </p:sp>
        <p:sp>
          <p:nvSpPr>
            <p:cNvPr id="180" name="Rectangle 86"/>
            <p:cNvSpPr>
              <a:spLocks noChangeArrowheads="1"/>
            </p:cNvSpPr>
            <p:nvPr/>
          </p:nvSpPr>
          <p:spPr bwMode="auto">
            <a:xfrm>
              <a:off x="3417887" y="5767387"/>
              <a:ext cx="508031" cy="31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1451336" fontAlgn="base">
                <a:spcBef>
                  <a:spcPct val="0"/>
                </a:spcBef>
                <a:spcAft>
                  <a:spcPct val="0"/>
                </a:spcAft>
              </a:pPr>
              <a:r>
                <a:rPr lang="es-AR" sz="1270">
                  <a:solidFill>
                    <a:srgbClr val="000000"/>
                  </a:solidFill>
                  <a:latin typeface="Arial" pitchFamily="34" charset="0"/>
                  <a:cs typeface="Arial" pitchFamily="34" charset="0"/>
                </a:rPr>
                <a:t>30/5</a:t>
              </a:r>
              <a:endParaRPr lang="es-AR" sz="1270">
                <a:latin typeface="Arial" pitchFamily="34" charset="0"/>
                <a:cs typeface="Arial" pitchFamily="34" charset="0"/>
              </a:endParaRPr>
            </a:p>
          </p:txBody>
        </p:sp>
        <p:sp>
          <p:nvSpPr>
            <p:cNvPr id="181" name="Rectangle 87"/>
            <p:cNvSpPr>
              <a:spLocks noChangeArrowheads="1"/>
            </p:cNvSpPr>
            <p:nvPr/>
          </p:nvSpPr>
          <p:spPr bwMode="auto">
            <a:xfrm>
              <a:off x="4638677" y="5767387"/>
              <a:ext cx="508031" cy="31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1451336" fontAlgn="base">
                <a:spcBef>
                  <a:spcPct val="0"/>
                </a:spcBef>
                <a:spcAft>
                  <a:spcPct val="0"/>
                </a:spcAft>
              </a:pPr>
              <a:r>
                <a:rPr lang="es-AR" sz="1270">
                  <a:solidFill>
                    <a:srgbClr val="000000"/>
                  </a:solidFill>
                  <a:latin typeface="Arial" pitchFamily="34" charset="0"/>
                  <a:cs typeface="Arial" pitchFamily="34" charset="0"/>
                </a:rPr>
                <a:t>19/7</a:t>
              </a:r>
              <a:endParaRPr lang="es-AR" sz="1270">
                <a:latin typeface="Arial" pitchFamily="34" charset="0"/>
                <a:cs typeface="Arial" pitchFamily="34" charset="0"/>
              </a:endParaRPr>
            </a:p>
          </p:txBody>
        </p:sp>
        <p:sp>
          <p:nvSpPr>
            <p:cNvPr id="182" name="Rectangle 88"/>
            <p:cNvSpPr>
              <a:spLocks noChangeArrowheads="1"/>
            </p:cNvSpPr>
            <p:nvPr/>
          </p:nvSpPr>
          <p:spPr bwMode="auto">
            <a:xfrm>
              <a:off x="5934074" y="5767387"/>
              <a:ext cx="362513" cy="31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1451336" fontAlgn="base">
                <a:spcBef>
                  <a:spcPct val="0"/>
                </a:spcBef>
                <a:spcAft>
                  <a:spcPct val="0"/>
                </a:spcAft>
              </a:pPr>
              <a:r>
                <a:rPr lang="es-AR" sz="1270">
                  <a:solidFill>
                    <a:srgbClr val="000000"/>
                  </a:solidFill>
                  <a:latin typeface="Arial" pitchFamily="34" charset="0"/>
                  <a:cs typeface="Arial" pitchFamily="34" charset="0"/>
                </a:rPr>
                <a:t>7/9</a:t>
              </a:r>
              <a:endParaRPr lang="es-AR" sz="1270">
                <a:latin typeface="Arial" pitchFamily="34" charset="0"/>
                <a:cs typeface="Arial" pitchFamily="34" charset="0"/>
              </a:endParaRPr>
            </a:p>
          </p:txBody>
        </p:sp>
        <p:sp>
          <p:nvSpPr>
            <p:cNvPr id="183" name="Rectangle 89"/>
            <p:cNvSpPr>
              <a:spLocks noChangeArrowheads="1"/>
            </p:cNvSpPr>
            <p:nvPr/>
          </p:nvSpPr>
          <p:spPr bwMode="auto">
            <a:xfrm>
              <a:off x="6980238" y="5767387"/>
              <a:ext cx="653546" cy="31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1451336" fontAlgn="base">
                <a:spcBef>
                  <a:spcPct val="0"/>
                </a:spcBef>
                <a:spcAft>
                  <a:spcPct val="0"/>
                </a:spcAft>
              </a:pPr>
              <a:r>
                <a:rPr lang="es-AR" sz="1270">
                  <a:solidFill>
                    <a:srgbClr val="000000"/>
                  </a:solidFill>
                  <a:latin typeface="Arial" pitchFamily="34" charset="0"/>
                  <a:cs typeface="Arial" pitchFamily="34" charset="0"/>
                </a:rPr>
                <a:t>27/10</a:t>
              </a:r>
              <a:endParaRPr lang="es-AR" sz="1270">
                <a:latin typeface="Arial" pitchFamily="34" charset="0"/>
                <a:cs typeface="Arial" pitchFamily="34" charset="0"/>
              </a:endParaRPr>
            </a:p>
          </p:txBody>
        </p:sp>
        <p:pic>
          <p:nvPicPr>
            <p:cNvPr id="1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003" y="87512"/>
              <a:ext cx="6553349" cy="5861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2 Grupo"/>
          <p:cNvGrpSpPr/>
          <p:nvPr/>
        </p:nvGrpSpPr>
        <p:grpSpPr>
          <a:xfrm>
            <a:off x="1324581" y="1782224"/>
            <a:ext cx="3862566" cy="3885048"/>
            <a:chOff x="604288" y="582518"/>
            <a:chExt cx="2666429" cy="2479424"/>
          </a:xfrm>
        </p:grpSpPr>
        <p:sp>
          <p:nvSpPr>
            <p:cNvPr id="6" name="Line 6"/>
            <p:cNvSpPr>
              <a:spLocks noChangeShapeType="1"/>
            </p:cNvSpPr>
            <p:nvPr/>
          </p:nvSpPr>
          <p:spPr bwMode="auto">
            <a:xfrm>
              <a:off x="1039336" y="661570"/>
              <a:ext cx="2092277" cy="0"/>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7" name="Line 7"/>
            <p:cNvSpPr>
              <a:spLocks noChangeShapeType="1"/>
            </p:cNvSpPr>
            <p:nvPr/>
          </p:nvSpPr>
          <p:spPr bwMode="auto">
            <a:xfrm>
              <a:off x="3126087" y="657108"/>
              <a:ext cx="0" cy="1930411"/>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25" name="Freeform 33"/>
            <p:cNvSpPr>
              <a:spLocks noEditPoints="1"/>
            </p:cNvSpPr>
            <p:nvPr/>
          </p:nvSpPr>
          <p:spPr bwMode="auto">
            <a:xfrm>
              <a:off x="1039336" y="2582419"/>
              <a:ext cx="2092277" cy="54827"/>
            </a:xfrm>
            <a:custGeom>
              <a:avLst/>
              <a:gdLst>
                <a:gd name="T0" fmla="*/ 0 w 3029"/>
                <a:gd name="T1" fmla="*/ 0 h 86"/>
                <a:gd name="T2" fmla="*/ 3029 w 3029"/>
                <a:gd name="T3" fmla="*/ 0 h 86"/>
                <a:gd name="T4" fmla="*/ 8 w 3029"/>
                <a:gd name="T5" fmla="*/ 0 h 86"/>
                <a:gd name="T6" fmla="*/ 8 w 3029"/>
                <a:gd name="T7" fmla="*/ 86 h 86"/>
                <a:gd name="T8" fmla="*/ 761 w 3029"/>
                <a:gd name="T9" fmla="*/ 0 h 86"/>
                <a:gd name="T10" fmla="*/ 761 w 3029"/>
                <a:gd name="T11" fmla="*/ 86 h 86"/>
                <a:gd name="T12" fmla="*/ 1515 w 3029"/>
                <a:gd name="T13" fmla="*/ 0 h 86"/>
                <a:gd name="T14" fmla="*/ 1515 w 3029"/>
                <a:gd name="T15" fmla="*/ 86 h 86"/>
                <a:gd name="T16" fmla="*/ 2268 w 3029"/>
                <a:gd name="T17" fmla="*/ 0 h 86"/>
                <a:gd name="T18" fmla="*/ 2268 w 3029"/>
                <a:gd name="T19" fmla="*/ 86 h 86"/>
                <a:gd name="T20" fmla="*/ 3021 w 3029"/>
                <a:gd name="T21" fmla="*/ 0 h 86"/>
                <a:gd name="T22" fmla="*/ 3021 w 3029"/>
                <a:gd name="T2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9" h="86">
                  <a:moveTo>
                    <a:pt x="0" y="0"/>
                  </a:moveTo>
                  <a:lnTo>
                    <a:pt x="3029" y="0"/>
                  </a:lnTo>
                  <a:moveTo>
                    <a:pt x="8" y="0"/>
                  </a:moveTo>
                  <a:lnTo>
                    <a:pt x="8" y="86"/>
                  </a:lnTo>
                  <a:moveTo>
                    <a:pt x="761" y="0"/>
                  </a:moveTo>
                  <a:lnTo>
                    <a:pt x="761" y="86"/>
                  </a:lnTo>
                  <a:moveTo>
                    <a:pt x="1515" y="0"/>
                  </a:moveTo>
                  <a:lnTo>
                    <a:pt x="1515" y="86"/>
                  </a:lnTo>
                  <a:moveTo>
                    <a:pt x="2268" y="0"/>
                  </a:moveTo>
                  <a:lnTo>
                    <a:pt x="2268" y="86"/>
                  </a:lnTo>
                  <a:moveTo>
                    <a:pt x="3021" y="0"/>
                  </a:moveTo>
                  <a:lnTo>
                    <a:pt x="3021" y="86"/>
                  </a:lnTo>
                </a:path>
              </a:pathLst>
            </a:cu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27" name="Rectangle 34"/>
            <p:cNvSpPr>
              <a:spLocks noChangeArrowheads="1"/>
            </p:cNvSpPr>
            <p:nvPr/>
          </p:nvSpPr>
          <p:spPr bwMode="auto">
            <a:xfrm>
              <a:off x="884814" y="2503366"/>
              <a:ext cx="70822" cy="1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0</a:t>
              </a:r>
              <a:endParaRPr lang="es-AR" sz="1428">
                <a:latin typeface="Arial" pitchFamily="34" charset="0"/>
                <a:cs typeface="Arial" pitchFamily="34" charset="0"/>
              </a:endParaRPr>
            </a:p>
          </p:txBody>
        </p:sp>
        <p:sp>
          <p:nvSpPr>
            <p:cNvPr id="1028" name="Rectangle 35"/>
            <p:cNvSpPr>
              <a:spLocks noChangeArrowheads="1"/>
            </p:cNvSpPr>
            <p:nvPr/>
          </p:nvSpPr>
          <p:spPr bwMode="auto">
            <a:xfrm>
              <a:off x="604288" y="2022676"/>
              <a:ext cx="283288" cy="1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dirty="0">
                  <a:solidFill>
                    <a:srgbClr val="000000"/>
                  </a:solidFill>
                  <a:latin typeface="Arial" pitchFamily="34" charset="0"/>
                  <a:cs typeface="Arial" pitchFamily="34" charset="0"/>
                </a:rPr>
                <a:t>2000</a:t>
              </a:r>
              <a:endParaRPr lang="es-AR" sz="1428" dirty="0">
                <a:latin typeface="Arial" pitchFamily="34" charset="0"/>
                <a:cs typeface="Arial" pitchFamily="34" charset="0"/>
              </a:endParaRPr>
            </a:p>
          </p:txBody>
        </p:sp>
        <p:sp>
          <p:nvSpPr>
            <p:cNvPr id="1029" name="Rectangle 36"/>
            <p:cNvSpPr>
              <a:spLocks noChangeArrowheads="1"/>
            </p:cNvSpPr>
            <p:nvPr/>
          </p:nvSpPr>
          <p:spPr bwMode="auto">
            <a:xfrm>
              <a:off x="604288" y="1542624"/>
              <a:ext cx="283288" cy="1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dirty="0">
                  <a:solidFill>
                    <a:srgbClr val="000000"/>
                  </a:solidFill>
                  <a:latin typeface="Arial" pitchFamily="34" charset="0"/>
                  <a:cs typeface="Arial" pitchFamily="34" charset="0"/>
                </a:rPr>
                <a:t>4000</a:t>
              </a:r>
              <a:endParaRPr lang="es-AR" sz="1428" dirty="0">
                <a:latin typeface="Arial" pitchFamily="34" charset="0"/>
                <a:cs typeface="Arial" pitchFamily="34" charset="0"/>
              </a:endParaRPr>
            </a:p>
          </p:txBody>
        </p:sp>
        <p:sp>
          <p:nvSpPr>
            <p:cNvPr id="1030" name="Rectangle 37"/>
            <p:cNvSpPr>
              <a:spLocks noChangeArrowheads="1"/>
            </p:cNvSpPr>
            <p:nvPr/>
          </p:nvSpPr>
          <p:spPr bwMode="auto">
            <a:xfrm>
              <a:off x="604288" y="1062571"/>
              <a:ext cx="283288" cy="1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dirty="0">
                  <a:solidFill>
                    <a:srgbClr val="000000"/>
                  </a:solidFill>
                  <a:latin typeface="Arial" pitchFamily="34" charset="0"/>
                  <a:cs typeface="Arial" pitchFamily="34" charset="0"/>
                </a:rPr>
                <a:t>6000</a:t>
              </a:r>
              <a:endParaRPr lang="es-AR" sz="1428" dirty="0">
                <a:latin typeface="Arial" pitchFamily="34" charset="0"/>
                <a:cs typeface="Arial" pitchFamily="34" charset="0"/>
              </a:endParaRPr>
            </a:p>
          </p:txBody>
        </p:sp>
        <p:sp>
          <p:nvSpPr>
            <p:cNvPr id="1031" name="Rectangle 38"/>
            <p:cNvSpPr>
              <a:spLocks noChangeArrowheads="1"/>
            </p:cNvSpPr>
            <p:nvPr/>
          </p:nvSpPr>
          <p:spPr bwMode="auto">
            <a:xfrm>
              <a:off x="604288" y="582518"/>
              <a:ext cx="283288" cy="1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dirty="0">
                  <a:solidFill>
                    <a:srgbClr val="000000"/>
                  </a:solidFill>
                  <a:latin typeface="Arial" pitchFamily="34" charset="0"/>
                  <a:cs typeface="Arial" pitchFamily="34" charset="0"/>
                </a:rPr>
                <a:t>8000</a:t>
              </a:r>
              <a:endParaRPr lang="es-AR" sz="1428" dirty="0">
                <a:latin typeface="Arial" pitchFamily="34" charset="0"/>
                <a:cs typeface="Arial" pitchFamily="34" charset="0"/>
              </a:endParaRPr>
            </a:p>
          </p:txBody>
        </p:sp>
        <p:sp>
          <p:nvSpPr>
            <p:cNvPr id="1032" name="Freeform 39"/>
            <p:cNvSpPr>
              <a:spLocks noEditPoints="1"/>
            </p:cNvSpPr>
            <p:nvPr/>
          </p:nvSpPr>
          <p:spPr bwMode="auto">
            <a:xfrm>
              <a:off x="989116" y="657108"/>
              <a:ext cx="58713" cy="1930411"/>
            </a:xfrm>
            <a:custGeom>
              <a:avLst/>
              <a:gdLst>
                <a:gd name="T0" fmla="*/ 85 w 85"/>
                <a:gd name="T1" fmla="*/ 3028 h 3028"/>
                <a:gd name="T2" fmla="*/ 85 w 85"/>
                <a:gd name="T3" fmla="*/ 0 h 3028"/>
                <a:gd name="T4" fmla="*/ 85 w 85"/>
                <a:gd name="T5" fmla="*/ 3020 h 3028"/>
                <a:gd name="T6" fmla="*/ 0 w 85"/>
                <a:gd name="T7" fmla="*/ 3020 h 3028"/>
                <a:gd name="T8" fmla="*/ 85 w 85"/>
                <a:gd name="T9" fmla="*/ 2267 h 3028"/>
                <a:gd name="T10" fmla="*/ 0 w 85"/>
                <a:gd name="T11" fmla="*/ 2267 h 3028"/>
                <a:gd name="T12" fmla="*/ 85 w 85"/>
                <a:gd name="T13" fmla="*/ 1514 h 3028"/>
                <a:gd name="T14" fmla="*/ 0 w 85"/>
                <a:gd name="T15" fmla="*/ 1514 h 3028"/>
                <a:gd name="T16" fmla="*/ 85 w 85"/>
                <a:gd name="T17" fmla="*/ 760 h 3028"/>
                <a:gd name="T18" fmla="*/ 0 w 85"/>
                <a:gd name="T19" fmla="*/ 760 h 3028"/>
                <a:gd name="T20" fmla="*/ 85 w 85"/>
                <a:gd name="T21" fmla="*/ 7 h 3028"/>
                <a:gd name="T22" fmla="*/ 0 w 85"/>
                <a:gd name="T23" fmla="*/ 7 h 3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3028">
                  <a:moveTo>
                    <a:pt x="85" y="3028"/>
                  </a:moveTo>
                  <a:lnTo>
                    <a:pt x="85" y="0"/>
                  </a:lnTo>
                  <a:moveTo>
                    <a:pt x="85" y="3020"/>
                  </a:moveTo>
                  <a:lnTo>
                    <a:pt x="0" y="3020"/>
                  </a:lnTo>
                  <a:moveTo>
                    <a:pt x="85" y="2267"/>
                  </a:moveTo>
                  <a:lnTo>
                    <a:pt x="0" y="2267"/>
                  </a:lnTo>
                  <a:moveTo>
                    <a:pt x="85" y="1514"/>
                  </a:moveTo>
                  <a:lnTo>
                    <a:pt x="0" y="1514"/>
                  </a:lnTo>
                  <a:moveTo>
                    <a:pt x="85" y="760"/>
                  </a:moveTo>
                  <a:lnTo>
                    <a:pt x="0" y="760"/>
                  </a:lnTo>
                  <a:moveTo>
                    <a:pt x="85" y="7"/>
                  </a:moveTo>
                  <a:lnTo>
                    <a:pt x="0" y="7"/>
                  </a:lnTo>
                </a:path>
              </a:pathLst>
            </a:cu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33" name="Freeform 40"/>
            <p:cNvSpPr>
              <a:spLocks/>
            </p:cNvSpPr>
            <p:nvPr/>
          </p:nvSpPr>
          <p:spPr bwMode="auto">
            <a:xfrm>
              <a:off x="1398525" y="1104009"/>
              <a:ext cx="1155622" cy="804550"/>
            </a:xfrm>
            <a:custGeom>
              <a:avLst/>
              <a:gdLst>
                <a:gd name="T0" fmla="*/ 31 w 1673"/>
                <a:gd name="T1" fmla="*/ 0 h 1262"/>
                <a:gd name="T2" fmla="*/ 76 w 1673"/>
                <a:gd name="T3" fmla="*/ 0 h 1262"/>
                <a:gd name="T4" fmla="*/ 121 w 1673"/>
                <a:gd name="T5" fmla="*/ 0 h 1262"/>
                <a:gd name="T6" fmla="*/ 166 w 1673"/>
                <a:gd name="T7" fmla="*/ 0 h 1262"/>
                <a:gd name="T8" fmla="*/ 211 w 1673"/>
                <a:gd name="T9" fmla="*/ 0 h 1262"/>
                <a:gd name="T10" fmla="*/ 256 w 1673"/>
                <a:gd name="T11" fmla="*/ 0 h 1262"/>
                <a:gd name="T12" fmla="*/ 302 w 1673"/>
                <a:gd name="T13" fmla="*/ 0 h 1262"/>
                <a:gd name="T14" fmla="*/ 347 w 1673"/>
                <a:gd name="T15" fmla="*/ 0 h 1262"/>
                <a:gd name="T16" fmla="*/ 393 w 1673"/>
                <a:gd name="T17" fmla="*/ 0 h 1262"/>
                <a:gd name="T18" fmla="*/ 438 w 1673"/>
                <a:gd name="T19" fmla="*/ 2 h 1262"/>
                <a:gd name="T20" fmla="*/ 462 w 1673"/>
                <a:gd name="T21" fmla="*/ 29 h 1262"/>
                <a:gd name="T22" fmla="*/ 483 w 1673"/>
                <a:gd name="T23" fmla="*/ 50 h 1262"/>
                <a:gd name="T24" fmla="*/ 507 w 1673"/>
                <a:gd name="T25" fmla="*/ 75 h 1262"/>
                <a:gd name="T26" fmla="*/ 528 w 1673"/>
                <a:gd name="T27" fmla="*/ 95 h 1262"/>
                <a:gd name="T28" fmla="*/ 553 w 1673"/>
                <a:gd name="T29" fmla="*/ 120 h 1262"/>
                <a:gd name="T30" fmla="*/ 573 w 1673"/>
                <a:gd name="T31" fmla="*/ 140 h 1262"/>
                <a:gd name="T32" fmla="*/ 596 w 1673"/>
                <a:gd name="T33" fmla="*/ 165 h 1262"/>
                <a:gd name="T34" fmla="*/ 618 w 1673"/>
                <a:gd name="T35" fmla="*/ 188 h 1262"/>
                <a:gd name="T36" fmla="*/ 641 w 1673"/>
                <a:gd name="T37" fmla="*/ 210 h 1262"/>
                <a:gd name="T38" fmla="*/ 663 w 1673"/>
                <a:gd name="T39" fmla="*/ 233 h 1262"/>
                <a:gd name="T40" fmla="*/ 684 w 1673"/>
                <a:gd name="T41" fmla="*/ 256 h 1262"/>
                <a:gd name="T42" fmla="*/ 708 w 1673"/>
                <a:gd name="T43" fmla="*/ 278 h 1262"/>
                <a:gd name="T44" fmla="*/ 729 w 1673"/>
                <a:gd name="T45" fmla="*/ 301 h 1262"/>
                <a:gd name="T46" fmla="*/ 753 w 1673"/>
                <a:gd name="T47" fmla="*/ 326 h 1262"/>
                <a:gd name="T48" fmla="*/ 771 w 1673"/>
                <a:gd name="T49" fmla="*/ 346 h 1262"/>
                <a:gd name="T50" fmla="*/ 799 w 1673"/>
                <a:gd name="T51" fmla="*/ 371 h 1262"/>
                <a:gd name="T52" fmla="*/ 816 w 1673"/>
                <a:gd name="T53" fmla="*/ 391 h 1262"/>
                <a:gd name="T54" fmla="*/ 845 w 1673"/>
                <a:gd name="T55" fmla="*/ 416 h 1262"/>
                <a:gd name="T56" fmla="*/ 861 w 1673"/>
                <a:gd name="T57" fmla="*/ 436 h 1262"/>
                <a:gd name="T58" fmla="*/ 890 w 1673"/>
                <a:gd name="T59" fmla="*/ 464 h 1262"/>
                <a:gd name="T60" fmla="*/ 907 w 1673"/>
                <a:gd name="T61" fmla="*/ 481 h 1262"/>
                <a:gd name="T62" fmla="*/ 935 w 1673"/>
                <a:gd name="T63" fmla="*/ 509 h 1262"/>
                <a:gd name="T64" fmla="*/ 950 w 1673"/>
                <a:gd name="T65" fmla="*/ 526 h 1262"/>
                <a:gd name="T66" fmla="*/ 980 w 1673"/>
                <a:gd name="T67" fmla="*/ 555 h 1262"/>
                <a:gd name="T68" fmla="*/ 995 w 1673"/>
                <a:gd name="T69" fmla="*/ 571 h 1262"/>
                <a:gd name="T70" fmla="*/ 1040 w 1673"/>
                <a:gd name="T71" fmla="*/ 618 h 1262"/>
                <a:gd name="T72" fmla="*/ 1085 w 1673"/>
                <a:gd name="T73" fmla="*/ 663 h 1262"/>
                <a:gd name="T74" fmla="*/ 1112 w 1673"/>
                <a:gd name="T75" fmla="*/ 692 h 1262"/>
                <a:gd name="T76" fmla="*/ 1130 w 1673"/>
                <a:gd name="T77" fmla="*/ 708 h 1262"/>
                <a:gd name="T78" fmla="*/ 1159 w 1673"/>
                <a:gd name="T79" fmla="*/ 737 h 1262"/>
                <a:gd name="T80" fmla="*/ 1175 w 1673"/>
                <a:gd name="T81" fmla="*/ 755 h 1262"/>
                <a:gd name="T82" fmla="*/ 1201 w 1673"/>
                <a:gd name="T83" fmla="*/ 782 h 1262"/>
                <a:gd name="T84" fmla="*/ 1221 w 1673"/>
                <a:gd name="T85" fmla="*/ 800 h 1262"/>
                <a:gd name="T86" fmla="*/ 1246 w 1673"/>
                <a:gd name="T87" fmla="*/ 828 h 1262"/>
                <a:gd name="T88" fmla="*/ 1266 w 1673"/>
                <a:gd name="T89" fmla="*/ 845 h 1262"/>
                <a:gd name="T90" fmla="*/ 1291 w 1673"/>
                <a:gd name="T91" fmla="*/ 874 h 1262"/>
                <a:gd name="T92" fmla="*/ 1312 w 1673"/>
                <a:gd name="T93" fmla="*/ 893 h 1262"/>
                <a:gd name="T94" fmla="*/ 1336 w 1673"/>
                <a:gd name="T95" fmla="*/ 919 h 1262"/>
                <a:gd name="T96" fmla="*/ 1357 w 1673"/>
                <a:gd name="T97" fmla="*/ 938 h 1262"/>
                <a:gd name="T98" fmla="*/ 1379 w 1673"/>
                <a:gd name="T99" fmla="*/ 964 h 1262"/>
                <a:gd name="T100" fmla="*/ 1402 w 1673"/>
                <a:gd name="T101" fmla="*/ 983 h 1262"/>
                <a:gd name="T102" fmla="*/ 1424 w 1673"/>
                <a:gd name="T103" fmla="*/ 1009 h 1262"/>
                <a:gd name="T104" fmla="*/ 1447 w 1673"/>
                <a:gd name="T105" fmla="*/ 1031 h 1262"/>
                <a:gd name="T106" fmla="*/ 1467 w 1673"/>
                <a:gd name="T107" fmla="*/ 1054 h 1262"/>
                <a:gd name="T108" fmla="*/ 1492 w 1673"/>
                <a:gd name="T109" fmla="*/ 1077 h 1262"/>
                <a:gd name="T110" fmla="*/ 1512 w 1673"/>
                <a:gd name="T111" fmla="*/ 1099 h 1262"/>
                <a:gd name="T112" fmla="*/ 1537 w 1673"/>
                <a:gd name="T113" fmla="*/ 1122 h 1262"/>
                <a:gd name="T114" fmla="*/ 1555 w 1673"/>
                <a:gd name="T115" fmla="*/ 1144 h 1262"/>
                <a:gd name="T116" fmla="*/ 1582 w 1673"/>
                <a:gd name="T117" fmla="*/ 1170 h 1262"/>
                <a:gd name="T118" fmla="*/ 1600 w 1673"/>
                <a:gd name="T119" fmla="*/ 1189 h 1262"/>
                <a:gd name="T120" fmla="*/ 1627 w 1673"/>
                <a:gd name="T121" fmla="*/ 1215 h 1262"/>
                <a:gd name="T122" fmla="*/ 1645 w 1673"/>
                <a:gd name="T123" fmla="*/ 1234 h 1262"/>
                <a:gd name="T124" fmla="*/ 1673 w 1673"/>
                <a:gd name="T125" fmla="*/ 1262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3" h="1262">
                  <a:moveTo>
                    <a:pt x="0" y="0"/>
                  </a:moveTo>
                  <a:lnTo>
                    <a:pt x="0" y="0"/>
                  </a:lnTo>
                  <a:lnTo>
                    <a:pt x="13" y="0"/>
                  </a:lnTo>
                  <a:lnTo>
                    <a:pt x="16" y="0"/>
                  </a:lnTo>
                  <a:lnTo>
                    <a:pt x="29" y="0"/>
                  </a:lnTo>
                  <a:lnTo>
                    <a:pt x="31" y="0"/>
                  </a:lnTo>
                  <a:lnTo>
                    <a:pt x="43" y="0"/>
                  </a:lnTo>
                  <a:lnTo>
                    <a:pt x="45" y="0"/>
                  </a:lnTo>
                  <a:lnTo>
                    <a:pt x="58" y="0"/>
                  </a:lnTo>
                  <a:lnTo>
                    <a:pt x="61" y="0"/>
                  </a:lnTo>
                  <a:lnTo>
                    <a:pt x="74" y="0"/>
                  </a:lnTo>
                  <a:lnTo>
                    <a:pt x="76" y="0"/>
                  </a:lnTo>
                  <a:lnTo>
                    <a:pt x="88" y="0"/>
                  </a:lnTo>
                  <a:lnTo>
                    <a:pt x="91" y="0"/>
                  </a:lnTo>
                  <a:lnTo>
                    <a:pt x="103" y="0"/>
                  </a:lnTo>
                  <a:lnTo>
                    <a:pt x="106" y="0"/>
                  </a:lnTo>
                  <a:lnTo>
                    <a:pt x="119" y="0"/>
                  </a:lnTo>
                  <a:lnTo>
                    <a:pt x="121" y="0"/>
                  </a:lnTo>
                  <a:lnTo>
                    <a:pt x="134" y="0"/>
                  </a:lnTo>
                  <a:lnTo>
                    <a:pt x="137" y="0"/>
                  </a:lnTo>
                  <a:lnTo>
                    <a:pt x="148" y="0"/>
                  </a:lnTo>
                  <a:lnTo>
                    <a:pt x="151" y="0"/>
                  </a:lnTo>
                  <a:lnTo>
                    <a:pt x="164" y="0"/>
                  </a:lnTo>
                  <a:lnTo>
                    <a:pt x="166" y="0"/>
                  </a:lnTo>
                  <a:lnTo>
                    <a:pt x="179" y="0"/>
                  </a:lnTo>
                  <a:lnTo>
                    <a:pt x="182" y="0"/>
                  </a:lnTo>
                  <a:lnTo>
                    <a:pt x="193" y="0"/>
                  </a:lnTo>
                  <a:lnTo>
                    <a:pt x="196" y="0"/>
                  </a:lnTo>
                  <a:lnTo>
                    <a:pt x="209" y="0"/>
                  </a:lnTo>
                  <a:lnTo>
                    <a:pt x="211" y="0"/>
                  </a:lnTo>
                  <a:lnTo>
                    <a:pt x="224" y="0"/>
                  </a:lnTo>
                  <a:lnTo>
                    <a:pt x="227" y="0"/>
                  </a:lnTo>
                  <a:lnTo>
                    <a:pt x="240" y="0"/>
                  </a:lnTo>
                  <a:lnTo>
                    <a:pt x="241" y="0"/>
                  </a:lnTo>
                  <a:lnTo>
                    <a:pt x="254" y="0"/>
                  </a:lnTo>
                  <a:lnTo>
                    <a:pt x="256" y="0"/>
                  </a:lnTo>
                  <a:lnTo>
                    <a:pt x="269" y="0"/>
                  </a:lnTo>
                  <a:lnTo>
                    <a:pt x="272" y="0"/>
                  </a:lnTo>
                  <a:lnTo>
                    <a:pt x="285" y="0"/>
                  </a:lnTo>
                  <a:lnTo>
                    <a:pt x="287" y="0"/>
                  </a:lnTo>
                  <a:lnTo>
                    <a:pt x="299" y="0"/>
                  </a:lnTo>
                  <a:lnTo>
                    <a:pt x="302" y="0"/>
                  </a:lnTo>
                  <a:lnTo>
                    <a:pt x="314" y="0"/>
                  </a:lnTo>
                  <a:lnTo>
                    <a:pt x="317" y="0"/>
                  </a:lnTo>
                  <a:lnTo>
                    <a:pt x="330" y="0"/>
                  </a:lnTo>
                  <a:lnTo>
                    <a:pt x="332" y="0"/>
                  </a:lnTo>
                  <a:lnTo>
                    <a:pt x="344" y="0"/>
                  </a:lnTo>
                  <a:lnTo>
                    <a:pt x="347" y="0"/>
                  </a:lnTo>
                  <a:lnTo>
                    <a:pt x="359" y="0"/>
                  </a:lnTo>
                  <a:lnTo>
                    <a:pt x="362" y="0"/>
                  </a:lnTo>
                  <a:lnTo>
                    <a:pt x="375" y="0"/>
                  </a:lnTo>
                  <a:lnTo>
                    <a:pt x="377" y="0"/>
                  </a:lnTo>
                  <a:lnTo>
                    <a:pt x="390" y="0"/>
                  </a:lnTo>
                  <a:lnTo>
                    <a:pt x="393" y="0"/>
                  </a:lnTo>
                  <a:lnTo>
                    <a:pt x="405" y="0"/>
                  </a:lnTo>
                  <a:lnTo>
                    <a:pt x="407" y="0"/>
                  </a:lnTo>
                  <a:lnTo>
                    <a:pt x="420" y="0"/>
                  </a:lnTo>
                  <a:lnTo>
                    <a:pt x="422" y="0"/>
                  </a:lnTo>
                  <a:lnTo>
                    <a:pt x="435" y="2"/>
                  </a:lnTo>
                  <a:lnTo>
                    <a:pt x="438" y="2"/>
                  </a:lnTo>
                  <a:lnTo>
                    <a:pt x="447" y="12"/>
                  </a:lnTo>
                  <a:lnTo>
                    <a:pt x="447" y="14"/>
                  </a:lnTo>
                  <a:lnTo>
                    <a:pt x="450" y="17"/>
                  </a:lnTo>
                  <a:lnTo>
                    <a:pt x="452" y="17"/>
                  </a:lnTo>
                  <a:lnTo>
                    <a:pt x="462" y="27"/>
                  </a:lnTo>
                  <a:lnTo>
                    <a:pt x="462" y="29"/>
                  </a:lnTo>
                  <a:lnTo>
                    <a:pt x="465" y="32"/>
                  </a:lnTo>
                  <a:lnTo>
                    <a:pt x="468" y="35"/>
                  </a:lnTo>
                  <a:lnTo>
                    <a:pt x="475" y="42"/>
                  </a:lnTo>
                  <a:lnTo>
                    <a:pt x="478" y="45"/>
                  </a:lnTo>
                  <a:lnTo>
                    <a:pt x="480" y="47"/>
                  </a:lnTo>
                  <a:lnTo>
                    <a:pt x="483" y="50"/>
                  </a:lnTo>
                  <a:lnTo>
                    <a:pt x="491" y="57"/>
                  </a:lnTo>
                  <a:lnTo>
                    <a:pt x="493" y="59"/>
                  </a:lnTo>
                  <a:lnTo>
                    <a:pt x="496" y="62"/>
                  </a:lnTo>
                  <a:lnTo>
                    <a:pt x="497" y="64"/>
                  </a:lnTo>
                  <a:lnTo>
                    <a:pt x="505" y="72"/>
                  </a:lnTo>
                  <a:lnTo>
                    <a:pt x="507" y="75"/>
                  </a:lnTo>
                  <a:lnTo>
                    <a:pt x="510" y="77"/>
                  </a:lnTo>
                  <a:lnTo>
                    <a:pt x="513" y="80"/>
                  </a:lnTo>
                  <a:lnTo>
                    <a:pt x="520" y="87"/>
                  </a:lnTo>
                  <a:lnTo>
                    <a:pt x="523" y="90"/>
                  </a:lnTo>
                  <a:lnTo>
                    <a:pt x="525" y="92"/>
                  </a:lnTo>
                  <a:lnTo>
                    <a:pt x="528" y="95"/>
                  </a:lnTo>
                  <a:lnTo>
                    <a:pt x="536" y="103"/>
                  </a:lnTo>
                  <a:lnTo>
                    <a:pt x="538" y="105"/>
                  </a:lnTo>
                  <a:lnTo>
                    <a:pt x="541" y="107"/>
                  </a:lnTo>
                  <a:lnTo>
                    <a:pt x="543" y="109"/>
                  </a:lnTo>
                  <a:lnTo>
                    <a:pt x="550" y="117"/>
                  </a:lnTo>
                  <a:lnTo>
                    <a:pt x="553" y="120"/>
                  </a:lnTo>
                  <a:lnTo>
                    <a:pt x="555" y="125"/>
                  </a:lnTo>
                  <a:lnTo>
                    <a:pt x="558" y="125"/>
                  </a:lnTo>
                  <a:lnTo>
                    <a:pt x="563" y="132"/>
                  </a:lnTo>
                  <a:lnTo>
                    <a:pt x="565" y="135"/>
                  </a:lnTo>
                  <a:lnTo>
                    <a:pt x="570" y="140"/>
                  </a:lnTo>
                  <a:lnTo>
                    <a:pt x="573" y="140"/>
                  </a:lnTo>
                  <a:lnTo>
                    <a:pt x="578" y="148"/>
                  </a:lnTo>
                  <a:lnTo>
                    <a:pt x="581" y="150"/>
                  </a:lnTo>
                  <a:lnTo>
                    <a:pt x="586" y="155"/>
                  </a:lnTo>
                  <a:lnTo>
                    <a:pt x="588" y="155"/>
                  </a:lnTo>
                  <a:lnTo>
                    <a:pt x="594" y="162"/>
                  </a:lnTo>
                  <a:lnTo>
                    <a:pt x="596" y="165"/>
                  </a:lnTo>
                  <a:lnTo>
                    <a:pt x="600" y="170"/>
                  </a:lnTo>
                  <a:lnTo>
                    <a:pt x="603" y="172"/>
                  </a:lnTo>
                  <a:lnTo>
                    <a:pt x="608" y="178"/>
                  </a:lnTo>
                  <a:lnTo>
                    <a:pt x="610" y="180"/>
                  </a:lnTo>
                  <a:lnTo>
                    <a:pt x="616" y="185"/>
                  </a:lnTo>
                  <a:lnTo>
                    <a:pt x="618" y="188"/>
                  </a:lnTo>
                  <a:lnTo>
                    <a:pt x="623" y="193"/>
                  </a:lnTo>
                  <a:lnTo>
                    <a:pt x="626" y="195"/>
                  </a:lnTo>
                  <a:lnTo>
                    <a:pt x="631" y="201"/>
                  </a:lnTo>
                  <a:lnTo>
                    <a:pt x="633" y="203"/>
                  </a:lnTo>
                  <a:lnTo>
                    <a:pt x="639" y="207"/>
                  </a:lnTo>
                  <a:lnTo>
                    <a:pt x="641" y="210"/>
                  </a:lnTo>
                  <a:lnTo>
                    <a:pt x="646" y="215"/>
                  </a:lnTo>
                  <a:lnTo>
                    <a:pt x="649" y="217"/>
                  </a:lnTo>
                  <a:lnTo>
                    <a:pt x="650" y="223"/>
                  </a:lnTo>
                  <a:lnTo>
                    <a:pt x="653" y="225"/>
                  </a:lnTo>
                  <a:lnTo>
                    <a:pt x="661" y="230"/>
                  </a:lnTo>
                  <a:lnTo>
                    <a:pt x="663" y="233"/>
                  </a:lnTo>
                  <a:lnTo>
                    <a:pt x="666" y="238"/>
                  </a:lnTo>
                  <a:lnTo>
                    <a:pt x="668" y="241"/>
                  </a:lnTo>
                  <a:lnTo>
                    <a:pt x="676" y="246"/>
                  </a:lnTo>
                  <a:lnTo>
                    <a:pt x="679" y="248"/>
                  </a:lnTo>
                  <a:lnTo>
                    <a:pt x="681" y="253"/>
                  </a:lnTo>
                  <a:lnTo>
                    <a:pt x="684" y="256"/>
                  </a:lnTo>
                  <a:lnTo>
                    <a:pt x="691" y="263"/>
                  </a:lnTo>
                  <a:lnTo>
                    <a:pt x="694" y="263"/>
                  </a:lnTo>
                  <a:lnTo>
                    <a:pt x="696" y="268"/>
                  </a:lnTo>
                  <a:lnTo>
                    <a:pt x="699" y="270"/>
                  </a:lnTo>
                  <a:lnTo>
                    <a:pt x="706" y="278"/>
                  </a:lnTo>
                  <a:lnTo>
                    <a:pt x="708" y="278"/>
                  </a:lnTo>
                  <a:lnTo>
                    <a:pt x="711" y="283"/>
                  </a:lnTo>
                  <a:lnTo>
                    <a:pt x="713" y="286"/>
                  </a:lnTo>
                  <a:lnTo>
                    <a:pt x="721" y="293"/>
                  </a:lnTo>
                  <a:lnTo>
                    <a:pt x="724" y="293"/>
                  </a:lnTo>
                  <a:lnTo>
                    <a:pt x="726" y="298"/>
                  </a:lnTo>
                  <a:lnTo>
                    <a:pt x="729" y="301"/>
                  </a:lnTo>
                  <a:lnTo>
                    <a:pt x="736" y="309"/>
                  </a:lnTo>
                  <a:lnTo>
                    <a:pt x="739" y="310"/>
                  </a:lnTo>
                  <a:lnTo>
                    <a:pt x="742" y="313"/>
                  </a:lnTo>
                  <a:lnTo>
                    <a:pt x="742" y="315"/>
                  </a:lnTo>
                  <a:lnTo>
                    <a:pt x="752" y="323"/>
                  </a:lnTo>
                  <a:lnTo>
                    <a:pt x="753" y="326"/>
                  </a:lnTo>
                  <a:lnTo>
                    <a:pt x="756" y="328"/>
                  </a:lnTo>
                  <a:lnTo>
                    <a:pt x="756" y="331"/>
                  </a:lnTo>
                  <a:lnTo>
                    <a:pt x="766" y="338"/>
                  </a:lnTo>
                  <a:lnTo>
                    <a:pt x="769" y="341"/>
                  </a:lnTo>
                  <a:lnTo>
                    <a:pt x="771" y="343"/>
                  </a:lnTo>
                  <a:lnTo>
                    <a:pt x="771" y="346"/>
                  </a:lnTo>
                  <a:lnTo>
                    <a:pt x="782" y="354"/>
                  </a:lnTo>
                  <a:lnTo>
                    <a:pt x="784" y="356"/>
                  </a:lnTo>
                  <a:lnTo>
                    <a:pt x="787" y="359"/>
                  </a:lnTo>
                  <a:lnTo>
                    <a:pt x="787" y="361"/>
                  </a:lnTo>
                  <a:lnTo>
                    <a:pt x="797" y="368"/>
                  </a:lnTo>
                  <a:lnTo>
                    <a:pt x="799" y="371"/>
                  </a:lnTo>
                  <a:lnTo>
                    <a:pt x="802" y="373"/>
                  </a:lnTo>
                  <a:lnTo>
                    <a:pt x="802" y="376"/>
                  </a:lnTo>
                  <a:lnTo>
                    <a:pt x="811" y="383"/>
                  </a:lnTo>
                  <a:lnTo>
                    <a:pt x="814" y="386"/>
                  </a:lnTo>
                  <a:lnTo>
                    <a:pt x="816" y="389"/>
                  </a:lnTo>
                  <a:lnTo>
                    <a:pt x="816" y="391"/>
                  </a:lnTo>
                  <a:lnTo>
                    <a:pt x="827" y="401"/>
                  </a:lnTo>
                  <a:lnTo>
                    <a:pt x="829" y="401"/>
                  </a:lnTo>
                  <a:lnTo>
                    <a:pt x="829" y="404"/>
                  </a:lnTo>
                  <a:lnTo>
                    <a:pt x="832" y="406"/>
                  </a:lnTo>
                  <a:lnTo>
                    <a:pt x="842" y="416"/>
                  </a:lnTo>
                  <a:lnTo>
                    <a:pt x="845" y="416"/>
                  </a:lnTo>
                  <a:lnTo>
                    <a:pt x="845" y="418"/>
                  </a:lnTo>
                  <a:lnTo>
                    <a:pt x="847" y="421"/>
                  </a:lnTo>
                  <a:lnTo>
                    <a:pt x="856" y="431"/>
                  </a:lnTo>
                  <a:lnTo>
                    <a:pt x="859" y="431"/>
                  </a:lnTo>
                  <a:lnTo>
                    <a:pt x="859" y="434"/>
                  </a:lnTo>
                  <a:lnTo>
                    <a:pt x="861" y="436"/>
                  </a:lnTo>
                  <a:lnTo>
                    <a:pt x="872" y="446"/>
                  </a:lnTo>
                  <a:lnTo>
                    <a:pt x="874" y="449"/>
                  </a:lnTo>
                  <a:lnTo>
                    <a:pt x="874" y="449"/>
                  </a:lnTo>
                  <a:lnTo>
                    <a:pt x="877" y="452"/>
                  </a:lnTo>
                  <a:lnTo>
                    <a:pt x="887" y="462"/>
                  </a:lnTo>
                  <a:lnTo>
                    <a:pt x="890" y="464"/>
                  </a:lnTo>
                  <a:lnTo>
                    <a:pt x="890" y="464"/>
                  </a:lnTo>
                  <a:lnTo>
                    <a:pt x="892" y="466"/>
                  </a:lnTo>
                  <a:lnTo>
                    <a:pt x="902" y="476"/>
                  </a:lnTo>
                  <a:lnTo>
                    <a:pt x="905" y="479"/>
                  </a:lnTo>
                  <a:lnTo>
                    <a:pt x="905" y="479"/>
                  </a:lnTo>
                  <a:lnTo>
                    <a:pt x="907" y="481"/>
                  </a:lnTo>
                  <a:lnTo>
                    <a:pt x="917" y="492"/>
                  </a:lnTo>
                  <a:lnTo>
                    <a:pt x="919" y="494"/>
                  </a:lnTo>
                  <a:lnTo>
                    <a:pt x="919" y="494"/>
                  </a:lnTo>
                  <a:lnTo>
                    <a:pt x="919" y="497"/>
                  </a:lnTo>
                  <a:lnTo>
                    <a:pt x="932" y="507"/>
                  </a:lnTo>
                  <a:lnTo>
                    <a:pt x="935" y="509"/>
                  </a:lnTo>
                  <a:lnTo>
                    <a:pt x="935" y="509"/>
                  </a:lnTo>
                  <a:lnTo>
                    <a:pt x="935" y="512"/>
                  </a:lnTo>
                  <a:lnTo>
                    <a:pt x="947" y="521"/>
                  </a:lnTo>
                  <a:lnTo>
                    <a:pt x="950" y="524"/>
                  </a:lnTo>
                  <a:lnTo>
                    <a:pt x="950" y="524"/>
                  </a:lnTo>
                  <a:lnTo>
                    <a:pt x="950" y="526"/>
                  </a:lnTo>
                  <a:lnTo>
                    <a:pt x="962" y="539"/>
                  </a:lnTo>
                  <a:lnTo>
                    <a:pt x="964" y="539"/>
                  </a:lnTo>
                  <a:lnTo>
                    <a:pt x="964" y="539"/>
                  </a:lnTo>
                  <a:lnTo>
                    <a:pt x="964" y="542"/>
                  </a:lnTo>
                  <a:lnTo>
                    <a:pt x="977" y="555"/>
                  </a:lnTo>
                  <a:lnTo>
                    <a:pt x="980" y="555"/>
                  </a:lnTo>
                  <a:lnTo>
                    <a:pt x="980" y="555"/>
                  </a:lnTo>
                  <a:lnTo>
                    <a:pt x="980" y="557"/>
                  </a:lnTo>
                  <a:lnTo>
                    <a:pt x="993" y="569"/>
                  </a:lnTo>
                  <a:lnTo>
                    <a:pt x="995" y="569"/>
                  </a:lnTo>
                  <a:lnTo>
                    <a:pt x="995" y="569"/>
                  </a:lnTo>
                  <a:lnTo>
                    <a:pt x="995" y="571"/>
                  </a:lnTo>
                  <a:lnTo>
                    <a:pt x="1008" y="584"/>
                  </a:lnTo>
                  <a:lnTo>
                    <a:pt x="1009" y="587"/>
                  </a:lnTo>
                  <a:lnTo>
                    <a:pt x="1022" y="600"/>
                  </a:lnTo>
                  <a:lnTo>
                    <a:pt x="1025" y="602"/>
                  </a:lnTo>
                  <a:lnTo>
                    <a:pt x="1038" y="615"/>
                  </a:lnTo>
                  <a:lnTo>
                    <a:pt x="1040" y="618"/>
                  </a:lnTo>
                  <a:lnTo>
                    <a:pt x="1053" y="629"/>
                  </a:lnTo>
                  <a:lnTo>
                    <a:pt x="1056" y="632"/>
                  </a:lnTo>
                  <a:lnTo>
                    <a:pt x="1067" y="645"/>
                  </a:lnTo>
                  <a:lnTo>
                    <a:pt x="1070" y="647"/>
                  </a:lnTo>
                  <a:lnTo>
                    <a:pt x="1083" y="660"/>
                  </a:lnTo>
                  <a:lnTo>
                    <a:pt x="1085" y="663"/>
                  </a:lnTo>
                  <a:lnTo>
                    <a:pt x="1096" y="674"/>
                  </a:lnTo>
                  <a:lnTo>
                    <a:pt x="1098" y="677"/>
                  </a:lnTo>
                  <a:lnTo>
                    <a:pt x="1098" y="677"/>
                  </a:lnTo>
                  <a:lnTo>
                    <a:pt x="1101" y="677"/>
                  </a:lnTo>
                  <a:lnTo>
                    <a:pt x="1111" y="690"/>
                  </a:lnTo>
                  <a:lnTo>
                    <a:pt x="1112" y="692"/>
                  </a:lnTo>
                  <a:lnTo>
                    <a:pt x="1112" y="692"/>
                  </a:lnTo>
                  <a:lnTo>
                    <a:pt x="1115" y="692"/>
                  </a:lnTo>
                  <a:lnTo>
                    <a:pt x="1125" y="705"/>
                  </a:lnTo>
                  <a:lnTo>
                    <a:pt x="1128" y="708"/>
                  </a:lnTo>
                  <a:lnTo>
                    <a:pt x="1128" y="708"/>
                  </a:lnTo>
                  <a:lnTo>
                    <a:pt x="1130" y="708"/>
                  </a:lnTo>
                  <a:lnTo>
                    <a:pt x="1141" y="720"/>
                  </a:lnTo>
                  <a:lnTo>
                    <a:pt x="1143" y="722"/>
                  </a:lnTo>
                  <a:lnTo>
                    <a:pt x="1143" y="722"/>
                  </a:lnTo>
                  <a:lnTo>
                    <a:pt x="1146" y="725"/>
                  </a:lnTo>
                  <a:lnTo>
                    <a:pt x="1156" y="735"/>
                  </a:lnTo>
                  <a:lnTo>
                    <a:pt x="1159" y="737"/>
                  </a:lnTo>
                  <a:lnTo>
                    <a:pt x="1159" y="737"/>
                  </a:lnTo>
                  <a:lnTo>
                    <a:pt x="1161" y="740"/>
                  </a:lnTo>
                  <a:lnTo>
                    <a:pt x="1170" y="750"/>
                  </a:lnTo>
                  <a:lnTo>
                    <a:pt x="1173" y="753"/>
                  </a:lnTo>
                  <a:lnTo>
                    <a:pt x="1173" y="753"/>
                  </a:lnTo>
                  <a:lnTo>
                    <a:pt x="1175" y="755"/>
                  </a:lnTo>
                  <a:lnTo>
                    <a:pt x="1186" y="766"/>
                  </a:lnTo>
                  <a:lnTo>
                    <a:pt x="1186" y="768"/>
                  </a:lnTo>
                  <a:lnTo>
                    <a:pt x="1188" y="768"/>
                  </a:lnTo>
                  <a:lnTo>
                    <a:pt x="1191" y="771"/>
                  </a:lnTo>
                  <a:lnTo>
                    <a:pt x="1201" y="780"/>
                  </a:lnTo>
                  <a:lnTo>
                    <a:pt x="1201" y="782"/>
                  </a:lnTo>
                  <a:lnTo>
                    <a:pt x="1204" y="782"/>
                  </a:lnTo>
                  <a:lnTo>
                    <a:pt x="1206" y="785"/>
                  </a:lnTo>
                  <a:lnTo>
                    <a:pt x="1215" y="795"/>
                  </a:lnTo>
                  <a:lnTo>
                    <a:pt x="1215" y="798"/>
                  </a:lnTo>
                  <a:lnTo>
                    <a:pt x="1218" y="798"/>
                  </a:lnTo>
                  <a:lnTo>
                    <a:pt x="1221" y="800"/>
                  </a:lnTo>
                  <a:lnTo>
                    <a:pt x="1231" y="811"/>
                  </a:lnTo>
                  <a:lnTo>
                    <a:pt x="1231" y="813"/>
                  </a:lnTo>
                  <a:lnTo>
                    <a:pt x="1233" y="816"/>
                  </a:lnTo>
                  <a:lnTo>
                    <a:pt x="1236" y="816"/>
                  </a:lnTo>
                  <a:lnTo>
                    <a:pt x="1246" y="825"/>
                  </a:lnTo>
                  <a:lnTo>
                    <a:pt x="1246" y="828"/>
                  </a:lnTo>
                  <a:lnTo>
                    <a:pt x="1249" y="830"/>
                  </a:lnTo>
                  <a:lnTo>
                    <a:pt x="1251" y="830"/>
                  </a:lnTo>
                  <a:lnTo>
                    <a:pt x="1261" y="840"/>
                  </a:lnTo>
                  <a:lnTo>
                    <a:pt x="1261" y="843"/>
                  </a:lnTo>
                  <a:lnTo>
                    <a:pt x="1264" y="845"/>
                  </a:lnTo>
                  <a:lnTo>
                    <a:pt x="1266" y="845"/>
                  </a:lnTo>
                  <a:lnTo>
                    <a:pt x="1273" y="856"/>
                  </a:lnTo>
                  <a:lnTo>
                    <a:pt x="1276" y="858"/>
                  </a:lnTo>
                  <a:lnTo>
                    <a:pt x="1278" y="861"/>
                  </a:lnTo>
                  <a:lnTo>
                    <a:pt x="1281" y="863"/>
                  </a:lnTo>
                  <a:lnTo>
                    <a:pt x="1289" y="871"/>
                  </a:lnTo>
                  <a:lnTo>
                    <a:pt x="1291" y="874"/>
                  </a:lnTo>
                  <a:lnTo>
                    <a:pt x="1294" y="875"/>
                  </a:lnTo>
                  <a:lnTo>
                    <a:pt x="1296" y="878"/>
                  </a:lnTo>
                  <a:lnTo>
                    <a:pt x="1304" y="885"/>
                  </a:lnTo>
                  <a:lnTo>
                    <a:pt x="1307" y="888"/>
                  </a:lnTo>
                  <a:lnTo>
                    <a:pt x="1309" y="891"/>
                  </a:lnTo>
                  <a:lnTo>
                    <a:pt x="1312" y="893"/>
                  </a:lnTo>
                  <a:lnTo>
                    <a:pt x="1318" y="901"/>
                  </a:lnTo>
                  <a:lnTo>
                    <a:pt x="1321" y="903"/>
                  </a:lnTo>
                  <a:lnTo>
                    <a:pt x="1323" y="906"/>
                  </a:lnTo>
                  <a:lnTo>
                    <a:pt x="1326" y="908"/>
                  </a:lnTo>
                  <a:lnTo>
                    <a:pt x="1334" y="916"/>
                  </a:lnTo>
                  <a:lnTo>
                    <a:pt x="1336" y="919"/>
                  </a:lnTo>
                  <a:lnTo>
                    <a:pt x="1339" y="921"/>
                  </a:lnTo>
                  <a:lnTo>
                    <a:pt x="1341" y="924"/>
                  </a:lnTo>
                  <a:lnTo>
                    <a:pt x="1349" y="931"/>
                  </a:lnTo>
                  <a:lnTo>
                    <a:pt x="1352" y="933"/>
                  </a:lnTo>
                  <a:lnTo>
                    <a:pt x="1354" y="936"/>
                  </a:lnTo>
                  <a:lnTo>
                    <a:pt x="1357" y="938"/>
                  </a:lnTo>
                  <a:lnTo>
                    <a:pt x="1362" y="946"/>
                  </a:lnTo>
                  <a:lnTo>
                    <a:pt x="1364" y="948"/>
                  </a:lnTo>
                  <a:lnTo>
                    <a:pt x="1369" y="954"/>
                  </a:lnTo>
                  <a:lnTo>
                    <a:pt x="1371" y="954"/>
                  </a:lnTo>
                  <a:lnTo>
                    <a:pt x="1376" y="961"/>
                  </a:lnTo>
                  <a:lnTo>
                    <a:pt x="1379" y="964"/>
                  </a:lnTo>
                  <a:lnTo>
                    <a:pt x="1384" y="969"/>
                  </a:lnTo>
                  <a:lnTo>
                    <a:pt x="1386" y="969"/>
                  </a:lnTo>
                  <a:lnTo>
                    <a:pt x="1392" y="977"/>
                  </a:lnTo>
                  <a:lnTo>
                    <a:pt x="1394" y="978"/>
                  </a:lnTo>
                  <a:lnTo>
                    <a:pt x="1399" y="983"/>
                  </a:lnTo>
                  <a:lnTo>
                    <a:pt x="1402" y="983"/>
                  </a:lnTo>
                  <a:lnTo>
                    <a:pt x="1407" y="991"/>
                  </a:lnTo>
                  <a:lnTo>
                    <a:pt x="1410" y="994"/>
                  </a:lnTo>
                  <a:lnTo>
                    <a:pt x="1415" y="999"/>
                  </a:lnTo>
                  <a:lnTo>
                    <a:pt x="1417" y="1001"/>
                  </a:lnTo>
                  <a:lnTo>
                    <a:pt x="1421" y="1006"/>
                  </a:lnTo>
                  <a:lnTo>
                    <a:pt x="1424" y="1009"/>
                  </a:lnTo>
                  <a:lnTo>
                    <a:pt x="1429" y="1014"/>
                  </a:lnTo>
                  <a:lnTo>
                    <a:pt x="1432" y="1017"/>
                  </a:lnTo>
                  <a:lnTo>
                    <a:pt x="1437" y="1022"/>
                  </a:lnTo>
                  <a:lnTo>
                    <a:pt x="1439" y="1024"/>
                  </a:lnTo>
                  <a:lnTo>
                    <a:pt x="1444" y="1028"/>
                  </a:lnTo>
                  <a:lnTo>
                    <a:pt x="1447" y="1031"/>
                  </a:lnTo>
                  <a:lnTo>
                    <a:pt x="1449" y="1036"/>
                  </a:lnTo>
                  <a:lnTo>
                    <a:pt x="1452" y="1039"/>
                  </a:lnTo>
                  <a:lnTo>
                    <a:pt x="1460" y="1044"/>
                  </a:lnTo>
                  <a:lnTo>
                    <a:pt x="1462" y="1046"/>
                  </a:lnTo>
                  <a:lnTo>
                    <a:pt x="1465" y="1051"/>
                  </a:lnTo>
                  <a:lnTo>
                    <a:pt x="1467" y="1054"/>
                  </a:lnTo>
                  <a:lnTo>
                    <a:pt x="1474" y="1059"/>
                  </a:lnTo>
                  <a:lnTo>
                    <a:pt x="1477" y="1062"/>
                  </a:lnTo>
                  <a:lnTo>
                    <a:pt x="1479" y="1067"/>
                  </a:lnTo>
                  <a:lnTo>
                    <a:pt x="1482" y="1069"/>
                  </a:lnTo>
                  <a:lnTo>
                    <a:pt x="1489" y="1074"/>
                  </a:lnTo>
                  <a:lnTo>
                    <a:pt x="1492" y="1077"/>
                  </a:lnTo>
                  <a:lnTo>
                    <a:pt x="1495" y="1081"/>
                  </a:lnTo>
                  <a:lnTo>
                    <a:pt x="1497" y="1084"/>
                  </a:lnTo>
                  <a:lnTo>
                    <a:pt x="1505" y="1091"/>
                  </a:lnTo>
                  <a:lnTo>
                    <a:pt x="1507" y="1091"/>
                  </a:lnTo>
                  <a:lnTo>
                    <a:pt x="1510" y="1096"/>
                  </a:lnTo>
                  <a:lnTo>
                    <a:pt x="1512" y="1099"/>
                  </a:lnTo>
                  <a:lnTo>
                    <a:pt x="1520" y="1107"/>
                  </a:lnTo>
                  <a:lnTo>
                    <a:pt x="1522" y="1107"/>
                  </a:lnTo>
                  <a:lnTo>
                    <a:pt x="1524" y="1112"/>
                  </a:lnTo>
                  <a:lnTo>
                    <a:pt x="1527" y="1114"/>
                  </a:lnTo>
                  <a:lnTo>
                    <a:pt x="1535" y="1122"/>
                  </a:lnTo>
                  <a:lnTo>
                    <a:pt x="1537" y="1122"/>
                  </a:lnTo>
                  <a:lnTo>
                    <a:pt x="1540" y="1127"/>
                  </a:lnTo>
                  <a:lnTo>
                    <a:pt x="1540" y="1130"/>
                  </a:lnTo>
                  <a:lnTo>
                    <a:pt x="1550" y="1136"/>
                  </a:lnTo>
                  <a:lnTo>
                    <a:pt x="1552" y="1139"/>
                  </a:lnTo>
                  <a:lnTo>
                    <a:pt x="1555" y="1142"/>
                  </a:lnTo>
                  <a:lnTo>
                    <a:pt x="1555" y="1144"/>
                  </a:lnTo>
                  <a:lnTo>
                    <a:pt x="1565" y="1152"/>
                  </a:lnTo>
                  <a:lnTo>
                    <a:pt x="1568" y="1154"/>
                  </a:lnTo>
                  <a:lnTo>
                    <a:pt x="1570" y="1157"/>
                  </a:lnTo>
                  <a:lnTo>
                    <a:pt x="1570" y="1159"/>
                  </a:lnTo>
                  <a:lnTo>
                    <a:pt x="1580" y="1167"/>
                  </a:lnTo>
                  <a:lnTo>
                    <a:pt x="1582" y="1170"/>
                  </a:lnTo>
                  <a:lnTo>
                    <a:pt x="1585" y="1172"/>
                  </a:lnTo>
                  <a:lnTo>
                    <a:pt x="1585" y="1175"/>
                  </a:lnTo>
                  <a:lnTo>
                    <a:pt x="1595" y="1182"/>
                  </a:lnTo>
                  <a:lnTo>
                    <a:pt x="1598" y="1184"/>
                  </a:lnTo>
                  <a:lnTo>
                    <a:pt x="1600" y="1187"/>
                  </a:lnTo>
                  <a:lnTo>
                    <a:pt x="1600" y="1189"/>
                  </a:lnTo>
                  <a:lnTo>
                    <a:pt x="1610" y="1197"/>
                  </a:lnTo>
                  <a:lnTo>
                    <a:pt x="1613" y="1199"/>
                  </a:lnTo>
                  <a:lnTo>
                    <a:pt x="1615" y="1202"/>
                  </a:lnTo>
                  <a:lnTo>
                    <a:pt x="1615" y="1205"/>
                  </a:lnTo>
                  <a:lnTo>
                    <a:pt x="1625" y="1212"/>
                  </a:lnTo>
                  <a:lnTo>
                    <a:pt x="1627" y="1215"/>
                  </a:lnTo>
                  <a:lnTo>
                    <a:pt x="1627" y="1217"/>
                  </a:lnTo>
                  <a:lnTo>
                    <a:pt x="1630" y="1220"/>
                  </a:lnTo>
                  <a:lnTo>
                    <a:pt x="1640" y="1230"/>
                  </a:lnTo>
                  <a:lnTo>
                    <a:pt x="1643" y="1230"/>
                  </a:lnTo>
                  <a:lnTo>
                    <a:pt x="1643" y="1233"/>
                  </a:lnTo>
                  <a:lnTo>
                    <a:pt x="1645" y="1234"/>
                  </a:lnTo>
                  <a:lnTo>
                    <a:pt x="1655" y="1245"/>
                  </a:lnTo>
                  <a:lnTo>
                    <a:pt x="1658" y="1245"/>
                  </a:lnTo>
                  <a:lnTo>
                    <a:pt x="1658" y="1247"/>
                  </a:lnTo>
                  <a:lnTo>
                    <a:pt x="1661" y="1250"/>
                  </a:lnTo>
                  <a:lnTo>
                    <a:pt x="1671" y="1260"/>
                  </a:lnTo>
                  <a:lnTo>
                    <a:pt x="1673" y="1262"/>
                  </a:lnTo>
                </a:path>
              </a:pathLst>
            </a:custGeom>
            <a:noFill/>
            <a:ln w="30" cap="flat">
              <a:solidFill>
                <a:srgbClr val="FFA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34" name="Freeform 41"/>
            <p:cNvSpPr>
              <a:spLocks/>
            </p:cNvSpPr>
            <p:nvPr/>
          </p:nvSpPr>
          <p:spPr bwMode="auto">
            <a:xfrm>
              <a:off x="1398525" y="1045995"/>
              <a:ext cx="1155622" cy="678959"/>
            </a:xfrm>
            <a:custGeom>
              <a:avLst/>
              <a:gdLst>
                <a:gd name="T0" fmla="*/ 31 w 1673"/>
                <a:gd name="T1" fmla="*/ 0 h 1065"/>
                <a:gd name="T2" fmla="*/ 76 w 1673"/>
                <a:gd name="T3" fmla="*/ 0 h 1065"/>
                <a:gd name="T4" fmla="*/ 121 w 1673"/>
                <a:gd name="T5" fmla="*/ 0 h 1065"/>
                <a:gd name="T6" fmla="*/ 166 w 1673"/>
                <a:gd name="T7" fmla="*/ 0 h 1065"/>
                <a:gd name="T8" fmla="*/ 211 w 1673"/>
                <a:gd name="T9" fmla="*/ 0 h 1065"/>
                <a:gd name="T10" fmla="*/ 256 w 1673"/>
                <a:gd name="T11" fmla="*/ 0 h 1065"/>
                <a:gd name="T12" fmla="*/ 302 w 1673"/>
                <a:gd name="T13" fmla="*/ 0 h 1065"/>
                <a:gd name="T14" fmla="*/ 347 w 1673"/>
                <a:gd name="T15" fmla="*/ 0 h 1065"/>
                <a:gd name="T16" fmla="*/ 377 w 1673"/>
                <a:gd name="T17" fmla="*/ 25 h 1065"/>
                <a:gd name="T18" fmla="*/ 402 w 1673"/>
                <a:gd name="T19" fmla="*/ 45 h 1065"/>
                <a:gd name="T20" fmla="*/ 422 w 1673"/>
                <a:gd name="T21" fmla="*/ 60 h 1065"/>
                <a:gd name="T22" fmla="*/ 452 w 1673"/>
                <a:gd name="T23" fmla="*/ 86 h 1065"/>
                <a:gd name="T24" fmla="*/ 475 w 1673"/>
                <a:gd name="T25" fmla="*/ 105 h 1065"/>
                <a:gd name="T26" fmla="*/ 497 w 1673"/>
                <a:gd name="T27" fmla="*/ 120 h 1065"/>
                <a:gd name="T28" fmla="*/ 528 w 1673"/>
                <a:gd name="T29" fmla="*/ 145 h 1065"/>
                <a:gd name="T30" fmla="*/ 550 w 1673"/>
                <a:gd name="T31" fmla="*/ 166 h 1065"/>
                <a:gd name="T32" fmla="*/ 573 w 1673"/>
                <a:gd name="T33" fmla="*/ 183 h 1065"/>
                <a:gd name="T34" fmla="*/ 603 w 1673"/>
                <a:gd name="T35" fmla="*/ 206 h 1065"/>
                <a:gd name="T36" fmla="*/ 626 w 1673"/>
                <a:gd name="T37" fmla="*/ 226 h 1065"/>
                <a:gd name="T38" fmla="*/ 649 w 1673"/>
                <a:gd name="T39" fmla="*/ 244 h 1065"/>
                <a:gd name="T40" fmla="*/ 679 w 1673"/>
                <a:gd name="T41" fmla="*/ 266 h 1065"/>
                <a:gd name="T42" fmla="*/ 701 w 1673"/>
                <a:gd name="T43" fmla="*/ 286 h 1065"/>
                <a:gd name="T44" fmla="*/ 724 w 1673"/>
                <a:gd name="T45" fmla="*/ 303 h 1065"/>
                <a:gd name="T46" fmla="*/ 756 w 1673"/>
                <a:gd name="T47" fmla="*/ 332 h 1065"/>
                <a:gd name="T48" fmla="*/ 784 w 1673"/>
                <a:gd name="T49" fmla="*/ 351 h 1065"/>
                <a:gd name="T50" fmla="*/ 814 w 1673"/>
                <a:gd name="T51" fmla="*/ 377 h 1065"/>
                <a:gd name="T52" fmla="*/ 845 w 1673"/>
                <a:gd name="T53" fmla="*/ 400 h 1065"/>
                <a:gd name="T54" fmla="*/ 869 w 1673"/>
                <a:gd name="T55" fmla="*/ 422 h 1065"/>
                <a:gd name="T56" fmla="*/ 905 w 1673"/>
                <a:gd name="T57" fmla="*/ 450 h 1065"/>
                <a:gd name="T58" fmla="*/ 924 w 1673"/>
                <a:gd name="T59" fmla="*/ 467 h 1065"/>
                <a:gd name="T60" fmla="*/ 950 w 1673"/>
                <a:gd name="T61" fmla="*/ 485 h 1065"/>
                <a:gd name="T62" fmla="*/ 982 w 1673"/>
                <a:gd name="T63" fmla="*/ 512 h 1065"/>
                <a:gd name="T64" fmla="*/ 1009 w 1673"/>
                <a:gd name="T65" fmla="*/ 532 h 1065"/>
                <a:gd name="T66" fmla="*/ 1040 w 1673"/>
                <a:gd name="T67" fmla="*/ 557 h 1065"/>
                <a:gd name="T68" fmla="*/ 1070 w 1673"/>
                <a:gd name="T69" fmla="*/ 583 h 1065"/>
                <a:gd name="T70" fmla="*/ 1096 w 1673"/>
                <a:gd name="T71" fmla="*/ 603 h 1065"/>
                <a:gd name="T72" fmla="*/ 1115 w 1673"/>
                <a:gd name="T73" fmla="*/ 617 h 1065"/>
                <a:gd name="T74" fmla="*/ 1146 w 1673"/>
                <a:gd name="T75" fmla="*/ 643 h 1065"/>
                <a:gd name="T76" fmla="*/ 1170 w 1673"/>
                <a:gd name="T77" fmla="*/ 662 h 1065"/>
                <a:gd name="T78" fmla="*/ 1191 w 1673"/>
                <a:gd name="T79" fmla="*/ 678 h 1065"/>
                <a:gd name="T80" fmla="*/ 1221 w 1673"/>
                <a:gd name="T81" fmla="*/ 703 h 1065"/>
                <a:gd name="T82" fmla="*/ 1246 w 1673"/>
                <a:gd name="T83" fmla="*/ 723 h 1065"/>
                <a:gd name="T84" fmla="*/ 1266 w 1673"/>
                <a:gd name="T85" fmla="*/ 738 h 1065"/>
                <a:gd name="T86" fmla="*/ 1296 w 1673"/>
                <a:gd name="T87" fmla="*/ 763 h 1065"/>
                <a:gd name="T88" fmla="*/ 1321 w 1673"/>
                <a:gd name="T89" fmla="*/ 783 h 1065"/>
                <a:gd name="T90" fmla="*/ 1341 w 1673"/>
                <a:gd name="T91" fmla="*/ 799 h 1065"/>
                <a:gd name="T92" fmla="*/ 1371 w 1673"/>
                <a:gd name="T93" fmla="*/ 823 h 1065"/>
                <a:gd name="T94" fmla="*/ 1394 w 1673"/>
                <a:gd name="T95" fmla="*/ 844 h 1065"/>
                <a:gd name="T96" fmla="*/ 1417 w 1673"/>
                <a:gd name="T97" fmla="*/ 859 h 1065"/>
                <a:gd name="T98" fmla="*/ 1447 w 1673"/>
                <a:gd name="T99" fmla="*/ 884 h 1065"/>
                <a:gd name="T100" fmla="*/ 1469 w 1673"/>
                <a:gd name="T101" fmla="*/ 904 h 1065"/>
                <a:gd name="T102" fmla="*/ 1492 w 1673"/>
                <a:gd name="T103" fmla="*/ 921 h 1065"/>
                <a:gd name="T104" fmla="*/ 1522 w 1673"/>
                <a:gd name="T105" fmla="*/ 944 h 1065"/>
                <a:gd name="T106" fmla="*/ 1545 w 1673"/>
                <a:gd name="T107" fmla="*/ 965 h 1065"/>
                <a:gd name="T108" fmla="*/ 1568 w 1673"/>
                <a:gd name="T109" fmla="*/ 982 h 1065"/>
                <a:gd name="T110" fmla="*/ 1600 w 1673"/>
                <a:gd name="T111" fmla="*/ 1010 h 1065"/>
                <a:gd name="T112" fmla="*/ 1627 w 1673"/>
                <a:gd name="T113" fmla="*/ 1029 h 1065"/>
                <a:gd name="T114" fmla="*/ 1658 w 1673"/>
                <a:gd name="T115" fmla="*/ 1055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73" h="1065">
                  <a:moveTo>
                    <a:pt x="0" y="0"/>
                  </a:moveTo>
                  <a:lnTo>
                    <a:pt x="0" y="0"/>
                  </a:lnTo>
                  <a:lnTo>
                    <a:pt x="13" y="0"/>
                  </a:lnTo>
                  <a:lnTo>
                    <a:pt x="16" y="0"/>
                  </a:lnTo>
                  <a:lnTo>
                    <a:pt x="29" y="0"/>
                  </a:lnTo>
                  <a:lnTo>
                    <a:pt x="31" y="0"/>
                  </a:lnTo>
                  <a:lnTo>
                    <a:pt x="43" y="0"/>
                  </a:lnTo>
                  <a:lnTo>
                    <a:pt x="45" y="0"/>
                  </a:lnTo>
                  <a:lnTo>
                    <a:pt x="58" y="0"/>
                  </a:lnTo>
                  <a:lnTo>
                    <a:pt x="61" y="0"/>
                  </a:lnTo>
                  <a:lnTo>
                    <a:pt x="74" y="0"/>
                  </a:lnTo>
                  <a:lnTo>
                    <a:pt x="76" y="0"/>
                  </a:lnTo>
                  <a:lnTo>
                    <a:pt x="88" y="0"/>
                  </a:lnTo>
                  <a:lnTo>
                    <a:pt x="91" y="0"/>
                  </a:lnTo>
                  <a:lnTo>
                    <a:pt x="103" y="0"/>
                  </a:lnTo>
                  <a:lnTo>
                    <a:pt x="106" y="0"/>
                  </a:lnTo>
                  <a:lnTo>
                    <a:pt x="119" y="0"/>
                  </a:lnTo>
                  <a:lnTo>
                    <a:pt x="121" y="0"/>
                  </a:lnTo>
                  <a:lnTo>
                    <a:pt x="134" y="0"/>
                  </a:lnTo>
                  <a:lnTo>
                    <a:pt x="137" y="0"/>
                  </a:lnTo>
                  <a:lnTo>
                    <a:pt x="148" y="0"/>
                  </a:lnTo>
                  <a:lnTo>
                    <a:pt x="151" y="0"/>
                  </a:lnTo>
                  <a:lnTo>
                    <a:pt x="164" y="0"/>
                  </a:lnTo>
                  <a:lnTo>
                    <a:pt x="166" y="0"/>
                  </a:lnTo>
                  <a:lnTo>
                    <a:pt x="179" y="0"/>
                  </a:lnTo>
                  <a:lnTo>
                    <a:pt x="182" y="0"/>
                  </a:lnTo>
                  <a:lnTo>
                    <a:pt x="193" y="0"/>
                  </a:lnTo>
                  <a:lnTo>
                    <a:pt x="196" y="0"/>
                  </a:lnTo>
                  <a:lnTo>
                    <a:pt x="209" y="0"/>
                  </a:lnTo>
                  <a:lnTo>
                    <a:pt x="211" y="0"/>
                  </a:lnTo>
                  <a:lnTo>
                    <a:pt x="224" y="0"/>
                  </a:lnTo>
                  <a:lnTo>
                    <a:pt x="227" y="0"/>
                  </a:lnTo>
                  <a:lnTo>
                    <a:pt x="240" y="0"/>
                  </a:lnTo>
                  <a:lnTo>
                    <a:pt x="241" y="0"/>
                  </a:lnTo>
                  <a:lnTo>
                    <a:pt x="254" y="0"/>
                  </a:lnTo>
                  <a:lnTo>
                    <a:pt x="256" y="0"/>
                  </a:lnTo>
                  <a:lnTo>
                    <a:pt x="269" y="0"/>
                  </a:lnTo>
                  <a:lnTo>
                    <a:pt x="272" y="0"/>
                  </a:lnTo>
                  <a:lnTo>
                    <a:pt x="285" y="0"/>
                  </a:lnTo>
                  <a:lnTo>
                    <a:pt x="287" y="0"/>
                  </a:lnTo>
                  <a:lnTo>
                    <a:pt x="299" y="0"/>
                  </a:lnTo>
                  <a:lnTo>
                    <a:pt x="302" y="0"/>
                  </a:lnTo>
                  <a:lnTo>
                    <a:pt x="314" y="0"/>
                  </a:lnTo>
                  <a:lnTo>
                    <a:pt x="317" y="0"/>
                  </a:lnTo>
                  <a:lnTo>
                    <a:pt x="330" y="0"/>
                  </a:lnTo>
                  <a:lnTo>
                    <a:pt x="332" y="0"/>
                  </a:lnTo>
                  <a:lnTo>
                    <a:pt x="344" y="0"/>
                  </a:lnTo>
                  <a:lnTo>
                    <a:pt x="347" y="0"/>
                  </a:lnTo>
                  <a:lnTo>
                    <a:pt x="359" y="12"/>
                  </a:lnTo>
                  <a:lnTo>
                    <a:pt x="362" y="12"/>
                  </a:lnTo>
                  <a:lnTo>
                    <a:pt x="362" y="12"/>
                  </a:lnTo>
                  <a:lnTo>
                    <a:pt x="362" y="15"/>
                  </a:lnTo>
                  <a:lnTo>
                    <a:pt x="375" y="23"/>
                  </a:lnTo>
                  <a:lnTo>
                    <a:pt x="377" y="25"/>
                  </a:lnTo>
                  <a:lnTo>
                    <a:pt x="380" y="28"/>
                  </a:lnTo>
                  <a:lnTo>
                    <a:pt x="380" y="30"/>
                  </a:lnTo>
                  <a:lnTo>
                    <a:pt x="390" y="35"/>
                  </a:lnTo>
                  <a:lnTo>
                    <a:pt x="393" y="38"/>
                  </a:lnTo>
                  <a:lnTo>
                    <a:pt x="399" y="42"/>
                  </a:lnTo>
                  <a:lnTo>
                    <a:pt x="402" y="45"/>
                  </a:lnTo>
                  <a:lnTo>
                    <a:pt x="405" y="47"/>
                  </a:lnTo>
                  <a:lnTo>
                    <a:pt x="407" y="50"/>
                  </a:lnTo>
                  <a:lnTo>
                    <a:pt x="417" y="57"/>
                  </a:lnTo>
                  <a:lnTo>
                    <a:pt x="420" y="60"/>
                  </a:lnTo>
                  <a:lnTo>
                    <a:pt x="420" y="60"/>
                  </a:lnTo>
                  <a:lnTo>
                    <a:pt x="422" y="60"/>
                  </a:lnTo>
                  <a:lnTo>
                    <a:pt x="435" y="73"/>
                  </a:lnTo>
                  <a:lnTo>
                    <a:pt x="438" y="73"/>
                  </a:lnTo>
                  <a:lnTo>
                    <a:pt x="438" y="73"/>
                  </a:lnTo>
                  <a:lnTo>
                    <a:pt x="438" y="75"/>
                  </a:lnTo>
                  <a:lnTo>
                    <a:pt x="450" y="83"/>
                  </a:lnTo>
                  <a:lnTo>
                    <a:pt x="452" y="86"/>
                  </a:lnTo>
                  <a:lnTo>
                    <a:pt x="455" y="88"/>
                  </a:lnTo>
                  <a:lnTo>
                    <a:pt x="455" y="91"/>
                  </a:lnTo>
                  <a:lnTo>
                    <a:pt x="465" y="95"/>
                  </a:lnTo>
                  <a:lnTo>
                    <a:pt x="468" y="97"/>
                  </a:lnTo>
                  <a:lnTo>
                    <a:pt x="473" y="103"/>
                  </a:lnTo>
                  <a:lnTo>
                    <a:pt x="475" y="105"/>
                  </a:lnTo>
                  <a:lnTo>
                    <a:pt x="480" y="108"/>
                  </a:lnTo>
                  <a:lnTo>
                    <a:pt x="483" y="110"/>
                  </a:lnTo>
                  <a:lnTo>
                    <a:pt x="493" y="118"/>
                  </a:lnTo>
                  <a:lnTo>
                    <a:pt x="496" y="120"/>
                  </a:lnTo>
                  <a:lnTo>
                    <a:pt x="496" y="120"/>
                  </a:lnTo>
                  <a:lnTo>
                    <a:pt x="497" y="120"/>
                  </a:lnTo>
                  <a:lnTo>
                    <a:pt x="510" y="133"/>
                  </a:lnTo>
                  <a:lnTo>
                    <a:pt x="513" y="133"/>
                  </a:lnTo>
                  <a:lnTo>
                    <a:pt x="513" y="133"/>
                  </a:lnTo>
                  <a:lnTo>
                    <a:pt x="513" y="136"/>
                  </a:lnTo>
                  <a:lnTo>
                    <a:pt x="525" y="145"/>
                  </a:lnTo>
                  <a:lnTo>
                    <a:pt x="528" y="145"/>
                  </a:lnTo>
                  <a:lnTo>
                    <a:pt x="531" y="148"/>
                  </a:lnTo>
                  <a:lnTo>
                    <a:pt x="531" y="150"/>
                  </a:lnTo>
                  <a:lnTo>
                    <a:pt x="541" y="155"/>
                  </a:lnTo>
                  <a:lnTo>
                    <a:pt x="543" y="158"/>
                  </a:lnTo>
                  <a:lnTo>
                    <a:pt x="548" y="163"/>
                  </a:lnTo>
                  <a:lnTo>
                    <a:pt x="550" y="166"/>
                  </a:lnTo>
                  <a:lnTo>
                    <a:pt x="555" y="168"/>
                  </a:lnTo>
                  <a:lnTo>
                    <a:pt x="558" y="171"/>
                  </a:lnTo>
                  <a:lnTo>
                    <a:pt x="568" y="178"/>
                  </a:lnTo>
                  <a:lnTo>
                    <a:pt x="570" y="181"/>
                  </a:lnTo>
                  <a:lnTo>
                    <a:pt x="570" y="181"/>
                  </a:lnTo>
                  <a:lnTo>
                    <a:pt x="573" y="183"/>
                  </a:lnTo>
                  <a:lnTo>
                    <a:pt x="586" y="194"/>
                  </a:lnTo>
                  <a:lnTo>
                    <a:pt x="588" y="194"/>
                  </a:lnTo>
                  <a:lnTo>
                    <a:pt x="588" y="194"/>
                  </a:lnTo>
                  <a:lnTo>
                    <a:pt x="588" y="196"/>
                  </a:lnTo>
                  <a:lnTo>
                    <a:pt x="600" y="206"/>
                  </a:lnTo>
                  <a:lnTo>
                    <a:pt x="603" y="206"/>
                  </a:lnTo>
                  <a:lnTo>
                    <a:pt x="605" y="208"/>
                  </a:lnTo>
                  <a:lnTo>
                    <a:pt x="605" y="211"/>
                  </a:lnTo>
                  <a:lnTo>
                    <a:pt x="616" y="216"/>
                  </a:lnTo>
                  <a:lnTo>
                    <a:pt x="618" y="218"/>
                  </a:lnTo>
                  <a:lnTo>
                    <a:pt x="623" y="223"/>
                  </a:lnTo>
                  <a:lnTo>
                    <a:pt x="626" y="226"/>
                  </a:lnTo>
                  <a:lnTo>
                    <a:pt x="631" y="229"/>
                  </a:lnTo>
                  <a:lnTo>
                    <a:pt x="633" y="231"/>
                  </a:lnTo>
                  <a:lnTo>
                    <a:pt x="644" y="239"/>
                  </a:lnTo>
                  <a:lnTo>
                    <a:pt x="644" y="241"/>
                  </a:lnTo>
                  <a:lnTo>
                    <a:pt x="646" y="241"/>
                  </a:lnTo>
                  <a:lnTo>
                    <a:pt x="649" y="244"/>
                  </a:lnTo>
                  <a:lnTo>
                    <a:pt x="661" y="253"/>
                  </a:lnTo>
                  <a:lnTo>
                    <a:pt x="663" y="253"/>
                  </a:lnTo>
                  <a:lnTo>
                    <a:pt x="663" y="253"/>
                  </a:lnTo>
                  <a:lnTo>
                    <a:pt x="663" y="256"/>
                  </a:lnTo>
                  <a:lnTo>
                    <a:pt x="676" y="266"/>
                  </a:lnTo>
                  <a:lnTo>
                    <a:pt x="679" y="266"/>
                  </a:lnTo>
                  <a:lnTo>
                    <a:pt x="681" y="269"/>
                  </a:lnTo>
                  <a:lnTo>
                    <a:pt x="681" y="271"/>
                  </a:lnTo>
                  <a:lnTo>
                    <a:pt x="691" y="279"/>
                  </a:lnTo>
                  <a:lnTo>
                    <a:pt x="694" y="279"/>
                  </a:lnTo>
                  <a:lnTo>
                    <a:pt x="699" y="284"/>
                  </a:lnTo>
                  <a:lnTo>
                    <a:pt x="701" y="286"/>
                  </a:lnTo>
                  <a:lnTo>
                    <a:pt x="706" y="289"/>
                  </a:lnTo>
                  <a:lnTo>
                    <a:pt x="708" y="292"/>
                  </a:lnTo>
                  <a:lnTo>
                    <a:pt x="719" y="298"/>
                  </a:lnTo>
                  <a:lnTo>
                    <a:pt x="719" y="301"/>
                  </a:lnTo>
                  <a:lnTo>
                    <a:pt x="721" y="301"/>
                  </a:lnTo>
                  <a:lnTo>
                    <a:pt x="724" y="303"/>
                  </a:lnTo>
                  <a:lnTo>
                    <a:pt x="736" y="314"/>
                  </a:lnTo>
                  <a:lnTo>
                    <a:pt x="739" y="316"/>
                  </a:lnTo>
                  <a:lnTo>
                    <a:pt x="752" y="326"/>
                  </a:lnTo>
                  <a:lnTo>
                    <a:pt x="753" y="326"/>
                  </a:lnTo>
                  <a:lnTo>
                    <a:pt x="756" y="329"/>
                  </a:lnTo>
                  <a:lnTo>
                    <a:pt x="756" y="332"/>
                  </a:lnTo>
                  <a:lnTo>
                    <a:pt x="766" y="339"/>
                  </a:lnTo>
                  <a:lnTo>
                    <a:pt x="769" y="339"/>
                  </a:lnTo>
                  <a:lnTo>
                    <a:pt x="774" y="344"/>
                  </a:lnTo>
                  <a:lnTo>
                    <a:pt x="776" y="347"/>
                  </a:lnTo>
                  <a:lnTo>
                    <a:pt x="782" y="351"/>
                  </a:lnTo>
                  <a:lnTo>
                    <a:pt x="784" y="351"/>
                  </a:lnTo>
                  <a:lnTo>
                    <a:pt x="794" y="359"/>
                  </a:lnTo>
                  <a:lnTo>
                    <a:pt x="794" y="361"/>
                  </a:lnTo>
                  <a:lnTo>
                    <a:pt x="797" y="361"/>
                  </a:lnTo>
                  <a:lnTo>
                    <a:pt x="799" y="364"/>
                  </a:lnTo>
                  <a:lnTo>
                    <a:pt x="811" y="374"/>
                  </a:lnTo>
                  <a:lnTo>
                    <a:pt x="814" y="377"/>
                  </a:lnTo>
                  <a:lnTo>
                    <a:pt x="827" y="387"/>
                  </a:lnTo>
                  <a:lnTo>
                    <a:pt x="829" y="389"/>
                  </a:lnTo>
                  <a:lnTo>
                    <a:pt x="829" y="389"/>
                  </a:lnTo>
                  <a:lnTo>
                    <a:pt x="832" y="392"/>
                  </a:lnTo>
                  <a:lnTo>
                    <a:pt x="842" y="400"/>
                  </a:lnTo>
                  <a:lnTo>
                    <a:pt x="845" y="400"/>
                  </a:lnTo>
                  <a:lnTo>
                    <a:pt x="850" y="404"/>
                  </a:lnTo>
                  <a:lnTo>
                    <a:pt x="852" y="406"/>
                  </a:lnTo>
                  <a:lnTo>
                    <a:pt x="856" y="411"/>
                  </a:lnTo>
                  <a:lnTo>
                    <a:pt x="859" y="411"/>
                  </a:lnTo>
                  <a:lnTo>
                    <a:pt x="869" y="419"/>
                  </a:lnTo>
                  <a:lnTo>
                    <a:pt x="869" y="422"/>
                  </a:lnTo>
                  <a:lnTo>
                    <a:pt x="872" y="422"/>
                  </a:lnTo>
                  <a:lnTo>
                    <a:pt x="874" y="424"/>
                  </a:lnTo>
                  <a:lnTo>
                    <a:pt x="887" y="434"/>
                  </a:lnTo>
                  <a:lnTo>
                    <a:pt x="890" y="437"/>
                  </a:lnTo>
                  <a:lnTo>
                    <a:pt x="902" y="447"/>
                  </a:lnTo>
                  <a:lnTo>
                    <a:pt x="905" y="450"/>
                  </a:lnTo>
                  <a:lnTo>
                    <a:pt x="905" y="450"/>
                  </a:lnTo>
                  <a:lnTo>
                    <a:pt x="907" y="452"/>
                  </a:lnTo>
                  <a:lnTo>
                    <a:pt x="917" y="459"/>
                  </a:lnTo>
                  <a:lnTo>
                    <a:pt x="919" y="459"/>
                  </a:lnTo>
                  <a:lnTo>
                    <a:pt x="922" y="464"/>
                  </a:lnTo>
                  <a:lnTo>
                    <a:pt x="924" y="467"/>
                  </a:lnTo>
                  <a:lnTo>
                    <a:pt x="932" y="472"/>
                  </a:lnTo>
                  <a:lnTo>
                    <a:pt x="935" y="472"/>
                  </a:lnTo>
                  <a:lnTo>
                    <a:pt x="945" y="480"/>
                  </a:lnTo>
                  <a:lnTo>
                    <a:pt x="945" y="482"/>
                  </a:lnTo>
                  <a:lnTo>
                    <a:pt x="947" y="485"/>
                  </a:lnTo>
                  <a:lnTo>
                    <a:pt x="950" y="485"/>
                  </a:lnTo>
                  <a:lnTo>
                    <a:pt x="962" y="495"/>
                  </a:lnTo>
                  <a:lnTo>
                    <a:pt x="964" y="497"/>
                  </a:lnTo>
                  <a:lnTo>
                    <a:pt x="977" y="507"/>
                  </a:lnTo>
                  <a:lnTo>
                    <a:pt x="980" y="509"/>
                  </a:lnTo>
                  <a:lnTo>
                    <a:pt x="980" y="509"/>
                  </a:lnTo>
                  <a:lnTo>
                    <a:pt x="982" y="512"/>
                  </a:lnTo>
                  <a:lnTo>
                    <a:pt x="993" y="520"/>
                  </a:lnTo>
                  <a:lnTo>
                    <a:pt x="995" y="522"/>
                  </a:lnTo>
                  <a:lnTo>
                    <a:pt x="998" y="525"/>
                  </a:lnTo>
                  <a:lnTo>
                    <a:pt x="1000" y="527"/>
                  </a:lnTo>
                  <a:lnTo>
                    <a:pt x="1008" y="532"/>
                  </a:lnTo>
                  <a:lnTo>
                    <a:pt x="1009" y="532"/>
                  </a:lnTo>
                  <a:lnTo>
                    <a:pt x="1017" y="540"/>
                  </a:lnTo>
                  <a:lnTo>
                    <a:pt x="1020" y="543"/>
                  </a:lnTo>
                  <a:lnTo>
                    <a:pt x="1022" y="545"/>
                  </a:lnTo>
                  <a:lnTo>
                    <a:pt x="1025" y="545"/>
                  </a:lnTo>
                  <a:lnTo>
                    <a:pt x="1038" y="555"/>
                  </a:lnTo>
                  <a:lnTo>
                    <a:pt x="1040" y="557"/>
                  </a:lnTo>
                  <a:lnTo>
                    <a:pt x="1053" y="567"/>
                  </a:lnTo>
                  <a:lnTo>
                    <a:pt x="1056" y="570"/>
                  </a:lnTo>
                  <a:lnTo>
                    <a:pt x="1056" y="570"/>
                  </a:lnTo>
                  <a:lnTo>
                    <a:pt x="1058" y="572"/>
                  </a:lnTo>
                  <a:lnTo>
                    <a:pt x="1067" y="580"/>
                  </a:lnTo>
                  <a:lnTo>
                    <a:pt x="1070" y="583"/>
                  </a:lnTo>
                  <a:lnTo>
                    <a:pt x="1072" y="585"/>
                  </a:lnTo>
                  <a:lnTo>
                    <a:pt x="1075" y="588"/>
                  </a:lnTo>
                  <a:lnTo>
                    <a:pt x="1083" y="593"/>
                  </a:lnTo>
                  <a:lnTo>
                    <a:pt x="1085" y="593"/>
                  </a:lnTo>
                  <a:lnTo>
                    <a:pt x="1093" y="600"/>
                  </a:lnTo>
                  <a:lnTo>
                    <a:pt x="1096" y="603"/>
                  </a:lnTo>
                  <a:lnTo>
                    <a:pt x="1098" y="606"/>
                  </a:lnTo>
                  <a:lnTo>
                    <a:pt x="1101" y="606"/>
                  </a:lnTo>
                  <a:lnTo>
                    <a:pt x="1111" y="615"/>
                  </a:lnTo>
                  <a:lnTo>
                    <a:pt x="1112" y="617"/>
                  </a:lnTo>
                  <a:lnTo>
                    <a:pt x="1112" y="617"/>
                  </a:lnTo>
                  <a:lnTo>
                    <a:pt x="1115" y="617"/>
                  </a:lnTo>
                  <a:lnTo>
                    <a:pt x="1128" y="628"/>
                  </a:lnTo>
                  <a:lnTo>
                    <a:pt x="1130" y="630"/>
                  </a:lnTo>
                  <a:lnTo>
                    <a:pt x="1130" y="630"/>
                  </a:lnTo>
                  <a:lnTo>
                    <a:pt x="1133" y="633"/>
                  </a:lnTo>
                  <a:lnTo>
                    <a:pt x="1143" y="640"/>
                  </a:lnTo>
                  <a:lnTo>
                    <a:pt x="1146" y="643"/>
                  </a:lnTo>
                  <a:lnTo>
                    <a:pt x="1148" y="646"/>
                  </a:lnTo>
                  <a:lnTo>
                    <a:pt x="1151" y="648"/>
                  </a:lnTo>
                  <a:lnTo>
                    <a:pt x="1159" y="653"/>
                  </a:lnTo>
                  <a:lnTo>
                    <a:pt x="1161" y="656"/>
                  </a:lnTo>
                  <a:lnTo>
                    <a:pt x="1168" y="660"/>
                  </a:lnTo>
                  <a:lnTo>
                    <a:pt x="1170" y="662"/>
                  </a:lnTo>
                  <a:lnTo>
                    <a:pt x="1173" y="665"/>
                  </a:lnTo>
                  <a:lnTo>
                    <a:pt x="1175" y="665"/>
                  </a:lnTo>
                  <a:lnTo>
                    <a:pt x="1186" y="675"/>
                  </a:lnTo>
                  <a:lnTo>
                    <a:pt x="1188" y="678"/>
                  </a:lnTo>
                  <a:lnTo>
                    <a:pt x="1188" y="678"/>
                  </a:lnTo>
                  <a:lnTo>
                    <a:pt x="1191" y="678"/>
                  </a:lnTo>
                  <a:lnTo>
                    <a:pt x="1204" y="688"/>
                  </a:lnTo>
                  <a:lnTo>
                    <a:pt x="1206" y="691"/>
                  </a:lnTo>
                  <a:lnTo>
                    <a:pt x="1206" y="691"/>
                  </a:lnTo>
                  <a:lnTo>
                    <a:pt x="1206" y="693"/>
                  </a:lnTo>
                  <a:lnTo>
                    <a:pt x="1218" y="701"/>
                  </a:lnTo>
                  <a:lnTo>
                    <a:pt x="1221" y="703"/>
                  </a:lnTo>
                  <a:lnTo>
                    <a:pt x="1223" y="706"/>
                  </a:lnTo>
                  <a:lnTo>
                    <a:pt x="1226" y="709"/>
                  </a:lnTo>
                  <a:lnTo>
                    <a:pt x="1233" y="713"/>
                  </a:lnTo>
                  <a:lnTo>
                    <a:pt x="1236" y="715"/>
                  </a:lnTo>
                  <a:lnTo>
                    <a:pt x="1244" y="720"/>
                  </a:lnTo>
                  <a:lnTo>
                    <a:pt x="1246" y="723"/>
                  </a:lnTo>
                  <a:lnTo>
                    <a:pt x="1249" y="725"/>
                  </a:lnTo>
                  <a:lnTo>
                    <a:pt x="1251" y="725"/>
                  </a:lnTo>
                  <a:lnTo>
                    <a:pt x="1261" y="736"/>
                  </a:lnTo>
                  <a:lnTo>
                    <a:pt x="1264" y="738"/>
                  </a:lnTo>
                  <a:lnTo>
                    <a:pt x="1264" y="738"/>
                  </a:lnTo>
                  <a:lnTo>
                    <a:pt x="1266" y="738"/>
                  </a:lnTo>
                  <a:lnTo>
                    <a:pt x="1278" y="751"/>
                  </a:lnTo>
                  <a:lnTo>
                    <a:pt x="1281" y="751"/>
                  </a:lnTo>
                  <a:lnTo>
                    <a:pt x="1281" y="751"/>
                  </a:lnTo>
                  <a:lnTo>
                    <a:pt x="1281" y="754"/>
                  </a:lnTo>
                  <a:lnTo>
                    <a:pt x="1294" y="760"/>
                  </a:lnTo>
                  <a:lnTo>
                    <a:pt x="1296" y="763"/>
                  </a:lnTo>
                  <a:lnTo>
                    <a:pt x="1299" y="765"/>
                  </a:lnTo>
                  <a:lnTo>
                    <a:pt x="1299" y="768"/>
                  </a:lnTo>
                  <a:lnTo>
                    <a:pt x="1309" y="773"/>
                  </a:lnTo>
                  <a:lnTo>
                    <a:pt x="1312" y="776"/>
                  </a:lnTo>
                  <a:lnTo>
                    <a:pt x="1318" y="781"/>
                  </a:lnTo>
                  <a:lnTo>
                    <a:pt x="1321" y="783"/>
                  </a:lnTo>
                  <a:lnTo>
                    <a:pt x="1323" y="786"/>
                  </a:lnTo>
                  <a:lnTo>
                    <a:pt x="1326" y="788"/>
                  </a:lnTo>
                  <a:lnTo>
                    <a:pt x="1336" y="796"/>
                  </a:lnTo>
                  <a:lnTo>
                    <a:pt x="1339" y="799"/>
                  </a:lnTo>
                  <a:lnTo>
                    <a:pt x="1339" y="799"/>
                  </a:lnTo>
                  <a:lnTo>
                    <a:pt x="1341" y="799"/>
                  </a:lnTo>
                  <a:lnTo>
                    <a:pt x="1354" y="811"/>
                  </a:lnTo>
                  <a:lnTo>
                    <a:pt x="1357" y="811"/>
                  </a:lnTo>
                  <a:lnTo>
                    <a:pt x="1357" y="811"/>
                  </a:lnTo>
                  <a:lnTo>
                    <a:pt x="1357" y="813"/>
                  </a:lnTo>
                  <a:lnTo>
                    <a:pt x="1369" y="821"/>
                  </a:lnTo>
                  <a:lnTo>
                    <a:pt x="1371" y="823"/>
                  </a:lnTo>
                  <a:lnTo>
                    <a:pt x="1374" y="826"/>
                  </a:lnTo>
                  <a:lnTo>
                    <a:pt x="1374" y="828"/>
                  </a:lnTo>
                  <a:lnTo>
                    <a:pt x="1384" y="834"/>
                  </a:lnTo>
                  <a:lnTo>
                    <a:pt x="1386" y="836"/>
                  </a:lnTo>
                  <a:lnTo>
                    <a:pt x="1392" y="841"/>
                  </a:lnTo>
                  <a:lnTo>
                    <a:pt x="1394" y="844"/>
                  </a:lnTo>
                  <a:lnTo>
                    <a:pt x="1399" y="846"/>
                  </a:lnTo>
                  <a:lnTo>
                    <a:pt x="1402" y="849"/>
                  </a:lnTo>
                  <a:lnTo>
                    <a:pt x="1412" y="857"/>
                  </a:lnTo>
                  <a:lnTo>
                    <a:pt x="1415" y="859"/>
                  </a:lnTo>
                  <a:lnTo>
                    <a:pt x="1415" y="859"/>
                  </a:lnTo>
                  <a:lnTo>
                    <a:pt x="1417" y="859"/>
                  </a:lnTo>
                  <a:lnTo>
                    <a:pt x="1429" y="871"/>
                  </a:lnTo>
                  <a:lnTo>
                    <a:pt x="1432" y="871"/>
                  </a:lnTo>
                  <a:lnTo>
                    <a:pt x="1432" y="871"/>
                  </a:lnTo>
                  <a:lnTo>
                    <a:pt x="1432" y="873"/>
                  </a:lnTo>
                  <a:lnTo>
                    <a:pt x="1444" y="884"/>
                  </a:lnTo>
                  <a:lnTo>
                    <a:pt x="1447" y="884"/>
                  </a:lnTo>
                  <a:lnTo>
                    <a:pt x="1449" y="886"/>
                  </a:lnTo>
                  <a:lnTo>
                    <a:pt x="1449" y="889"/>
                  </a:lnTo>
                  <a:lnTo>
                    <a:pt x="1460" y="894"/>
                  </a:lnTo>
                  <a:lnTo>
                    <a:pt x="1462" y="897"/>
                  </a:lnTo>
                  <a:lnTo>
                    <a:pt x="1467" y="902"/>
                  </a:lnTo>
                  <a:lnTo>
                    <a:pt x="1469" y="904"/>
                  </a:lnTo>
                  <a:lnTo>
                    <a:pt x="1474" y="907"/>
                  </a:lnTo>
                  <a:lnTo>
                    <a:pt x="1477" y="909"/>
                  </a:lnTo>
                  <a:lnTo>
                    <a:pt x="1487" y="916"/>
                  </a:lnTo>
                  <a:lnTo>
                    <a:pt x="1487" y="919"/>
                  </a:lnTo>
                  <a:lnTo>
                    <a:pt x="1489" y="919"/>
                  </a:lnTo>
                  <a:lnTo>
                    <a:pt x="1492" y="921"/>
                  </a:lnTo>
                  <a:lnTo>
                    <a:pt x="1505" y="931"/>
                  </a:lnTo>
                  <a:lnTo>
                    <a:pt x="1507" y="931"/>
                  </a:lnTo>
                  <a:lnTo>
                    <a:pt x="1507" y="931"/>
                  </a:lnTo>
                  <a:lnTo>
                    <a:pt x="1507" y="934"/>
                  </a:lnTo>
                  <a:lnTo>
                    <a:pt x="1520" y="944"/>
                  </a:lnTo>
                  <a:lnTo>
                    <a:pt x="1522" y="944"/>
                  </a:lnTo>
                  <a:lnTo>
                    <a:pt x="1524" y="947"/>
                  </a:lnTo>
                  <a:lnTo>
                    <a:pt x="1524" y="949"/>
                  </a:lnTo>
                  <a:lnTo>
                    <a:pt x="1535" y="957"/>
                  </a:lnTo>
                  <a:lnTo>
                    <a:pt x="1537" y="957"/>
                  </a:lnTo>
                  <a:lnTo>
                    <a:pt x="1542" y="962"/>
                  </a:lnTo>
                  <a:lnTo>
                    <a:pt x="1545" y="965"/>
                  </a:lnTo>
                  <a:lnTo>
                    <a:pt x="1550" y="966"/>
                  </a:lnTo>
                  <a:lnTo>
                    <a:pt x="1552" y="969"/>
                  </a:lnTo>
                  <a:lnTo>
                    <a:pt x="1563" y="976"/>
                  </a:lnTo>
                  <a:lnTo>
                    <a:pt x="1563" y="979"/>
                  </a:lnTo>
                  <a:lnTo>
                    <a:pt x="1565" y="979"/>
                  </a:lnTo>
                  <a:lnTo>
                    <a:pt x="1568" y="982"/>
                  </a:lnTo>
                  <a:lnTo>
                    <a:pt x="1580" y="992"/>
                  </a:lnTo>
                  <a:lnTo>
                    <a:pt x="1582" y="994"/>
                  </a:lnTo>
                  <a:lnTo>
                    <a:pt x="1595" y="1005"/>
                  </a:lnTo>
                  <a:lnTo>
                    <a:pt x="1598" y="1005"/>
                  </a:lnTo>
                  <a:lnTo>
                    <a:pt x="1600" y="1007"/>
                  </a:lnTo>
                  <a:lnTo>
                    <a:pt x="1600" y="1010"/>
                  </a:lnTo>
                  <a:lnTo>
                    <a:pt x="1610" y="1016"/>
                  </a:lnTo>
                  <a:lnTo>
                    <a:pt x="1613" y="1016"/>
                  </a:lnTo>
                  <a:lnTo>
                    <a:pt x="1618" y="1022"/>
                  </a:lnTo>
                  <a:lnTo>
                    <a:pt x="1621" y="1024"/>
                  </a:lnTo>
                  <a:lnTo>
                    <a:pt x="1625" y="1027"/>
                  </a:lnTo>
                  <a:lnTo>
                    <a:pt x="1627" y="1029"/>
                  </a:lnTo>
                  <a:lnTo>
                    <a:pt x="1637" y="1037"/>
                  </a:lnTo>
                  <a:lnTo>
                    <a:pt x="1637" y="1039"/>
                  </a:lnTo>
                  <a:lnTo>
                    <a:pt x="1640" y="1039"/>
                  </a:lnTo>
                  <a:lnTo>
                    <a:pt x="1643" y="1042"/>
                  </a:lnTo>
                  <a:lnTo>
                    <a:pt x="1655" y="1052"/>
                  </a:lnTo>
                  <a:lnTo>
                    <a:pt x="1658" y="1055"/>
                  </a:lnTo>
                  <a:lnTo>
                    <a:pt x="1671" y="1065"/>
                  </a:lnTo>
                  <a:lnTo>
                    <a:pt x="1673" y="1065"/>
                  </a:lnTo>
                </a:path>
              </a:pathLst>
            </a:custGeom>
            <a:noFill/>
            <a:ln w="30"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35" name="Oval 42"/>
            <p:cNvSpPr>
              <a:spLocks noChangeArrowheads="1"/>
            </p:cNvSpPr>
            <p:nvPr/>
          </p:nvSpPr>
          <p:spPr bwMode="auto">
            <a:xfrm>
              <a:off x="1347410" y="1007744"/>
              <a:ext cx="103612" cy="96266"/>
            </a:xfrm>
            <a:prstGeom prst="ellipse">
              <a:avLst/>
            </a:prstGeom>
            <a:solidFill>
              <a:srgbClr val="F94040"/>
            </a:solidFill>
            <a:ln w="0">
              <a:solidFill>
                <a:srgbClr val="000000"/>
              </a:solidFill>
              <a:prstDash val="solid"/>
              <a:round/>
              <a:headEnd/>
              <a:tailEnd/>
            </a:ln>
          </p:spPr>
          <p:txBody>
            <a:bodyPr vert="horz" wrap="square" lIns="145135" tIns="72567" rIns="145135" bIns="72567" numCol="1" anchor="t" anchorCtr="0" compatLnSpc="1">
              <a:prstTxWarp prst="textNoShape">
                <a:avLst/>
              </a:prstTxWarp>
            </a:bodyPr>
            <a:lstStyle/>
            <a:p>
              <a:endParaRPr lang="es-AR" sz="1428"/>
            </a:p>
          </p:txBody>
        </p:sp>
        <p:sp>
          <p:nvSpPr>
            <p:cNvPr id="1036" name="Oval 43"/>
            <p:cNvSpPr>
              <a:spLocks noChangeArrowheads="1"/>
            </p:cNvSpPr>
            <p:nvPr/>
          </p:nvSpPr>
          <p:spPr bwMode="auto">
            <a:xfrm>
              <a:off x="1347410" y="1007106"/>
              <a:ext cx="103612" cy="96903"/>
            </a:xfrm>
            <a:prstGeom prst="ellipse">
              <a:avLst/>
            </a:pr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37" name="Oval 44"/>
            <p:cNvSpPr>
              <a:spLocks noChangeArrowheads="1"/>
            </p:cNvSpPr>
            <p:nvPr/>
          </p:nvSpPr>
          <p:spPr bwMode="auto">
            <a:xfrm>
              <a:off x="1586409" y="962480"/>
              <a:ext cx="103612" cy="96266"/>
            </a:xfrm>
            <a:prstGeom prst="ellipse">
              <a:avLst/>
            </a:prstGeom>
            <a:solidFill>
              <a:srgbClr val="F94040"/>
            </a:solidFill>
            <a:ln w="0">
              <a:solidFill>
                <a:srgbClr val="000000"/>
              </a:solidFill>
              <a:prstDash val="solid"/>
              <a:round/>
              <a:headEnd/>
              <a:tailEnd/>
            </a:ln>
          </p:spPr>
          <p:txBody>
            <a:bodyPr vert="horz" wrap="square" lIns="145135" tIns="72567" rIns="145135" bIns="72567" numCol="1" anchor="t" anchorCtr="0" compatLnSpc="1">
              <a:prstTxWarp prst="textNoShape">
                <a:avLst/>
              </a:prstTxWarp>
            </a:bodyPr>
            <a:lstStyle/>
            <a:p>
              <a:endParaRPr lang="es-AR" sz="1428"/>
            </a:p>
          </p:txBody>
        </p:sp>
        <p:sp>
          <p:nvSpPr>
            <p:cNvPr id="1038" name="Freeform 45"/>
            <p:cNvSpPr>
              <a:spLocks/>
            </p:cNvSpPr>
            <p:nvPr/>
          </p:nvSpPr>
          <p:spPr bwMode="auto">
            <a:xfrm>
              <a:off x="1586409" y="962480"/>
              <a:ext cx="103612" cy="96266"/>
            </a:xfrm>
            <a:custGeom>
              <a:avLst/>
              <a:gdLst>
                <a:gd name="T0" fmla="*/ 150 w 150"/>
                <a:gd name="T1" fmla="*/ 75 h 151"/>
                <a:gd name="T2" fmla="*/ 75 w 150"/>
                <a:gd name="T3" fmla="*/ 151 h 151"/>
                <a:gd name="T4" fmla="*/ 0 w 150"/>
                <a:gd name="T5" fmla="*/ 75 h 151"/>
                <a:gd name="T6" fmla="*/ 75 w 150"/>
                <a:gd name="T7" fmla="*/ 0 h 151"/>
                <a:gd name="T8" fmla="*/ 150 w 150"/>
                <a:gd name="T9" fmla="*/ 75 h 151"/>
              </a:gdLst>
              <a:ahLst/>
              <a:cxnLst>
                <a:cxn ang="0">
                  <a:pos x="T0" y="T1"/>
                </a:cxn>
                <a:cxn ang="0">
                  <a:pos x="T2" y="T3"/>
                </a:cxn>
                <a:cxn ang="0">
                  <a:pos x="T4" y="T5"/>
                </a:cxn>
                <a:cxn ang="0">
                  <a:pos x="T6" y="T7"/>
                </a:cxn>
                <a:cxn ang="0">
                  <a:pos x="T8" y="T9"/>
                </a:cxn>
              </a:cxnLst>
              <a:rect l="0" t="0" r="r" b="b"/>
              <a:pathLst>
                <a:path w="150" h="151">
                  <a:moveTo>
                    <a:pt x="150" y="75"/>
                  </a:moveTo>
                  <a:cubicBezTo>
                    <a:pt x="150" y="118"/>
                    <a:pt x="117" y="151"/>
                    <a:pt x="75" y="151"/>
                  </a:cubicBezTo>
                  <a:cubicBezTo>
                    <a:pt x="33" y="151"/>
                    <a:pt x="0" y="118"/>
                    <a:pt x="0" y="75"/>
                  </a:cubicBezTo>
                  <a:cubicBezTo>
                    <a:pt x="0" y="34"/>
                    <a:pt x="33" y="0"/>
                    <a:pt x="75" y="0"/>
                  </a:cubicBezTo>
                  <a:cubicBezTo>
                    <a:pt x="117" y="0"/>
                    <a:pt x="150" y="34"/>
                    <a:pt x="150" y="75"/>
                  </a:cubicBezTo>
                </a:path>
              </a:pathLst>
            </a:cu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39" name="Oval 46"/>
            <p:cNvSpPr>
              <a:spLocks noChangeArrowheads="1"/>
            </p:cNvSpPr>
            <p:nvPr/>
          </p:nvSpPr>
          <p:spPr bwMode="auto">
            <a:xfrm>
              <a:off x="1794324" y="1233426"/>
              <a:ext cx="104303" cy="96266"/>
            </a:xfrm>
            <a:prstGeom prst="ellipse">
              <a:avLst/>
            </a:prstGeom>
            <a:solidFill>
              <a:srgbClr val="F94040"/>
            </a:solidFill>
            <a:ln w="0">
              <a:solidFill>
                <a:srgbClr val="000000"/>
              </a:solidFill>
              <a:prstDash val="solid"/>
              <a:round/>
              <a:headEnd/>
              <a:tailEnd/>
            </a:ln>
          </p:spPr>
          <p:txBody>
            <a:bodyPr vert="horz" wrap="square" lIns="145135" tIns="72567" rIns="145135" bIns="72567" numCol="1" anchor="t" anchorCtr="0" compatLnSpc="1">
              <a:prstTxWarp prst="textNoShape">
                <a:avLst/>
              </a:prstTxWarp>
            </a:bodyPr>
            <a:lstStyle/>
            <a:p>
              <a:endParaRPr lang="es-AR" sz="1428"/>
            </a:p>
          </p:txBody>
        </p:sp>
        <p:sp>
          <p:nvSpPr>
            <p:cNvPr id="1040" name="Freeform 47"/>
            <p:cNvSpPr>
              <a:spLocks/>
            </p:cNvSpPr>
            <p:nvPr/>
          </p:nvSpPr>
          <p:spPr bwMode="auto">
            <a:xfrm>
              <a:off x="1794324" y="1233426"/>
              <a:ext cx="104303" cy="96266"/>
            </a:xfrm>
            <a:custGeom>
              <a:avLst/>
              <a:gdLst>
                <a:gd name="T0" fmla="*/ 151 w 151"/>
                <a:gd name="T1" fmla="*/ 75 h 151"/>
                <a:gd name="T2" fmla="*/ 76 w 151"/>
                <a:gd name="T3" fmla="*/ 151 h 151"/>
                <a:gd name="T4" fmla="*/ 0 w 151"/>
                <a:gd name="T5" fmla="*/ 75 h 151"/>
                <a:gd name="T6" fmla="*/ 76 w 151"/>
                <a:gd name="T7" fmla="*/ 0 h 151"/>
                <a:gd name="T8" fmla="*/ 151 w 151"/>
                <a:gd name="T9" fmla="*/ 75 h 151"/>
              </a:gdLst>
              <a:ahLst/>
              <a:cxnLst>
                <a:cxn ang="0">
                  <a:pos x="T0" y="T1"/>
                </a:cxn>
                <a:cxn ang="0">
                  <a:pos x="T2" y="T3"/>
                </a:cxn>
                <a:cxn ang="0">
                  <a:pos x="T4" y="T5"/>
                </a:cxn>
                <a:cxn ang="0">
                  <a:pos x="T6" y="T7"/>
                </a:cxn>
                <a:cxn ang="0">
                  <a:pos x="T8" y="T9"/>
                </a:cxn>
              </a:cxnLst>
              <a:rect l="0" t="0" r="r" b="b"/>
              <a:pathLst>
                <a:path w="151" h="151">
                  <a:moveTo>
                    <a:pt x="151" y="75"/>
                  </a:moveTo>
                  <a:cubicBezTo>
                    <a:pt x="151" y="116"/>
                    <a:pt x="117" y="151"/>
                    <a:pt x="76" y="151"/>
                  </a:cubicBezTo>
                  <a:cubicBezTo>
                    <a:pt x="33" y="151"/>
                    <a:pt x="0" y="116"/>
                    <a:pt x="0" y="75"/>
                  </a:cubicBezTo>
                  <a:cubicBezTo>
                    <a:pt x="0" y="33"/>
                    <a:pt x="33" y="0"/>
                    <a:pt x="76" y="0"/>
                  </a:cubicBezTo>
                  <a:cubicBezTo>
                    <a:pt x="117" y="0"/>
                    <a:pt x="151" y="33"/>
                    <a:pt x="151" y="75"/>
                  </a:cubicBezTo>
                </a:path>
              </a:pathLst>
            </a:cu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41" name="Oval 48"/>
            <p:cNvSpPr>
              <a:spLocks noChangeArrowheads="1"/>
            </p:cNvSpPr>
            <p:nvPr/>
          </p:nvSpPr>
          <p:spPr bwMode="auto">
            <a:xfrm>
              <a:off x="2096181" y="1257652"/>
              <a:ext cx="104303" cy="95628"/>
            </a:xfrm>
            <a:prstGeom prst="ellipse">
              <a:avLst/>
            </a:prstGeom>
            <a:solidFill>
              <a:srgbClr val="F94040"/>
            </a:solidFill>
            <a:ln w="0">
              <a:solidFill>
                <a:srgbClr val="000000"/>
              </a:solidFill>
              <a:prstDash val="solid"/>
              <a:round/>
              <a:headEnd/>
              <a:tailEnd/>
            </a:ln>
          </p:spPr>
          <p:txBody>
            <a:bodyPr vert="horz" wrap="square" lIns="145135" tIns="72567" rIns="145135" bIns="72567" numCol="1" anchor="t" anchorCtr="0" compatLnSpc="1">
              <a:prstTxWarp prst="textNoShape">
                <a:avLst/>
              </a:prstTxWarp>
            </a:bodyPr>
            <a:lstStyle/>
            <a:p>
              <a:endParaRPr lang="es-AR" sz="1428"/>
            </a:p>
          </p:txBody>
        </p:sp>
        <p:sp>
          <p:nvSpPr>
            <p:cNvPr id="1042" name="Freeform 49"/>
            <p:cNvSpPr>
              <a:spLocks/>
            </p:cNvSpPr>
            <p:nvPr/>
          </p:nvSpPr>
          <p:spPr bwMode="auto">
            <a:xfrm>
              <a:off x="2095490" y="1257652"/>
              <a:ext cx="104994" cy="95628"/>
            </a:xfrm>
            <a:custGeom>
              <a:avLst/>
              <a:gdLst>
                <a:gd name="T0" fmla="*/ 152 w 152"/>
                <a:gd name="T1" fmla="*/ 74 h 150"/>
                <a:gd name="T2" fmla="*/ 76 w 152"/>
                <a:gd name="T3" fmla="*/ 150 h 150"/>
                <a:gd name="T4" fmla="*/ 0 w 152"/>
                <a:gd name="T5" fmla="*/ 74 h 150"/>
                <a:gd name="T6" fmla="*/ 76 w 152"/>
                <a:gd name="T7" fmla="*/ 0 h 150"/>
                <a:gd name="T8" fmla="*/ 152 w 152"/>
                <a:gd name="T9" fmla="*/ 74 h 150"/>
              </a:gdLst>
              <a:ahLst/>
              <a:cxnLst>
                <a:cxn ang="0">
                  <a:pos x="T0" y="T1"/>
                </a:cxn>
                <a:cxn ang="0">
                  <a:pos x="T2" y="T3"/>
                </a:cxn>
                <a:cxn ang="0">
                  <a:pos x="T4" y="T5"/>
                </a:cxn>
                <a:cxn ang="0">
                  <a:pos x="T6" y="T7"/>
                </a:cxn>
                <a:cxn ang="0">
                  <a:pos x="T8" y="T9"/>
                </a:cxn>
              </a:cxnLst>
              <a:rect l="0" t="0" r="r" b="b"/>
              <a:pathLst>
                <a:path w="152" h="150">
                  <a:moveTo>
                    <a:pt x="152" y="74"/>
                  </a:moveTo>
                  <a:cubicBezTo>
                    <a:pt x="152" y="117"/>
                    <a:pt x="118" y="150"/>
                    <a:pt x="76" y="150"/>
                  </a:cubicBezTo>
                  <a:cubicBezTo>
                    <a:pt x="35" y="150"/>
                    <a:pt x="0" y="117"/>
                    <a:pt x="0" y="74"/>
                  </a:cubicBezTo>
                  <a:cubicBezTo>
                    <a:pt x="0" y="33"/>
                    <a:pt x="35" y="0"/>
                    <a:pt x="76" y="0"/>
                  </a:cubicBezTo>
                  <a:cubicBezTo>
                    <a:pt x="118" y="0"/>
                    <a:pt x="152" y="33"/>
                    <a:pt x="152" y="74"/>
                  </a:cubicBezTo>
                </a:path>
              </a:pathLst>
            </a:cu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43" name="Oval 50"/>
            <p:cNvSpPr>
              <a:spLocks noChangeArrowheads="1"/>
            </p:cNvSpPr>
            <p:nvPr/>
          </p:nvSpPr>
          <p:spPr bwMode="auto">
            <a:xfrm>
              <a:off x="2502341" y="1737705"/>
              <a:ext cx="103612" cy="95628"/>
            </a:xfrm>
            <a:prstGeom prst="ellipse">
              <a:avLst/>
            </a:prstGeom>
            <a:solidFill>
              <a:srgbClr val="F94040"/>
            </a:solidFill>
            <a:ln w="0">
              <a:solidFill>
                <a:srgbClr val="000000"/>
              </a:solidFill>
              <a:prstDash val="solid"/>
              <a:round/>
              <a:headEnd/>
              <a:tailEnd/>
            </a:ln>
          </p:spPr>
          <p:txBody>
            <a:bodyPr vert="horz" wrap="square" lIns="145135" tIns="72567" rIns="145135" bIns="72567" numCol="1" anchor="t" anchorCtr="0" compatLnSpc="1">
              <a:prstTxWarp prst="textNoShape">
                <a:avLst/>
              </a:prstTxWarp>
            </a:bodyPr>
            <a:lstStyle/>
            <a:p>
              <a:endParaRPr lang="es-AR" sz="1428"/>
            </a:p>
          </p:txBody>
        </p:sp>
        <p:sp>
          <p:nvSpPr>
            <p:cNvPr id="1044" name="Oval 51"/>
            <p:cNvSpPr>
              <a:spLocks noChangeArrowheads="1"/>
            </p:cNvSpPr>
            <p:nvPr/>
          </p:nvSpPr>
          <p:spPr bwMode="auto">
            <a:xfrm>
              <a:off x="2502341" y="1737705"/>
              <a:ext cx="103612" cy="95628"/>
            </a:xfrm>
            <a:prstGeom prst="ellipse">
              <a:avLst/>
            </a:pr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45" name="Oval 52"/>
            <p:cNvSpPr>
              <a:spLocks noChangeArrowheads="1"/>
            </p:cNvSpPr>
            <p:nvPr/>
          </p:nvSpPr>
          <p:spPr bwMode="auto">
            <a:xfrm>
              <a:off x="1347410" y="1065121"/>
              <a:ext cx="103612" cy="96266"/>
            </a:xfrm>
            <a:prstGeom prst="ellipse">
              <a:avLst/>
            </a:prstGeom>
            <a:solidFill>
              <a:srgbClr val="FFA040"/>
            </a:solidFill>
            <a:ln w="0">
              <a:solidFill>
                <a:srgbClr val="000000"/>
              </a:solidFill>
              <a:prstDash val="solid"/>
              <a:round/>
              <a:headEnd/>
              <a:tailEnd/>
            </a:ln>
          </p:spPr>
          <p:txBody>
            <a:bodyPr vert="horz" wrap="square" lIns="145135" tIns="72567" rIns="145135" bIns="72567" numCol="1" anchor="t" anchorCtr="0" compatLnSpc="1">
              <a:prstTxWarp prst="textNoShape">
                <a:avLst/>
              </a:prstTxWarp>
            </a:bodyPr>
            <a:lstStyle/>
            <a:p>
              <a:endParaRPr lang="es-AR" sz="1428"/>
            </a:p>
          </p:txBody>
        </p:sp>
        <p:sp>
          <p:nvSpPr>
            <p:cNvPr id="1046" name="Oval 53"/>
            <p:cNvSpPr>
              <a:spLocks noChangeArrowheads="1"/>
            </p:cNvSpPr>
            <p:nvPr/>
          </p:nvSpPr>
          <p:spPr bwMode="auto">
            <a:xfrm>
              <a:off x="1347410" y="1065121"/>
              <a:ext cx="103612" cy="96266"/>
            </a:xfrm>
            <a:prstGeom prst="ellipse">
              <a:avLst/>
            </a:pr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47" name="Oval 54"/>
            <p:cNvSpPr>
              <a:spLocks noChangeArrowheads="1"/>
            </p:cNvSpPr>
            <p:nvPr/>
          </p:nvSpPr>
          <p:spPr bwMode="auto">
            <a:xfrm>
              <a:off x="1586409" y="1045995"/>
              <a:ext cx="103612" cy="95628"/>
            </a:xfrm>
            <a:prstGeom prst="ellipse">
              <a:avLst/>
            </a:prstGeom>
            <a:solidFill>
              <a:srgbClr val="FFA040"/>
            </a:solidFill>
            <a:ln w="0">
              <a:solidFill>
                <a:srgbClr val="000000"/>
              </a:solidFill>
              <a:prstDash val="solid"/>
              <a:round/>
              <a:headEnd/>
              <a:tailEnd/>
            </a:ln>
          </p:spPr>
          <p:txBody>
            <a:bodyPr vert="horz" wrap="square" lIns="145135" tIns="72567" rIns="145135" bIns="72567" numCol="1" anchor="t" anchorCtr="0" compatLnSpc="1">
              <a:prstTxWarp prst="textNoShape">
                <a:avLst/>
              </a:prstTxWarp>
            </a:bodyPr>
            <a:lstStyle/>
            <a:p>
              <a:endParaRPr lang="es-AR" sz="1428"/>
            </a:p>
          </p:txBody>
        </p:sp>
        <p:sp>
          <p:nvSpPr>
            <p:cNvPr id="1048" name="Oval 55"/>
            <p:cNvSpPr>
              <a:spLocks noChangeArrowheads="1"/>
            </p:cNvSpPr>
            <p:nvPr/>
          </p:nvSpPr>
          <p:spPr bwMode="auto">
            <a:xfrm>
              <a:off x="1586409" y="1045995"/>
              <a:ext cx="103612" cy="95628"/>
            </a:xfrm>
            <a:prstGeom prst="ellipse">
              <a:avLst/>
            </a:pr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49" name="Oval 56"/>
            <p:cNvSpPr>
              <a:spLocks noChangeArrowheads="1"/>
            </p:cNvSpPr>
            <p:nvPr/>
          </p:nvSpPr>
          <p:spPr bwMode="auto">
            <a:xfrm>
              <a:off x="1794324" y="1227051"/>
              <a:ext cx="104303" cy="95628"/>
            </a:xfrm>
            <a:prstGeom prst="ellipse">
              <a:avLst/>
            </a:prstGeom>
            <a:solidFill>
              <a:srgbClr val="FFA040"/>
            </a:solidFill>
            <a:ln w="0">
              <a:solidFill>
                <a:srgbClr val="000000"/>
              </a:solidFill>
              <a:prstDash val="solid"/>
              <a:round/>
              <a:headEnd/>
              <a:tailEnd/>
            </a:ln>
          </p:spPr>
          <p:txBody>
            <a:bodyPr vert="horz" wrap="square" lIns="145135" tIns="72567" rIns="145135" bIns="72567" numCol="1" anchor="t" anchorCtr="0" compatLnSpc="1">
              <a:prstTxWarp prst="textNoShape">
                <a:avLst/>
              </a:prstTxWarp>
            </a:bodyPr>
            <a:lstStyle/>
            <a:p>
              <a:endParaRPr lang="es-AR" sz="1428"/>
            </a:p>
          </p:txBody>
        </p:sp>
        <p:sp>
          <p:nvSpPr>
            <p:cNvPr id="1050" name="Freeform 57"/>
            <p:cNvSpPr>
              <a:spLocks/>
            </p:cNvSpPr>
            <p:nvPr/>
          </p:nvSpPr>
          <p:spPr bwMode="auto">
            <a:xfrm>
              <a:off x="1794324" y="1227051"/>
              <a:ext cx="104303" cy="95628"/>
            </a:xfrm>
            <a:custGeom>
              <a:avLst/>
              <a:gdLst>
                <a:gd name="T0" fmla="*/ 151 w 151"/>
                <a:gd name="T1" fmla="*/ 75 h 150"/>
                <a:gd name="T2" fmla="*/ 76 w 151"/>
                <a:gd name="T3" fmla="*/ 150 h 150"/>
                <a:gd name="T4" fmla="*/ 0 w 151"/>
                <a:gd name="T5" fmla="*/ 75 h 150"/>
                <a:gd name="T6" fmla="*/ 76 w 151"/>
                <a:gd name="T7" fmla="*/ 0 h 150"/>
                <a:gd name="T8" fmla="*/ 151 w 151"/>
                <a:gd name="T9" fmla="*/ 75 h 150"/>
              </a:gdLst>
              <a:ahLst/>
              <a:cxnLst>
                <a:cxn ang="0">
                  <a:pos x="T0" y="T1"/>
                </a:cxn>
                <a:cxn ang="0">
                  <a:pos x="T2" y="T3"/>
                </a:cxn>
                <a:cxn ang="0">
                  <a:pos x="T4" y="T5"/>
                </a:cxn>
                <a:cxn ang="0">
                  <a:pos x="T6" y="T7"/>
                </a:cxn>
                <a:cxn ang="0">
                  <a:pos x="T8" y="T9"/>
                </a:cxn>
              </a:cxnLst>
              <a:rect l="0" t="0" r="r" b="b"/>
              <a:pathLst>
                <a:path w="151" h="150">
                  <a:moveTo>
                    <a:pt x="151" y="75"/>
                  </a:moveTo>
                  <a:cubicBezTo>
                    <a:pt x="151" y="117"/>
                    <a:pt x="117" y="150"/>
                    <a:pt x="76" y="150"/>
                  </a:cubicBezTo>
                  <a:cubicBezTo>
                    <a:pt x="33" y="150"/>
                    <a:pt x="0" y="117"/>
                    <a:pt x="0" y="75"/>
                  </a:cubicBezTo>
                  <a:cubicBezTo>
                    <a:pt x="0" y="33"/>
                    <a:pt x="33" y="0"/>
                    <a:pt x="76" y="0"/>
                  </a:cubicBezTo>
                  <a:cubicBezTo>
                    <a:pt x="117" y="0"/>
                    <a:pt x="151" y="33"/>
                    <a:pt x="151" y="75"/>
                  </a:cubicBezTo>
                </a:path>
              </a:pathLst>
            </a:cu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51" name="Oval 58"/>
            <p:cNvSpPr>
              <a:spLocks noChangeArrowheads="1"/>
            </p:cNvSpPr>
            <p:nvPr/>
          </p:nvSpPr>
          <p:spPr bwMode="auto">
            <a:xfrm>
              <a:off x="2096181" y="1420857"/>
              <a:ext cx="104303" cy="95628"/>
            </a:xfrm>
            <a:prstGeom prst="ellipse">
              <a:avLst/>
            </a:prstGeom>
            <a:solidFill>
              <a:srgbClr val="FFA040"/>
            </a:solidFill>
            <a:ln w="0">
              <a:solidFill>
                <a:srgbClr val="000000"/>
              </a:solidFill>
              <a:prstDash val="solid"/>
              <a:round/>
              <a:headEnd/>
              <a:tailEnd/>
            </a:ln>
          </p:spPr>
          <p:txBody>
            <a:bodyPr vert="horz" wrap="square" lIns="145135" tIns="72567" rIns="145135" bIns="72567" numCol="1" anchor="t" anchorCtr="0" compatLnSpc="1">
              <a:prstTxWarp prst="textNoShape">
                <a:avLst/>
              </a:prstTxWarp>
            </a:bodyPr>
            <a:lstStyle/>
            <a:p>
              <a:endParaRPr lang="es-AR" sz="1428"/>
            </a:p>
          </p:txBody>
        </p:sp>
        <p:sp>
          <p:nvSpPr>
            <p:cNvPr id="1052" name="Freeform 59"/>
            <p:cNvSpPr>
              <a:spLocks/>
            </p:cNvSpPr>
            <p:nvPr/>
          </p:nvSpPr>
          <p:spPr bwMode="auto">
            <a:xfrm>
              <a:off x="2095490" y="1420857"/>
              <a:ext cx="104994" cy="95628"/>
            </a:xfrm>
            <a:custGeom>
              <a:avLst/>
              <a:gdLst>
                <a:gd name="T0" fmla="*/ 152 w 152"/>
                <a:gd name="T1" fmla="*/ 74 h 150"/>
                <a:gd name="T2" fmla="*/ 76 w 152"/>
                <a:gd name="T3" fmla="*/ 150 h 150"/>
                <a:gd name="T4" fmla="*/ 0 w 152"/>
                <a:gd name="T5" fmla="*/ 74 h 150"/>
                <a:gd name="T6" fmla="*/ 76 w 152"/>
                <a:gd name="T7" fmla="*/ 0 h 150"/>
                <a:gd name="T8" fmla="*/ 152 w 152"/>
                <a:gd name="T9" fmla="*/ 74 h 150"/>
              </a:gdLst>
              <a:ahLst/>
              <a:cxnLst>
                <a:cxn ang="0">
                  <a:pos x="T0" y="T1"/>
                </a:cxn>
                <a:cxn ang="0">
                  <a:pos x="T2" y="T3"/>
                </a:cxn>
                <a:cxn ang="0">
                  <a:pos x="T4" y="T5"/>
                </a:cxn>
                <a:cxn ang="0">
                  <a:pos x="T6" y="T7"/>
                </a:cxn>
                <a:cxn ang="0">
                  <a:pos x="T8" y="T9"/>
                </a:cxn>
              </a:cxnLst>
              <a:rect l="0" t="0" r="r" b="b"/>
              <a:pathLst>
                <a:path w="152" h="150">
                  <a:moveTo>
                    <a:pt x="152" y="74"/>
                  </a:moveTo>
                  <a:cubicBezTo>
                    <a:pt x="152" y="117"/>
                    <a:pt x="118" y="150"/>
                    <a:pt x="76" y="150"/>
                  </a:cubicBezTo>
                  <a:cubicBezTo>
                    <a:pt x="35" y="150"/>
                    <a:pt x="0" y="117"/>
                    <a:pt x="0" y="74"/>
                  </a:cubicBezTo>
                  <a:cubicBezTo>
                    <a:pt x="0" y="33"/>
                    <a:pt x="35" y="0"/>
                    <a:pt x="76" y="0"/>
                  </a:cubicBezTo>
                  <a:cubicBezTo>
                    <a:pt x="118" y="0"/>
                    <a:pt x="152" y="33"/>
                    <a:pt x="152" y="74"/>
                  </a:cubicBezTo>
                </a:path>
              </a:pathLst>
            </a:cu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53" name="Oval 60"/>
            <p:cNvSpPr>
              <a:spLocks noChangeArrowheads="1"/>
            </p:cNvSpPr>
            <p:nvPr/>
          </p:nvSpPr>
          <p:spPr bwMode="auto">
            <a:xfrm>
              <a:off x="2502341" y="1884971"/>
              <a:ext cx="103612" cy="96266"/>
            </a:xfrm>
            <a:prstGeom prst="ellipse">
              <a:avLst/>
            </a:prstGeom>
            <a:solidFill>
              <a:srgbClr val="FFA040"/>
            </a:solidFill>
            <a:ln w="0">
              <a:solidFill>
                <a:srgbClr val="000000"/>
              </a:solidFill>
              <a:prstDash val="solid"/>
              <a:round/>
              <a:headEnd/>
              <a:tailEnd/>
            </a:ln>
          </p:spPr>
          <p:txBody>
            <a:bodyPr vert="horz" wrap="square" lIns="145135" tIns="72567" rIns="145135" bIns="72567" numCol="1" anchor="t" anchorCtr="0" compatLnSpc="1">
              <a:prstTxWarp prst="textNoShape">
                <a:avLst/>
              </a:prstTxWarp>
            </a:bodyPr>
            <a:lstStyle/>
            <a:p>
              <a:endParaRPr lang="es-AR" sz="1428"/>
            </a:p>
          </p:txBody>
        </p:sp>
        <p:sp>
          <p:nvSpPr>
            <p:cNvPr id="1054" name="Oval 61"/>
            <p:cNvSpPr>
              <a:spLocks noChangeArrowheads="1"/>
            </p:cNvSpPr>
            <p:nvPr/>
          </p:nvSpPr>
          <p:spPr bwMode="auto">
            <a:xfrm>
              <a:off x="2502341" y="1884971"/>
              <a:ext cx="103612" cy="96266"/>
            </a:xfrm>
            <a:prstGeom prst="ellipse">
              <a:avLst/>
            </a:pr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55" name="Freeform 62"/>
            <p:cNvSpPr>
              <a:spLocks/>
            </p:cNvSpPr>
            <p:nvPr/>
          </p:nvSpPr>
          <p:spPr bwMode="auto">
            <a:xfrm>
              <a:off x="1398525" y="1392169"/>
              <a:ext cx="1155622" cy="1190250"/>
            </a:xfrm>
            <a:custGeom>
              <a:avLst/>
              <a:gdLst>
                <a:gd name="T0" fmla="*/ 43 w 1673"/>
                <a:gd name="T1" fmla="*/ 0 h 1867"/>
                <a:gd name="T2" fmla="*/ 91 w 1673"/>
                <a:gd name="T3" fmla="*/ 0 h 1867"/>
                <a:gd name="T4" fmla="*/ 148 w 1673"/>
                <a:gd name="T5" fmla="*/ 0 h 1867"/>
                <a:gd name="T6" fmla="*/ 196 w 1673"/>
                <a:gd name="T7" fmla="*/ 0 h 1867"/>
                <a:gd name="T8" fmla="*/ 254 w 1673"/>
                <a:gd name="T9" fmla="*/ 0 h 1867"/>
                <a:gd name="T10" fmla="*/ 302 w 1673"/>
                <a:gd name="T11" fmla="*/ 0 h 1867"/>
                <a:gd name="T12" fmla="*/ 359 w 1673"/>
                <a:gd name="T13" fmla="*/ 0 h 1867"/>
                <a:gd name="T14" fmla="*/ 407 w 1673"/>
                <a:gd name="T15" fmla="*/ 0 h 1867"/>
                <a:gd name="T16" fmla="*/ 465 w 1673"/>
                <a:gd name="T17" fmla="*/ 0 h 1867"/>
                <a:gd name="T18" fmla="*/ 513 w 1673"/>
                <a:gd name="T19" fmla="*/ 0 h 1867"/>
                <a:gd name="T20" fmla="*/ 570 w 1673"/>
                <a:gd name="T21" fmla="*/ 0 h 1867"/>
                <a:gd name="T22" fmla="*/ 618 w 1673"/>
                <a:gd name="T23" fmla="*/ 0 h 1867"/>
                <a:gd name="T24" fmla="*/ 676 w 1673"/>
                <a:gd name="T25" fmla="*/ 0 h 1867"/>
                <a:gd name="T26" fmla="*/ 724 w 1673"/>
                <a:gd name="T27" fmla="*/ 0 h 1867"/>
                <a:gd name="T28" fmla="*/ 782 w 1673"/>
                <a:gd name="T29" fmla="*/ 0 h 1867"/>
                <a:gd name="T30" fmla="*/ 802 w 1673"/>
                <a:gd name="T31" fmla="*/ 29 h 1867"/>
                <a:gd name="T32" fmla="*/ 821 w 1673"/>
                <a:gd name="T33" fmla="*/ 72 h 1867"/>
                <a:gd name="T34" fmla="*/ 837 w 1673"/>
                <a:gd name="T35" fmla="*/ 105 h 1867"/>
                <a:gd name="T36" fmla="*/ 856 w 1673"/>
                <a:gd name="T37" fmla="*/ 148 h 1867"/>
                <a:gd name="T38" fmla="*/ 879 w 1673"/>
                <a:gd name="T39" fmla="*/ 195 h 1867"/>
                <a:gd name="T40" fmla="*/ 900 w 1673"/>
                <a:gd name="T41" fmla="*/ 238 h 1867"/>
                <a:gd name="T42" fmla="*/ 914 w 1673"/>
                <a:gd name="T43" fmla="*/ 270 h 1867"/>
                <a:gd name="T44" fmla="*/ 932 w 1673"/>
                <a:gd name="T45" fmla="*/ 306 h 1867"/>
                <a:gd name="T46" fmla="*/ 950 w 1673"/>
                <a:gd name="T47" fmla="*/ 341 h 1867"/>
                <a:gd name="T48" fmla="*/ 964 w 1673"/>
                <a:gd name="T49" fmla="*/ 373 h 1867"/>
                <a:gd name="T50" fmla="*/ 987 w 1673"/>
                <a:gd name="T51" fmla="*/ 423 h 1867"/>
                <a:gd name="T52" fmla="*/ 1012 w 1673"/>
                <a:gd name="T53" fmla="*/ 479 h 1867"/>
                <a:gd name="T54" fmla="*/ 1027 w 1673"/>
                <a:gd name="T55" fmla="*/ 512 h 1867"/>
                <a:gd name="T56" fmla="*/ 1050 w 1673"/>
                <a:gd name="T57" fmla="*/ 554 h 1867"/>
                <a:gd name="T58" fmla="*/ 1065 w 1673"/>
                <a:gd name="T59" fmla="*/ 589 h 1867"/>
                <a:gd name="T60" fmla="*/ 1083 w 1673"/>
                <a:gd name="T61" fmla="*/ 625 h 1867"/>
                <a:gd name="T62" fmla="*/ 1101 w 1673"/>
                <a:gd name="T63" fmla="*/ 660 h 1867"/>
                <a:gd name="T64" fmla="*/ 1120 w 1673"/>
                <a:gd name="T65" fmla="*/ 705 h 1867"/>
                <a:gd name="T66" fmla="*/ 1143 w 1673"/>
                <a:gd name="T67" fmla="*/ 753 h 1867"/>
                <a:gd name="T68" fmla="*/ 1159 w 1673"/>
                <a:gd name="T69" fmla="*/ 782 h 1867"/>
                <a:gd name="T70" fmla="*/ 1175 w 1673"/>
                <a:gd name="T71" fmla="*/ 818 h 1867"/>
                <a:gd name="T72" fmla="*/ 1191 w 1673"/>
                <a:gd name="T73" fmla="*/ 853 h 1867"/>
                <a:gd name="T74" fmla="*/ 1209 w 1673"/>
                <a:gd name="T75" fmla="*/ 888 h 1867"/>
                <a:gd name="T76" fmla="*/ 1228 w 1673"/>
                <a:gd name="T77" fmla="*/ 931 h 1867"/>
                <a:gd name="T78" fmla="*/ 1244 w 1673"/>
                <a:gd name="T79" fmla="*/ 964 h 1867"/>
                <a:gd name="T80" fmla="*/ 1268 w 1673"/>
                <a:gd name="T81" fmla="*/ 1021 h 1867"/>
                <a:gd name="T82" fmla="*/ 1286 w 1673"/>
                <a:gd name="T83" fmla="*/ 1056 h 1867"/>
                <a:gd name="T84" fmla="*/ 1307 w 1673"/>
                <a:gd name="T85" fmla="*/ 1094 h 1867"/>
                <a:gd name="T86" fmla="*/ 1321 w 1673"/>
                <a:gd name="T87" fmla="*/ 1130 h 1867"/>
                <a:gd name="T88" fmla="*/ 1339 w 1673"/>
                <a:gd name="T89" fmla="*/ 1164 h 1867"/>
                <a:gd name="T90" fmla="*/ 1357 w 1673"/>
                <a:gd name="T91" fmla="*/ 1199 h 1867"/>
                <a:gd name="T92" fmla="*/ 1371 w 1673"/>
                <a:gd name="T93" fmla="*/ 1233 h 1867"/>
                <a:gd name="T94" fmla="*/ 1394 w 1673"/>
                <a:gd name="T95" fmla="*/ 1283 h 1867"/>
                <a:gd name="T96" fmla="*/ 1415 w 1673"/>
                <a:gd name="T97" fmla="*/ 1325 h 1867"/>
                <a:gd name="T98" fmla="*/ 1432 w 1673"/>
                <a:gd name="T99" fmla="*/ 1360 h 1867"/>
                <a:gd name="T100" fmla="*/ 1449 w 1673"/>
                <a:gd name="T101" fmla="*/ 1397 h 1867"/>
                <a:gd name="T102" fmla="*/ 1465 w 1673"/>
                <a:gd name="T103" fmla="*/ 1431 h 1867"/>
                <a:gd name="T104" fmla="*/ 1484 w 1673"/>
                <a:gd name="T105" fmla="*/ 1473 h 1867"/>
                <a:gd name="T106" fmla="*/ 1502 w 1673"/>
                <a:gd name="T107" fmla="*/ 1508 h 1867"/>
                <a:gd name="T108" fmla="*/ 1520 w 1673"/>
                <a:gd name="T109" fmla="*/ 1547 h 1867"/>
                <a:gd name="T110" fmla="*/ 1542 w 1673"/>
                <a:gd name="T111" fmla="*/ 1597 h 1867"/>
                <a:gd name="T112" fmla="*/ 1563 w 1673"/>
                <a:gd name="T113" fmla="*/ 1639 h 1867"/>
                <a:gd name="T114" fmla="*/ 1577 w 1673"/>
                <a:gd name="T115" fmla="*/ 1672 h 1867"/>
                <a:gd name="T116" fmla="*/ 1595 w 1673"/>
                <a:gd name="T117" fmla="*/ 1706 h 1867"/>
                <a:gd name="T118" fmla="*/ 1613 w 1673"/>
                <a:gd name="T119" fmla="*/ 1742 h 1867"/>
                <a:gd name="T120" fmla="*/ 1627 w 1673"/>
                <a:gd name="T121" fmla="*/ 1772 h 1867"/>
                <a:gd name="T122" fmla="*/ 1643 w 1673"/>
                <a:gd name="T123" fmla="*/ 1809 h 1867"/>
                <a:gd name="T124" fmla="*/ 1671 w 1673"/>
                <a:gd name="T125" fmla="*/ 1865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3" h="1867">
                  <a:moveTo>
                    <a:pt x="0" y="0"/>
                  </a:moveTo>
                  <a:lnTo>
                    <a:pt x="0" y="0"/>
                  </a:lnTo>
                  <a:lnTo>
                    <a:pt x="13" y="0"/>
                  </a:lnTo>
                  <a:lnTo>
                    <a:pt x="16" y="0"/>
                  </a:lnTo>
                  <a:lnTo>
                    <a:pt x="29" y="0"/>
                  </a:lnTo>
                  <a:lnTo>
                    <a:pt x="31" y="0"/>
                  </a:lnTo>
                  <a:lnTo>
                    <a:pt x="43" y="0"/>
                  </a:lnTo>
                  <a:lnTo>
                    <a:pt x="45" y="0"/>
                  </a:lnTo>
                  <a:lnTo>
                    <a:pt x="58" y="0"/>
                  </a:lnTo>
                  <a:lnTo>
                    <a:pt x="61" y="0"/>
                  </a:lnTo>
                  <a:lnTo>
                    <a:pt x="74" y="0"/>
                  </a:lnTo>
                  <a:lnTo>
                    <a:pt x="76" y="0"/>
                  </a:lnTo>
                  <a:lnTo>
                    <a:pt x="88" y="0"/>
                  </a:lnTo>
                  <a:lnTo>
                    <a:pt x="91" y="0"/>
                  </a:lnTo>
                  <a:lnTo>
                    <a:pt x="103" y="0"/>
                  </a:lnTo>
                  <a:lnTo>
                    <a:pt x="106" y="0"/>
                  </a:lnTo>
                  <a:lnTo>
                    <a:pt x="119" y="0"/>
                  </a:lnTo>
                  <a:lnTo>
                    <a:pt x="121" y="0"/>
                  </a:lnTo>
                  <a:lnTo>
                    <a:pt x="134" y="0"/>
                  </a:lnTo>
                  <a:lnTo>
                    <a:pt x="137" y="0"/>
                  </a:lnTo>
                  <a:lnTo>
                    <a:pt x="148" y="0"/>
                  </a:lnTo>
                  <a:lnTo>
                    <a:pt x="151" y="0"/>
                  </a:lnTo>
                  <a:lnTo>
                    <a:pt x="164" y="0"/>
                  </a:lnTo>
                  <a:lnTo>
                    <a:pt x="166" y="0"/>
                  </a:lnTo>
                  <a:lnTo>
                    <a:pt x="179" y="0"/>
                  </a:lnTo>
                  <a:lnTo>
                    <a:pt x="182" y="0"/>
                  </a:lnTo>
                  <a:lnTo>
                    <a:pt x="193" y="0"/>
                  </a:lnTo>
                  <a:lnTo>
                    <a:pt x="196" y="0"/>
                  </a:lnTo>
                  <a:lnTo>
                    <a:pt x="209" y="0"/>
                  </a:lnTo>
                  <a:lnTo>
                    <a:pt x="211" y="0"/>
                  </a:lnTo>
                  <a:lnTo>
                    <a:pt x="224" y="0"/>
                  </a:lnTo>
                  <a:lnTo>
                    <a:pt x="227" y="0"/>
                  </a:lnTo>
                  <a:lnTo>
                    <a:pt x="240" y="0"/>
                  </a:lnTo>
                  <a:lnTo>
                    <a:pt x="241" y="0"/>
                  </a:lnTo>
                  <a:lnTo>
                    <a:pt x="254" y="0"/>
                  </a:lnTo>
                  <a:lnTo>
                    <a:pt x="256" y="0"/>
                  </a:lnTo>
                  <a:lnTo>
                    <a:pt x="269" y="0"/>
                  </a:lnTo>
                  <a:lnTo>
                    <a:pt x="272" y="0"/>
                  </a:lnTo>
                  <a:lnTo>
                    <a:pt x="285" y="0"/>
                  </a:lnTo>
                  <a:lnTo>
                    <a:pt x="287" y="0"/>
                  </a:lnTo>
                  <a:lnTo>
                    <a:pt x="299" y="0"/>
                  </a:lnTo>
                  <a:lnTo>
                    <a:pt x="302" y="0"/>
                  </a:lnTo>
                  <a:lnTo>
                    <a:pt x="314" y="0"/>
                  </a:lnTo>
                  <a:lnTo>
                    <a:pt x="317" y="0"/>
                  </a:lnTo>
                  <a:lnTo>
                    <a:pt x="330" y="0"/>
                  </a:lnTo>
                  <a:lnTo>
                    <a:pt x="332" y="0"/>
                  </a:lnTo>
                  <a:lnTo>
                    <a:pt x="344" y="0"/>
                  </a:lnTo>
                  <a:lnTo>
                    <a:pt x="347" y="0"/>
                  </a:lnTo>
                  <a:lnTo>
                    <a:pt x="359" y="0"/>
                  </a:lnTo>
                  <a:lnTo>
                    <a:pt x="362" y="0"/>
                  </a:lnTo>
                  <a:lnTo>
                    <a:pt x="375" y="0"/>
                  </a:lnTo>
                  <a:lnTo>
                    <a:pt x="377" y="0"/>
                  </a:lnTo>
                  <a:lnTo>
                    <a:pt x="390" y="0"/>
                  </a:lnTo>
                  <a:lnTo>
                    <a:pt x="393" y="0"/>
                  </a:lnTo>
                  <a:lnTo>
                    <a:pt x="405" y="0"/>
                  </a:lnTo>
                  <a:lnTo>
                    <a:pt x="407" y="0"/>
                  </a:lnTo>
                  <a:lnTo>
                    <a:pt x="420" y="0"/>
                  </a:lnTo>
                  <a:lnTo>
                    <a:pt x="422" y="0"/>
                  </a:lnTo>
                  <a:lnTo>
                    <a:pt x="435" y="0"/>
                  </a:lnTo>
                  <a:lnTo>
                    <a:pt x="438" y="0"/>
                  </a:lnTo>
                  <a:lnTo>
                    <a:pt x="450" y="0"/>
                  </a:lnTo>
                  <a:lnTo>
                    <a:pt x="452" y="0"/>
                  </a:lnTo>
                  <a:lnTo>
                    <a:pt x="465" y="0"/>
                  </a:lnTo>
                  <a:lnTo>
                    <a:pt x="468" y="0"/>
                  </a:lnTo>
                  <a:lnTo>
                    <a:pt x="480" y="0"/>
                  </a:lnTo>
                  <a:lnTo>
                    <a:pt x="483" y="0"/>
                  </a:lnTo>
                  <a:lnTo>
                    <a:pt x="496" y="0"/>
                  </a:lnTo>
                  <a:lnTo>
                    <a:pt x="497" y="0"/>
                  </a:lnTo>
                  <a:lnTo>
                    <a:pt x="510" y="0"/>
                  </a:lnTo>
                  <a:lnTo>
                    <a:pt x="513" y="0"/>
                  </a:lnTo>
                  <a:lnTo>
                    <a:pt x="525" y="0"/>
                  </a:lnTo>
                  <a:lnTo>
                    <a:pt x="528" y="0"/>
                  </a:lnTo>
                  <a:lnTo>
                    <a:pt x="541" y="0"/>
                  </a:lnTo>
                  <a:lnTo>
                    <a:pt x="543" y="0"/>
                  </a:lnTo>
                  <a:lnTo>
                    <a:pt x="555" y="0"/>
                  </a:lnTo>
                  <a:lnTo>
                    <a:pt x="558" y="0"/>
                  </a:lnTo>
                  <a:lnTo>
                    <a:pt x="570" y="0"/>
                  </a:lnTo>
                  <a:lnTo>
                    <a:pt x="573" y="0"/>
                  </a:lnTo>
                  <a:lnTo>
                    <a:pt x="586" y="0"/>
                  </a:lnTo>
                  <a:lnTo>
                    <a:pt x="588" y="0"/>
                  </a:lnTo>
                  <a:lnTo>
                    <a:pt x="600" y="0"/>
                  </a:lnTo>
                  <a:lnTo>
                    <a:pt x="603" y="0"/>
                  </a:lnTo>
                  <a:lnTo>
                    <a:pt x="616" y="0"/>
                  </a:lnTo>
                  <a:lnTo>
                    <a:pt x="618" y="0"/>
                  </a:lnTo>
                  <a:lnTo>
                    <a:pt x="631" y="0"/>
                  </a:lnTo>
                  <a:lnTo>
                    <a:pt x="633" y="0"/>
                  </a:lnTo>
                  <a:lnTo>
                    <a:pt x="646" y="0"/>
                  </a:lnTo>
                  <a:lnTo>
                    <a:pt x="649" y="0"/>
                  </a:lnTo>
                  <a:lnTo>
                    <a:pt x="661" y="0"/>
                  </a:lnTo>
                  <a:lnTo>
                    <a:pt x="663" y="0"/>
                  </a:lnTo>
                  <a:lnTo>
                    <a:pt x="676" y="0"/>
                  </a:lnTo>
                  <a:lnTo>
                    <a:pt x="679" y="0"/>
                  </a:lnTo>
                  <a:lnTo>
                    <a:pt x="691" y="0"/>
                  </a:lnTo>
                  <a:lnTo>
                    <a:pt x="694" y="0"/>
                  </a:lnTo>
                  <a:lnTo>
                    <a:pt x="706" y="0"/>
                  </a:lnTo>
                  <a:lnTo>
                    <a:pt x="708" y="0"/>
                  </a:lnTo>
                  <a:lnTo>
                    <a:pt x="721" y="0"/>
                  </a:lnTo>
                  <a:lnTo>
                    <a:pt x="724" y="0"/>
                  </a:lnTo>
                  <a:lnTo>
                    <a:pt x="736" y="0"/>
                  </a:lnTo>
                  <a:lnTo>
                    <a:pt x="739" y="0"/>
                  </a:lnTo>
                  <a:lnTo>
                    <a:pt x="752" y="0"/>
                  </a:lnTo>
                  <a:lnTo>
                    <a:pt x="753" y="0"/>
                  </a:lnTo>
                  <a:lnTo>
                    <a:pt x="766" y="0"/>
                  </a:lnTo>
                  <a:lnTo>
                    <a:pt x="769" y="0"/>
                  </a:lnTo>
                  <a:lnTo>
                    <a:pt x="782" y="0"/>
                  </a:lnTo>
                  <a:lnTo>
                    <a:pt x="784" y="0"/>
                  </a:lnTo>
                  <a:lnTo>
                    <a:pt x="794" y="12"/>
                  </a:lnTo>
                  <a:lnTo>
                    <a:pt x="794" y="16"/>
                  </a:lnTo>
                  <a:lnTo>
                    <a:pt x="797" y="19"/>
                  </a:lnTo>
                  <a:lnTo>
                    <a:pt x="799" y="22"/>
                  </a:lnTo>
                  <a:lnTo>
                    <a:pt x="799" y="27"/>
                  </a:lnTo>
                  <a:lnTo>
                    <a:pt x="802" y="29"/>
                  </a:lnTo>
                  <a:lnTo>
                    <a:pt x="806" y="42"/>
                  </a:lnTo>
                  <a:lnTo>
                    <a:pt x="809" y="45"/>
                  </a:lnTo>
                  <a:lnTo>
                    <a:pt x="811" y="52"/>
                  </a:lnTo>
                  <a:lnTo>
                    <a:pt x="814" y="55"/>
                  </a:lnTo>
                  <a:lnTo>
                    <a:pt x="814" y="55"/>
                  </a:lnTo>
                  <a:lnTo>
                    <a:pt x="814" y="60"/>
                  </a:lnTo>
                  <a:lnTo>
                    <a:pt x="821" y="72"/>
                  </a:lnTo>
                  <a:lnTo>
                    <a:pt x="824" y="77"/>
                  </a:lnTo>
                  <a:lnTo>
                    <a:pt x="827" y="82"/>
                  </a:lnTo>
                  <a:lnTo>
                    <a:pt x="829" y="87"/>
                  </a:lnTo>
                  <a:lnTo>
                    <a:pt x="829" y="87"/>
                  </a:lnTo>
                  <a:lnTo>
                    <a:pt x="829" y="90"/>
                  </a:lnTo>
                  <a:lnTo>
                    <a:pt x="834" y="100"/>
                  </a:lnTo>
                  <a:lnTo>
                    <a:pt x="837" y="105"/>
                  </a:lnTo>
                  <a:lnTo>
                    <a:pt x="842" y="114"/>
                  </a:lnTo>
                  <a:lnTo>
                    <a:pt x="845" y="117"/>
                  </a:lnTo>
                  <a:lnTo>
                    <a:pt x="845" y="117"/>
                  </a:lnTo>
                  <a:lnTo>
                    <a:pt x="845" y="122"/>
                  </a:lnTo>
                  <a:lnTo>
                    <a:pt x="850" y="132"/>
                  </a:lnTo>
                  <a:lnTo>
                    <a:pt x="852" y="137"/>
                  </a:lnTo>
                  <a:lnTo>
                    <a:pt x="856" y="148"/>
                  </a:lnTo>
                  <a:lnTo>
                    <a:pt x="859" y="150"/>
                  </a:lnTo>
                  <a:lnTo>
                    <a:pt x="861" y="160"/>
                  </a:lnTo>
                  <a:lnTo>
                    <a:pt x="864" y="166"/>
                  </a:lnTo>
                  <a:lnTo>
                    <a:pt x="872" y="177"/>
                  </a:lnTo>
                  <a:lnTo>
                    <a:pt x="874" y="182"/>
                  </a:lnTo>
                  <a:lnTo>
                    <a:pt x="877" y="193"/>
                  </a:lnTo>
                  <a:lnTo>
                    <a:pt x="879" y="195"/>
                  </a:lnTo>
                  <a:lnTo>
                    <a:pt x="884" y="208"/>
                  </a:lnTo>
                  <a:lnTo>
                    <a:pt x="887" y="211"/>
                  </a:lnTo>
                  <a:lnTo>
                    <a:pt x="887" y="211"/>
                  </a:lnTo>
                  <a:lnTo>
                    <a:pt x="890" y="213"/>
                  </a:lnTo>
                  <a:lnTo>
                    <a:pt x="892" y="220"/>
                  </a:lnTo>
                  <a:lnTo>
                    <a:pt x="892" y="225"/>
                  </a:lnTo>
                  <a:lnTo>
                    <a:pt x="900" y="238"/>
                  </a:lnTo>
                  <a:lnTo>
                    <a:pt x="902" y="243"/>
                  </a:lnTo>
                  <a:lnTo>
                    <a:pt x="902" y="243"/>
                  </a:lnTo>
                  <a:lnTo>
                    <a:pt x="905" y="245"/>
                  </a:lnTo>
                  <a:lnTo>
                    <a:pt x="907" y="253"/>
                  </a:lnTo>
                  <a:lnTo>
                    <a:pt x="907" y="256"/>
                  </a:lnTo>
                  <a:lnTo>
                    <a:pt x="914" y="268"/>
                  </a:lnTo>
                  <a:lnTo>
                    <a:pt x="914" y="270"/>
                  </a:lnTo>
                  <a:lnTo>
                    <a:pt x="917" y="273"/>
                  </a:lnTo>
                  <a:lnTo>
                    <a:pt x="919" y="278"/>
                  </a:lnTo>
                  <a:lnTo>
                    <a:pt x="919" y="280"/>
                  </a:lnTo>
                  <a:lnTo>
                    <a:pt x="922" y="285"/>
                  </a:lnTo>
                  <a:lnTo>
                    <a:pt x="930" y="298"/>
                  </a:lnTo>
                  <a:lnTo>
                    <a:pt x="930" y="303"/>
                  </a:lnTo>
                  <a:lnTo>
                    <a:pt x="932" y="306"/>
                  </a:lnTo>
                  <a:lnTo>
                    <a:pt x="935" y="311"/>
                  </a:lnTo>
                  <a:lnTo>
                    <a:pt x="935" y="314"/>
                  </a:lnTo>
                  <a:lnTo>
                    <a:pt x="937" y="316"/>
                  </a:lnTo>
                  <a:lnTo>
                    <a:pt x="942" y="328"/>
                  </a:lnTo>
                  <a:lnTo>
                    <a:pt x="945" y="330"/>
                  </a:lnTo>
                  <a:lnTo>
                    <a:pt x="947" y="338"/>
                  </a:lnTo>
                  <a:lnTo>
                    <a:pt x="950" y="341"/>
                  </a:lnTo>
                  <a:lnTo>
                    <a:pt x="950" y="341"/>
                  </a:lnTo>
                  <a:lnTo>
                    <a:pt x="950" y="346"/>
                  </a:lnTo>
                  <a:lnTo>
                    <a:pt x="957" y="359"/>
                  </a:lnTo>
                  <a:lnTo>
                    <a:pt x="959" y="364"/>
                  </a:lnTo>
                  <a:lnTo>
                    <a:pt x="962" y="369"/>
                  </a:lnTo>
                  <a:lnTo>
                    <a:pt x="964" y="373"/>
                  </a:lnTo>
                  <a:lnTo>
                    <a:pt x="964" y="373"/>
                  </a:lnTo>
                  <a:lnTo>
                    <a:pt x="964" y="376"/>
                  </a:lnTo>
                  <a:lnTo>
                    <a:pt x="970" y="386"/>
                  </a:lnTo>
                  <a:lnTo>
                    <a:pt x="972" y="391"/>
                  </a:lnTo>
                  <a:lnTo>
                    <a:pt x="977" y="401"/>
                  </a:lnTo>
                  <a:lnTo>
                    <a:pt x="980" y="406"/>
                  </a:lnTo>
                  <a:lnTo>
                    <a:pt x="985" y="419"/>
                  </a:lnTo>
                  <a:lnTo>
                    <a:pt x="987" y="423"/>
                  </a:lnTo>
                  <a:lnTo>
                    <a:pt x="993" y="433"/>
                  </a:lnTo>
                  <a:lnTo>
                    <a:pt x="995" y="436"/>
                  </a:lnTo>
                  <a:lnTo>
                    <a:pt x="998" y="446"/>
                  </a:lnTo>
                  <a:lnTo>
                    <a:pt x="1000" y="451"/>
                  </a:lnTo>
                  <a:lnTo>
                    <a:pt x="1008" y="464"/>
                  </a:lnTo>
                  <a:lnTo>
                    <a:pt x="1009" y="469"/>
                  </a:lnTo>
                  <a:lnTo>
                    <a:pt x="1012" y="479"/>
                  </a:lnTo>
                  <a:lnTo>
                    <a:pt x="1015" y="484"/>
                  </a:lnTo>
                  <a:lnTo>
                    <a:pt x="1020" y="494"/>
                  </a:lnTo>
                  <a:lnTo>
                    <a:pt x="1022" y="496"/>
                  </a:lnTo>
                  <a:lnTo>
                    <a:pt x="1022" y="496"/>
                  </a:lnTo>
                  <a:lnTo>
                    <a:pt x="1025" y="502"/>
                  </a:lnTo>
                  <a:lnTo>
                    <a:pt x="1027" y="507"/>
                  </a:lnTo>
                  <a:lnTo>
                    <a:pt x="1027" y="512"/>
                  </a:lnTo>
                  <a:lnTo>
                    <a:pt x="1035" y="525"/>
                  </a:lnTo>
                  <a:lnTo>
                    <a:pt x="1038" y="529"/>
                  </a:lnTo>
                  <a:lnTo>
                    <a:pt x="1038" y="529"/>
                  </a:lnTo>
                  <a:lnTo>
                    <a:pt x="1040" y="531"/>
                  </a:lnTo>
                  <a:lnTo>
                    <a:pt x="1043" y="539"/>
                  </a:lnTo>
                  <a:lnTo>
                    <a:pt x="1043" y="542"/>
                  </a:lnTo>
                  <a:lnTo>
                    <a:pt x="1050" y="554"/>
                  </a:lnTo>
                  <a:lnTo>
                    <a:pt x="1050" y="557"/>
                  </a:lnTo>
                  <a:lnTo>
                    <a:pt x="1053" y="559"/>
                  </a:lnTo>
                  <a:lnTo>
                    <a:pt x="1056" y="565"/>
                  </a:lnTo>
                  <a:lnTo>
                    <a:pt x="1056" y="567"/>
                  </a:lnTo>
                  <a:lnTo>
                    <a:pt x="1058" y="572"/>
                  </a:lnTo>
                  <a:lnTo>
                    <a:pt x="1065" y="584"/>
                  </a:lnTo>
                  <a:lnTo>
                    <a:pt x="1065" y="589"/>
                  </a:lnTo>
                  <a:lnTo>
                    <a:pt x="1067" y="592"/>
                  </a:lnTo>
                  <a:lnTo>
                    <a:pt x="1070" y="597"/>
                  </a:lnTo>
                  <a:lnTo>
                    <a:pt x="1070" y="599"/>
                  </a:lnTo>
                  <a:lnTo>
                    <a:pt x="1072" y="602"/>
                  </a:lnTo>
                  <a:lnTo>
                    <a:pt x="1078" y="615"/>
                  </a:lnTo>
                  <a:lnTo>
                    <a:pt x="1080" y="617"/>
                  </a:lnTo>
                  <a:lnTo>
                    <a:pt x="1083" y="625"/>
                  </a:lnTo>
                  <a:lnTo>
                    <a:pt x="1085" y="627"/>
                  </a:lnTo>
                  <a:lnTo>
                    <a:pt x="1085" y="627"/>
                  </a:lnTo>
                  <a:lnTo>
                    <a:pt x="1085" y="632"/>
                  </a:lnTo>
                  <a:lnTo>
                    <a:pt x="1093" y="644"/>
                  </a:lnTo>
                  <a:lnTo>
                    <a:pt x="1096" y="650"/>
                  </a:lnTo>
                  <a:lnTo>
                    <a:pt x="1098" y="657"/>
                  </a:lnTo>
                  <a:lnTo>
                    <a:pt x="1101" y="660"/>
                  </a:lnTo>
                  <a:lnTo>
                    <a:pt x="1101" y="660"/>
                  </a:lnTo>
                  <a:lnTo>
                    <a:pt x="1101" y="662"/>
                  </a:lnTo>
                  <a:lnTo>
                    <a:pt x="1106" y="675"/>
                  </a:lnTo>
                  <a:lnTo>
                    <a:pt x="1108" y="678"/>
                  </a:lnTo>
                  <a:lnTo>
                    <a:pt x="1112" y="687"/>
                  </a:lnTo>
                  <a:lnTo>
                    <a:pt x="1115" y="692"/>
                  </a:lnTo>
                  <a:lnTo>
                    <a:pt x="1120" y="705"/>
                  </a:lnTo>
                  <a:lnTo>
                    <a:pt x="1123" y="710"/>
                  </a:lnTo>
                  <a:lnTo>
                    <a:pt x="1128" y="720"/>
                  </a:lnTo>
                  <a:lnTo>
                    <a:pt x="1130" y="723"/>
                  </a:lnTo>
                  <a:lnTo>
                    <a:pt x="1133" y="732"/>
                  </a:lnTo>
                  <a:lnTo>
                    <a:pt x="1135" y="737"/>
                  </a:lnTo>
                  <a:lnTo>
                    <a:pt x="1141" y="747"/>
                  </a:lnTo>
                  <a:lnTo>
                    <a:pt x="1143" y="753"/>
                  </a:lnTo>
                  <a:lnTo>
                    <a:pt x="1143" y="753"/>
                  </a:lnTo>
                  <a:lnTo>
                    <a:pt x="1146" y="755"/>
                  </a:lnTo>
                  <a:lnTo>
                    <a:pt x="1148" y="765"/>
                  </a:lnTo>
                  <a:lnTo>
                    <a:pt x="1151" y="770"/>
                  </a:lnTo>
                  <a:lnTo>
                    <a:pt x="1156" y="781"/>
                  </a:lnTo>
                  <a:lnTo>
                    <a:pt x="1159" y="782"/>
                  </a:lnTo>
                  <a:lnTo>
                    <a:pt x="1159" y="782"/>
                  </a:lnTo>
                  <a:lnTo>
                    <a:pt x="1161" y="787"/>
                  </a:lnTo>
                  <a:lnTo>
                    <a:pt x="1163" y="793"/>
                  </a:lnTo>
                  <a:lnTo>
                    <a:pt x="1163" y="798"/>
                  </a:lnTo>
                  <a:lnTo>
                    <a:pt x="1170" y="810"/>
                  </a:lnTo>
                  <a:lnTo>
                    <a:pt x="1173" y="816"/>
                  </a:lnTo>
                  <a:lnTo>
                    <a:pt x="1173" y="816"/>
                  </a:lnTo>
                  <a:lnTo>
                    <a:pt x="1175" y="818"/>
                  </a:lnTo>
                  <a:lnTo>
                    <a:pt x="1178" y="826"/>
                  </a:lnTo>
                  <a:lnTo>
                    <a:pt x="1178" y="831"/>
                  </a:lnTo>
                  <a:lnTo>
                    <a:pt x="1186" y="840"/>
                  </a:lnTo>
                  <a:lnTo>
                    <a:pt x="1186" y="843"/>
                  </a:lnTo>
                  <a:lnTo>
                    <a:pt x="1188" y="848"/>
                  </a:lnTo>
                  <a:lnTo>
                    <a:pt x="1191" y="850"/>
                  </a:lnTo>
                  <a:lnTo>
                    <a:pt x="1191" y="853"/>
                  </a:lnTo>
                  <a:lnTo>
                    <a:pt x="1193" y="858"/>
                  </a:lnTo>
                  <a:lnTo>
                    <a:pt x="1201" y="871"/>
                  </a:lnTo>
                  <a:lnTo>
                    <a:pt x="1201" y="876"/>
                  </a:lnTo>
                  <a:lnTo>
                    <a:pt x="1204" y="879"/>
                  </a:lnTo>
                  <a:lnTo>
                    <a:pt x="1206" y="884"/>
                  </a:lnTo>
                  <a:lnTo>
                    <a:pt x="1206" y="885"/>
                  </a:lnTo>
                  <a:lnTo>
                    <a:pt x="1209" y="888"/>
                  </a:lnTo>
                  <a:lnTo>
                    <a:pt x="1213" y="901"/>
                  </a:lnTo>
                  <a:lnTo>
                    <a:pt x="1215" y="903"/>
                  </a:lnTo>
                  <a:lnTo>
                    <a:pt x="1218" y="911"/>
                  </a:lnTo>
                  <a:lnTo>
                    <a:pt x="1221" y="913"/>
                  </a:lnTo>
                  <a:lnTo>
                    <a:pt x="1221" y="913"/>
                  </a:lnTo>
                  <a:lnTo>
                    <a:pt x="1221" y="919"/>
                  </a:lnTo>
                  <a:lnTo>
                    <a:pt x="1228" y="931"/>
                  </a:lnTo>
                  <a:lnTo>
                    <a:pt x="1231" y="935"/>
                  </a:lnTo>
                  <a:lnTo>
                    <a:pt x="1233" y="943"/>
                  </a:lnTo>
                  <a:lnTo>
                    <a:pt x="1236" y="946"/>
                  </a:lnTo>
                  <a:lnTo>
                    <a:pt x="1236" y="946"/>
                  </a:lnTo>
                  <a:lnTo>
                    <a:pt x="1236" y="948"/>
                  </a:lnTo>
                  <a:lnTo>
                    <a:pt x="1241" y="961"/>
                  </a:lnTo>
                  <a:lnTo>
                    <a:pt x="1244" y="964"/>
                  </a:lnTo>
                  <a:lnTo>
                    <a:pt x="1249" y="974"/>
                  </a:lnTo>
                  <a:lnTo>
                    <a:pt x="1251" y="979"/>
                  </a:lnTo>
                  <a:lnTo>
                    <a:pt x="1256" y="991"/>
                  </a:lnTo>
                  <a:lnTo>
                    <a:pt x="1259" y="996"/>
                  </a:lnTo>
                  <a:lnTo>
                    <a:pt x="1264" y="1006"/>
                  </a:lnTo>
                  <a:lnTo>
                    <a:pt x="1266" y="1009"/>
                  </a:lnTo>
                  <a:lnTo>
                    <a:pt x="1268" y="1021"/>
                  </a:lnTo>
                  <a:lnTo>
                    <a:pt x="1271" y="1024"/>
                  </a:lnTo>
                  <a:lnTo>
                    <a:pt x="1276" y="1034"/>
                  </a:lnTo>
                  <a:lnTo>
                    <a:pt x="1278" y="1038"/>
                  </a:lnTo>
                  <a:lnTo>
                    <a:pt x="1278" y="1038"/>
                  </a:lnTo>
                  <a:lnTo>
                    <a:pt x="1281" y="1041"/>
                  </a:lnTo>
                  <a:lnTo>
                    <a:pt x="1284" y="1051"/>
                  </a:lnTo>
                  <a:lnTo>
                    <a:pt x="1286" y="1056"/>
                  </a:lnTo>
                  <a:lnTo>
                    <a:pt x="1291" y="1067"/>
                  </a:lnTo>
                  <a:lnTo>
                    <a:pt x="1294" y="1069"/>
                  </a:lnTo>
                  <a:lnTo>
                    <a:pt x="1294" y="1069"/>
                  </a:lnTo>
                  <a:lnTo>
                    <a:pt x="1296" y="1074"/>
                  </a:lnTo>
                  <a:lnTo>
                    <a:pt x="1299" y="1079"/>
                  </a:lnTo>
                  <a:lnTo>
                    <a:pt x="1299" y="1084"/>
                  </a:lnTo>
                  <a:lnTo>
                    <a:pt x="1307" y="1094"/>
                  </a:lnTo>
                  <a:lnTo>
                    <a:pt x="1307" y="1099"/>
                  </a:lnTo>
                  <a:lnTo>
                    <a:pt x="1309" y="1101"/>
                  </a:lnTo>
                  <a:lnTo>
                    <a:pt x="1312" y="1104"/>
                  </a:lnTo>
                  <a:lnTo>
                    <a:pt x="1314" y="1112"/>
                  </a:lnTo>
                  <a:lnTo>
                    <a:pt x="1314" y="1117"/>
                  </a:lnTo>
                  <a:lnTo>
                    <a:pt x="1321" y="1127"/>
                  </a:lnTo>
                  <a:lnTo>
                    <a:pt x="1321" y="1130"/>
                  </a:lnTo>
                  <a:lnTo>
                    <a:pt x="1323" y="1135"/>
                  </a:lnTo>
                  <a:lnTo>
                    <a:pt x="1326" y="1137"/>
                  </a:lnTo>
                  <a:lnTo>
                    <a:pt x="1326" y="1140"/>
                  </a:lnTo>
                  <a:lnTo>
                    <a:pt x="1329" y="1144"/>
                  </a:lnTo>
                  <a:lnTo>
                    <a:pt x="1336" y="1157"/>
                  </a:lnTo>
                  <a:lnTo>
                    <a:pt x="1336" y="1162"/>
                  </a:lnTo>
                  <a:lnTo>
                    <a:pt x="1339" y="1164"/>
                  </a:lnTo>
                  <a:lnTo>
                    <a:pt x="1341" y="1170"/>
                  </a:lnTo>
                  <a:lnTo>
                    <a:pt x="1341" y="1172"/>
                  </a:lnTo>
                  <a:lnTo>
                    <a:pt x="1344" y="1177"/>
                  </a:lnTo>
                  <a:lnTo>
                    <a:pt x="1349" y="1187"/>
                  </a:lnTo>
                  <a:lnTo>
                    <a:pt x="1352" y="1190"/>
                  </a:lnTo>
                  <a:lnTo>
                    <a:pt x="1354" y="1197"/>
                  </a:lnTo>
                  <a:lnTo>
                    <a:pt x="1357" y="1199"/>
                  </a:lnTo>
                  <a:lnTo>
                    <a:pt x="1357" y="1199"/>
                  </a:lnTo>
                  <a:lnTo>
                    <a:pt x="1357" y="1204"/>
                  </a:lnTo>
                  <a:lnTo>
                    <a:pt x="1364" y="1217"/>
                  </a:lnTo>
                  <a:lnTo>
                    <a:pt x="1367" y="1222"/>
                  </a:lnTo>
                  <a:lnTo>
                    <a:pt x="1369" y="1230"/>
                  </a:lnTo>
                  <a:lnTo>
                    <a:pt x="1371" y="1233"/>
                  </a:lnTo>
                  <a:lnTo>
                    <a:pt x="1371" y="1233"/>
                  </a:lnTo>
                  <a:lnTo>
                    <a:pt x="1371" y="1235"/>
                  </a:lnTo>
                  <a:lnTo>
                    <a:pt x="1376" y="1247"/>
                  </a:lnTo>
                  <a:lnTo>
                    <a:pt x="1379" y="1249"/>
                  </a:lnTo>
                  <a:lnTo>
                    <a:pt x="1384" y="1260"/>
                  </a:lnTo>
                  <a:lnTo>
                    <a:pt x="1386" y="1265"/>
                  </a:lnTo>
                  <a:lnTo>
                    <a:pt x="1392" y="1278"/>
                  </a:lnTo>
                  <a:lnTo>
                    <a:pt x="1394" y="1283"/>
                  </a:lnTo>
                  <a:lnTo>
                    <a:pt x="1399" y="1293"/>
                  </a:lnTo>
                  <a:lnTo>
                    <a:pt x="1402" y="1295"/>
                  </a:lnTo>
                  <a:lnTo>
                    <a:pt x="1404" y="1307"/>
                  </a:lnTo>
                  <a:lnTo>
                    <a:pt x="1407" y="1310"/>
                  </a:lnTo>
                  <a:lnTo>
                    <a:pt x="1412" y="1320"/>
                  </a:lnTo>
                  <a:lnTo>
                    <a:pt x="1415" y="1325"/>
                  </a:lnTo>
                  <a:lnTo>
                    <a:pt x="1415" y="1325"/>
                  </a:lnTo>
                  <a:lnTo>
                    <a:pt x="1417" y="1328"/>
                  </a:lnTo>
                  <a:lnTo>
                    <a:pt x="1419" y="1338"/>
                  </a:lnTo>
                  <a:lnTo>
                    <a:pt x="1421" y="1343"/>
                  </a:lnTo>
                  <a:lnTo>
                    <a:pt x="1426" y="1352"/>
                  </a:lnTo>
                  <a:lnTo>
                    <a:pt x="1429" y="1355"/>
                  </a:lnTo>
                  <a:lnTo>
                    <a:pt x="1429" y="1355"/>
                  </a:lnTo>
                  <a:lnTo>
                    <a:pt x="1432" y="1360"/>
                  </a:lnTo>
                  <a:lnTo>
                    <a:pt x="1434" y="1368"/>
                  </a:lnTo>
                  <a:lnTo>
                    <a:pt x="1434" y="1370"/>
                  </a:lnTo>
                  <a:lnTo>
                    <a:pt x="1442" y="1381"/>
                  </a:lnTo>
                  <a:lnTo>
                    <a:pt x="1442" y="1386"/>
                  </a:lnTo>
                  <a:lnTo>
                    <a:pt x="1444" y="1388"/>
                  </a:lnTo>
                  <a:lnTo>
                    <a:pt x="1447" y="1391"/>
                  </a:lnTo>
                  <a:lnTo>
                    <a:pt x="1449" y="1397"/>
                  </a:lnTo>
                  <a:lnTo>
                    <a:pt x="1449" y="1403"/>
                  </a:lnTo>
                  <a:lnTo>
                    <a:pt x="1457" y="1413"/>
                  </a:lnTo>
                  <a:lnTo>
                    <a:pt x="1457" y="1415"/>
                  </a:lnTo>
                  <a:lnTo>
                    <a:pt x="1460" y="1421"/>
                  </a:lnTo>
                  <a:lnTo>
                    <a:pt x="1462" y="1423"/>
                  </a:lnTo>
                  <a:lnTo>
                    <a:pt x="1462" y="1426"/>
                  </a:lnTo>
                  <a:lnTo>
                    <a:pt x="1465" y="1431"/>
                  </a:lnTo>
                  <a:lnTo>
                    <a:pt x="1469" y="1441"/>
                  </a:lnTo>
                  <a:lnTo>
                    <a:pt x="1472" y="1446"/>
                  </a:lnTo>
                  <a:lnTo>
                    <a:pt x="1474" y="1450"/>
                  </a:lnTo>
                  <a:lnTo>
                    <a:pt x="1477" y="1455"/>
                  </a:lnTo>
                  <a:lnTo>
                    <a:pt x="1477" y="1458"/>
                  </a:lnTo>
                  <a:lnTo>
                    <a:pt x="1479" y="1463"/>
                  </a:lnTo>
                  <a:lnTo>
                    <a:pt x="1484" y="1473"/>
                  </a:lnTo>
                  <a:lnTo>
                    <a:pt x="1487" y="1476"/>
                  </a:lnTo>
                  <a:lnTo>
                    <a:pt x="1489" y="1484"/>
                  </a:lnTo>
                  <a:lnTo>
                    <a:pt x="1492" y="1486"/>
                  </a:lnTo>
                  <a:lnTo>
                    <a:pt x="1492" y="1486"/>
                  </a:lnTo>
                  <a:lnTo>
                    <a:pt x="1492" y="1491"/>
                  </a:lnTo>
                  <a:lnTo>
                    <a:pt x="1500" y="1503"/>
                  </a:lnTo>
                  <a:lnTo>
                    <a:pt x="1502" y="1508"/>
                  </a:lnTo>
                  <a:lnTo>
                    <a:pt x="1505" y="1516"/>
                  </a:lnTo>
                  <a:lnTo>
                    <a:pt x="1507" y="1518"/>
                  </a:lnTo>
                  <a:lnTo>
                    <a:pt x="1507" y="1518"/>
                  </a:lnTo>
                  <a:lnTo>
                    <a:pt x="1507" y="1523"/>
                  </a:lnTo>
                  <a:lnTo>
                    <a:pt x="1512" y="1534"/>
                  </a:lnTo>
                  <a:lnTo>
                    <a:pt x="1515" y="1536"/>
                  </a:lnTo>
                  <a:lnTo>
                    <a:pt x="1520" y="1547"/>
                  </a:lnTo>
                  <a:lnTo>
                    <a:pt x="1522" y="1551"/>
                  </a:lnTo>
                  <a:lnTo>
                    <a:pt x="1527" y="1563"/>
                  </a:lnTo>
                  <a:lnTo>
                    <a:pt x="1529" y="1569"/>
                  </a:lnTo>
                  <a:lnTo>
                    <a:pt x="1535" y="1579"/>
                  </a:lnTo>
                  <a:lnTo>
                    <a:pt x="1537" y="1581"/>
                  </a:lnTo>
                  <a:lnTo>
                    <a:pt x="1540" y="1594"/>
                  </a:lnTo>
                  <a:lnTo>
                    <a:pt x="1542" y="1597"/>
                  </a:lnTo>
                  <a:lnTo>
                    <a:pt x="1547" y="1606"/>
                  </a:lnTo>
                  <a:lnTo>
                    <a:pt x="1550" y="1611"/>
                  </a:lnTo>
                  <a:lnTo>
                    <a:pt x="1550" y="1611"/>
                  </a:lnTo>
                  <a:lnTo>
                    <a:pt x="1552" y="1614"/>
                  </a:lnTo>
                  <a:lnTo>
                    <a:pt x="1555" y="1624"/>
                  </a:lnTo>
                  <a:lnTo>
                    <a:pt x="1558" y="1629"/>
                  </a:lnTo>
                  <a:lnTo>
                    <a:pt x="1563" y="1639"/>
                  </a:lnTo>
                  <a:lnTo>
                    <a:pt x="1565" y="1642"/>
                  </a:lnTo>
                  <a:lnTo>
                    <a:pt x="1565" y="1642"/>
                  </a:lnTo>
                  <a:lnTo>
                    <a:pt x="1568" y="1647"/>
                  </a:lnTo>
                  <a:lnTo>
                    <a:pt x="1570" y="1654"/>
                  </a:lnTo>
                  <a:lnTo>
                    <a:pt x="1570" y="1656"/>
                  </a:lnTo>
                  <a:lnTo>
                    <a:pt x="1577" y="1666"/>
                  </a:lnTo>
                  <a:lnTo>
                    <a:pt x="1577" y="1672"/>
                  </a:lnTo>
                  <a:lnTo>
                    <a:pt x="1580" y="1674"/>
                  </a:lnTo>
                  <a:lnTo>
                    <a:pt x="1582" y="1677"/>
                  </a:lnTo>
                  <a:lnTo>
                    <a:pt x="1585" y="1684"/>
                  </a:lnTo>
                  <a:lnTo>
                    <a:pt x="1585" y="1689"/>
                  </a:lnTo>
                  <a:lnTo>
                    <a:pt x="1592" y="1700"/>
                  </a:lnTo>
                  <a:lnTo>
                    <a:pt x="1592" y="1702"/>
                  </a:lnTo>
                  <a:lnTo>
                    <a:pt x="1595" y="1706"/>
                  </a:lnTo>
                  <a:lnTo>
                    <a:pt x="1598" y="1709"/>
                  </a:lnTo>
                  <a:lnTo>
                    <a:pt x="1598" y="1714"/>
                  </a:lnTo>
                  <a:lnTo>
                    <a:pt x="1600" y="1717"/>
                  </a:lnTo>
                  <a:lnTo>
                    <a:pt x="1605" y="1727"/>
                  </a:lnTo>
                  <a:lnTo>
                    <a:pt x="1608" y="1732"/>
                  </a:lnTo>
                  <a:lnTo>
                    <a:pt x="1610" y="1737"/>
                  </a:lnTo>
                  <a:lnTo>
                    <a:pt x="1613" y="1742"/>
                  </a:lnTo>
                  <a:lnTo>
                    <a:pt x="1613" y="1745"/>
                  </a:lnTo>
                  <a:lnTo>
                    <a:pt x="1615" y="1750"/>
                  </a:lnTo>
                  <a:lnTo>
                    <a:pt x="1621" y="1759"/>
                  </a:lnTo>
                  <a:lnTo>
                    <a:pt x="1622" y="1762"/>
                  </a:lnTo>
                  <a:lnTo>
                    <a:pt x="1625" y="1769"/>
                  </a:lnTo>
                  <a:lnTo>
                    <a:pt x="1627" y="1772"/>
                  </a:lnTo>
                  <a:lnTo>
                    <a:pt x="1627" y="1772"/>
                  </a:lnTo>
                  <a:lnTo>
                    <a:pt x="1627" y="1777"/>
                  </a:lnTo>
                  <a:lnTo>
                    <a:pt x="1632" y="1787"/>
                  </a:lnTo>
                  <a:lnTo>
                    <a:pt x="1635" y="1792"/>
                  </a:lnTo>
                  <a:lnTo>
                    <a:pt x="1640" y="1803"/>
                  </a:lnTo>
                  <a:lnTo>
                    <a:pt x="1643" y="1805"/>
                  </a:lnTo>
                  <a:lnTo>
                    <a:pt x="1643" y="1805"/>
                  </a:lnTo>
                  <a:lnTo>
                    <a:pt x="1643" y="1809"/>
                  </a:lnTo>
                  <a:lnTo>
                    <a:pt x="1648" y="1820"/>
                  </a:lnTo>
                  <a:lnTo>
                    <a:pt x="1650" y="1822"/>
                  </a:lnTo>
                  <a:lnTo>
                    <a:pt x="1655" y="1832"/>
                  </a:lnTo>
                  <a:lnTo>
                    <a:pt x="1658" y="1837"/>
                  </a:lnTo>
                  <a:lnTo>
                    <a:pt x="1663" y="1850"/>
                  </a:lnTo>
                  <a:lnTo>
                    <a:pt x="1666" y="1855"/>
                  </a:lnTo>
                  <a:lnTo>
                    <a:pt x="1671" y="1865"/>
                  </a:lnTo>
                  <a:lnTo>
                    <a:pt x="1673" y="1867"/>
                  </a:lnTo>
                </a:path>
              </a:pathLst>
            </a:custGeom>
            <a:noFill/>
            <a:ln w="3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56" name="Oval 63"/>
            <p:cNvSpPr>
              <a:spLocks noChangeArrowheads="1"/>
            </p:cNvSpPr>
            <p:nvPr/>
          </p:nvSpPr>
          <p:spPr bwMode="auto">
            <a:xfrm>
              <a:off x="1347410" y="1334154"/>
              <a:ext cx="103612" cy="96266"/>
            </a:xfrm>
            <a:prstGeom prst="ellipse">
              <a:avLst/>
            </a:prstGeom>
            <a:solidFill>
              <a:srgbClr val="0000FF"/>
            </a:solidFill>
            <a:ln w="0">
              <a:solidFill>
                <a:srgbClr val="000000"/>
              </a:solidFill>
              <a:prstDash val="solid"/>
              <a:round/>
              <a:headEnd/>
              <a:tailEnd/>
            </a:ln>
          </p:spPr>
          <p:txBody>
            <a:bodyPr vert="horz" wrap="square" lIns="145135" tIns="72567" rIns="145135" bIns="72567" numCol="1" anchor="t" anchorCtr="0" compatLnSpc="1">
              <a:prstTxWarp prst="textNoShape">
                <a:avLst/>
              </a:prstTxWarp>
            </a:bodyPr>
            <a:lstStyle/>
            <a:p>
              <a:endParaRPr lang="es-AR" sz="1428"/>
            </a:p>
          </p:txBody>
        </p:sp>
        <p:sp>
          <p:nvSpPr>
            <p:cNvPr id="1057" name="Oval 64"/>
            <p:cNvSpPr>
              <a:spLocks noChangeArrowheads="1"/>
            </p:cNvSpPr>
            <p:nvPr/>
          </p:nvSpPr>
          <p:spPr bwMode="auto">
            <a:xfrm>
              <a:off x="1347410" y="1334154"/>
              <a:ext cx="103612" cy="96266"/>
            </a:xfrm>
            <a:prstGeom prst="ellipse">
              <a:avLst/>
            </a:pr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58" name="Oval 65"/>
            <p:cNvSpPr>
              <a:spLocks noChangeArrowheads="1"/>
            </p:cNvSpPr>
            <p:nvPr/>
          </p:nvSpPr>
          <p:spPr bwMode="auto">
            <a:xfrm>
              <a:off x="1586409" y="1334154"/>
              <a:ext cx="103612" cy="96266"/>
            </a:xfrm>
            <a:prstGeom prst="ellipse">
              <a:avLst/>
            </a:prstGeom>
            <a:solidFill>
              <a:srgbClr val="0000FF"/>
            </a:solidFill>
            <a:ln w="0">
              <a:solidFill>
                <a:srgbClr val="000000"/>
              </a:solidFill>
              <a:prstDash val="solid"/>
              <a:round/>
              <a:headEnd/>
              <a:tailEnd/>
            </a:ln>
          </p:spPr>
          <p:txBody>
            <a:bodyPr vert="horz" wrap="square" lIns="145135" tIns="72567" rIns="145135" bIns="72567" numCol="1" anchor="t" anchorCtr="0" compatLnSpc="1">
              <a:prstTxWarp prst="textNoShape">
                <a:avLst/>
              </a:prstTxWarp>
            </a:bodyPr>
            <a:lstStyle/>
            <a:p>
              <a:endParaRPr lang="es-AR" sz="1428"/>
            </a:p>
          </p:txBody>
        </p:sp>
        <p:sp>
          <p:nvSpPr>
            <p:cNvPr id="1059" name="Oval 66"/>
            <p:cNvSpPr>
              <a:spLocks noChangeArrowheads="1"/>
            </p:cNvSpPr>
            <p:nvPr/>
          </p:nvSpPr>
          <p:spPr bwMode="auto">
            <a:xfrm>
              <a:off x="1586409" y="1334154"/>
              <a:ext cx="103612" cy="96266"/>
            </a:xfrm>
            <a:prstGeom prst="ellipse">
              <a:avLst/>
            </a:pr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60" name="Oval 67"/>
            <p:cNvSpPr>
              <a:spLocks noChangeArrowheads="1"/>
            </p:cNvSpPr>
            <p:nvPr/>
          </p:nvSpPr>
          <p:spPr bwMode="auto">
            <a:xfrm>
              <a:off x="1794324" y="1364755"/>
              <a:ext cx="104303" cy="96266"/>
            </a:xfrm>
            <a:prstGeom prst="ellipse">
              <a:avLst/>
            </a:prstGeom>
            <a:solidFill>
              <a:srgbClr val="0000FF"/>
            </a:solidFill>
            <a:ln w="0">
              <a:solidFill>
                <a:srgbClr val="000000"/>
              </a:solidFill>
              <a:prstDash val="solid"/>
              <a:round/>
              <a:headEnd/>
              <a:tailEnd/>
            </a:ln>
          </p:spPr>
          <p:txBody>
            <a:bodyPr vert="horz" wrap="square" lIns="145135" tIns="72567" rIns="145135" bIns="72567" numCol="1" anchor="t" anchorCtr="0" compatLnSpc="1">
              <a:prstTxWarp prst="textNoShape">
                <a:avLst/>
              </a:prstTxWarp>
            </a:bodyPr>
            <a:lstStyle/>
            <a:p>
              <a:endParaRPr lang="es-AR" sz="1428"/>
            </a:p>
          </p:txBody>
        </p:sp>
        <p:sp>
          <p:nvSpPr>
            <p:cNvPr id="1061" name="Freeform 68"/>
            <p:cNvSpPr>
              <a:spLocks/>
            </p:cNvSpPr>
            <p:nvPr/>
          </p:nvSpPr>
          <p:spPr bwMode="auto">
            <a:xfrm>
              <a:off x="1794324" y="1364755"/>
              <a:ext cx="104303" cy="96266"/>
            </a:xfrm>
            <a:custGeom>
              <a:avLst/>
              <a:gdLst>
                <a:gd name="T0" fmla="*/ 151 w 151"/>
                <a:gd name="T1" fmla="*/ 75 h 151"/>
                <a:gd name="T2" fmla="*/ 76 w 151"/>
                <a:gd name="T3" fmla="*/ 151 h 151"/>
                <a:gd name="T4" fmla="*/ 0 w 151"/>
                <a:gd name="T5" fmla="*/ 75 h 151"/>
                <a:gd name="T6" fmla="*/ 76 w 151"/>
                <a:gd name="T7" fmla="*/ 0 h 151"/>
                <a:gd name="T8" fmla="*/ 151 w 151"/>
                <a:gd name="T9" fmla="*/ 75 h 151"/>
              </a:gdLst>
              <a:ahLst/>
              <a:cxnLst>
                <a:cxn ang="0">
                  <a:pos x="T0" y="T1"/>
                </a:cxn>
                <a:cxn ang="0">
                  <a:pos x="T2" y="T3"/>
                </a:cxn>
                <a:cxn ang="0">
                  <a:pos x="T4" y="T5"/>
                </a:cxn>
                <a:cxn ang="0">
                  <a:pos x="T6" y="T7"/>
                </a:cxn>
                <a:cxn ang="0">
                  <a:pos x="T8" y="T9"/>
                </a:cxn>
              </a:cxnLst>
              <a:rect l="0" t="0" r="r" b="b"/>
              <a:pathLst>
                <a:path w="151" h="151">
                  <a:moveTo>
                    <a:pt x="151" y="75"/>
                  </a:moveTo>
                  <a:cubicBezTo>
                    <a:pt x="151" y="116"/>
                    <a:pt x="117" y="151"/>
                    <a:pt x="76" y="151"/>
                  </a:cubicBezTo>
                  <a:cubicBezTo>
                    <a:pt x="33" y="151"/>
                    <a:pt x="0" y="116"/>
                    <a:pt x="0" y="75"/>
                  </a:cubicBezTo>
                  <a:cubicBezTo>
                    <a:pt x="0" y="33"/>
                    <a:pt x="33" y="0"/>
                    <a:pt x="76" y="0"/>
                  </a:cubicBezTo>
                  <a:cubicBezTo>
                    <a:pt x="117" y="0"/>
                    <a:pt x="151" y="33"/>
                    <a:pt x="151" y="75"/>
                  </a:cubicBezTo>
                </a:path>
              </a:pathLst>
            </a:cu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62" name="Oval 69"/>
            <p:cNvSpPr>
              <a:spLocks noChangeArrowheads="1"/>
            </p:cNvSpPr>
            <p:nvPr/>
          </p:nvSpPr>
          <p:spPr bwMode="auto">
            <a:xfrm>
              <a:off x="2096181" y="1744080"/>
              <a:ext cx="104303" cy="95628"/>
            </a:xfrm>
            <a:prstGeom prst="ellipse">
              <a:avLst/>
            </a:prstGeom>
            <a:solidFill>
              <a:srgbClr val="0000FF"/>
            </a:solidFill>
            <a:ln w="0">
              <a:solidFill>
                <a:srgbClr val="000000"/>
              </a:solidFill>
              <a:prstDash val="solid"/>
              <a:round/>
              <a:headEnd/>
              <a:tailEnd/>
            </a:ln>
          </p:spPr>
          <p:txBody>
            <a:bodyPr vert="horz" wrap="square" lIns="145135" tIns="72567" rIns="145135" bIns="72567" numCol="1" anchor="t" anchorCtr="0" compatLnSpc="1">
              <a:prstTxWarp prst="textNoShape">
                <a:avLst/>
              </a:prstTxWarp>
            </a:bodyPr>
            <a:lstStyle/>
            <a:p>
              <a:endParaRPr lang="es-AR" sz="1428"/>
            </a:p>
          </p:txBody>
        </p:sp>
        <p:sp>
          <p:nvSpPr>
            <p:cNvPr id="1063" name="Oval 70"/>
            <p:cNvSpPr>
              <a:spLocks noChangeArrowheads="1"/>
            </p:cNvSpPr>
            <p:nvPr/>
          </p:nvSpPr>
          <p:spPr bwMode="auto">
            <a:xfrm>
              <a:off x="2095490" y="1744080"/>
              <a:ext cx="104994" cy="95628"/>
            </a:xfrm>
            <a:prstGeom prst="ellipse">
              <a:avLst/>
            </a:pr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64" name="Oval 71"/>
            <p:cNvSpPr>
              <a:spLocks noChangeArrowheads="1"/>
            </p:cNvSpPr>
            <p:nvPr/>
          </p:nvSpPr>
          <p:spPr bwMode="auto">
            <a:xfrm>
              <a:off x="2502341" y="2534605"/>
              <a:ext cx="103612" cy="96266"/>
            </a:xfrm>
            <a:prstGeom prst="ellipse">
              <a:avLst/>
            </a:prstGeom>
            <a:solidFill>
              <a:srgbClr val="0000FF"/>
            </a:solidFill>
            <a:ln w="0">
              <a:solidFill>
                <a:srgbClr val="000000"/>
              </a:solidFill>
              <a:prstDash val="solid"/>
              <a:round/>
              <a:headEnd/>
              <a:tailEnd/>
            </a:ln>
          </p:spPr>
          <p:txBody>
            <a:bodyPr vert="horz" wrap="square" lIns="145135" tIns="72567" rIns="145135" bIns="72567" numCol="1" anchor="t" anchorCtr="0" compatLnSpc="1">
              <a:prstTxWarp prst="textNoShape">
                <a:avLst/>
              </a:prstTxWarp>
            </a:bodyPr>
            <a:lstStyle/>
            <a:p>
              <a:endParaRPr lang="es-AR" sz="1428"/>
            </a:p>
          </p:txBody>
        </p:sp>
        <p:sp>
          <p:nvSpPr>
            <p:cNvPr id="1065" name="Freeform 72"/>
            <p:cNvSpPr>
              <a:spLocks/>
            </p:cNvSpPr>
            <p:nvPr/>
          </p:nvSpPr>
          <p:spPr bwMode="auto">
            <a:xfrm>
              <a:off x="2502341" y="2534605"/>
              <a:ext cx="103612" cy="96266"/>
            </a:xfrm>
            <a:custGeom>
              <a:avLst/>
              <a:gdLst>
                <a:gd name="T0" fmla="*/ 150 w 150"/>
                <a:gd name="T1" fmla="*/ 75 h 151"/>
                <a:gd name="T2" fmla="*/ 75 w 150"/>
                <a:gd name="T3" fmla="*/ 151 h 151"/>
                <a:gd name="T4" fmla="*/ 0 w 150"/>
                <a:gd name="T5" fmla="*/ 75 h 151"/>
                <a:gd name="T6" fmla="*/ 75 w 150"/>
                <a:gd name="T7" fmla="*/ 0 h 151"/>
                <a:gd name="T8" fmla="*/ 150 w 150"/>
                <a:gd name="T9" fmla="*/ 75 h 151"/>
              </a:gdLst>
              <a:ahLst/>
              <a:cxnLst>
                <a:cxn ang="0">
                  <a:pos x="T0" y="T1"/>
                </a:cxn>
                <a:cxn ang="0">
                  <a:pos x="T2" y="T3"/>
                </a:cxn>
                <a:cxn ang="0">
                  <a:pos x="T4" y="T5"/>
                </a:cxn>
                <a:cxn ang="0">
                  <a:pos x="T6" y="T7"/>
                </a:cxn>
                <a:cxn ang="0">
                  <a:pos x="T8" y="T9"/>
                </a:cxn>
              </a:cxnLst>
              <a:rect l="0" t="0" r="r" b="b"/>
              <a:pathLst>
                <a:path w="150" h="151">
                  <a:moveTo>
                    <a:pt x="150" y="75"/>
                  </a:moveTo>
                  <a:cubicBezTo>
                    <a:pt x="150" y="118"/>
                    <a:pt x="117" y="151"/>
                    <a:pt x="75" y="151"/>
                  </a:cubicBezTo>
                  <a:cubicBezTo>
                    <a:pt x="33" y="151"/>
                    <a:pt x="0" y="118"/>
                    <a:pt x="0" y="75"/>
                  </a:cubicBezTo>
                  <a:cubicBezTo>
                    <a:pt x="0" y="34"/>
                    <a:pt x="33" y="0"/>
                    <a:pt x="75" y="0"/>
                  </a:cubicBezTo>
                  <a:cubicBezTo>
                    <a:pt x="117" y="0"/>
                    <a:pt x="150" y="34"/>
                    <a:pt x="150" y="75"/>
                  </a:cubicBezTo>
                </a:path>
              </a:pathLst>
            </a:cu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66" name="Rectangle 73"/>
            <p:cNvSpPr>
              <a:spLocks noChangeArrowheads="1"/>
            </p:cNvSpPr>
            <p:nvPr/>
          </p:nvSpPr>
          <p:spPr bwMode="auto">
            <a:xfrm>
              <a:off x="1348899" y="2103004"/>
              <a:ext cx="317593" cy="9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952" dirty="0">
                  <a:solidFill>
                    <a:srgbClr val="000000"/>
                  </a:solidFill>
                  <a:latin typeface="Arial" pitchFamily="34" charset="0"/>
                  <a:cs typeface="Arial" pitchFamily="34" charset="0"/>
                </a:rPr>
                <a:t>AGP127</a:t>
              </a:r>
              <a:endParaRPr lang="es-AR" sz="952" dirty="0">
                <a:latin typeface="Arial" pitchFamily="34" charset="0"/>
                <a:cs typeface="Arial" pitchFamily="34" charset="0"/>
              </a:endParaRPr>
            </a:p>
          </p:txBody>
        </p:sp>
        <p:sp>
          <p:nvSpPr>
            <p:cNvPr id="1067" name="Line 74"/>
            <p:cNvSpPr>
              <a:spLocks noChangeShapeType="1"/>
            </p:cNvSpPr>
            <p:nvPr/>
          </p:nvSpPr>
          <p:spPr bwMode="auto">
            <a:xfrm>
              <a:off x="1082853" y="2169943"/>
              <a:ext cx="222421" cy="0"/>
            </a:xfrm>
            <a:prstGeom prst="line">
              <a:avLst/>
            </a:prstGeom>
            <a:noFill/>
            <a:ln w="30"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68" name="Oval 75"/>
            <p:cNvSpPr>
              <a:spLocks noChangeArrowheads="1"/>
            </p:cNvSpPr>
            <p:nvPr/>
          </p:nvSpPr>
          <p:spPr bwMode="auto">
            <a:xfrm>
              <a:off x="1141567" y="2121492"/>
              <a:ext cx="104994" cy="96903"/>
            </a:xfrm>
            <a:prstGeom prst="ellipse">
              <a:avLst/>
            </a:prstGeom>
            <a:solidFill>
              <a:srgbClr val="0000FF"/>
            </a:solidFill>
            <a:ln w="0">
              <a:solidFill>
                <a:srgbClr val="000000"/>
              </a:solidFill>
              <a:prstDash val="solid"/>
              <a:round/>
              <a:headEnd/>
              <a:tailEnd/>
            </a:ln>
          </p:spPr>
          <p:txBody>
            <a:bodyPr vert="horz" wrap="square" lIns="145135" tIns="72567" rIns="145135" bIns="72567" numCol="1" anchor="t" anchorCtr="0" compatLnSpc="1">
              <a:prstTxWarp prst="textNoShape">
                <a:avLst/>
              </a:prstTxWarp>
            </a:bodyPr>
            <a:lstStyle/>
            <a:p>
              <a:endParaRPr lang="es-AR" sz="1428"/>
            </a:p>
          </p:txBody>
        </p:sp>
        <p:sp>
          <p:nvSpPr>
            <p:cNvPr id="1069" name="Oval 76"/>
            <p:cNvSpPr>
              <a:spLocks noChangeArrowheads="1"/>
            </p:cNvSpPr>
            <p:nvPr/>
          </p:nvSpPr>
          <p:spPr bwMode="auto">
            <a:xfrm>
              <a:off x="1141567" y="2121492"/>
              <a:ext cx="104994" cy="96266"/>
            </a:xfrm>
            <a:prstGeom prst="ellipse">
              <a:avLst/>
            </a:pr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70" name="Rectangle 77"/>
            <p:cNvSpPr>
              <a:spLocks noChangeArrowheads="1"/>
            </p:cNvSpPr>
            <p:nvPr/>
          </p:nvSpPr>
          <p:spPr bwMode="auto">
            <a:xfrm>
              <a:off x="1348899" y="2423039"/>
              <a:ext cx="214680" cy="9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952">
                  <a:solidFill>
                    <a:srgbClr val="000000"/>
                  </a:solidFill>
                  <a:latin typeface="Arial" pitchFamily="34" charset="0"/>
                  <a:cs typeface="Arial" pitchFamily="34" charset="0"/>
                </a:rPr>
                <a:t>Pleno</a:t>
              </a:r>
              <a:endParaRPr lang="es-AR" sz="952">
                <a:latin typeface="Arial" pitchFamily="34" charset="0"/>
                <a:cs typeface="Arial" pitchFamily="34" charset="0"/>
              </a:endParaRPr>
            </a:p>
          </p:txBody>
        </p:sp>
        <p:sp>
          <p:nvSpPr>
            <p:cNvPr id="1071" name="Line 78"/>
            <p:cNvSpPr>
              <a:spLocks noChangeShapeType="1"/>
            </p:cNvSpPr>
            <p:nvPr/>
          </p:nvSpPr>
          <p:spPr bwMode="auto">
            <a:xfrm>
              <a:off x="1082853" y="2486791"/>
              <a:ext cx="222421" cy="0"/>
            </a:xfrm>
            <a:prstGeom prst="line">
              <a:avLst/>
            </a:prstGeom>
            <a:noFill/>
            <a:ln w="30"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72" name="Oval 79"/>
            <p:cNvSpPr>
              <a:spLocks noChangeArrowheads="1"/>
            </p:cNvSpPr>
            <p:nvPr/>
          </p:nvSpPr>
          <p:spPr bwMode="auto">
            <a:xfrm>
              <a:off x="1141567" y="2438977"/>
              <a:ext cx="104994" cy="95628"/>
            </a:xfrm>
            <a:prstGeom prst="ellipse">
              <a:avLst/>
            </a:prstGeom>
            <a:solidFill>
              <a:srgbClr val="F94040"/>
            </a:solidFill>
            <a:ln w="0">
              <a:solidFill>
                <a:srgbClr val="000000"/>
              </a:solidFill>
              <a:prstDash val="solid"/>
              <a:round/>
              <a:headEnd/>
              <a:tailEnd/>
            </a:ln>
          </p:spPr>
          <p:txBody>
            <a:bodyPr vert="horz" wrap="square" lIns="145135" tIns="72567" rIns="145135" bIns="72567" numCol="1" anchor="t" anchorCtr="0" compatLnSpc="1">
              <a:prstTxWarp prst="textNoShape">
                <a:avLst/>
              </a:prstTxWarp>
            </a:bodyPr>
            <a:lstStyle/>
            <a:p>
              <a:endParaRPr lang="es-AR" sz="1428"/>
            </a:p>
          </p:txBody>
        </p:sp>
        <p:sp>
          <p:nvSpPr>
            <p:cNvPr id="1073" name="Oval 80"/>
            <p:cNvSpPr>
              <a:spLocks noChangeArrowheads="1"/>
            </p:cNvSpPr>
            <p:nvPr/>
          </p:nvSpPr>
          <p:spPr bwMode="auto">
            <a:xfrm>
              <a:off x="1141567" y="2438977"/>
              <a:ext cx="104994" cy="95628"/>
            </a:xfrm>
            <a:prstGeom prst="ellipse">
              <a:avLst/>
            </a:pr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74" name="Rectangle 81"/>
            <p:cNvSpPr>
              <a:spLocks noChangeArrowheads="1"/>
            </p:cNvSpPr>
            <p:nvPr/>
          </p:nvSpPr>
          <p:spPr bwMode="auto">
            <a:xfrm>
              <a:off x="1348899" y="2263021"/>
              <a:ext cx="237918" cy="9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952">
                  <a:solidFill>
                    <a:srgbClr val="000000"/>
                  </a:solidFill>
                  <a:latin typeface="Arial" pitchFamily="34" charset="0"/>
                  <a:cs typeface="Arial" pitchFamily="34" charset="0"/>
                </a:rPr>
                <a:t>Sy110</a:t>
              </a:r>
              <a:endParaRPr lang="es-AR" sz="952">
                <a:latin typeface="Arial" pitchFamily="34" charset="0"/>
                <a:cs typeface="Arial" pitchFamily="34" charset="0"/>
              </a:endParaRPr>
            </a:p>
          </p:txBody>
        </p:sp>
        <p:sp>
          <p:nvSpPr>
            <p:cNvPr id="1075" name="Line 82"/>
            <p:cNvSpPr>
              <a:spLocks noChangeShapeType="1"/>
            </p:cNvSpPr>
            <p:nvPr/>
          </p:nvSpPr>
          <p:spPr bwMode="auto">
            <a:xfrm>
              <a:off x="1082853" y="2322948"/>
              <a:ext cx="222421" cy="0"/>
            </a:xfrm>
            <a:prstGeom prst="line">
              <a:avLst/>
            </a:prstGeom>
            <a:noFill/>
            <a:ln w="30" cap="flat">
              <a:solidFill>
                <a:srgbClr val="FFA040"/>
              </a:solidFill>
              <a:prstDash val="solid"/>
              <a:miter lim="800000"/>
              <a:headEnd/>
              <a:tailEnd/>
            </a:ln>
            <a:extLst>
              <a:ext uri="{909E8E84-426E-40DD-AFC4-6F175D3DCCD1}">
                <a14:hiddenFill xmlns:a14="http://schemas.microsoft.com/office/drawing/2010/main">
                  <a:no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76" name="Oval 83"/>
            <p:cNvSpPr>
              <a:spLocks noChangeArrowheads="1"/>
            </p:cNvSpPr>
            <p:nvPr/>
          </p:nvSpPr>
          <p:spPr bwMode="auto">
            <a:xfrm>
              <a:off x="1141567" y="2275772"/>
              <a:ext cx="104994" cy="95628"/>
            </a:xfrm>
            <a:prstGeom prst="ellipse">
              <a:avLst/>
            </a:prstGeom>
            <a:solidFill>
              <a:srgbClr val="FFA040"/>
            </a:solidFill>
            <a:ln w="0">
              <a:solidFill>
                <a:srgbClr val="000000"/>
              </a:solidFill>
              <a:prstDash val="solid"/>
              <a:round/>
              <a:headEnd/>
              <a:tailEnd/>
            </a:ln>
          </p:spPr>
          <p:txBody>
            <a:bodyPr vert="horz" wrap="square" lIns="145135" tIns="72567" rIns="145135" bIns="72567" numCol="1" anchor="t" anchorCtr="0" compatLnSpc="1">
              <a:prstTxWarp prst="textNoShape">
                <a:avLst/>
              </a:prstTxWarp>
            </a:bodyPr>
            <a:lstStyle/>
            <a:p>
              <a:endParaRPr lang="es-AR" sz="1428"/>
            </a:p>
          </p:txBody>
        </p:sp>
        <p:sp>
          <p:nvSpPr>
            <p:cNvPr id="1077" name="Oval 84"/>
            <p:cNvSpPr>
              <a:spLocks noChangeArrowheads="1"/>
            </p:cNvSpPr>
            <p:nvPr/>
          </p:nvSpPr>
          <p:spPr bwMode="auto">
            <a:xfrm>
              <a:off x="1141567" y="2275772"/>
              <a:ext cx="104994" cy="95628"/>
            </a:xfrm>
            <a:prstGeom prst="ellipse">
              <a:avLst/>
            </a:pr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5135" tIns="72567" rIns="145135" bIns="72567" numCol="1" anchor="t" anchorCtr="0" compatLnSpc="1">
              <a:prstTxWarp prst="textNoShape">
                <a:avLst/>
              </a:prstTxWarp>
            </a:bodyPr>
            <a:lstStyle/>
            <a:p>
              <a:endParaRPr lang="es-AR" sz="1428"/>
            </a:p>
          </p:txBody>
        </p:sp>
        <p:sp>
          <p:nvSpPr>
            <p:cNvPr id="1078" name="Rectangle 85"/>
            <p:cNvSpPr>
              <a:spLocks noChangeArrowheads="1"/>
            </p:cNvSpPr>
            <p:nvPr/>
          </p:nvSpPr>
          <p:spPr bwMode="auto">
            <a:xfrm>
              <a:off x="892897" y="2693347"/>
              <a:ext cx="247877" cy="1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10/4</a:t>
              </a:r>
              <a:endParaRPr lang="es-AR" sz="1428">
                <a:latin typeface="Arial" pitchFamily="34" charset="0"/>
                <a:cs typeface="Arial" pitchFamily="34" charset="0"/>
              </a:endParaRPr>
            </a:p>
          </p:txBody>
        </p:sp>
        <p:sp>
          <p:nvSpPr>
            <p:cNvPr id="1079" name="Rectangle 86"/>
            <p:cNvSpPr>
              <a:spLocks noChangeArrowheads="1"/>
            </p:cNvSpPr>
            <p:nvPr/>
          </p:nvSpPr>
          <p:spPr bwMode="auto">
            <a:xfrm>
              <a:off x="1401978" y="2693347"/>
              <a:ext cx="247877" cy="1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30/5</a:t>
              </a:r>
              <a:endParaRPr lang="es-AR" sz="1428">
                <a:latin typeface="Arial" pitchFamily="34" charset="0"/>
                <a:cs typeface="Arial" pitchFamily="34" charset="0"/>
              </a:endParaRPr>
            </a:p>
          </p:txBody>
        </p:sp>
        <p:sp>
          <p:nvSpPr>
            <p:cNvPr id="1080" name="Rectangle 87"/>
            <p:cNvSpPr>
              <a:spLocks noChangeArrowheads="1"/>
            </p:cNvSpPr>
            <p:nvPr/>
          </p:nvSpPr>
          <p:spPr bwMode="auto">
            <a:xfrm>
              <a:off x="1933164" y="2693347"/>
              <a:ext cx="247877" cy="1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19/7</a:t>
              </a:r>
              <a:endParaRPr lang="es-AR" sz="1428">
                <a:latin typeface="Arial" pitchFamily="34" charset="0"/>
                <a:cs typeface="Arial" pitchFamily="34" charset="0"/>
              </a:endParaRPr>
            </a:p>
          </p:txBody>
        </p:sp>
        <p:sp>
          <p:nvSpPr>
            <p:cNvPr id="1081" name="Rectangle 88"/>
            <p:cNvSpPr>
              <a:spLocks noChangeArrowheads="1"/>
            </p:cNvSpPr>
            <p:nvPr/>
          </p:nvSpPr>
          <p:spPr bwMode="auto">
            <a:xfrm>
              <a:off x="2496815" y="2693347"/>
              <a:ext cx="177055" cy="1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7/9</a:t>
              </a:r>
              <a:endParaRPr lang="es-AR" sz="1428">
                <a:latin typeface="Arial" pitchFamily="34" charset="0"/>
                <a:cs typeface="Arial" pitchFamily="34" charset="0"/>
              </a:endParaRPr>
            </a:p>
          </p:txBody>
        </p:sp>
        <p:sp>
          <p:nvSpPr>
            <p:cNvPr id="1082" name="Rectangle 89"/>
            <p:cNvSpPr>
              <a:spLocks noChangeArrowheads="1"/>
            </p:cNvSpPr>
            <p:nvPr/>
          </p:nvSpPr>
          <p:spPr bwMode="auto">
            <a:xfrm>
              <a:off x="2952018" y="2693347"/>
              <a:ext cx="318699" cy="1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a:solidFill>
                    <a:srgbClr val="000000"/>
                  </a:solidFill>
                  <a:latin typeface="Arial" pitchFamily="34" charset="0"/>
                  <a:cs typeface="Arial" pitchFamily="34" charset="0"/>
                </a:rPr>
                <a:t>27/10</a:t>
              </a:r>
              <a:endParaRPr lang="es-AR" sz="1428">
                <a:latin typeface="Arial" pitchFamily="34" charset="0"/>
                <a:cs typeface="Arial" pitchFamily="34" charset="0"/>
              </a:endParaRPr>
            </a:p>
          </p:txBody>
        </p:sp>
        <p:sp>
          <p:nvSpPr>
            <p:cNvPr id="1083" name="Rectangle 90"/>
            <p:cNvSpPr>
              <a:spLocks noChangeArrowheads="1"/>
            </p:cNvSpPr>
            <p:nvPr/>
          </p:nvSpPr>
          <p:spPr bwMode="auto">
            <a:xfrm>
              <a:off x="1708939" y="2103004"/>
              <a:ext cx="662850" cy="9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952" dirty="0">
                  <a:solidFill>
                    <a:srgbClr val="000000"/>
                  </a:solidFill>
                  <a:latin typeface="Arial" pitchFamily="34" charset="0"/>
                  <a:cs typeface="Arial" pitchFamily="34" charset="0"/>
                </a:rPr>
                <a:t> (80 Kg Ha</a:t>
              </a:r>
              <a:r>
                <a:rPr lang="es-AR" sz="952" baseline="30000" dirty="0">
                  <a:solidFill>
                    <a:srgbClr val="000000"/>
                  </a:solidFill>
                  <a:latin typeface="Arial" pitchFamily="34" charset="0"/>
                  <a:cs typeface="Arial" pitchFamily="34" charset="0"/>
                </a:rPr>
                <a:t>-1</a:t>
              </a:r>
              <a:r>
                <a:rPr lang="es-AR" sz="952" dirty="0">
                  <a:solidFill>
                    <a:srgbClr val="000000"/>
                  </a:solidFill>
                  <a:latin typeface="Arial" pitchFamily="34" charset="0"/>
                  <a:cs typeface="Arial" pitchFamily="34" charset="0"/>
                </a:rPr>
                <a:t> dia</a:t>
              </a:r>
              <a:r>
                <a:rPr lang="es-AR" sz="952" baseline="30000" dirty="0">
                  <a:solidFill>
                    <a:srgbClr val="000000"/>
                  </a:solidFill>
                  <a:latin typeface="Arial" pitchFamily="34" charset="0"/>
                  <a:cs typeface="Arial" pitchFamily="34" charset="0"/>
                </a:rPr>
                <a:t>-1</a:t>
              </a:r>
              <a:r>
                <a:rPr lang="es-AR" sz="952" dirty="0">
                  <a:solidFill>
                    <a:srgbClr val="000000"/>
                  </a:solidFill>
                  <a:latin typeface="Arial" pitchFamily="34" charset="0"/>
                  <a:cs typeface="Arial" pitchFamily="34" charset="0"/>
                </a:rPr>
                <a:t>)</a:t>
              </a:r>
              <a:endParaRPr lang="es-AR" sz="952" dirty="0">
                <a:latin typeface="Arial" pitchFamily="34" charset="0"/>
                <a:cs typeface="Arial" pitchFamily="34" charset="0"/>
              </a:endParaRPr>
            </a:p>
          </p:txBody>
        </p:sp>
        <p:sp>
          <p:nvSpPr>
            <p:cNvPr id="1084" name="Rectangle 91"/>
            <p:cNvSpPr>
              <a:spLocks noChangeArrowheads="1"/>
            </p:cNvSpPr>
            <p:nvPr/>
          </p:nvSpPr>
          <p:spPr bwMode="auto">
            <a:xfrm>
              <a:off x="1713166" y="2263021"/>
              <a:ext cx="662850" cy="9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952" dirty="0">
                  <a:solidFill>
                    <a:srgbClr val="000000"/>
                  </a:solidFill>
                  <a:latin typeface="Arial" pitchFamily="34" charset="0"/>
                  <a:cs typeface="Arial" pitchFamily="34" charset="0"/>
                </a:rPr>
                <a:t> (40 Kg Ha</a:t>
              </a:r>
              <a:r>
                <a:rPr lang="es-AR" sz="952" baseline="30000" dirty="0">
                  <a:solidFill>
                    <a:srgbClr val="000000"/>
                  </a:solidFill>
                  <a:latin typeface="Arial" pitchFamily="34" charset="0"/>
                  <a:cs typeface="Arial" pitchFamily="34" charset="0"/>
                </a:rPr>
                <a:t>-1</a:t>
              </a:r>
              <a:r>
                <a:rPr lang="es-AR" sz="952" dirty="0">
                  <a:solidFill>
                    <a:srgbClr val="000000"/>
                  </a:solidFill>
                  <a:latin typeface="Arial" pitchFamily="34" charset="0"/>
                  <a:cs typeface="Arial" pitchFamily="34" charset="0"/>
                </a:rPr>
                <a:t> dia</a:t>
              </a:r>
              <a:r>
                <a:rPr lang="es-AR" sz="952" baseline="30000" dirty="0">
                  <a:solidFill>
                    <a:srgbClr val="000000"/>
                  </a:solidFill>
                  <a:latin typeface="Arial" pitchFamily="34" charset="0"/>
                  <a:cs typeface="Arial" pitchFamily="34" charset="0"/>
                </a:rPr>
                <a:t>-1</a:t>
              </a:r>
              <a:r>
                <a:rPr lang="es-AR" sz="952" dirty="0">
                  <a:solidFill>
                    <a:srgbClr val="000000"/>
                  </a:solidFill>
                  <a:latin typeface="Arial" pitchFamily="34" charset="0"/>
                  <a:cs typeface="Arial" pitchFamily="34" charset="0"/>
                </a:rPr>
                <a:t>)</a:t>
              </a:r>
              <a:endParaRPr lang="es-AR" sz="952" dirty="0">
                <a:latin typeface="Arial" pitchFamily="34" charset="0"/>
                <a:cs typeface="Arial" pitchFamily="34" charset="0"/>
              </a:endParaRPr>
            </a:p>
          </p:txBody>
        </p:sp>
        <p:sp>
          <p:nvSpPr>
            <p:cNvPr id="1085" name="Rectangle 92"/>
            <p:cNvSpPr>
              <a:spLocks noChangeArrowheads="1"/>
            </p:cNvSpPr>
            <p:nvPr/>
          </p:nvSpPr>
          <p:spPr bwMode="auto">
            <a:xfrm>
              <a:off x="1708939" y="2433239"/>
              <a:ext cx="662850" cy="9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952" dirty="0">
                  <a:solidFill>
                    <a:srgbClr val="000000"/>
                  </a:solidFill>
                  <a:latin typeface="Arial" pitchFamily="34" charset="0"/>
                  <a:cs typeface="Arial" pitchFamily="34" charset="0"/>
                </a:rPr>
                <a:t> (30 Kg Ha</a:t>
              </a:r>
              <a:r>
                <a:rPr lang="es-AR" sz="952" baseline="30000" dirty="0">
                  <a:solidFill>
                    <a:srgbClr val="000000"/>
                  </a:solidFill>
                  <a:latin typeface="Arial" pitchFamily="34" charset="0"/>
                  <a:cs typeface="Arial" pitchFamily="34" charset="0"/>
                </a:rPr>
                <a:t>-1</a:t>
              </a:r>
              <a:r>
                <a:rPr lang="es-AR" sz="952" dirty="0">
                  <a:solidFill>
                    <a:srgbClr val="000000"/>
                  </a:solidFill>
                  <a:latin typeface="Arial" pitchFamily="34" charset="0"/>
                  <a:cs typeface="Arial" pitchFamily="34" charset="0"/>
                </a:rPr>
                <a:t> dia</a:t>
              </a:r>
              <a:r>
                <a:rPr lang="es-AR" sz="952" baseline="30000" dirty="0">
                  <a:solidFill>
                    <a:srgbClr val="000000"/>
                  </a:solidFill>
                  <a:latin typeface="Arial" pitchFamily="34" charset="0"/>
                  <a:cs typeface="Arial" pitchFamily="34" charset="0"/>
                </a:rPr>
                <a:t>-1</a:t>
              </a:r>
              <a:r>
                <a:rPr lang="es-AR" sz="952" dirty="0">
                  <a:solidFill>
                    <a:srgbClr val="000000"/>
                  </a:solidFill>
                  <a:latin typeface="Arial" pitchFamily="34" charset="0"/>
                  <a:cs typeface="Arial" pitchFamily="34" charset="0"/>
                </a:rPr>
                <a:t>)</a:t>
              </a:r>
              <a:endParaRPr lang="es-AR" sz="952" dirty="0">
                <a:latin typeface="Arial" pitchFamily="34" charset="0"/>
                <a:cs typeface="Arial" pitchFamily="34" charset="0"/>
              </a:endParaRPr>
            </a:p>
          </p:txBody>
        </p:sp>
        <p:sp>
          <p:nvSpPr>
            <p:cNvPr id="185" name="Rectangle 8"/>
            <p:cNvSpPr>
              <a:spLocks noChangeArrowheads="1"/>
            </p:cNvSpPr>
            <p:nvPr/>
          </p:nvSpPr>
          <p:spPr bwMode="auto">
            <a:xfrm>
              <a:off x="1440359" y="2921705"/>
              <a:ext cx="1015854" cy="1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s-AR" sz="1428" dirty="0">
                  <a:solidFill>
                    <a:srgbClr val="000000"/>
                  </a:solidFill>
                  <a:latin typeface="Arial" pitchFamily="34" charset="0"/>
                  <a:cs typeface="Arial" pitchFamily="34" charset="0"/>
                </a:rPr>
                <a:t>Fecha de siembra</a:t>
              </a:r>
              <a:endParaRPr lang="es-AR" sz="1428" dirty="0">
                <a:latin typeface="Arial" pitchFamily="34" charset="0"/>
                <a:cs typeface="Arial" pitchFamily="34" charset="0"/>
              </a:endParaRPr>
            </a:p>
          </p:txBody>
        </p:sp>
      </p:grpSp>
      <p:sp>
        <p:nvSpPr>
          <p:cNvPr id="186" name="185 CuadroTexto"/>
          <p:cNvSpPr txBox="1"/>
          <p:nvPr/>
        </p:nvSpPr>
        <p:spPr>
          <a:xfrm>
            <a:off x="5735413" y="6274658"/>
            <a:ext cx="3011804" cy="359436"/>
          </a:xfrm>
          <a:prstGeom prst="rect">
            <a:avLst/>
          </a:prstGeom>
          <a:noFill/>
        </p:spPr>
        <p:txBody>
          <a:bodyPr wrap="none" lIns="81638" tIns="40820" rIns="81638" bIns="40820" rtlCol="0">
            <a:spAutoFit/>
          </a:bodyPr>
          <a:lstStyle/>
          <a:p>
            <a:r>
              <a:rPr lang="es-AR" i="1" dirty="0" err="1"/>
              <a:t>Cobacho</a:t>
            </a:r>
            <a:r>
              <a:rPr lang="es-AR" i="1" dirty="0"/>
              <a:t> tesis grado (2014)</a:t>
            </a:r>
          </a:p>
        </p:txBody>
      </p:sp>
      <p:sp>
        <p:nvSpPr>
          <p:cNvPr id="188" name="1 Título"/>
          <p:cNvSpPr txBox="1">
            <a:spLocks/>
          </p:cNvSpPr>
          <p:nvPr/>
        </p:nvSpPr>
        <p:spPr>
          <a:xfrm>
            <a:off x="271315" y="192808"/>
            <a:ext cx="8691161" cy="824286"/>
          </a:xfrm>
          <a:prstGeom prst="rect">
            <a:avLst/>
          </a:prstGeom>
        </p:spPr>
        <p:txBody>
          <a:bodyPr/>
          <a:lstStyle>
            <a:lvl1pPr algn="ctr" defTabSz="514350" rtl="0" eaLnBrk="1" latinLnBrk="0" hangingPunct="1">
              <a:spcBef>
                <a:spcPct val="0"/>
              </a:spcBef>
              <a:buNone/>
              <a:defRPr sz="2000" b="1" kern="1200">
                <a:solidFill>
                  <a:schemeClr val="tx1"/>
                </a:solidFill>
                <a:latin typeface="+mj-lt"/>
                <a:ea typeface="+mj-ea"/>
                <a:cs typeface="+mj-cs"/>
              </a:defRPr>
            </a:lvl1pPr>
          </a:lstStyle>
          <a:p>
            <a:r>
              <a:rPr lang="es-AR" sz="2540" dirty="0"/>
              <a:t>Sensibilidad a la perdida de rendimiento en Trigo</a:t>
            </a:r>
          </a:p>
        </p:txBody>
      </p:sp>
    </p:spTree>
    <p:extLst>
      <p:ext uri="{BB962C8B-B14F-4D97-AF65-F5344CB8AC3E}">
        <p14:creationId xmlns:p14="http://schemas.microsoft.com/office/powerpoint/2010/main" val="3848117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53209"/>
            <a:ext cx="7818051" cy="613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707674" y="6555823"/>
            <a:ext cx="2436326" cy="302177"/>
          </a:xfrm>
          <a:prstGeom prst="rect">
            <a:avLst/>
          </a:prstGeom>
          <a:noFill/>
        </p:spPr>
        <p:txBody>
          <a:bodyPr wrap="none" lIns="81638" tIns="40820" rIns="81638" bIns="40820" rtlCol="0">
            <a:spAutoFit/>
          </a:bodyPr>
          <a:lstStyle/>
          <a:p>
            <a:r>
              <a:rPr lang="es-AR" sz="1428" i="1" dirty="0" err="1"/>
              <a:t>Cobacho</a:t>
            </a:r>
            <a:r>
              <a:rPr lang="es-AR" sz="1428" i="1" dirty="0"/>
              <a:t> tesis grado (2014)</a:t>
            </a:r>
          </a:p>
        </p:txBody>
      </p:sp>
      <p:cxnSp>
        <p:nvCxnSpPr>
          <p:cNvPr id="7" name="6 Conector recto"/>
          <p:cNvCxnSpPr/>
          <p:nvPr/>
        </p:nvCxnSpPr>
        <p:spPr>
          <a:xfrm>
            <a:off x="1304018" y="4680405"/>
            <a:ext cx="6564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5 Flecha derecha"/>
          <p:cNvSpPr/>
          <p:nvPr/>
        </p:nvSpPr>
        <p:spPr>
          <a:xfrm>
            <a:off x="5552491" y="2129980"/>
            <a:ext cx="144016" cy="1619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1638" tIns="40820" rIns="81638" bIns="40820" rtlCol="0" anchor="ctr"/>
          <a:lstStyle/>
          <a:p>
            <a:pPr algn="ctr"/>
            <a:endParaRPr lang="es-AR" sz="2857"/>
          </a:p>
        </p:txBody>
      </p:sp>
      <p:sp>
        <p:nvSpPr>
          <p:cNvPr id="9" name="8 Flecha derecha"/>
          <p:cNvSpPr/>
          <p:nvPr/>
        </p:nvSpPr>
        <p:spPr>
          <a:xfrm>
            <a:off x="5552491" y="3657585"/>
            <a:ext cx="144016" cy="1619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1638" tIns="40820" rIns="81638" bIns="40820" rtlCol="0" anchor="ctr"/>
          <a:lstStyle/>
          <a:p>
            <a:pPr algn="ctr"/>
            <a:endParaRPr lang="es-AR" sz="2857"/>
          </a:p>
        </p:txBody>
      </p:sp>
      <p:sp>
        <p:nvSpPr>
          <p:cNvPr id="10" name="9 Flecha derecha"/>
          <p:cNvSpPr/>
          <p:nvPr/>
        </p:nvSpPr>
        <p:spPr>
          <a:xfrm>
            <a:off x="5552491" y="4423036"/>
            <a:ext cx="144016" cy="1619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1638" tIns="40820" rIns="81638" bIns="40820" rtlCol="0" anchor="ctr"/>
          <a:lstStyle/>
          <a:p>
            <a:pPr algn="ctr"/>
            <a:endParaRPr lang="es-AR" sz="2857"/>
          </a:p>
        </p:txBody>
      </p:sp>
      <p:sp>
        <p:nvSpPr>
          <p:cNvPr id="11" name="10 Flecha derecha"/>
          <p:cNvSpPr/>
          <p:nvPr/>
        </p:nvSpPr>
        <p:spPr>
          <a:xfrm>
            <a:off x="5552491" y="2466963"/>
            <a:ext cx="144016" cy="1619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1638" tIns="40820" rIns="81638" bIns="40820" rtlCol="0" anchor="ctr"/>
          <a:lstStyle/>
          <a:p>
            <a:pPr algn="ctr"/>
            <a:endParaRPr lang="es-AR" sz="2857"/>
          </a:p>
        </p:txBody>
      </p:sp>
      <p:sp>
        <p:nvSpPr>
          <p:cNvPr id="12" name="11 Flecha derecha"/>
          <p:cNvSpPr/>
          <p:nvPr/>
        </p:nvSpPr>
        <p:spPr>
          <a:xfrm>
            <a:off x="5552491" y="4832932"/>
            <a:ext cx="144016" cy="1619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1638" tIns="40820" rIns="81638" bIns="40820" rtlCol="0" anchor="ctr"/>
          <a:lstStyle/>
          <a:p>
            <a:pPr algn="ctr"/>
            <a:endParaRPr lang="es-AR" sz="2857"/>
          </a:p>
        </p:txBody>
      </p:sp>
      <p:sp>
        <p:nvSpPr>
          <p:cNvPr id="13" name="12 Flecha derecha"/>
          <p:cNvSpPr/>
          <p:nvPr/>
        </p:nvSpPr>
        <p:spPr>
          <a:xfrm>
            <a:off x="5552491" y="5552850"/>
            <a:ext cx="144016" cy="1619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1638" tIns="40820" rIns="81638" bIns="40820" rtlCol="0" anchor="ctr"/>
          <a:lstStyle/>
          <a:p>
            <a:pPr algn="ctr"/>
            <a:endParaRPr lang="es-AR" sz="2857"/>
          </a:p>
        </p:txBody>
      </p:sp>
      <p:sp>
        <p:nvSpPr>
          <p:cNvPr id="8" name="7 CuadroTexto"/>
          <p:cNvSpPr txBox="1"/>
          <p:nvPr/>
        </p:nvSpPr>
        <p:spPr>
          <a:xfrm>
            <a:off x="238504" y="271550"/>
            <a:ext cx="1049728" cy="359436"/>
          </a:xfrm>
          <a:prstGeom prst="rect">
            <a:avLst/>
          </a:prstGeom>
          <a:noFill/>
        </p:spPr>
        <p:txBody>
          <a:bodyPr wrap="none" lIns="81638" tIns="40820" rIns="81638" bIns="40820" rtlCol="0">
            <a:spAutoFit/>
          </a:bodyPr>
          <a:lstStyle/>
          <a:p>
            <a:r>
              <a:rPr lang="es-AR" dirty="0"/>
              <a:t>TRIGOS</a:t>
            </a:r>
          </a:p>
        </p:txBody>
      </p:sp>
      <p:sp>
        <p:nvSpPr>
          <p:cNvPr id="2" name="1 Rectángulo"/>
          <p:cNvSpPr/>
          <p:nvPr/>
        </p:nvSpPr>
        <p:spPr>
          <a:xfrm>
            <a:off x="5437049" y="753209"/>
            <a:ext cx="1201875" cy="58026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1638" tIns="40820" rIns="81638" bIns="40820" rtlCol="0" anchor="ctr"/>
          <a:lstStyle/>
          <a:p>
            <a:pPr algn="ctr"/>
            <a:endParaRPr lang="es-AR" sz="2857"/>
          </a:p>
        </p:txBody>
      </p:sp>
      <p:sp>
        <p:nvSpPr>
          <p:cNvPr id="15" name="1 Título"/>
          <p:cNvSpPr txBox="1">
            <a:spLocks/>
          </p:cNvSpPr>
          <p:nvPr/>
        </p:nvSpPr>
        <p:spPr>
          <a:xfrm>
            <a:off x="1304018" y="105384"/>
            <a:ext cx="7551224" cy="311183"/>
          </a:xfrm>
          <a:prstGeom prst="rect">
            <a:avLst/>
          </a:prstGeom>
        </p:spPr>
        <p:txBody>
          <a:bodyPr/>
          <a:lstStyle>
            <a:lvl1pPr algn="ctr" defTabSz="514350" rtl="0" eaLnBrk="1" latinLnBrk="0" hangingPunct="1">
              <a:spcBef>
                <a:spcPct val="0"/>
              </a:spcBef>
              <a:buNone/>
              <a:defRPr sz="2000" b="1" kern="1200">
                <a:solidFill>
                  <a:schemeClr val="tx1"/>
                </a:solidFill>
                <a:latin typeface="+mj-lt"/>
                <a:ea typeface="+mj-ea"/>
                <a:cs typeface="+mj-cs"/>
              </a:defRPr>
            </a:lvl1pPr>
          </a:lstStyle>
          <a:p>
            <a:r>
              <a:rPr lang="es-AR" sz="1905" dirty="0"/>
              <a:t>Sensibilidad a la perdida de rendimiento en trigo</a:t>
            </a:r>
          </a:p>
        </p:txBody>
      </p:sp>
    </p:spTree>
    <p:extLst>
      <p:ext uri="{BB962C8B-B14F-4D97-AF65-F5344CB8AC3E}">
        <p14:creationId xmlns:p14="http://schemas.microsoft.com/office/powerpoint/2010/main" val="2935146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8" name="257 Grupo"/>
          <p:cNvGrpSpPr/>
          <p:nvPr/>
        </p:nvGrpSpPr>
        <p:grpSpPr>
          <a:xfrm>
            <a:off x="230223" y="2061751"/>
            <a:ext cx="4243323" cy="3640595"/>
            <a:chOff x="573824" y="1251943"/>
            <a:chExt cx="2217742" cy="1476436"/>
          </a:xfrm>
        </p:grpSpPr>
        <p:sp>
          <p:nvSpPr>
            <p:cNvPr id="1030" name="Line 6"/>
            <p:cNvSpPr>
              <a:spLocks noChangeShapeType="1"/>
            </p:cNvSpPr>
            <p:nvPr/>
          </p:nvSpPr>
          <p:spPr bwMode="auto">
            <a:xfrm>
              <a:off x="971997" y="1305918"/>
              <a:ext cx="1757363" cy="1588"/>
            </a:xfrm>
            <a:prstGeom prst="line">
              <a:avLst/>
            </a:prstGeom>
            <a:noFill/>
            <a:ln w="4763" cap="flat">
              <a:solidFill>
                <a:srgbClr val="000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31" name="Line 7"/>
            <p:cNvSpPr>
              <a:spLocks noChangeShapeType="1"/>
            </p:cNvSpPr>
            <p:nvPr/>
          </p:nvSpPr>
          <p:spPr bwMode="auto">
            <a:xfrm>
              <a:off x="2726185" y="1304331"/>
              <a:ext cx="1588" cy="1171575"/>
            </a:xfrm>
            <a:prstGeom prst="line">
              <a:avLst/>
            </a:prstGeom>
            <a:noFill/>
            <a:ln w="4763" cap="flat">
              <a:solidFill>
                <a:srgbClr val="000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32" name="Rectangle 8"/>
            <p:cNvSpPr>
              <a:spLocks noChangeArrowheads="1"/>
            </p:cNvSpPr>
            <p:nvPr/>
          </p:nvSpPr>
          <p:spPr bwMode="auto">
            <a:xfrm>
              <a:off x="1511747" y="2641006"/>
              <a:ext cx="651538" cy="873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451336" fontAlgn="base">
                <a:spcBef>
                  <a:spcPct val="0"/>
                </a:spcBef>
                <a:spcAft>
                  <a:spcPct val="0"/>
                </a:spcAft>
              </a:pPr>
              <a:r>
                <a:rPr lang="es-AR" sz="1400" b="1">
                  <a:solidFill>
                    <a:srgbClr val="000000"/>
                  </a:solidFill>
                  <a:latin typeface="Arial" pitchFamily="34" charset="0"/>
                  <a:cs typeface="Arial" pitchFamily="34" charset="0"/>
                </a:rPr>
                <a:t>Temp med (ºC)</a:t>
              </a:r>
              <a:endParaRPr lang="es-AR" sz="1400">
                <a:latin typeface="Arial" pitchFamily="34" charset="0"/>
                <a:cs typeface="Arial" pitchFamily="34" charset="0"/>
              </a:endParaRPr>
            </a:p>
          </p:txBody>
        </p:sp>
        <p:sp>
          <p:nvSpPr>
            <p:cNvPr id="1054" name="Rectangle 30"/>
            <p:cNvSpPr>
              <a:spLocks noChangeArrowheads="1"/>
            </p:cNvSpPr>
            <p:nvPr/>
          </p:nvSpPr>
          <p:spPr bwMode="auto">
            <a:xfrm>
              <a:off x="925960" y="2518768"/>
              <a:ext cx="103887" cy="873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451336" fontAlgn="base">
                <a:spcBef>
                  <a:spcPct val="0"/>
                </a:spcBef>
                <a:spcAft>
                  <a:spcPct val="0"/>
                </a:spcAft>
              </a:pPr>
              <a:r>
                <a:rPr lang="es-AR" sz="1400" b="1">
                  <a:solidFill>
                    <a:srgbClr val="000000"/>
                  </a:solidFill>
                  <a:latin typeface="Arial" pitchFamily="34" charset="0"/>
                  <a:cs typeface="Arial" pitchFamily="34" charset="0"/>
                </a:rPr>
                <a:t>10</a:t>
              </a:r>
              <a:endParaRPr lang="es-AR" sz="1400">
                <a:latin typeface="Arial" pitchFamily="34" charset="0"/>
                <a:cs typeface="Arial" pitchFamily="34" charset="0"/>
              </a:endParaRPr>
            </a:p>
          </p:txBody>
        </p:sp>
        <p:sp>
          <p:nvSpPr>
            <p:cNvPr id="1055" name="Rectangle 31"/>
            <p:cNvSpPr>
              <a:spLocks noChangeArrowheads="1"/>
            </p:cNvSpPr>
            <p:nvPr/>
          </p:nvSpPr>
          <p:spPr bwMode="auto">
            <a:xfrm>
              <a:off x="1362522" y="2518768"/>
              <a:ext cx="103887" cy="873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451336" fontAlgn="base">
                <a:spcBef>
                  <a:spcPct val="0"/>
                </a:spcBef>
                <a:spcAft>
                  <a:spcPct val="0"/>
                </a:spcAft>
              </a:pPr>
              <a:r>
                <a:rPr lang="es-AR" sz="1400" b="1">
                  <a:solidFill>
                    <a:srgbClr val="000000"/>
                  </a:solidFill>
                  <a:latin typeface="Arial" pitchFamily="34" charset="0"/>
                  <a:cs typeface="Arial" pitchFamily="34" charset="0"/>
                </a:rPr>
                <a:t>15</a:t>
              </a:r>
              <a:endParaRPr lang="es-AR" sz="1400">
                <a:latin typeface="Arial" pitchFamily="34" charset="0"/>
                <a:cs typeface="Arial" pitchFamily="34" charset="0"/>
              </a:endParaRPr>
            </a:p>
          </p:txBody>
        </p:sp>
        <p:sp>
          <p:nvSpPr>
            <p:cNvPr id="1056" name="Rectangle 32"/>
            <p:cNvSpPr>
              <a:spLocks noChangeArrowheads="1"/>
            </p:cNvSpPr>
            <p:nvPr/>
          </p:nvSpPr>
          <p:spPr bwMode="auto">
            <a:xfrm>
              <a:off x="1800672" y="2518768"/>
              <a:ext cx="103887" cy="873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451336" fontAlgn="base">
                <a:spcBef>
                  <a:spcPct val="0"/>
                </a:spcBef>
                <a:spcAft>
                  <a:spcPct val="0"/>
                </a:spcAft>
              </a:pPr>
              <a:r>
                <a:rPr lang="es-AR" sz="1400" b="1">
                  <a:solidFill>
                    <a:srgbClr val="000000"/>
                  </a:solidFill>
                  <a:latin typeface="Arial" pitchFamily="34" charset="0"/>
                  <a:cs typeface="Arial" pitchFamily="34" charset="0"/>
                </a:rPr>
                <a:t>20</a:t>
              </a:r>
              <a:endParaRPr lang="es-AR" sz="1400">
                <a:latin typeface="Arial" pitchFamily="34" charset="0"/>
                <a:cs typeface="Arial" pitchFamily="34" charset="0"/>
              </a:endParaRPr>
            </a:p>
          </p:txBody>
        </p:sp>
        <p:sp>
          <p:nvSpPr>
            <p:cNvPr id="1057" name="Rectangle 33"/>
            <p:cNvSpPr>
              <a:spLocks noChangeArrowheads="1"/>
            </p:cNvSpPr>
            <p:nvPr/>
          </p:nvSpPr>
          <p:spPr bwMode="auto">
            <a:xfrm>
              <a:off x="2238822" y="2518768"/>
              <a:ext cx="103887" cy="873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451336" fontAlgn="base">
                <a:spcBef>
                  <a:spcPct val="0"/>
                </a:spcBef>
                <a:spcAft>
                  <a:spcPct val="0"/>
                </a:spcAft>
              </a:pPr>
              <a:r>
                <a:rPr lang="es-AR" sz="1400" b="1">
                  <a:solidFill>
                    <a:srgbClr val="000000"/>
                  </a:solidFill>
                  <a:latin typeface="Arial" pitchFamily="34" charset="0"/>
                  <a:cs typeface="Arial" pitchFamily="34" charset="0"/>
                </a:rPr>
                <a:t>25</a:t>
              </a:r>
              <a:endParaRPr lang="es-AR" sz="1400">
                <a:latin typeface="Arial" pitchFamily="34" charset="0"/>
                <a:cs typeface="Arial" pitchFamily="34" charset="0"/>
              </a:endParaRPr>
            </a:p>
          </p:txBody>
        </p:sp>
        <p:sp>
          <p:nvSpPr>
            <p:cNvPr id="1058" name="Rectangle 34"/>
            <p:cNvSpPr>
              <a:spLocks noChangeArrowheads="1"/>
            </p:cNvSpPr>
            <p:nvPr/>
          </p:nvSpPr>
          <p:spPr bwMode="auto">
            <a:xfrm>
              <a:off x="2676972" y="2518768"/>
              <a:ext cx="103887" cy="873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451336" fontAlgn="base">
                <a:spcBef>
                  <a:spcPct val="0"/>
                </a:spcBef>
                <a:spcAft>
                  <a:spcPct val="0"/>
                </a:spcAft>
              </a:pPr>
              <a:r>
                <a:rPr lang="es-AR" sz="1400" b="1">
                  <a:solidFill>
                    <a:srgbClr val="000000"/>
                  </a:solidFill>
                  <a:latin typeface="Arial" pitchFamily="34" charset="0"/>
                  <a:cs typeface="Arial" pitchFamily="34" charset="0"/>
                </a:rPr>
                <a:t>30</a:t>
              </a:r>
              <a:endParaRPr lang="es-AR" sz="1400">
                <a:latin typeface="Arial" pitchFamily="34" charset="0"/>
                <a:cs typeface="Arial" pitchFamily="34" charset="0"/>
              </a:endParaRPr>
            </a:p>
          </p:txBody>
        </p:sp>
        <p:sp>
          <p:nvSpPr>
            <p:cNvPr id="1059" name="Freeform 35"/>
            <p:cNvSpPr>
              <a:spLocks noEditPoints="1"/>
            </p:cNvSpPr>
            <p:nvPr/>
          </p:nvSpPr>
          <p:spPr bwMode="auto">
            <a:xfrm>
              <a:off x="971997" y="2472731"/>
              <a:ext cx="1757363" cy="33338"/>
            </a:xfrm>
            <a:custGeom>
              <a:avLst/>
              <a:gdLst/>
              <a:ahLst/>
              <a:cxnLst>
                <a:cxn ang="0">
                  <a:pos x="0" y="0"/>
                </a:cxn>
                <a:cxn ang="0">
                  <a:pos x="1107" y="0"/>
                </a:cxn>
                <a:cxn ang="0">
                  <a:pos x="2" y="0"/>
                </a:cxn>
                <a:cxn ang="0">
                  <a:pos x="2" y="21"/>
                </a:cxn>
                <a:cxn ang="0">
                  <a:pos x="278" y="0"/>
                </a:cxn>
                <a:cxn ang="0">
                  <a:pos x="278" y="21"/>
                </a:cxn>
                <a:cxn ang="0">
                  <a:pos x="553" y="0"/>
                </a:cxn>
                <a:cxn ang="0">
                  <a:pos x="553" y="21"/>
                </a:cxn>
                <a:cxn ang="0">
                  <a:pos x="829" y="0"/>
                </a:cxn>
                <a:cxn ang="0">
                  <a:pos x="829" y="21"/>
                </a:cxn>
                <a:cxn ang="0">
                  <a:pos x="1105" y="0"/>
                </a:cxn>
                <a:cxn ang="0">
                  <a:pos x="1105" y="21"/>
                </a:cxn>
              </a:cxnLst>
              <a:rect l="0" t="0" r="r" b="b"/>
              <a:pathLst>
                <a:path w="1107" h="21">
                  <a:moveTo>
                    <a:pt x="0" y="0"/>
                  </a:moveTo>
                  <a:lnTo>
                    <a:pt x="1107" y="0"/>
                  </a:lnTo>
                  <a:moveTo>
                    <a:pt x="2" y="0"/>
                  </a:moveTo>
                  <a:lnTo>
                    <a:pt x="2" y="21"/>
                  </a:lnTo>
                  <a:moveTo>
                    <a:pt x="278" y="0"/>
                  </a:moveTo>
                  <a:lnTo>
                    <a:pt x="278" y="21"/>
                  </a:lnTo>
                  <a:moveTo>
                    <a:pt x="553" y="0"/>
                  </a:moveTo>
                  <a:lnTo>
                    <a:pt x="553" y="21"/>
                  </a:lnTo>
                  <a:moveTo>
                    <a:pt x="829" y="0"/>
                  </a:moveTo>
                  <a:lnTo>
                    <a:pt x="829" y="21"/>
                  </a:lnTo>
                  <a:moveTo>
                    <a:pt x="1105" y="0"/>
                  </a:moveTo>
                  <a:lnTo>
                    <a:pt x="1105" y="21"/>
                  </a:lnTo>
                </a:path>
              </a:pathLst>
            </a:custGeom>
            <a:noFill/>
            <a:ln w="4763" cap="flat">
              <a:solidFill>
                <a:srgbClr val="000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60" name="Rectangle 36"/>
            <p:cNvSpPr>
              <a:spLocks noChangeArrowheads="1"/>
            </p:cNvSpPr>
            <p:nvPr/>
          </p:nvSpPr>
          <p:spPr bwMode="auto">
            <a:xfrm>
              <a:off x="783085" y="2250481"/>
              <a:ext cx="155831" cy="873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451336" fontAlgn="base">
                <a:spcBef>
                  <a:spcPct val="0"/>
                </a:spcBef>
                <a:spcAft>
                  <a:spcPct val="0"/>
                </a:spcAft>
              </a:pPr>
              <a:r>
                <a:rPr lang="es-AR" sz="1400" b="1">
                  <a:solidFill>
                    <a:srgbClr val="000000"/>
                  </a:solidFill>
                  <a:latin typeface="Arial" pitchFamily="34" charset="0"/>
                  <a:cs typeface="Arial" pitchFamily="34" charset="0"/>
                </a:rPr>
                <a:t>200</a:t>
              </a:r>
              <a:endParaRPr lang="es-AR" sz="1400">
                <a:latin typeface="Arial" pitchFamily="34" charset="0"/>
                <a:cs typeface="Arial" pitchFamily="34" charset="0"/>
              </a:endParaRPr>
            </a:p>
          </p:txBody>
        </p:sp>
        <p:sp>
          <p:nvSpPr>
            <p:cNvPr id="1061" name="Rectangle 37"/>
            <p:cNvSpPr>
              <a:spLocks noChangeArrowheads="1"/>
            </p:cNvSpPr>
            <p:nvPr/>
          </p:nvSpPr>
          <p:spPr bwMode="auto">
            <a:xfrm>
              <a:off x="783085" y="1917106"/>
              <a:ext cx="155831" cy="873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451336" fontAlgn="base">
                <a:spcBef>
                  <a:spcPct val="0"/>
                </a:spcBef>
                <a:spcAft>
                  <a:spcPct val="0"/>
                </a:spcAft>
              </a:pPr>
              <a:r>
                <a:rPr lang="es-AR" sz="1400" b="1">
                  <a:solidFill>
                    <a:srgbClr val="000000"/>
                  </a:solidFill>
                  <a:latin typeface="Arial" pitchFamily="34" charset="0"/>
                  <a:cs typeface="Arial" pitchFamily="34" charset="0"/>
                </a:rPr>
                <a:t>400</a:t>
              </a:r>
              <a:endParaRPr lang="es-AR" sz="1400">
                <a:latin typeface="Arial" pitchFamily="34" charset="0"/>
                <a:cs typeface="Arial" pitchFamily="34" charset="0"/>
              </a:endParaRPr>
            </a:p>
          </p:txBody>
        </p:sp>
        <p:sp>
          <p:nvSpPr>
            <p:cNvPr id="1062" name="Rectangle 38"/>
            <p:cNvSpPr>
              <a:spLocks noChangeArrowheads="1"/>
            </p:cNvSpPr>
            <p:nvPr/>
          </p:nvSpPr>
          <p:spPr bwMode="auto">
            <a:xfrm>
              <a:off x="783085" y="1585318"/>
              <a:ext cx="155831" cy="873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451336" fontAlgn="base">
                <a:spcBef>
                  <a:spcPct val="0"/>
                </a:spcBef>
                <a:spcAft>
                  <a:spcPct val="0"/>
                </a:spcAft>
              </a:pPr>
              <a:r>
                <a:rPr lang="es-AR" sz="1400" b="1">
                  <a:solidFill>
                    <a:srgbClr val="000000"/>
                  </a:solidFill>
                  <a:latin typeface="Arial" pitchFamily="34" charset="0"/>
                  <a:cs typeface="Arial" pitchFamily="34" charset="0"/>
                </a:rPr>
                <a:t>600</a:t>
              </a:r>
              <a:endParaRPr lang="es-AR" sz="1400">
                <a:latin typeface="Arial" pitchFamily="34" charset="0"/>
                <a:cs typeface="Arial" pitchFamily="34" charset="0"/>
              </a:endParaRPr>
            </a:p>
          </p:txBody>
        </p:sp>
        <p:sp>
          <p:nvSpPr>
            <p:cNvPr id="1063" name="Rectangle 39"/>
            <p:cNvSpPr>
              <a:spLocks noChangeArrowheads="1"/>
            </p:cNvSpPr>
            <p:nvPr/>
          </p:nvSpPr>
          <p:spPr bwMode="auto">
            <a:xfrm>
              <a:off x="783085" y="1251943"/>
              <a:ext cx="155831" cy="873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451336" fontAlgn="base">
                <a:spcBef>
                  <a:spcPct val="0"/>
                </a:spcBef>
                <a:spcAft>
                  <a:spcPct val="0"/>
                </a:spcAft>
              </a:pPr>
              <a:r>
                <a:rPr lang="es-AR" sz="1400" b="1">
                  <a:solidFill>
                    <a:srgbClr val="000000"/>
                  </a:solidFill>
                  <a:latin typeface="Arial" pitchFamily="34" charset="0"/>
                  <a:cs typeface="Arial" pitchFamily="34" charset="0"/>
                </a:rPr>
                <a:t>800</a:t>
              </a:r>
              <a:endParaRPr lang="es-AR" sz="1400">
                <a:latin typeface="Arial" pitchFamily="34" charset="0"/>
                <a:cs typeface="Arial" pitchFamily="34" charset="0"/>
              </a:endParaRPr>
            </a:p>
          </p:txBody>
        </p:sp>
        <p:sp>
          <p:nvSpPr>
            <p:cNvPr id="1064" name="Freeform 40"/>
            <p:cNvSpPr>
              <a:spLocks noEditPoints="1"/>
            </p:cNvSpPr>
            <p:nvPr/>
          </p:nvSpPr>
          <p:spPr bwMode="auto">
            <a:xfrm>
              <a:off x="941835" y="1304331"/>
              <a:ext cx="33338" cy="1171575"/>
            </a:xfrm>
            <a:custGeom>
              <a:avLst/>
              <a:gdLst/>
              <a:ahLst/>
              <a:cxnLst>
                <a:cxn ang="0">
                  <a:pos x="21" y="738"/>
                </a:cxn>
                <a:cxn ang="0">
                  <a:pos x="21" y="0"/>
                </a:cxn>
                <a:cxn ang="0">
                  <a:pos x="21" y="631"/>
                </a:cxn>
                <a:cxn ang="0">
                  <a:pos x="0" y="631"/>
                </a:cxn>
                <a:cxn ang="0">
                  <a:pos x="21" y="421"/>
                </a:cxn>
                <a:cxn ang="0">
                  <a:pos x="0" y="421"/>
                </a:cxn>
                <a:cxn ang="0">
                  <a:pos x="21" y="211"/>
                </a:cxn>
                <a:cxn ang="0">
                  <a:pos x="0" y="211"/>
                </a:cxn>
                <a:cxn ang="0">
                  <a:pos x="21" y="1"/>
                </a:cxn>
                <a:cxn ang="0">
                  <a:pos x="0" y="1"/>
                </a:cxn>
              </a:cxnLst>
              <a:rect l="0" t="0" r="r" b="b"/>
              <a:pathLst>
                <a:path w="21" h="738">
                  <a:moveTo>
                    <a:pt x="21" y="738"/>
                  </a:moveTo>
                  <a:lnTo>
                    <a:pt x="21" y="0"/>
                  </a:lnTo>
                  <a:moveTo>
                    <a:pt x="21" y="631"/>
                  </a:moveTo>
                  <a:lnTo>
                    <a:pt x="0" y="631"/>
                  </a:lnTo>
                  <a:moveTo>
                    <a:pt x="21" y="421"/>
                  </a:moveTo>
                  <a:lnTo>
                    <a:pt x="0" y="421"/>
                  </a:lnTo>
                  <a:moveTo>
                    <a:pt x="21" y="211"/>
                  </a:moveTo>
                  <a:lnTo>
                    <a:pt x="0" y="211"/>
                  </a:lnTo>
                  <a:moveTo>
                    <a:pt x="21" y="1"/>
                  </a:moveTo>
                  <a:lnTo>
                    <a:pt x="0" y="1"/>
                  </a:lnTo>
                </a:path>
              </a:pathLst>
            </a:custGeom>
            <a:noFill/>
            <a:ln w="4763" cap="flat">
              <a:solidFill>
                <a:srgbClr val="000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65" name="Rectangle 41"/>
            <p:cNvSpPr>
              <a:spLocks noChangeArrowheads="1"/>
            </p:cNvSpPr>
            <p:nvPr/>
          </p:nvSpPr>
          <p:spPr bwMode="auto">
            <a:xfrm>
              <a:off x="1581597" y="1782168"/>
              <a:ext cx="46038" cy="47625"/>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66" name="Rectangle 42"/>
            <p:cNvSpPr>
              <a:spLocks noChangeArrowheads="1"/>
            </p:cNvSpPr>
            <p:nvPr/>
          </p:nvSpPr>
          <p:spPr bwMode="auto">
            <a:xfrm>
              <a:off x="1526035" y="1548806"/>
              <a:ext cx="47625" cy="46038"/>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67" name="Rectangle 43"/>
            <p:cNvSpPr>
              <a:spLocks noChangeArrowheads="1"/>
            </p:cNvSpPr>
            <p:nvPr/>
          </p:nvSpPr>
          <p:spPr bwMode="auto">
            <a:xfrm>
              <a:off x="1526035" y="1702793"/>
              <a:ext cx="47625" cy="46038"/>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68" name="Rectangle 44"/>
            <p:cNvSpPr>
              <a:spLocks noChangeArrowheads="1"/>
            </p:cNvSpPr>
            <p:nvPr/>
          </p:nvSpPr>
          <p:spPr bwMode="auto">
            <a:xfrm>
              <a:off x="1581597" y="1790106"/>
              <a:ext cx="46038" cy="46038"/>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69" name="Rectangle 45"/>
            <p:cNvSpPr>
              <a:spLocks noChangeArrowheads="1"/>
            </p:cNvSpPr>
            <p:nvPr/>
          </p:nvSpPr>
          <p:spPr bwMode="auto">
            <a:xfrm>
              <a:off x="1602235" y="1524993"/>
              <a:ext cx="47625" cy="46038"/>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70" name="Rectangle 46"/>
            <p:cNvSpPr>
              <a:spLocks noChangeArrowheads="1"/>
            </p:cNvSpPr>
            <p:nvPr/>
          </p:nvSpPr>
          <p:spPr bwMode="auto">
            <a:xfrm>
              <a:off x="1443485" y="1431331"/>
              <a:ext cx="47625" cy="46038"/>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71" name="Rectangle 47"/>
            <p:cNvSpPr>
              <a:spLocks noChangeArrowheads="1"/>
            </p:cNvSpPr>
            <p:nvPr/>
          </p:nvSpPr>
          <p:spPr bwMode="auto">
            <a:xfrm>
              <a:off x="1322835" y="1615481"/>
              <a:ext cx="47625" cy="46038"/>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72" name="Rectangle 48"/>
            <p:cNvSpPr>
              <a:spLocks noChangeArrowheads="1"/>
            </p:cNvSpPr>
            <p:nvPr/>
          </p:nvSpPr>
          <p:spPr bwMode="auto">
            <a:xfrm>
              <a:off x="1319660" y="1399581"/>
              <a:ext cx="46038" cy="47625"/>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73" name="Rectangle 49"/>
            <p:cNvSpPr>
              <a:spLocks noChangeArrowheads="1"/>
            </p:cNvSpPr>
            <p:nvPr/>
          </p:nvSpPr>
          <p:spPr bwMode="auto">
            <a:xfrm>
              <a:off x="1660972" y="1782168"/>
              <a:ext cx="46038" cy="47625"/>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74" name="Rectangle 50"/>
            <p:cNvSpPr>
              <a:spLocks noChangeArrowheads="1"/>
            </p:cNvSpPr>
            <p:nvPr/>
          </p:nvSpPr>
          <p:spPr bwMode="auto">
            <a:xfrm>
              <a:off x="1719710" y="1555156"/>
              <a:ext cx="46038" cy="46038"/>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75" name="Rectangle 51"/>
            <p:cNvSpPr>
              <a:spLocks noChangeArrowheads="1"/>
            </p:cNvSpPr>
            <p:nvPr/>
          </p:nvSpPr>
          <p:spPr bwMode="auto">
            <a:xfrm>
              <a:off x="1705422" y="1680568"/>
              <a:ext cx="47625" cy="46038"/>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76" name="Rectangle 52"/>
            <p:cNvSpPr>
              <a:spLocks noChangeArrowheads="1"/>
            </p:cNvSpPr>
            <p:nvPr/>
          </p:nvSpPr>
          <p:spPr bwMode="auto">
            <a:xfrm>
              <a:off x="1633985" y="1685331"/>
              <a:ext cx="46038" cy="46038"/>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77" name="Rectangle 53"/>
            <p:cNvSpPr>
              <a:spLocks noChangeArrowheads="1"/>
            </p:cNvSpPr>
            <p:nvPr/>
          </p:nvSpPr>
          <p:spPr bwMode="auto">
            <a:xfrm>
              <a:off x="1684785" y="1604368"/>
              <a:ext cx="47625" cy="46038"/>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78" name="Rectangle 54"/>
            <p:cNvSpPr>
              <a:spLocks noChangeArrowheads="1"/>
            </p:cNvSpPr>
            <p:nvPr/>
          </p:nvSpPr>
          <p:spPr bwMode="auto">
            <a:xfrm>
              <a:off x="1572072" y="1572618"/>
              <a:ext cx="47625" cy="47625"/>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79" name="Rectangle 55"/>
            <p:cNvSpPr>
              <a:spLocks noChangeArrowheads="1"/>
            </p:cNvSpPr>
            <p:nvPr/>
          </p:nvSpPr>
          <p:spPr bwMode="auto">
            <a:xfrm>
              <a:off x="1538735" y="1618656"/>
              <a:ext cx="46038" cy="46038"/>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80" name="Rectangle 56"/>
            <p:cNvSpPr>
              <a:spLocks noChangeArrowheads="1"/>
            </p:cNvSpPr>
            <p:nvPr/>
          </p:nvSpPr>
          <p:spPr bwMode="auto">
            <a:xfrm>
              <a:off x="1526035" y="1621831"/>
              <a:ext cx="47625" cy="47625"/>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81" name="Rectangle 57"/>
            <p:cNvSpPr>
              <a:spLocks noChangeArrowheads="1"/>
            </p:cNvSpPr>
            <p:nvPr/>
          </p:nvSpPr>
          <p:spPr bwMode="auto">
            <a:xfrm>
              <a:off x="1740347" y="1802806"/>
              <a:ext cx="47625" cy="47625"/>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82" name="Rectangle 58"/>
            <p:cNvSpPr>
              <a:spLocks noChangeArrowheads="1"/>
            </p:cNvSpPr>
            <p:nvPr/>
          </p:nvSpPr>
          <p:spPr bwMode="auto">
            <a:xfrm>
              <a:off x="1749872" y="1734543"/>
              <a:ext cx="47625" cy="47625"/>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83" name="Rectangle 59"/>
            <p:cNvSpPr>
              <a:spLocks noChangeArrowheads="1"/>
            </p:cNvSpPr>
            <p:nvPr/>
          </p:nvSpPr>
          <p:spPr bwMode="auto">
            <a:xfrm>
              <a:off x="1740347" y="1794868"/>
              <a:ext cx="47625" cy="46038"/>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84" name="Rectangle 60"/>
            <p:cNvSpPr>
              <a:spLocks noChangeArrowheads="1"/>
            </p:cNvSpPr>
            <p:nvPr/>
          </p:nvSpPr>
          <p:spPr bwMode="auto">
            <a:xfrm>
              <a:off x="1727647" y="1796456"/>
              <a:ext cx="46038" cy="46038"/>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85" name="Rectangle 61"/>
            <p:cNvSpPr>
              <a:spLocks noChangeArrowheads="1"/>
            </p:cNvSpPr>
            <p:nvPr/>
          </p:nvSpPr>
          <p:spPr bwMode="auto">
            <a:xfrm>
              <a:off x="1740347" y="1731368"/>
              <a:ext cx="47625" cy="46038"/>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86" name="Rectangle 62"/>
            <p:cNvSpPr>
              <a:spLocks noChangeArrowheads="1"/>
            </p:cNvSpPr>
            <p:nvPr/>
          </p:nvSpPr>
          <p:spPr bwMode="auto">
            <a:xfrm>
              <a:off x="1727647" y="1699618"/>
              <a:ext cx="46038" cy="47625"/>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87" name="Rectangle 63"/>
            <p:cNvSpPr>
              <a:spLocks noChangeArrowheads="1"/>
            </p:cNvSpPr>
            <p:nvPr/>
          </p:nvSpPr>
          <p:spPr bwMode="auto">
            <a:xfrm>
              <a:off x="1633985" y="1794868"/>
              <a:ext cx="46038" cy="47625"/>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88" name="Rectangle 64"/>
            <p:cNvSpPr>
              <a:spLocks noChangeArrowheads="1"/>
            </p:cNvSpPr>
            <p:nvPr/>
          </p:nvSpPr>
          <p:spPr bwMode="auto">
            <a:xfrm>
              <a:off x="1684785" y="1672631"/>
              <a:ext cx="47625" cy="46038"/>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89" name="Rectangle 65"/>
            <p:cNvSpPr>
              <a:spLocks noChangeArrowheads="1"/>
            </p:cNvSpPr>
            <p:nvPr/>
          </p:nvSpPr>
          <p:spPr bwMode="auto">
            <a:xfrm>
              <a:off x="1910210" y="2067918"/>
              <a:ext cx="46038" cy="46038"/>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90" name="Rectangle 66"/>
            <p:cNvSpPr>
              <a:spLocks noChangeArrowheads="1"/>
            </p:cNvSpPr>
            <p:nvPr/>
          </p:nvSpPr>
          <p:spPr bwMode="auto">
            <a:xfrm>
              <a:off x="1800672" y="1823443"/>
              <a:ext cx="47625" cy="46038"/>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91" name="Rectangle 67"/>
            <p:cNvSpPr>
              <a:spLocks noChangeArrowheads="1"/>
            </p:cNvSpPr>
            <p:nvPr/>
          </p:nvSpPr>
          <p:spPr bwMode="auto">
            <a:xfrm>
              <a:off x="1824485" y="1940918"/>
              <a:ext cx="46038" cy="47625"/>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92" name="Rectangle 68"/>
            <p:cNvSpPr>
              <a:spLocks noChangeArrowheads="1"/>
            </p:cNvSpPr>
            <p:nvPr/>
          </p:nvSpPr>
          <p:spPr bwMode="auto">
            <a:xfrm>
              <a:off x="1910210" y="1996481"/>
              <a:ext cx="46038" cy="46038"/>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93" name="Rectangle 69"/>
            <p:cNvSpPr>
              <a:spLocks noChangeArrowheads="1"/>
            </p:cNvSpPr>
            <p:nvPr/>
          </p:nvSpPr>
          <p:spPr bwMode="auto">
            <a:xfrm>
              <a:off x="1802260" y="1777406"/>
              <a:ext cx="47625" cy="47625"/>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94" name="Rectangle 70"/>
            <p:cNvSpPr>
              <a:spLocks noChangeArrowheads="1"/>
            </p:cNvSpPr>
            <p:nvPr/>
          </p:nvSpPr>
          <p:spPr bwMode="auto">
            <a:xfrm>
              <a:off x="1800672" y="1825031"/>
              <a:ext cx="47625" cy="47625"/>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95" name="Rectangle 71"/>
            <p:cNvSpPr>
              <a:spLocks noChangeArrowheads="1"/>
            </p:cNvSpPr>
            <p:nvPr/>
          </p:nvSpPr>
          <p:spPr bwMode="auto">
            <a:xfrm>
              <a:off x="1787972" y="1939331"/>
              <a:ext cx="46038" cy="46038"/>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96" name="Rectangle 72"/>
            <p:cNvSpPr>
              <a:spLocks noChangeArrowheads="1"/>
            </p:cNvSpPr>
            <p:nvPr/>
          </p:nvSpPr>
          <p:spPr bwMode="auto">
            <a:xfrm>
              <a:off x="1802260" y="1886943"/>
              <a:ext cx="47625" cy="47625"/>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97" name="Rectangle 73"/>
            <p:cNvSpPr>
              <a:spLocks noChangeArrowheads="1"/>
            </p:cNvSpPr>
            <p:nvPr/>
          </p:nvSpPr>
          <p:spPr bwMode="auto">
            <a:xfrm>
              <a:off x="1895922" y="2075856"/>
              <a:ext cx="46038" cy="46038"/>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98" name="Rectangle 74"/>
            <p:cNvSpPr>
              <a:spLocks noChangeArrowheads="1"/>
            </p:cNvSpPr>
            <p:nvPr/>
          </p:nvSpPr>
          <p:spPr bwMode="auto">
            <a:xfrm>
              <a:off x="1905447" y="2050456"/>
              <a:ext cx="46038" cy="47625"/>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099" name="Rectangle 75"/>
            <p:cNvSpPr>
              <a:spLocks noChangeArrowheads="1"/>
            </p:cNvSpPr>
            <p:nvPr/>
          </p:nvSpPr>
          <p:spPr bwMode="auto">
            <a:xfrm>
              <a:off x="2046735" y="2275881"/>
              <a:ext cx="46038" cy="46038"/>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00" name="Freeform 76"/>
            <p:cNvSpPr>
              <a:spLocks/>
            </p:cNvSpPr>
            <p:nvPr/>
          </p:nvSpPr>
          <p:spPr bwMode="auto">
            <a:xfrm>
              <a:off x="1526035" y="1621831"/>
              <a:ext cx="47625" cy="47625"/>
            </a:xfrm>
            <a:custGeom>
              <a:avLst/>
              <a:gdLst/>
              <a:ahLst/>
              <a:cxnLst>
                <a:cxn ang="0">
                  <a:pos x="15" y="0"/>
                </a:cxn>
                <a:cxn ang="0">
                  <a:pos x="30" y="30"/>
                </a:cxn>
                <a:cxn ang="0">
                  <a:pos x="0" y="30"/>
                </a:cxn>
                <a:cxn ang="0">
                  <a:pos x="15" y="0"/>
                </a:cxn>
              </a:cxnLst>
              <a:rect l="0" t="0" r="r" b="b"/>
              <a:pathLst>
                <a:path w="30" h="30">
                  <a:moveTo>
                    <a:pt x="15" y="0"/>
                  </a:moveTo>
                  <a:lnTo>
                    <a:pt x="30" y="30"/>
                  </a:lnTo>
                  <a:lnTo>
                    <a:pt x="0" y="30"/>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01" name="Freeform 77"/>
            <p:cNvSpPr>
              <a:spLocks/>
            </p:cNvSpPr>
            <p:nvPr/>
          </p:nvSpPr>
          <p:spPr bwMode="auto">
            <a:xfrm>
              <a:off x="1319660" y="1577381"/>
              <a:ext cx="46038" cy="46038"/>
            </a:xfrm>
            <a:custGeom>
              <a:avLst/>
              <a:gdLst/>
              <a:ahLst/>
              <a:cxnLst>
                <a:cxn ang="0">
                  <a:pos x="15" y="0"/>
                </a:cxn>
                <a:cxn ang="0">
                  <a:pos x="29" y="29"/>
                </a:cxn>
                <a:cxn ang="0">
                  <a:pos x="0" y="29"/>
                </a:cxn>
                <a:cxn ang="0">
                  <a:pos x="15" y="0"/>
                </a:cxn>
              </a:cxnLst>
              <a:rect l="0" t="0" r="r" b="b"/>
              <a:pathLst>
                <a:path w="29" h="29">
                  <a:moveTo>
                    <a:pt x="15" y="0"/>
                  </a:moveTo>
                  <a:lnTo>
                    <a:pt x="29" y="29"/>
                  </a:lnTo>
                  <a:lnTo>
                    <a:pt x="0" y="29"/>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02" name="Freeform 78"/>
            <p:cNvSpPr>
              <a:spLocks/>
            </p:cNvSpPr>
            <p:nvPr/>
          </p:nvSpPr>
          <p:spPr bwMode="auto">
            <a:xfrm>
              <a:off x="1322835" y="1499593"/>
              <a:ext cx="47625" cy="46038"/>
            </a:xfrm>
            <a:custGeom>
              <a:avLst/>
              <a:gdLst/>
              <a:ahLst/>
              <a:cxnLst>
                <a:cxn ang="0">
                  <a:pos x="15" y="0"/>
                </a:cxn>
                <a:cxn ang="0">
                  <a:pos x="30" y="29"/>
                </a:cxn>
                <a:cxn ang="0">
                  <a:pos x="0" y="29"/>
                </a:cxn>
                <a:cxn ang="0">
                  <a:pos x="15" y="0"/>
                </a:cxn>
              </a:cxnLst>
              <a:rect l="0" t="0" r="r" b="b"/>
              <a:pathLst>
                <a:path w="30" h="29">
                  <a:moveTo>
                    <a:pt x="15" y="0"/>
                  </a:moveTo>
                  <a:lnTo>
                    <a:pt x="30" y="29"/>
                  </a:lnTo>
                  <a:lnTo>
                    <a:pt x="0" y="29"/>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03" name="Freeform 79"/>
            <p:cNvSpPr>
              <a:spLocks/>
            </p:cNvSpPr>
            <p:nvPr/>
          </p:nvSpPr>
          <p:spPr bwMode="auto">
            <a:xfrm>
              <a:off x="1319660" y="1594843"/>
              <a:ext cx="46038" cy="47625"/>
            </a:xfrm>
            <a:custGeom>
              <a:avLst/>
              <a:gdLst/>
              <a:ahLst/>
              <a:cxnLst>
                <a:cxn ang="0">
                  <a:pos x="15" y="0"/>
                </a:cxn>
                <a:cxn ang="0">
                  <a:pos x="29" y="30"/>
                </a:cxn>
                <a:cxn ang="0">
                  <a:pos x="0" y="30"/>
                </a:cxn>
                <a:cxn ang="0">
                  <a:pos x="15" y="0"/>
                </a:cxn>
              </a:cxnLst>
              <a:rect l="0" t="0" r="r" b="b"/>
              <a:pathLst>
                <a:path w="29" h="30">
                  <a:moveTo>
                    <a:pt x="15" y="0"/>
                  </a:moveTo>
                  <a:lnTo>
                    <a:pt x="29" y="30"/>
                  </a:lnTo>
                  <a:lnTo>
                    <a:pt x="0" y="30"/>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04" name="Freeform 80"/>
            <p:cNvSpPr>
              <a:spLocks/>
            </p:cNvSpPr>
            <p:nvPr/>
          </p:nvSpPr>
          <p:spPr bwMode="auto">
            <a:xfrm>
              <a:off x="1314897" y="1671043"/>
              <a:ext cx="46038" cy="46038"/>
            </a:xfrm>
            <a:custGeom>
              <a:avLst/>
              <a:gdLst/>
              <a:ahLst/>
              <a:cxnLst>
                <a:cxn ang="0">
                  <a:pos x="15" y="0"/>
                </a:cxn>
                <a:cxn ang="0">
                  <a:pos x="29" y="29"/>
                </a:cxn>
                <a:cxn ang="0">
                  <a:pos x="0" y="29"/>
                </a:cxn>
                <a:cxn ang="0">
                  <a:pos x="15" y="0"/>
                </a:cxn>
              </a:cxnLst>
              <a:rect l="0" t="0" r="r" b="b"/>
              <a:pathLst>
                <a:path w="29" h="29">
                  <a:moveTo>
                    <a:pt x="15" y="0"/>
                  </a:moveTo>
                  <a:lnTo>
                    <a:pt x="29" y="29"/>
                  </a:lnTo>
                  <a:lnTo>
                    <a:pt x="0" y="29"/>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05" name="Freeform 81"/>
            <p:cNvSpPr>
              <a:spLocks/>
            </p:cNvSpPr>
            <p:nvPr/>
          </p:nvSpPr>
          <p:spPr bwMode="auto">
            <a:xfrm>
              <a:off x="1275210" y="1596431"/>
              <a:ext cx="46038" cy="47625"/>
            </a:xfrm>
            <a:custGeom>
              <a:avLst/>
              <a:gdLst/>
              <a:ahLst/>
              <a:cxnLst>
                <a:cxn ang="0">
                  <a:pos x="14" y="0"/>
                </a:cxn>
                <a:cxn ang="0">
                  <a:pos x="29" y="30"/>
                </a:cxn>
                <a:cxn ang="0">
                  <a:pos x="0" y="30"/>
                </a:cxn>
                <a:cxn ang="0">
                  <a:pos x="14" y="0"/>
                </a:cxn>
              </a:cxnLst>
              <a:rect l="0" t="0" r="r" b="b"/>
              <a:pathLst>
                <a:path w="29" h="30">
                  <a:moveTo>
                    <a:pt x="14" y="0"/>
                  </a:moveTo>
                  <a:lnTo>
                    <a:pt x="29" y="30"/>
                  </a:lnTo>
                  <a:lnTo>
                    <a:pt x="0" y="30"/>
                  </a:lnTo>
                  <a:lnTo>
                    <a:pt x="14"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06" name="Freeform 82"/>
            <p:cNvSpPr>
              <a:spLocks/>
            </p:cNvSpPr>
            <p:nvPr/>
          </p:nvSpPr>
          <p:spPr bwMode="auto">
            <a:xfrm>
              <a:off x="1314897" y="1580556"/>
              <a:ext cx="46038" cy="46038"/>
            </a:xfrm>
            <a:custGeom>
              <a:avLst/>
              <a:gdLst/>
              <a:ahLst/>
              <a:cxnLst>
                <a:cxn ang="0">
                  <a:pos x="15" y="0"/>
                </a:cxn>
                <a:cxn ang="0">
                  <a:pos x="29" y="29"/>
                </a:cxn>
                <a:cxn ang="0">
                  <a:pos x="0" y="29"/>
                </a:cxn>
                <a:cxn ang="0">
                  <a:pos x="15" y="0"/>
                </a:cxn>
              </a:cxnLst>
              <a:rect l="0" t="0" r="r" b="b"/>
              <a:pathLst>
                <a:path w="29" h="29">
                  <a:moveTo>
                    <a:pt x="15" y="0"/>
                  </a:moveTo>
                  <a:lnTo>
                    <a:pt x="29" y="29"/>
                  </a:lnTo>
                  <a:lnTo>
                    <a:pt x="0" y="29"/>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07" name="Freeform 83"/>
            <p:cNvSpPr>
              <a:spLocks/>
            </p:cNvSpPr>
            <p:nvPr/>
          </p:nvSpPr>
          <p:spPr bwMode="auto">
            <a:xfrm>
              <a:off x="1284735" y="1399581"/>
              <a:ext cx="46038" cy="47625"/>
            </a:xfrm>
            <a:custGeom>
              <a:avLst/>
              <a:gdLst/>
              <a:ahLst/>
              <a:cxnLst>
                <a:cxn ang="0">
                  <a:pos x="15" y="0"/>
                </a:cxn>
                <a:cxn ang="0">
                  <a:pos x="29" y="30"/>
                </a:cxn>
                <a:cxn ang="0">
                  <a:pos x="0" y="30"/>
                </a:cxn>
                <a:cxn ang="0">
                  <a:pos x="15" y="0"/>
                </a:cxn>
              </a:cxnLst>
              <a:rect l="0" t="0" r="r" b="b"/>
              <a:pathLst>
                <a:path w="29" h="30">
                  <a:moveTo>
                    <a:pt x="15" y="0"/>
                  </a:moveTo>
                  <a:lnTo>
                    <a:pt x="29" y="30"/>
                  </a:lnTo>
                  <a:lnTo>
                    <a:pt x="0" y="30"/>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08" name="Freeform 84"/>
            <p:cNvSpPr>
              <a:spLocks/>
            </p:cNvSpPr>
            <p:nvPr/>
          </p:nvSpPr>
          <p:spPr bwMode="auto">
            <a:xfrm>
              <a:off x="1356172" y="1609131"/>
              <a:ext cx="47625" cy="47625"/>
            </a:xfrm>
            <a:custGeom>
              <a:avLst/>
              <a:gdLst/>
              <a:ahLst/>
              <a:cxnLst>
                <a:cxn ang="0">
                  <a:pos x="15" y="0"/>
                </a:cxn>
                <a:cxn ang="0">
                  <a:pos x="30" y="30"/>
                </a:cxn>
                <a:cxn ang="0">
                  <a:pos x="0" y="30"/>
                </a:cxn>
                <a:cxn ang="0">
                  <a:pos x="15" y="0"/>
                </a:cxn>
              </a:cxnLst>
              <a:rect l="0" t="0" r="r" b="b"/>
              <a:pathLst>
                <a:path w="30" h="30">
                  <a:moveTo>
                    <a:pt x="15" y="0"/>
                  </a:moveTo>
                  <a:lnTo>
                    <a:pt x="30" y="30"/>
                  </a:lnTo>
                  <a:lnTo>
                    <a:pt x="0" y="30"/>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09" name="Freeform 85"/>
            <p:cNvSpPr>
              <a:spLocks/>
            </p:cNvSpPr>
            <p:nvPr/>
          </p:nvSpPr>
          <p:spPr bwMode="auto">
            <a:xfrm>
              <a:off x="1684785" y="1644056"/>
              <a:ext cx="47625" cy="47625"/>
            </a:xfrm>
            <a:custGeom>
              <a:avLst/>
              <a:gdLst/>
              <a:ahLst/>
              <a:cxnLst>
                <a:cxn ang="0">
                  <a:pos x="15" y="0"/>
                </a:cxn>
                <a:cxn ang="0">
                  <a:pos x="30" y="30"/>
                </a:cxn>
                <a:cxn ang="0">
                  <a:pos x="0" y="30"/>
                </a:cxn>
                <a:cxn ang="0">
                  <a:pos x="15" y="0"/>
                </a:cxn>
              </a:cxnLst>
              <a:rect l="0" t="0" r="r" b="b"/>
              <a:pathLst>
                <a:path w="30" h="30">
                  <a:moveTo>
                    <a:pt x="15" y="0"/>
                  </a:moveTo>
                  <a:lnTo>
                    <a:pt x="30" y="30"/>
                  </a:lnTo>
                  <a:lnTo>
                    <a:pt x="0" y="30"/>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10" name="Freeform 86"/>
            <p:cNvSpPr>
              <a:spLocks/>
            </p:cNvSpPr>
            <p:nvPr/>
          </p:nvSpPr>
          <p:spPr bwMode="auto">
            <a:xfrm>
              <a:off x="1602235" y="1607543"/>
              <a:ext cx="47625" cy="47625"/>
            </a:xfrm>
            <a:custGeom>
              <a:avLst/>
              <a:gdLst/>
              <a:ahLst/>
              <a:cxnLst>
                <a:cxn ang="0">
                  <a:pos x="15" y="0"/>
                </a:cxn>
                <a:cxn ang="0">
                  <a:pos x="30" y="30"/>
                </a:cxn>
                <a:cxn ang="0">
                  <a:pos x="0" y="30"/>
                </a:cxn>
                <a:cxn ang="0">
                  <a:pos x="15" y="0"/>
                </a:cxn>
              </a:cxnLst>
              <a:rect l="0" t="0" r="r" b="b"/>
              <a:pathLst>
                <a:path w="30" h="30">
                  <a:moveTo>
                    <a:pt x="15" y="0"/>
                  </a:moveTo>
                  <a:lnTo>
                    <a:pt x="30" y="30"/>
                  </a:lnTo>
                  <a:lnTo>
                    <a:pt x="0" y="30"/>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11" name="Freeform 87"/>
            <p:cNvSpPr>
              <a:spLocks/>
            </p:cNvSpPr>
            <p:nvPr/>
          </p:nvSpPr>
          <p:spPr bwMode="auto">
            <a:xfrm>
              <a:off x="1602235" y="1480543"/>
              <a:ext cx="47625" cy="46038"/>
            </a:xfrm>
            <a:custGeom>
              <a:avLst/>
              <a:gdLst/>
              <a:ahLst/>
              <a:cxnLst>
                <a:cxn ang="0">
                  <a:pos x="15" y="0"/>
                </a:cxn>
                <a:cxn ang="0">
                  <a:pos x="30" y="29"/>
                </a:cxn>
                <a:cxn ang="0">
                  <a:pos x="0" y="29"/>
                </a:cxn>
                <a:cxn ang="0">
                  <a:pos x="15" y="0"/>
                </a:cxn>
              </a:cxnLst>
              <a:rect l="0" t="0" r="r" b="b"/>
              <a:pathLst>
                <a:path w="30" h="29">
                  <a:moveTo>
                    <a:pt x="15" y="0"/>
                  </a:moveTo>
                  <a:lnTo>
                    <a:pt x="30" y="29"/>
                  </a:lnTo>
                  <a:lnTo>
                    <a:pt x="0" y="29"/>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12" name="Freeform 88"/>
            <p:cNvSpPr>
              <a:spLocks/>
            </p:cNvSpPr>
            <p:nvPr/>
          </p:nvSpPr>
          <p:spPr bwMode="auto">
            <a:xfrm>
              <a:off x="1526035" y="1651993"/>
              <a:ext cx="47625" cy="47625"/>
            </a:xfrm>
            <a:custGeom>
              <a:avLst/>
              <a:gdLst/>
              <a:ahLst/>
              <a:cxnLst>
                <a:cxn ang="0">
                  <a:pos x="15" y="0"/>
                </a:cxn>
                <a:cxn ang="0">
                  <a:pos x="30" y="30"/>
                </a:cxn>
                <a:cxn ang="0">
                  <a:pos x="0" y="30"/>
                </a:cxn>
                <a:cxn ang="0">
                  <a:pos x="15" y="0"/>
                </a:cxn>
              </a:cxnLst>
              <a:rect l="0" t="0" r="r" b="b"/>
              <a:pathLst>
                <a:path w="30" h="30">
                  <a:moveTo>
                    <a:pt x="15" y="0"/>
                  </a:moveTo>
                  <a:lnTo>
                    <a:pt x="30" y="30"/>
                  </a:lnTo>
                  <a:lnTo>
                    <a:pt x="0" y="30"/>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13" name="Freeform 89"/>
            <p:cNvSpPr>
              <a:spLocks/>
            </p:cNvSpPr>
            <p:nvPr/>
          </p:nvSpPr>
          <p:spPr bwMode="auto">
            <a:xfrm>
              <a:off x="1476822" y="1623418"/>
              <a:ext cx="46038" cy="46038"/>
            </a:xfrm>
            <a:custGeom>
              <a:avLst/>
              <a:gdLst/>
              <a:ahLst/>
              <a:cxnLst>
                <a:cxn ang="0">
                  <a:pos x="14" y="0"/>
                </a:cxn>
                <a:cxn ang="0">
                  <a:pos x="29" y="29"/>
                </a:cxn>
                <a:cxn ang="0">
                  <a:pos x="0" y="29"/>
                </a:cxn>
                <a:cxn ang="0">
                  <a:pos x="14" y="0"/>
                </a:cxn>
              </a:cxnLst>
              <a:rect l="0" t="0" r="r" b="b"/>
              <a:pathLst>
                <a:path w="29" h="29">
                  <a:moveTo>
                    <a:pt x="14" y="0"/>
                  </a:moveTo>
                  <a:lnTo>
                    <a:pt x="29" y="29"/>
                  </a:lnTo>
                  <a:lnTo>
                    <a:pt x="0" y="29"/>
                  </a:lnTo>
                  <a:lnTo>
                    <a:pt x="14"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14" name="Freeform 90"/>
            <p:cNvSpPr>
              <a:spLocks/>
            </p:cNvSpPr>
            <p:nvPr/>
          </p:nvSpPr>
          <p:spPr bwMode="auto">
            <a:xfrm>
              <a:off x="1800672" y="1582143"/>
              <a:ext cx="47625" cy="47625"/>
            </a:xfrm>
            <a:custGeom>
              <a:avLst/>
              <a:gdLst/>
              <a:ahLst/>
              <a:cxnLst>
                <a:cxn ang="0">
                  <a:pos x="15" y="0"/>
                </a:cxn>
                <a:cxn ang="0">
                  <a:pos x="30" y="30"/>
                </a:cxn>
                <a:cxn ang="0">
                  <a:pos x="0" y="30"/>
                </a:cxn>
                <a:cxn ang="0">
                  <a:pos x="15" y="0"/>
                </a:cxn>
              </a:cxnLst>
              <a:rect l="0" t="0" r="r" b="b"/>
              <a:pathLst>
                <a:path w="30" h="30">
                  <a:moveTo>
                    <a:pt x="15" y="0"/>
                  </a:moveTo>
                  <a:lnTo>
                    <a:pt x="30" y="30"/>
                  </a:lnTo>
                  <a:lnTo>
                    <a:pt x="0" y="30"/>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15" name="Freeform 91"/>
            <p:cNvSpPr>
              <a:spLocks/>
            </p:cNvSpPr>
            <p:nvPr/>
          </p:nvSpPr>
          <p:spPr bwMode="auto">
            <a:xfrm>
              <a:off x="1476822" y="1574206"/>
              <a:ext cx="46038" cy="46038"/>
            </a:xfrm>
            <a:custGeom>
              <a:avLst/>
              <a:gdLst/>
              <a:ahLst/>
              <a:cxnLst>
                <a:cxn ang="0">
                  <a:pos x="14" y="0"/>
                </a:cxn>
                <a:cxn ang="0">
                  <a:pos x="29" y="29"/>
                </a:cxn>
                <a:cxn ang="0">
                  <a:pos x="0" y="29"/>
                </a:cxn>
                <a:cxn ang="0">
                  <a:pos x="14" y="0"/>
                </a:cxn>
              </a:cxnLst>
              <a:rect l="0" t="0" r="r" b="b"/>
              <a:pathLst>
                <a:path w="29" h="29">
                  <a:moveTo>
                    <a:pt x="14" y="0"/>
                  </a:moveTo>
                  <a:lnTo>
                    <a:pt x="29" y="29"/>
                  </a:lnTo>
                  <a:lnTo>
                    <a:pt x="0" y="29"/>
                  </a:lnTo>
                  <a:lnTo>
                    <a:pt x="14"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16" name="Freeform 92"/>
            <p:cNvSpPr>
              <a:spLocks/>
            </p:cNvSpPr>
            <p:nvPr/>
          </p:nvSpPr>
          <p:spPr bwMode="auto">
            <a:xfrm>
              <a:off x="1319660" y="1447206"/>
              <a:ext cx="46038" cy="46038"/>
            </a:xfrm>
            <a:custGeom>
              <a:avLst/>
              <a:gdLst/>
              <a:ahLst/>
              <a:cxnLst>
                <a:cxn ang="0">
                  <a:pos x="15" y="0"/>
                </a:cxn>
                <a:cxn ang="0">
                  <a:pos x="29" y="29"/>
                </a:cxn>
                <a:cxn ang="0">
                  <a:pos x="0" y="29"/>
                </a:cxn>
                <a:cxn ang="0">
                  <a:pos x="15" y="0"/>
                </a:cxn>
              </a:cxnLst>
              <a:rect l="0" t="0" r="r" b="b"/>
              <a:pathLst>
                <a:path w="29" h="29">
                  <a:moveTo>
                    <a:pt x="15" y="0"/>
                  </a:moveTo>
                  <a:lnTo>
                    <a:pt x="29" y="29"/>
                  </a:lnTo>
                  <a:lnTo>
                    <a:pt x="0" y="29"/>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17" name="Freeform 93"/>
            <p:cNvSpPr>
              <a:spLocks/>
            </p:cNvSpPr>
            <p:nvPr/>
          </p:nvSpPr>
          <p:spPr bwMode="auto">
            <a:xfrm>
              <a:off x="1684785" y="1648818"/>
              <a:ext cx="47625" cy="47625"/>
            </a:xfrm>
            <a:custGeom>
              <a:avLst/>
              <a:gdLst/>
              <a:ahLst/>
              <a:cxnLst>
                <a:cxn ang="0">
                  <a:pos x="15" y="0"/>
                </a:cxn>
                <a:cxn ang="0">
                  <a:pos x="30" y="30"/>
                </a:cxn>
                <a:cxn ang="0">
                  <a:pos x="0" y="30"/>
                </a:cxn>
                <a:cxn ang="0">
                  <a:pos x="15" y="0"/>
                </a:cxn>
              </a:cxnLst>
              <a:rect l="0" t="0" r="r" b="b"/>
              <a:pathLst>
                <a:path w="30" h="30">
                  <a:moveTo>
                    <a:pt x="15" y="0"/>
                  </a:moveTo>
                  <a:lnTo>
                    <a:pt x="30" y="30"/>
                  </a:lnTo>
                  <a:lnTo>
                    <a:pt x="0" y="30"/>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18" name="Freeform 94"/>
            <p:cNvSpPr>
              <a:spLocks/>
            </p:cNvSpPr>
            <p:nvPr/>
          </p:nvSpPr>
          <p:spPr bwMode="auto">
            <a:xfrm>
              <a:off x="1705422" y="1750418"/>
              <a:ext cx="47625" cy="47625"/>
            </a:xfrm>
            <a:custGeom>
              <a:avLst/>
              <a:gdLst/>
              <a:ahLst/>
              <a:cxnLst>
                <a:cxn ang="0">
                  <a:pos x="15" y="0"/>
                </a:cxn>
                <a:cxn ang="0">
                  <a:pos x="30" y="30"/>
                </a:cxn>
                <a:cxn ang="0">
                  <a:pos x="0" y="30"/>
                </a:cxn>
                <a:cxn ang="0">
                  <a:pos x="15" y="0"/>
                </a:cxn>
              </a:cxnLst>
              <a:rect l="0" t="0" r="r" b="b"/>
              <a:pathLst>
                <a:path w="30" h="30">
                  <a:moveTo>
                    <a:pt x="15" y="0"/>
                  </a:moveTo>
                  <a:lnTo>
                    <a:pt x="30" y="30"/>
                  </a:lnTo>
                  <a:lnTo>
                    <a:pt x="0" y="30"/>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19" name="Freeform 95"/>
            <p:cNvSpPr>
              <a:spLocks/>
            </p:cNvSpPr>
            <p:nvPr/>
          </p:nvSpPr>
          <p:spPr bwMode="auto">
            <a:xfrm>
              <a:off x="1705422" y="1729781"/>
              <a:ext cx="47625" cy="46038"/>
            </a:xfrm>
            <a:custGeom>
              <a:avLst/>
              <a:gdLst/>
              <a:ahLst/>
              <a:cxnLst>
                <a:cxn ang="0">
                  <a:pos x="15" y="0"/>
                </a:cxn>
                <a:cxn ang="0">
                  <a:pos x="30" y="29"/>
                </a:cxn>
                <a:cxn ang="0">
                  <a:pos x="0" y="29"/>
                </a:cxn>
                <a:cxn ang="0">
                  <a:pos x="15" y="0"/>
                </a:cxn>
              </a:cxnLst>
              <a:rect l="0" t="0" r="r" b="b"/>
              <a:pathLst>
                <a:path w="30" h="29">
                  <a:moveTo>
                    <a:pt x="15" y="0"/>
                  </a:moveTo>
                  <a:lnTo>
                    <a:pt x="30" y="29"/>
                  </a:lnTo>
                  <a:lnTo>
                    <a:pt x="0" y="29"/>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20" name="Freeform 96"/>
            <p:cNvSpPr>
              <a:spLocks/>
            </p:cNvSpPr>
            <p:nvPr/>
          </p:nvSpPr>
          <p:spPr bwMode="auto">
            <a:xfrm>
              <a:off x="1684785" y="1625006"/>
              <a:ext cx="47625" cy="46038"/>
            </a:xfrm>
            <a:custGeom>
              <a:avLst/>
              <a:gdLst/>
              <a:ahLst/>
              <a:cxnLst>
                <a:cxn ang="0">
                  <a:pos x="15" y="0"/>
                </a:cxn>
                <a:cxn ang="0">
                  <a:pos x="30" y="29"/>
                </a:cxn>
                <a:cxn ang="0">
                  <a:pos x="0" y="29"/>
                </a:cxn>
                <a:cxn ang="0">
                  <a:pos x="15" y="0"/>
                </a:cxn>
              </a:cxnLst>
              <a:rect l="0" t="0" r="r" b="b"/>
              <a:pathLst>
                <a:path w="30" h="29">
                  <a:moveTo>
                    <a:pt x="15" y="0"/>
                  </a:moveTo>
                  <a:lnTo>
                    <a:pt x="30" y="29"/>
                  </a:lnTo>
                  <a:lnTo>
                    <a:pt x="0" y="29"/>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21" name="Freeform 97"/>
            <p:cNvSpPr>
              <a:spLocks/>
            </p:cNvSpPr>
            <p:nvPr/>
          </p:nvSpPr>
          <p:spPr bwMode="auto">
            <a:xfrm>
              <a:off x="1633985" y="1750418"/>
              <a:ext cx="46038" cy="46038"/>
            </a:xfrm>
            <a:custGeom>
              <a:avLst/>
              <a:gdLst/>
              <a:ahLst/>
              <a:cxnLst>
                <a:cxn ang="0">
                  <a:pos x="14" y="0"/>
                </a:cxn>
                <a:cxn ang="0">
                  <a:pos x="29" y="29"/>
                </a:cxn>
                <a:cxn ang="0">
                  <a:pos x="0" y="29"/>
                </a:cxn>
                <a:cxn ang="0">
                  <a:pos x="14" y="0"/>
                </a:cxn>
              </a:cxnLst>
              <a:rect l="0" t="0" r="r" b="b"/>
              <a:pathLst>
                <a:path w="29" h="29">
                  <a:moveTo>
                    <a:pt x="14" y="0"/>
                  </a:moveTo>
                  <a:lnTo>
                    <a:pt x="29" y="29"/>
                  </a:lnTo>
                  <a:lnTo>
                    <a:pt x="0" y="29"/>
                  </a:lnTo>
                  <a:lnTo>
                    <a:pt x="14"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22" name="Freeform 98"/>
            <p:cNvSpPr>
              <a:spLocks/>
            </p:cNvSpPr>
            <p:nvPr/>
          </p:nvSpPr>
          <p:spPr bwMode="auto">
            <a:xfrm>
              <a:off x="1633985" y="1737718"/>
              <a:ext cx="46038" cy="46038"/>
            </a:xfrm>
            <a:custGeom>
              <a:avLst/>
              <a:gdLst/>
              <a:ahLst/>
              <a:cxnLst>
                <a:cxn ang="0">
                  <a:pos x="14" y="0"/>
                </a:cxn>
                <a:cxn ang="0">
                  <a:pos x="29" y="29"/>
                </a:cxn>
                <a:cxn ang="0">
                  <a:pos x="0" y="29"/>
                </a:cxn>
                <a:cxn ang="0">
                  <a:pos x="14" y="0"/>
                </a:cxn>
              </a:cxnLst>
              <a:rect l="0" t="0" r="r" b="b"/>
              <a:pathLst>
                <a:path w="29" h="29">
                  <a:moveTo>
                    <a:pt x="14" y="0"/>
                  </a:moveTo>
                  <a:lnTo>
                    <a:pt x="29" y="29"/>
                  </a:lnTo>
                  <a:lnTo>
                    <a:pt x="0" y="29"/>
                  </a:lnTo>
                  <a:lnTo>
                    <a:pt x="14"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23" name="Freeform 99"/>
            <p:cNvSpPr>
              <a:spLocks/>
            </p:cNvSpPr>
            <p:nvPr/>
          </p:nvSpPr>
          <p:spPr bwMode="auto">
            <a:xfrm>
              <a:off x="1633985" y="1709143"/>
              <a:ext cx="46038" cy="46038"/>
            </a:xfrm>
            <a:custGeom>
              <a:avLst/>
              <a:gdLst/>
              <a:ahLst/>
              <a:cxnLst>
                <a:cxn ang="0">
                  <a:pos x="14" y="0"/>
                </a:cxn>
                <a:cxn ang="0">
                  <a:pos x="29" y="29"/>
                </a:cxn>
                <a:cxn ang="0">
                  <a:pos x="0" y="29"/>
                </a:cxn>
                <a:cxn ang="0">
                  <a:pos x="14" y="0"/>
                </a:cxn>
              </a:cxnLst>
              <a:rect l="0" t="0" r="r" b="b"/>
              <a:pathLst>
                <a:path w="29" h="29">
                  <a:moveTo>
                    <a:pt x="14" y="0"/>
                  </a:moveTo>
                  <a:lnTo>
                    <a:pt x="29" y="29"/>
                  </a:lnTo>
                  <a:lnTo>
                    <a:pt x="0" y="29"/>
                  </a:lnTo>
                  <a:lnTo>
                    <a:pt x="14"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24" name="Freeform 100"/>
            <p:cNvSpPr>
              <a:spLocks/>
            </p:cNvSpPr>
            <p:nvPr/>
          </p:nvSpPr>
          <p:spPr bwMode="auto">
            <a:xfrm>
              <a:off x="1633985" y="1723431"/>
              <a:ext cx="46038" cy="46038"/>
            </a:xfrm>
            <a:custGeom>
              <a:avLst/>
              <a:gdLst/>
              <a:ahLst/>
              <a:cxnLst>
                <a:cxn ang="0">
                  <a:pos x="14" y="0"/>
                </a:cxn>
                <a:cxn ang="0">
                  <a:pos x="29" y="29"/>
                </a:cxn>
                <a:cxn ang="0">
                  <a:pos x="0" y="29"/>
                </a:cxn>
                <a:cxn ang="0">
                  <a:pos x="14" y="0"/>
                </a:cxn>
              </a:cxnLst>
              <a:rect l="0" t="0" r="r" b="b"/>
              <a:pathLst>
                <a:path w="29" h="29">
                  <a:moveTo>
                    <a:pt x="14" y="0"/>
                  </a:moveTo>
                  <a:lnTo>
                    <a:pt x="29" y="29"/>
                  </a:lnTo>
                  <a:lnTo>
                    <a:pt x="0" y="29"/>
                  </a:lnTo>
                  <a:lnTo>
                    <a:pt x="14"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25" name="Freeform 101"/>
            <p:cNvSpPr>
              <a:spLocks/>
            </p:cNvSpPr>
            <p:nvPr/>
          </p:nvSpPr>
          <p:spPr bwMode="auto">
            <a:xfrm>
              <a:off x="1602235" y="1639293"/>
              <a:ext cx="47625" cy="46038"/>
            </a:xfrm>
            <a:custGeom>
              <a:avLst/>
              <a:gdLst/>
              <a:ahLst/>
              <a:cxnLst>
                <a:cxn ang="0">
                  <a:pos x="15" y="0"/>
                </a:cxn>
                <a:cxn ang="0">
                  <a:pos x="30" y="29"/>
                </a:cxn>
                <a:cxn ang="0">
                  <a:pos x="0" y="29"/>
                </a:cxn>
                <a:cxn ang="0">
                  <a:pos x="15" y="0"/>
                </a:cxn>
              </a:cxnLst>
              <a:rect l="0" t="0" r="r" b="b"/>
              <a:pathLst>
                <a:path w="30" h="29">
                  <a:moveTo>
                    <a:pt x="15" y="0"/>
                  </a:moveTo>
                  <a:lnTo>
                    <a:pt x="30" y="29"/>
                  </a:lnTo>
                  <a:lnTo>
                    <a:pt x="0" y="29"/>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26" name="Freeform 102"/>
            <p:cNvSpPr>
              <a:spLocks/>
            </p:cNvSpPr>
            <p:nvPr/>
          </p:nvSpPr>
          <p:spPr bwMode="auto">
            <a:xfrm>
              <a:off x="1684785" y="1825031"/>
              <a:ext cx="47625" cy="47625"/>
            </a:xfrm>
            <a:custGeom>
              <a:avLst/>
              <a:gdLst/>
              <a:ahLst/>
              <a:cxnLst>
                <a:cxn ang="0">
                  <a:pos x="15" y="0"/>
                </a:cxn>
                <a:cxn ang="0">
                  <a:pos x="30" y="30"/>
                </a:cxn>
                <a:cxn ang="0">
                  <a:pos x="0" y="30"/>
                </a:cxn>
                <a:cxn ang="0">
                  <a:pos x="15" y="0"/>
                </a:cxn>
              </a:cxnLst>
              <a:rect l="0" t="0" r="r" b="b"/>
              <a:pathLst>
                <a:path w="30" h="30">
                  <a:moveTo>
                    <a:pt x="15" y="0"/>
                  </a:moveTo>
                  <a:lnTo>
                    <a:pt x="30" y="30"/>
                  </a:lnTo>
                  <a:lnTo>
                    <a:pt x="0" y="30"/>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27" name="Freeform 103"/>
            <p:cNvSpPr>
              <a:spLocks/>
            </p:cNvSpPr>
            <p:nvPr/>
          </p:nvSpPr>
          <p:spPr bwMode="auto">
            <a:xfrm>
              <a:off x="1802260" y="1859956"/>
              <a:ext cx="47625" cy="47625"/>
            </a:xfrm>
            <a:custGeom>
              <a:avLst/>
              <a:gdLst/>
              <a:ahLst/>
              <a:cxnLst>
                <a:cxn ang="0">
                  <a:pos x="15" y="0"/>
                </a:cxn>
                <a:cxn ang="0">
                  <a:pos x="30" y="30"/>
                </a:cxn>
                <a:cxn ang="0">
                  <a:pos x="0" y="30"/>
                </a:cxn>
                <a:cxn ang="0">
                  <a:pos x="15" y="0"/>
                </a:cxn>
              </a:cxnLst>
              <a:rect l="0" t="0" r="r" b="b"/>
              <a:pathLst>
                <a:path w="30" h="30">
                  <a:moveTo>
                    <a:pt x="15" y="0"/>
                  </a:moveTo>
                  <a:lnTo>
                    <a:pt x="30" y="30"/>
                  </a:lnTo>
                  <a:lnTo>
                    <a:pt x="0" y="30"/>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28" name="Freeform 104"/>
            <p:cNvSpPr>
              <a:spLocks/>
            </p:cNvSpPr>
            <p:nvPr/>
          </p:nvSpPr>
          <p:spPr bwMode="auto">
            <a:xfrm>
              <a:off x="1802260" y="1834556"/>
              <a:ext cx="47625" cy="47625"/>
            </a:xfrm>
            <a:custGeom>
              <a:avLst/>
              <a:gdLst/>
              <a:ahLst/>
              <a:cxnLst>
                <a:cxn ang="0">
                  <a:pos x="15" y="0"/>
                </a:cxn>
                <a:cxn ang="0">
                  <a:pos x="30" y="30"/>
                </a:cxn>
                <a:cxn ang="0">
                  <a:pos x="0" y="30"/>
                </a:cxn>
                <a:cxn ang="0">
                  <a:pos x="15" y="0"/>
                </a:cxn>
              </a:cxnLst>
              <a:rect l="0" t="0" r="r" b="b"/>
              <a:pathLst>
                <a:path w="30" h="30">
                  <a:moveTo>
                    <a:pt x="15" y="0"/>
                  </a:moveTo>
                  <a:lnTo>
                    <a:pt x="30" y="30"/>
                  </a:lnTo>
                  <a:lnTo>
                    <a:pt x="0" y="30"/>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29" name="Freeform 105"/>
            <p:cNvSpPr>
              <a:spLocks/>
            </p:cNvSpPr>
            <p:nvPr/>
          </p:nvSpPr>
          <p:spPr bwMode="auto">
            <a:xfrm>
              <a:off x="1760985" y="1786931"/>
              <a:ext cx="46038" cy="46038"/>
            </a:xfrm>
            <a:custGeom>
              <a:avLst/>
              <a:gdLst/>
              <a:ahLst/>
              <a:cxnLst>
                <a:cxn ang="0">
                  <a:pos x="15" y="0"/>
                </a:cxn>
                <a:cxn ang="0">
                  <a:pos x="29" y="29"/>
                </a:cxn>
                <a:cxn ang="0">
                  <a:pos x="0" y="29"/>
                </a:cxn>
                <a:cxn ang="0">
                  <a:pos x="15" y="0"/>
                </a:cxn>
              </a:cxnLst>
              <a:rect l="0" t="0" r="r" b="b"/>
              <a:pathLst>
                <a:path w="29" h="29">
                  <a:moveTo>
                    <a:pt x="15" y="0"/>
                  </a:moveTo>
                  <a:lnTo>
                    <a:pt x="29" y="29"/>
                  </a:lnTo>
                  <a:lnTo>
                    <a:pt x="0" y="29"/>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30" name="Freeform 106"/>
            <p:cNvSpPr>
              <a:spLocks/>
            </p:cNvSpPr>
            <p:nvPr/>
          </p:nvSpPr>
          <p:spPr bwMode="auto">
            <a:xfrm>
              <a:off x="1787972" y="1915518"/>
              <a:ext cx="46038" cy="46038"/>
            </a:xfrm>
            <a:custGeom>
              <a:avLst/>
              <a:gdLst/>
              <a:ahLst/>
              <a:cxnLst>
                <a:cxn ang="0">
                  <a:pos x="14" y="0"/>
                </a:cxn>
                <a:cxn ang="0">
                  <a:pos x="29" y="29"/>
                </a:cxn>
                <a:cxn ang="0">
                  <a:pos x="0" y="29"/>
                </a:cxn>
                <a:cxn ang="0">
                  <a:pos x="14" y="0"/>
                </a:cxn>
              </a:cxnLst>
              <a:rect l="0" t="0" r="r" b="b"/>
              <a:pathLst>
                <a:path w="29" h="29">
                  <a:moveTo>
                    <a:pt x="14" y="0"/>
                  </a:moveTo>
                  <a:lnTo>
                    <a:pt x="29" y="29"/>
                  </a:lnTo>
                  <a:lnTo>
                    <a:pt x="0" y="29"/>
                  </a:lnTo>
                  <a:lnTo>
                    <a:pt x="14"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31" name="Freeform 107"/>
            <p:cNvSpPr>
              <a:spLocks/>
            </p:cNvSpPr>
            <p:nvPr/>
          </p:nvSpPr>
          <p:spPr bwMode="auto">
            <a:xfrm>
              <a:off x="1753047" y="1920281"/>
              <a:ext cx="47625" cy="46038"/>
            </a:xfrm>
            <a:custGeom>
              <a:avLst/>
              <a:gdLst/>
              <a:ahLst/>
              <a:cxnLst>
                <a:cxn ang="0">
                  <a:pos x="15" y="0"/>
                </a:cxn>
                <a:cxn ang="0">
                  <a:pos x="30" y="29"/>
                </a:cxn>
                <a:cxn ang="0">
                  <a:pos x="0" y="29"/>
                </a:cxn>
                <a:cxn ang="0">
                  <a:pos x="15" y="0"/>
                </a:cxn>
              </a:cxnLst>
              <a:rect l="0" t="0" r="r" b="b"/>
              <a:pathLst>
                <a:path w="30" h="29">
                  <a:moveTo>
                    <a:pt x="15" y="0"/>
                  </a:moveTo>
                  <a:lnTo>
                    <a:pt x="30" y="29"/>
                  </a:lnTo>
                  <a:lnTo>
                    <a:pt x="0" y="29"/>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32" name="Freeform 108"/>
            <p:cNvSpPr>
              <a:spLocks/>
            </p:cNvSpPr>
            <p:nvPr/>
          </p:nvSpPr>
          <p:spPr bwMode="auto">
            <a:xfrm>
              <a:off x="1753047" y="1844081"/>
              <a:ext cx="47625" cy="46038"/>
            </a:xfrm>
            <a:custGeom>
              <a:avLst/>
              <a:gdLst/>
              <a:ahLst/>
              <a:cxnLst>
                <a:cxn ang="0">
                  <a:pos x="15" y="0"/>
                </a:cxn>
                <a:cxn ang="0">
                  <a:pos x="30" y="29"/>
                </a:cxn>
                <a:cxn ang="0">
                  <a:pos x="0" y="29"/>
                </a:cxn>
                <a:cxn ang="0">
                  <a:pos x="15" y="0"/>
                </a:cxn>
              </a:cxnLst>
              <a:rect l="0" t="0" r="r" b="b"/>
              <a:pathLst>
                <a:path w="30" h="29">
                  <a:moveTo>
                    <a:pt x="15" y="0"/>
                  </a:moveTo>
                  <a:lnTo>
                    <a:pt x="30" y="29"/>
                  </a:lnTo>
                  <a:lnTo>
                    <a:pt x="0" y="29"/>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33" name="Freeform 109"/>
            <p:cNvSpPr>
              <a:spLocks/>
            </p:cNvSpPr>
            <p:nvPr/>
          </p:nvSpPr>
          <p:spPr bwMode="auto">
            <a:xfrm>
              <a:off x="1753047" y="1752006"/>
              <a:ext cx="47625" cy="47625"/>
            </a:xfrm>
            <a:custGeom>
              <a:avLst/>
              <a:gdLst/>
              <a:ahLst/>
              <a:cxnLst>
                <a:cxn ang="0">
                  <a:pos x="15" y="0"/>
                </a:cxn>
                <a:cxn ang="0">
                  <a:pos x="30" y="30"/>
                </a:cxn>
                <a:cxn ang="0">
                  <a:pos x="0" y="30"/>
                </a:cxn>
                <a:cxn ang="0">
                  <a:pos x="15" y="0"/>
                </a:cxn>
              </a:cxnLst>
              <a:rect l="0" t="0" r="r" b="b"/>
              <a:pathLst>
                <a:path w="30" h="30">
                  <a:moveTo>
                    <a:pt x="15" y="0"/>
                  </a:moveTo>
                  <a:lnTo>
                    <a:pt x="30" y="30"/>
                  </a:lnTo>
                  <a:lnTo>
                    <a:pt x="0" y="30"/>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34" name="Freeform 110"/>
            <p:cNvSpPr>
              <a:spLocks/>
            </p:cNvSpPr>
            <p:nvPr/>
          </p:nvSpPr>
          <p:spPr bwMode="auto">
            <a:xfrm>
              <a:off x="1740347" y="1678981"/>
              <a:ext cx="47625" cy="46038"/>
            </a:xfrm>
            <a:custGeom>
              <a:avLst/>
              <a:gdLst/>
              <a:ahLst/>
              <a:cxnLst>
                <a:cxn ang="0">
                  <a:pos x="15" y="0"/>
                </a:cxn>
                <a:cxn ang="0">
                  <a:pos x="30" y="29"/>
                </a:cxn>
                <a:cxn ang="0">
                  <a:pos x="0" y="29"/>
                </a:cxn>
                <a:cxn ang="0">
                  <a:pos x="15" y="0"/>
                </a:cxn>
              </a:cxnLst>
              <a:rect l="0" t="0" r="r" b="b"/>
              <a:pathLst>
                <a:path w="30" h="29">
                  <a:moveTo>
                    <a:pt x="15" y="0"/>
                  </a:moveTo>
                  <a:lnTo>
                    <a:pt x="30" y="29"/>
                  </a:lnTo>
                  <a:lnTo>
                    <a:pt x="0" y="29"/>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35" name="Freeform 111"/>
            <p:cNvSpPr>
              <a:spLocks/>
            </p:cNvSpPr>
            <p:nvPr/>
          </p:nvSpPr>
          <p:spPr bwMode="auto">
            <a:xfrm>
              <a:off x="1760985" y="1856781"/>
              <a:ext cx="46038" cy="46038"/>
            </a:xfrm>
            <a:custGeom>
              <a:avLst/>
              <a:gdLst/>
              <a:ahLst/>
              <a:cxnLst>
                <a:cxn ang="0">
                  <a:pos x="15" y="0"/>
                </a:cxn>
                <a:cxn ang="0">
                  <a:pos x="29" y="29"/>
                </a:cxn>
                <a:cxn ang="0">
                  <a:pos x="0" y="29"/>
                </a:cxn>
                <a:cxn ang="0">
                  <a:pos x="15" y="0"/>
                </a:cxn>
              </a:cxnLst>
              <a:rect l="0" t="0" r="r" b="b"/>
              <a:pathLst>
                <a:path w="29" h="29">
                  <a:moveTo>
                    <a:pt x="15" y="0"/>
                  </a:moveTo>
                  <a:lnTo>
                    <a:pt x="29" y="29"/>
                  </a:lnTo>
                  <a:lnTo>
                    <a:pt x="0" y="29"/>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36" name="Freeform 112"/>
            <p:cNvSpPr>
              <a:spLocks/>
            </p:cNvSpPr>
            <p:nvPr/>
          </p:nvSpPr>
          <p:spPr bwMode="auto">
            <a:xfrm>
              <a:off x="1953072" y="2091731"/>
              <a:ext cx="46038" cy="46038"/>
            </a:xfrm>
            <a:custGeom>
              <a:avLst/>
              <a:gdLst/>
              <a:ahLst/>
              <a:cxnLst>
                <a:cxn ang="0">
                  <a:pos x="14" y="0"/>
                </a:cxn>
                <a:cxn ang="0">
                  <a:pos x="29" y="29"/>
                </a:cxn>
                <a:cxn ang="0">
                  <a:pos x="0" y="29"/>
                </a:cxn>
                <a:cxn ang="0">
                  <a:pos x="14" y="0"/>
                </a:cxn>
              </a:cxnLst>
              <a:rect l="0" t="0" r="r" b="b"/>
              <a:pathLst>
                <a:path w="29" h="29">
                  <a:moveTo>
                    <a:pt x="14" y="0"/>
                  </a:moveTo>
                  <a:lnTo>
                    <a:pt x="29" y="29"/>
                  </a:lnTo>
                  <a:lnTo>
                    <a:pt x="0" y="29"/>
                  </a:lnTo>
                  <a:lnTo>
                    <a:pt x="14"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37" name="Freeform 113"/>
            <p:cNvSpPr>
              <a:spLocks/>
            </p:cNvSpPr>
            <p:nvPr/>
          </p:nvSpPr>
          <p:spPr bwMode="auto">
            <a:xfrm>
              <a:off x="1953072" y="2202856"/>
              <a:ext cx="46038" cy="46038"/>
            </a:xfrm>
            <a:custGeom>
              <a:avLst/>
              <a:gdLst/>
              <a:ahLst/>
              <a:cxnLst>
                <a:cxn ang="0">
                  <a:pos x="14" y="0"/>
                </a:cxn>
                <a:cxn ang="0">
                  <a:pos x="29" y="29"/>
                </a:cxn>
                <a:cxn ang="0">
                  <a:pos x="0" y="29"/>
                </a:cxn>
                <a:cxn ang="0">
                  <a:pos x="14" y="0"/>
                </a:cxn>
              </a:cxnLst>
              <a:rect l="0" t="0" r="r" b="b"/>
              <a:pathLst>
                <a:path w="29" h="29">
                  <a:moveTo>
                    <a:pt x="14" y="0"/>
                  </a:moveTo>
                  <a:lnTo>
                    <a:pt x="29" y="29"/>
                  </a:lnTo>
                  <a:lnTo>
                    <a:pt x="0" y="29"/>
                  </a:lnTo>
                  <a:lnTo>
                    <a:pt x="14"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38" name="Freeform 114"/>
            <p:cNvSpPr>
              <a:spLocks/>
            </p:cNvSpPr>
            <p:nvPr/>
          </p:nvSpPr>
          <p:spPr bwMode="auto">
            <a:xfrm>
              <a:off x="1895922" y="2064743"/>
              <a:ext cx="46038" cy="47625"/>
            </a:xfrm>
            <a:custGeom>
              <a:avLst/>
              <a:gdLst/>
              <a:ahLst/>
              <a:cxnLst>
                <a:cxn ang="0">
                  <a:pos x="14" y="0"/>
                </a:cxn>
                <a:cxn ang="0">
                  <a:pos x="29" y="30"/>
                </a:cxn>
                <a:cxn ang="0">
                  <a:pos x="0" y="30"/>
                </a:cxn>
                <a:cxn ang="0">
                  <a:pos x="14" y="0"/>
                </a:cxn>
              </a:cxnLst>
              <a:rect l="0" t="0" r="r" b="b"/>
              <a:pathLst>
                <a:path w="29" h="30">
                  <a:moveTo>
                    <a:pt x="14" y="0"/>
                  </a:moveTo>
                  <a:lnTo>
                    <a:pt x="29" y="30"/>
                  </a:lnTo>
                  <a:lnTo>
                    <a:pt x="0" y="30"/>
                  </a:lnTo>
                  <a:lnTo>
                    <a:pt x="14"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39" name="Freeform 115"/>
            <p:cNvSpPr>
              <a:spLocks/>
            </p:cNvSpPr>
            <p:nvPr/>
          </p:nvSpPr>
          <p:spPr bwMode="auto">
            <a:xfrm>
              <a:off x="1840360" y="2172693"/>
              <a:ext cx="46038" cy="47625"/>
            </a:xfrm>
            <a:custGeom>
              <a:avLst/>
              <a:gdLst/>
              <a:ahLst/>
              <a:cxnLst>
                <a:cxn ang="0">
                  <a:pos x="14" y="0"/>
                </a:cxn>
                <a:cxn ang="0">
                  <a:pos x="29" y="30"/>
                </a:cxn>
                <a:cxn ang="0">
                  <a:pos x="0" y="30"/>
                </a:cxn>
                <a:cxn ang="0">
                  <a:pos x="14" y="0"/>
                </a:cxn>
              </a:cxnLst>
              <a:rect l="0" t="0" r="r" b="b"/>
              <a:pathLst>
                <a:path w="29" h="30">
                  <a:moveTo>
                    <a:pt x="14" y="0"/>
                  </a:moveTo>
                  <a:lnTo>
                    <a:pt x="29" y="30"/>
                  </a:lnTo>
                  <a:lnTo>
                    <a:pt x="0" y="30"/>
                  </a:lnTo>
                  <a:lnTo>
                    <a:pt x="14"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40" name="Freeform 116"/>
            <p:cNvSpPr>
              <a:spLocks/>
            </p:cNvSpPr>
            <p:nvPr/>
          </p:nvSpPr>
          <p:spPr bwMode="auto">
            <a:xfrm>
              <a:off x="1927672" y="2234606"/>
              <a:ext cx="47625" cy="46038"/>
            </a:xfrm>
            <a:custGeom>
              <a:avLst/>
              <a:gdLst/>
              <a:ahLst/>
              <a:cxnLst>
                <a:cxn ang="0">
                  <a:pos x="15" y="0"/>
                </a:cxn>
                <a:cxn ang="0">
                  <a:pos x="30" y="29"/>
                </a:cxn>
                <a:cxn ang="0">
                  <a:pos x="0" y="29"/>
                </a:cxn>
                <a:cxn ang="0">
                  <a:pos x="15" y="0"/>
                </a:cxn>
              </a:cxnLst>
              <a:rect l="0" t="0" r="r" b="b"/>
              <a:pathLst>
                <a:path w="30" h="29">
                  <a:moveTo>
                    <a:pt x="15" y="0"/>
                  </a:moveTo>
                  <a:lnTo>
                    <a:pt x="30" y="29"/>
                  </a:lnTo>
                  <a:lnTo>
                    <a:pt x="0" y="29"/>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41" name="Freeform 117"/>
            <p:cNvSpPr>
              <a:spLocks/>
            </p:cNvSpPr>
            <p:nvPr/>
          </p:nvSpPr>
          <p:spPr bwMode="auto">
            <a:xfrm>
              <a:off x="1905447" y="2164756"/>
              <a:ext cx="46038" cy="46038"/>
            </a:xfrm>
            <a:custGeom>
              <a:avLst/>
              <a:gdLst/>
              <a:ahLst/>
              <a:cxnLst>
                <a:cxn ang="0">
                  <a:pos x="14" y="0"/>
                </a:cxn>
                <a:cxn ang="0">
                  <a:pos x="29" y="29"/>
                </a:cxn>
                <a:cxn ang="0">
                  <a:pos x="0" y="29"/>
                </a:cxn>
                <a:cxn ang="0">
                  <a:pos x="14" y="0"/>
                </a:cxn>
              </a:cxnLst>
              <a:rect l="0" t="0" r="r" b="b"/>
              <a:pathLst>
                <a:path w="29" h="29">
                  <a:moveTo>
                    <a:pt x="14" y="0"/>
                  </a:moveTo>
                  <a:lnTo>
                    <a:pt x="29" y="29"/>
                  </a:lnTo>
                  <a:lnTo>
                    <a:pt x="0" y="29"/>
                  </a:lnTo>
                  <a:lnTo>
                    <a:pt x="14"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42" name="Freeform 118"/>
            <p:cNvSpPr>
              <a:spLocks/>
            </p:cNvSpPr>
            <p:nvPr/>
          </p:nvSpPr>
          <p:spPr bwMode="auto">
            <a:xfrm>
              <a:off x="1895922" y="2147293"/>
              <a:ext cx="46038" cy="46038"/>
            </a:xfrm>
            <a:custGeom>
              <a:avLst/>
              <a:gdLst/>
              <a:ahLst/>
              <a:cxnLst>
                <a:cxn ang="0">
                  <a:pos x="14" y="0"/>
                </a:cxn>
                <a:cxn ang="0">
                  <a:pos x="29" y="29"/>
                </a:cxn>
                <a:cxn ang="0">
                  <a:pos x="0" y="29"/>
                </a:cxn>
                <a:cxn ang="0">
                  <a:pos x="14" y="0"/>
                </a:cxn>
              </a:cxnLst>
              <a:rect l="0" t="0" r="r" b="b"/>
              <a:pathLst>
                <a:path w="29" h="29">
                  <a:moveTo>
                    <a:pt x="14" y="0"/>
                  </a:moveTo>
                  <a:lnTo>
                    <a:pt x="29" y="29"/>
                  </a:lnTo>
                  <a:lnTo>
                    <a:pt x="0" y="29"/>
                  </a:lnTo>
                  <a:lnTo>
                    <a:pt x="14"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43" name="Freeform 119"/>
            <p:cNvSpPr>
              <a:spLocks/>
            </p:cNvSpPr>
            <p:nvPr/>
          </p:nvSpPr>
          <p:spPr bwMode="auto">
            <a:xfrm>
              <a:off x="1840360" y="2032993"/>
              <a:ext cx="46038" cy="46038"/>
            </a:xfrm>
            <a:custGeom>
              <a:avLst/>
              <a:gdLst/>
              <a:ahLst/>
              <a:cxnLst>
                <a:cxn ang="0">
                  <a:pos x="14" y="0"/>
                </a:cxn>
                <a:cxn ang="0">
                  <a:pos x="29" y="29"/>
                </a:cxn>
                <a:cxn ang="0">
                  <a:pos x="0" y="29"/>
                </a:cxn>
                <a:cxn ang="0">
                  <a:pos x="14" y="0"/>
                </a:cxn>
              </a:cxnLst>
              <a:rect l="0" t="0" r="r" b="b"/>
              <a:pathLst>
                <a:path w="29" h="29">
                  <a:moveTo>
                    <a:pt x="14" y="0"/>
                  </a:moveTo>
                  <a:lnTo>
                    <a:pt x="29" y="29"/>
                  </a:lnTo>
                  <a:lnTo>
                    <a:pt x="0" y="29"/>
                  </a:lnTo>
                  <a:lnTo>
                    <a:pt x="14"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44" name="Freeform 120"/>
            <p:cNvSpPr>
              <a:spLocks/>
            </p:cNvSpPr>
            <p:nvPr/>
          </p:nvSpPr>
          <p:spPr bwMode="auto">
            <a:xfrm>
              <a:off x="1840360" y="2055218"/>
              <a:ext cx="46038" cy="46038"/>
            </a:xfrm>
            <a:custGeom>
              <a:avLst/>
              <a:gdLst/>
              <a:ahLst/>
              <a:cxnLst>
                <a:cxn ang="0">
                  <a:pos x="14" y="0"/>
                </a:cxn>
                <a:cxn ang="0">
                  <a:pos x="29" y="29"/>
                </a:cxn>
                <a:cxn ang="0">
                  <a:pos x="0" y="29"/>
                </a:cxn>
                <a:cxn ang="0">
                  <a:pos x="14" y="0"/>
                </a:cxn>
              </a:cxnLst>
              <a:rect l="0" t="0" r="r" b="b"/>
              <a:pathLst>
                <a:path w="29" h="29">
                  <a:moveTo>
                    <a:pt x="14" y="0"/>
                  </a:moveTo>
                  <a:lnTo>
                    <a:pt x="29" y="29"/>
                  </a:lnTo>
                  <a:lnTo>
                    <a:pt x="0" y="29"/>
                  </a:lnTo>
                  <a:lnTo>
                    <a:pt x="14"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45" name="Oval 121"/>
            <p:cNvSpPr>
              <a:spLocks noChangeArrowheads="1"/>
            </p:cNvSpPr>
            <p:nvPr/>
          </p:nvSpPr>
          <p:spPr bwMode="auto">
            <a:xfrm>
              <a:off x="1292672" y="1556743"/>
              <a:ext cx="47625" cy="46038"/>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46" name="Oval 122"/>
            <p:cNvSpPr>
              <a:spLocks noChangeArrowheads="1"/>
            </p:cNvSpPr>
            <p:nvPr/>
          </p:nvSpPr>
          <p:spPr bwMode="auto">
            <a:xfrm>
              <a:off x="1314897" y="1551981"/>
              <a:ext cx="46038" cy="46038"/>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47" name="Oval 123"/>
            <p:cNvSpPr>
              <a:spLocks noChangeArrowheads="1"/>
            </p:cNvSpPr>
            <p:nvPr/>
          </p:nvSpPr>
          <p:spPr bwMode="auto">
            <a:xfrm>
              <a:off x="1189485" y="1580556"/>
              <a:ext cx="46038" cy="46038"/>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48" name="Oval 124"/>
            <p:cNvSpPr>
              <a:spLocks noChangeArrowheads="1"/>
            </p:cNvSpPr>
            <p:nvPr/>
          </p:nvSpPr>
          <p:spPr bwMode="auto">
            <a:xfrm>
              <a:off x="1292672" y="1509118"/>
              <a:ext cx="47625" cy="46038"/>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49" name="Oval 125"/>
            <p:cNvSpPr>
              <a:spLocks noChangeArrowheads="1"/>
            </p:cNvSpPr>
            <p:nvPr/>
          </p:nvSpPr>
          <p:spPr bwMode="auto">
            <a:xfrm>
              <a:off x="1314897" y="1661518"/>
              <a:ext cx="46038" cy="46038"/>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50" name="Oval 126"/>
            <p:cNvSpPr>
              <a:spLocks noChangeArrowheads="1"/>
            </p:cNvSpPr>
            <p:nvPr/>
          </p:nvSpPr>
          <p:spPr bwMode="auto">
            <a:xfrm>
              <a:off x="1284735" y="1426568"/>
              <a:ext cx="46038" cy="46038"/>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51" name="Oval 127"/>
            <p:cNvSpPr>
              <a:spLocks noChangeArrowheads="1"/>
            </p:cNvSpPr>
            <p:nvPr/>
          </p:nvSpPr>
          <p:spPr bwMode="auto">
            <a:xfrm>
              <a:off x="1292672" y="1556743"/>
              <a:ext cx="47625" cy="46038"/>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52" name="Oval 128"/>
            <p:cNvSpPr>
              <a:spLocks noChangeArrowheads="1"/>
            </p:cNvSpPr>
            <p:nvPr/>
          </p:nvSpPr>
          <p:spPr bwMode="auto">
            <a:xfrm>
              <a:off x="1292672" y="1577381"/>
              <a:ext cx="47625" cy="47625"/>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53" name="Oval 129"/>
            <p:cNvSpPr>
              <a:spLocks noChangeArrowheads="1"/>
            </p:cNvSpPr>
            <p:nvPr/>
          </p:nvSpPr>
          <p:spPr bwMode="auto">
            <a:xfrm>
              <a:off x="1327597" y="1464668"/>
              <a:ext cx="47625" cy="46038"/>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54" name="Oval 130"/>
            <p:cNvSpPr>
              <a:spLocks noChangeArrowheads="1"/>
            </p:cNvSpPr>
            <p:nvPr/>
          </p:nvSpPr>
          <p:spPr bwMode="auto">
            <a:xfrm>
              <a:off x="1287910" y="1544043"/>
              <a:ext cx="47625" cy="46038"/>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55" name="Oval 131"/>
            <p:cNvSpPr>
              <a:spLocks noChangeArrowheads="1"/>
            </p:cNvSpPr>
            <p:nvPr/>
          </p:nvSpPr>
          <p:spPr bwMode="auto">
            <a:xfrm>
              <a:off x="1314897" y="1467843"/>
              <a:ext cx="46038" cy="46038"/>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56" name="Oval 132"/>
            <p:cNvSpPr>
              <a:spLocks noChangeArrowheads="1"/>
            </p:cNvSpPr>
            <p:nvPr/>
          </p:nvSpPr>
          <p:spPr bwMode="auto">
            <a:xfrm>
              <a:off x="1322835" y="1456731"/>
              <a:ext cx="47625" cy="47625"/>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57" name="Oval 133"/>
            <p:cNvSpPr>
              <a:spLocks noChangeArrowheads="1"/>
            </p:cNvSpPr>
            <p:nvPr/>
          </p:nvSpPr>
          <p:spPr bwMode="auto">
            <a:xfrm>
              <a:off x="1314897" y="1524993"/>
              <a:ext cx="46038" cy="46038"/>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58" name="Oval 134"/>
            <p:cNvSpPr>
              <a:spLocks noChangeArrowheads="1"/>
            </p:cNvSpPr>
            <p:nvPr/>
          </p:nvSpPr>
          <p:spPr bwMode="auto">
            <a:xfrm>
              <a:off x="1314897" y="1447206"/>
              <a:ext cx="46038" cy="47625"/>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59" name="Oval 135"/>
            <p:cNvSpPr>
              <a:spLocks noChangeArrowheads="1"/>
            </p:cNvSpPr>
            <p:nvPr/>
          </p:nvSpPr>
          <p:spPr bwMode="auto">
            <a:xfrm>
              <a:off x="1327597" y="1524993"/>
              <a:ext cx="47625" cy="47625"/>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60" name="Oval 136"/>
            <p:cNvSpPr>
              <a:spLocks noChangeArrowheads="1"/>
            </p:cNvSpPr>
            <p:nvPr/>
          </p:nvSpPr>
          <p:spPr bwMode="auto">
            <a:xfrm>
              <a:off x="1319660" y="1547218"/>
              <a:ext cx="46038" cy="47625"/>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61" name="Oval 137"/>
            <p:cNvSpPr>
              <a:spLocks noChangeArrowheads="1"/>
            </p:cNvSpPr>
            <p:nvPr/>
          </p:nvSpPr>
          <p:spPr bwMode="auto">
            <a:xfrm>
              <a:off x="1581597" y="1671043"/>
              <a:ext cx="46038" cy="46038"/>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62" name="Oval 138"/>
            <p:cNvSpPr>
              <a:spLocks noChangeArrowheads="1"/>
            </p:cNvSpPr>
            <p:nvPr/>
          </p:nvSpPr>
          <p:spPr bwMode="auto">
            <a:xfrm>
              <a:off x="1526035" y="1675806"/>
              <a:ext cx="47625" cy="46038"/>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63" name="Oval 139"/>
            <p:cNvSpPr>
              <a:spLocks noChangeArrowheads="1"/>
            </p:cNvSpPr>
            <p:nvPr/>
          </p:nvSpPr>
          <p:spPr bwMode="auto">
            <a:xfrm>
              <a:off x="1538735" y="1577381"/>
              <a:ext cx="46038" cy="47625"/>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64" name="Oval 140"/>
            <p:cNvSpPr>
              <a:spLocks noChangeArrowheads="1"/>
            </p:cNvSpPr>
            <p:nvPr/>
          </p:nvSpPr>
          <p:spPr bwMode="auto">
            <a:xfrm>
              <a:off x="1581597" y="1559918"/>
              <a:ext cx="46038" cy="46038"/>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65" name="Oval 141"/>
            <p:cNvSpPr>
              <a:spLocks noChangeArrowheads="1"/>
            </p:cNvSpPr>
            <p:nvPr/>
          </p:nvSpPr>
          <p:spPr bwMode="auto">
            <a:xfrm>
              <a:off x="1526035" y="1566268"/>
              <a:ext cx="47625" cy="46038"/>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66" name="Oval 142"/>
            <p:cNvSpPr>
              <a:spLocks noChangeArrowheads="1"/>
            </p:cNvSpPr>
            <p:nvPr/>
          </p:nvSpPr>
          <p:spPr bwMode="auto">
            <a:xfrm>
              <a:off x="1581597" y="1571031"/>
              <a:ext cx="46038" cy="46038"/>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67" name="Oval 143"/>
            <p:cNvSpPr>
              <a:spLocks noChangeArrowheads="1"/>
            </p:cNvSpPr>
            <p:nvPr/>
          </p:nvSpPr>
          <p:spPr bwMode="auto">
            <a:xfrm>
              <a:off x="1572072" y="1713906"/>
              <a:ext cx="47625" cy="46038"/>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68" name="Oval 144"/>
            <p:cNvSpPr>
              <a:spLocks noChangeArrowheads="1"/>
            </p:cNvSpPr>
            <p:nvPr/>
          </p:nvSpPr>
          <p:spPr bwMode="auto">
            <a:xfrm>
              <a:off x="1602235" y="1664693"/>
              <a:ext cx="47625" cy="46038"/>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69" name="Oval 145"/>
            <p:cNvSpPr>
              <a:spLocks noChangeArrowheads="1"/>
            </p:cNvSpPr>
            <p:nvPr/>
          </p:nvSpPr>
          <p:spPr bwMode="auto">
            <a:xfrm>
              <a:off x="1719710" y="1672631"/>
              <a:ext cx="46038" cy="47625"/>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70" name="Oval 146"/>
            <p:cNvSpPr>
              <a:spLocks noChangeArrowheads="1"/>
            </p:cNvSpPr>
            <p:nvPr/>
          </p:nvSpPr>
          <p:spPr bwMode="auto">
            <a:xfrm>
              <a:off x="1684785" y="1723431"/>
              <a:ext cx="47625" cy="46038"/>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71" name="Oval 147"/>
            <p:cNvSpPr>
              <a:spLocks noChangeArrowheads="1"/>
            </p:cNvSpPr>
            <p:nvPr/>
          </p:nvSpPr>
          <p:spPr bwMode="auto">
            <a:xfrm>
              <a:off x="1727647" y="1690093"/>
              <a:ext cx="46038" cy="47625"/>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72" name="Oval 148"/>
            <p:cNvSpPr>
              <a:spLocks noChangeArrowheads="1"/>
            </p:cNvSpPr>
            <p:nvPr/>
          </p:nvSpPr>
          <p:spPr bwMode="auto">
            <a:xfrm>
              <a:off x="1740347" y="1683743"/>
              <a:ext cx="47625" cy="46038"/>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73" name="Oval 149"/>
            <p:cNvSpPr>
              <a:spLocks noChangeArrowheads="1"/>
            </p:cNvSpPr>
            <p:nvPr/>
          </p:nvSpPr>
          <p:spPr bwMode="auto">
            <a:xfrm>
              <a:off x="1719710" y="1718668"/>
              <a:ext cx="46038" cy="46038"/>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74" name="Oval 150"/>
            <p:cNvSpPr>
              <a:spLocks noChangeArrowheads="1"/>
            </p:cNvSpPr>
            <p:nvPr/>
          </p:nvSpPr>
          <p:spPr bwMode="auto">
            <a:xfrm>
              <a:off x="1757810" y="1674218"/>
              <a:ext cx="46038" cy="47625"/>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75" name="Oval 151"/>
            <p:cNvSpPr>
              <a:spLocks noChangeArrowheads="1"/>
            </p:cNvSpPr>
            <p:nvPr/>
          </p:nvSpPr>
          <p:spPr bwMode="auto">
            <a:xfrm>
              <a:off x="1719710" y="1729781"/>
              <a:ext cx="46038" cy="47625"/>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76" name="Oval 152"/>
            <p:cNvSpPr>
              <a:spLocks noChangeArrowheads="1"/>
            </p:cNvSpPr>
            <p:nvPr/>
          </p:nvSpPr>
          <p:spPr bwMode="auto">
            <a:xfrm>
              <a:off x="1740347" y="1726606"/>
              <a:ext cx="47625" cy="47625"/>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77" name="Oval 153"/>
            <p:cNvSpPr>
              <a:spLocks noChangeArrowheads="1"/>
            </p:cNvSpPr>
            <p:nvPr/>
          </p:nvSpPr>
          <p:spPr bwMode="auto">
            <a:xfrm>
              <a:off x="1824485" y="2101256"/>
              <a:ext cx="46038" cy="47625"/>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78" name="Oval 154"/>
            <p:cNvSpPr>
              <a:spLocks noChangeArrowheads="1"/>
            </p:cNvSpPr>
            <p:nvPr/>
          </p:nvSpPr>
          <p:spPr bwMode="auto">
            <a:xfrm>
              <a:off x="1789560" y="2045693"/>
              <a:ext cx="47625" cy="47625"/>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79" name="Oval 155"/>
            <p:cNvSpPr>
              <a:spLocks noChangeArrowheads="1"/>
            </p:cNvSpPr>
            <p:nvPr/>
          </p:nvSpPr>
          <p:spPr bwMode="auto">
            <a:xfrm>
              <a:off x="1794322" y="1994893"/>
              <a:ext cx="46038" cy="47625"/>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80" name="Oval 156"/>
            <p:cNvSpPr>
              <a:spLocks noChangeArrowheads="1"/>
            </p:cNvSpPr>
            <p:nvPr/>
          </p:nvSpPr>
          <p:spPr bwMode="auto">
            <a:xfrm>
              <a:off x="1789560" y="1994893"/>
              <a:ext cx="47625" cy="47625"/>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81" name="Oval 157"/>
            <p:cNvSpPr>
              <a:spLocks noChangeArrowheads="1"/>
            </p:cNvSpPr>
            <p:nvPr/>
          </p:nvSpPr>
          <p:spPr bwMode="auto">
            <a:xfrm>
              <a:off x="1805435" y="2042518"/>
              <a:ext cx="47625" cy="47625"/>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82" name="Oval 158"/>
            <p:cNvSpPr>
              <a:spLocks noChangeArrowheads="1"/>
            </p:cNvSpPr>
            <p:nvPr/>
          </p:nvSpPr>
          <p:spPr bwMode="auto">
            <a:xfrm>
              <a:off x="1824485" y="1880593"/>
              <a:ext cx="46038" cy="46038"/>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83" name="Oval 159"/>
            <p:cNvSpPr>
              <a:spLocks noChangeArrowheads="1"/>
            </p:cNvSpPr>
            <p:nvPr/>
          </p:nvSpPr>
          <p:spPr bwMode="auto">
            <a:xfrm>
              <a:off x="1905447" y="2063156"/>
              <a:ext cx="46038" cy="46038"/>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84" name="Oval 160"/>
            <p:cNvSpPr>
              <a:spLocks noChangeArrowheads="1"/>
            </p:cNvSpPr>
            <p:nvPr/>
          </p:nvSpPr>
          <p:spPr bwMode="auto">
            <a:xfrm>
              <a:off x="1905447" y="2088556"/>
              <a:ext cx="46038" cy="46038"/>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85" name="Freeform 161"/>
            <p:cNvSpPr>
              <a:spLocks/>
            </p:cNvSpPr>
            <p:nvPr/>
          </p:nvSpPr>
          <p:spPr bwMode="auto">
            <a:xfrm>
              <a:off x="1213297" y="1556743"/>
              <a:ext cx="854075" cy="688975"/>
            </a:xfrm>
            <a:custGeom>
              <a:avLst/>
              <a:gdLst/>
              <a:ahLst/>
              <a:cxnLst>
                <a:cxn ang="0">
                  <a:pos x="8" y="0"/>
                </a:cxn>
                <a:cxn ang="0">
                  <a:pos x="23" y="0"/>
                </a:cxn>
                <a:cxn ang="0">
                  <a:pos x="37" y="0"/>
                </a:cxn>
                <a:cxn ang="0">
                  <a:pos x="52" y="0"/>
                </a:cxn>
                <a:cxn ang="0">
                  <a:pos x="67" y="0"/>
                </a:cxn>
                <a:cxn ang="0">
                  <a:pos x="82" y="0"/>
                </a:cxn>
                <a:cxn ang="0">
                  <a:pos x="96" y="0"/>
                </a:cxn>
                <a:cxn ang="0">
                  <a:pos x="111" y="0"/>
                </a:cxn>
                <a:cxn ang="0">
                  <a:pos x="126" y="0"/>
                </a:cxn>
                <a:cxn ang="0">
                  <a:pos x="140" y="0"/>
                </a:cxn>
                <a:cxn ang="0">
                  <a:pos x="155" y="0"/>
                </a:cxn>
                <a:cxn ang="0">
                  <a:pos x="170" y="0"/>
                </a:cxn>
                <a:cxn ang="0">
                  <a:pos x="185" y="0"/>
                </a:cxn>
                <a:cxn ang="0">
                  <a:pos x="199" y="0"/>
                </a:cxn>
                <a:cxn ang="0">
                  <a:pos x="211" y="4"/>
                </a:cxn>
                <a:cxn ang="0">
                  <a:pos x="218" y="12"/>
                </a:cxn>
                <a:cxn ang="0">
                  <a:pos x="225" y="22"/>
                </a:cxn>
                <a:cxn ang="0">
                  <a:pos x="231" y="30"/>
                </a:cxn>
                <a:cxn ang="0">
                  <a:pos x="237" y="38"/>
                </a:cxn>
                <a:cxn ang="0">
                  <a:pos x="245" y="48"/>
                </a:cxn>
                <a:cxn ang="0">
                  <a:pos x="254" y="60"/>
                </a:cxn>
                <a:cxn ang="0">
                  <a:pos x="259" y="66"/>
                </a:cxn>
                <a:cxn ang="0">
                  <a:pos x="267" y="77"/>
                </a:cxn>
                <a:cxn ang="0">
                  <a:pos x="273" y="85"/>
                </a:cxn>
                <a:cxn ang="0">
                  <a:pos x="280" y="95"/>
                </a:cxn>
                <a:cxn ang="0">
                  <a:pos x="290" y="107"/>
                </a:cxn>
                <a:cxn ang="0">
                  <a:pos x="295" y="114"/>
                </a:cxn>
                <a:cxn ang="0">
                  <a:pos x="302" y="123"/>
                </a:cxn>
                <a:cxn ang="0">
                  <a:pos x="310" y="133"/>
                </a:cxn>
                <a:cxn ang="0">
                  <a:pos x="317" y="143"/>
                </a:cxn>
                <a:cxn ang="0">
                  <a:pos x="324" y="153"/>
                </a:cxn>
                <a:cxn ang="0">
                  <a:pos x="332" y="162"/>
                </a:cxn>
                <a:cxn ang="0">
                  <a:pos x="339" y="172"/>
                </a:cxn>
                <a:cxn ang="0">
                  <a:pos x="346" y="181"/>
                </a:cxn>
                <a:cxn ang="0">
                  <a:pos x="354" y="191"/>
                </a:cxn>
                <a:cxn ang="0">
                  <a:pos x="361" y="201"/>
                </a:cxn>
                <a:cxn ang="0">
                  <a:pos x="368" y="210"/>
                </a:cxn>
                <a:cxn ang="0">
                  <a:pos x="374" y="218"/>
                </a:cxn>
                <a:cxn ang="0">
                  <a:pos x="379" y="225"/>
                </a:cxn>
                <a:cxn ang="0">
                  <a:pos x="387" y="234"/>
                </a:cxn>
                <a:cxn ang="0">
                  <a:pos x="394" y="245"/>
                </a:cxn>
                <a:cxn ang="0">
                  <a:pos x="401" y="254"/>
                </a:cxn>
                <a:cxn ang="0">
                  <a:pos x="409" y="264"/>
                </a:cxn>
                <a:cxn ang="0">
                  <a:pos x="416" y="273"/>
                </a:cxn>
                <a:cxn ang="0">
                  <a:pos x="423" y="283"/>
                </a:cxn>
                <a:cxn ang="0">
                  <a:pos x="429" y="290"/>
                </a:cxn>
                <a:cxn ang="0">
                  <a:pos x="438" y="302"/>
                </a:cxn>
                <a:cxn ang="0">
                  <a:pos x="443" y="309"/>
                </a:cxn>
                <a:cxn ang="0">
                  <a:pos x="449" y="317"/>
                </a:cxn>
                <a:cxn ang="0">
                  <a:pos x="457" y="326"/>
                </a:cxn>
                <a:cxn ang="0">
                  <a:pos x="464" y="336"/>
                </a:cxn>
                <a:cxn ang="0">
                  <a:pos x="471" y="346"/>
                </a:cxn>
                <a:cxn ang="0">
                  <a:pos x="477" y="353"/>
                </a:cxn>
                <a:cxn ang="0">
                  <a:pos x="485" y="364"/>
                </a:cxn>
                <a:cxn ang="0">
                  <a:pos x="491" y="372"/>
                </a:cxn>
                <a:cxn ang="0">
                  <a:pos x="497" y="379"/>
                </a:cxn>
                <a:cxn ang="0">
                  <a:pos x="504" y="390"/>
                </a:cxn>
                <a:cxn ang="0">
                  <a:pos x="512" y="399"/>
                </a:cxn>
                <a:cxn ang="0">
                  <a:pos x="518" y="408"/>
                </a:cxn>
                <a:cxn ang="0">
                  <a:pos x="524" y="415"/>
                </a:cxn>
                <a:cxn ang="0">
                  <a:pos x="533" y="426"/>
                </a:cxn>
                <a:cxn ang="0">
                  <a:pos x="538" y="434"/>
                </a:cxn>
              </a:cxnLst>
              <a:rect l="0" t="0" r="r" b="b"/>
              <a:pathLst>
                <a:path w="538" h="434">
                  <a:moveTo>
                    <a:pt x="0" y="0"/>
                  </a:moveTo>
                  <a:lnTo>
                    <a:pt x="0" y="0"/>
                  </a:lnTo>
                  <a:lnTo>
                    <a:pt x="0" y="0"/>
                  </a:lnTo>
                  <a:lnTo>
                    <a:pt x="1" y="0"/>
                  </a:lnTo>
                  <a:lnTo>
                    <a:pt x="4" y="0"/>
                  </a:lnTo>
                  <a:lnTo>
                    <a:pt x="4" y="0"/>
                  </a:lnTo>
                  <a:lnTo>
                    <a:pt x="7" y="0"/>
                  </a:lnTo>
                  <a:lnTo>
                    <a:pt x="8" y="0"/>
                  </a:lnTo>
                  <a:lnTo>
                    <a:pt x="11" y="0"/>
                  </a:lnTo>
                  <a:lnTo>
                    <a:pt x="12" y="0"/>
                  </a:lnTo>
                  <a:lnTo>
                    <a:pt x="15" y="0"/>
                  </a:lnTo>
                  <a:lnTo>
                    <a:pt x="15" y="0"/>
                  </a:lnTo>
                  <a:lnTo>
                    <a:pt x="18" y="0"/>
                  </a:lnTo>
                  <a:lnTo>
                    <a:pt x="19" y="0"/>
                  </a:lnTo>
                  <a:lnTo>
                    <a:pt x="22" y="0"/>
                  </a:lnTo>
                  <a:lnTo>
                    <a:pt x="23" y="0"/>
                  </a:lnTo>
                  <a:lnTo>
                    <a:pt x="26" y="0"/>
                  </a:lnTo>
                  <a:lnTo>
                    <a:pt x="26" y="0"/>
                  </a:lnTo>
                  <a:lnTo>
                    <a:pt x="30" y="0"/>
                  </a:lnTo>
                  <a:lnTo>
                    <a:pt x="30" y="0"/>
                  </a:lnTo>
                  <a:lnTo>
                    <a:pt x="33" y="0"/>
                  </a:lnTo>
                  <a:lnTo>
                    <a:pt x="34" y="0"/>
                  </a:lnTo>
                  <a:lnTo>
                    <a:pt x="37" y="0"/>
                  </a:lnTo>
                  <a:lnTo>
                    <a:pt x="37" y="0"/>
                  </a:lnTo>
                  <a:lnTo>
                    <a:pt x="41" y="0"/>
                  </a:lnTo>
                  <a:lnTo>
                    <a:pt x="41" y="0"/>
                  </a:lnTo>
                  <a:lnTo>
                    <a:pt x="44" y="0"/>
                  </a:lnTo>
                  <a:lnTo>
                    <a:pt x="45" y="0"/>
                  </a:lnTo>
                  <a:lnTo>
                    <a:pt x="48" y="0"/>
                  </a:lnTo>
                  <a:lnTo>
                    <a:pt x="49" y="0"/>
                  </a:lnTo>
                  <a:lnTo>
                    <a:pt x="52" y="0"/>
                  </a:lnTo>
                  <a:lnTo>
                    <a:pt x="52" y="0"/>
                  </a:lnTo>
                  <a:lnTo>
                    <a:pt x="55" y="0"/>
                  </a:lnTo>
                  <a:lnTo>
                    <a:pt x="56" y="0"/>
                  </a:lnTo>
                  <a:lnTo>
                    <a:pt x="59" y="0"/>
                  </a:lnTo>
                  <a:lnTo>
                    <a:pt x="60" y="0"/>
                  </a:lnTo>
                  <a:lnTo>
                    <a:pt x="63" y="0"/>
                  </a:lnTo>
                  <a:lnTo>
                    <a:pt x="63" y="0"/>
                  </a:lnTo>
                  <a:lnTo>
                    <a:pt x="66" y="0"/>
                  </a:lnTo>
                  <a:lnTo>
                    <a:pt x="67" y="0"/>
                  </a:lnTo>
                  <a:lnTo>
                    <a:pt x="70" y="0"/>
                  </a:lnTo>
                  <a:lnTo>
                    <a:pt x="71" y="0"/>
                  </a:lnTo>
                  <a:lnTo>
                    <a:pt x="74" y="0"/>
                  </a:lnTo>
                  <a:lnTo>
                    <a:pt x="74" y="0"/>
                  </a:lnTo>
                  <a:lnTo>
                    <a:pt x="77" y="0"/>
                  </a:lnTo>
                  <a:lnTo>
                    <a:pt x="78" y="0"/>
                  </a:lnTo>
                  <a:lnTo>
                    <a:pt x="81" y="0"/>
                  </a:lnTo>
                  <a:lnTo>
                    <a:pt x="82" y="0"/>
                  </a:lnTo>
                  <a:lnTo>
                    <a:pt x="85" y="0"/>
                  </a:lnTo>
                  <a:lnTo>
                    <a:pt x="85" y="0"/>
                  </a:lnTo>
                  <a:lnTo>
                    <a:pt x="88" y="0"/>
                  </a:lnTo>
                  <a:lnTo>
                    <a:pt x="89" y="0"/>
                  </a:lnTo>
                  <a:lnTo>
                    <a:pt x="92" y="0"/>
                  </a:lnTo>
                  <a:lnTo>
                    <a:pt x="93" y="0"/>
                  </a:lnTo>
                  <a:lnTo>
                    <a:pt x="96" y="0"/>
                  </a:lnTo>
                  <a:lnTo>
                    <a:pt x="96" y="0"/>
                  </a:lnTo>
                  <a:lnTo>
                    <a:pt x="99" y="0"/>
                  </a:lnTo>
                  <a:lnTo>
                    <a:pt x="100" y="0"/>
                  </a:lnTo>
                  <a:lnTo>
                    <a:pt x="103" y="0"/>
                  </a:lnTo>
                  <a:lnTo>
                    <a:pt x="104" y="0"/>
                  </a:lnTo>
                  <a:lnTo>
                    <a:pt x="107" y="0"/>
                  </a:lnTo>
                  <a:lnTo>
                    <a:pt x="107" y="0"/>
                  </a:lnTo>
                  <a:lnTo>
                    <a:pt x="110" y="0"/>
                  </a:lnTo>
                  <a:lnTo>
                    <a:pt x="111" y="0"/>
                  </a:lnTo>
                  <a:lnTo>
                    <a:pt x="114" y="0"/>
                  </a:lnTo>
                  <a:lnTo>
                    <a:pt x="115" y="0"/>
                  </a:lnTo>
                  <a:lnTo>
                    <a:pt x="118" y="0"/>
                  </a:lnTo>
                  <a:lnTo>
                    <a:pt x="118" y="0"/>
                  </a:lnTo>
                  <a:lnTo>
                    <a:pt x="121" y="0"/>
                  </a:lnTo>
                  <a:lnTo>
                    <a:pt x="122" y="0"/>
                  </a:lnTo>
                  <a:lnTo>
                    <a:pt x="125" y="0"/>
                  </a:lnTo>
                  <a:lnTo>
                    <a:pt x="126" y="0"/>
                  </a:lnTo>
                  <a:lnTo>
                    <a:pt x="129" y="0"/>
                  </a:lnTo>
                  <a:lnTo>
                    <a:pt x="129" y="0"/>
                  </a:lnTo>
                  <a:lnTo>
                    <a:pt x="132" y="0"/>
                  </a:lnTo>
                  <a:lnTo>
                    <a:pt x="133" y="0"/>
                  </a:lnTo>
                  <a:lnTo>
                    <a:pt x="136" y="0"/>
                  </a:lnTo>
                  <a:lnTo>
                    <a:pt x="137" y="0"/>
                  </a:lnTo>
                  <a:lnTo>
                    <a:pt x="140" y="0"/>
                  </a:lnTo>
                  <a:lnTo>
                    <a:pt x="140" y="0"/>
                  </a:lnTo>
                  <a:lnTo>
                    <a:pt x="143" y="0"/>
                  </a:lnTo>
                  <a:lnTo>
                    <a:pt x="144" y="0"/>
                  </a:lnTo>
                  <a:lnTo>
                    <a:pt x="147" y="0"/>
                  </a:lnTo>
                  <a:lnTo>
                    <a:pt x="148" y="0"/>
                  </a:lnTo>
                  <a:lnTo>
                    <a:pt x="151" y="0"/>
                  </a:lnTo>
                  <a:lnTo>
                    <a:pt x="151" y="0"/>
                  </a:lnTo>
                  <a:lnTo>
                    <a:pt x="155" y="0"/>
                  </a:lnTo>
                  <a:lnTo>
                    <a:pt x="155" y="0"/>
                  </a:lnTo>
                  <a:lnTo>
                    <a:pt x="158" y="0"/>
                  </a:lnTo>
                  <a:lnTo>
                    <a:pt x="159" y="0"/>
                  </a:lnTo>
                  <a:lnTo>
                    <a:pt x="162" y="0"/>
                  </a:lnTo>
                  <a:lnTo>
                    <a:pt x="162" y="0"/>
                  </a:lnTo>
                  <a:lnTo>
                    <a:pt x="166" y="0"/>
                  </a:lnTo>
                  <a:lnTo>
                    <a:pt x="166" y="0"/>
                  </a:lnTo>
                  <a:lnTo>
                    <a:pt x="169" y="0"/>
                  </a:lnTo>
                  <a:lnTo>
                    <a:pt x="170" y="0"/>
                  </a:lnTo>
                  <a:lnTo>
                    <a:pt x="173" y="0"/>
                  </a:lnTo>
                  <a:lnTo>
                    <a:pt x="174" y="0"/>
                  </a:lnTo>
                  <a:lnTo>
                    <a:pt x="177" y="0"/>
                  </a:lnTo>
                  <a:lnTo>
                    <a:pt x="177" y="0"/>
                  </a:lnTo>
                  <a:lnTo>
                    <a:pt x="180" y="0"/>
                  </a:lnTo>
                  <a:lnTo>
                    <a:pt x="181" y="0"/>
                  </a:lnTo>
                  <a:lnTo>
                    <a:pt x="184" y="0"/>
                  </a:lnTo>
                  <a:lnTo>
                    <a:pt x="185" y="0"/>
                  </a:lnTo>
                  <a:lnTo>
                    <a:pt x="188" y="0"/>
                  </a:lnTo>
                  <a:lnTo>
                    <a:pt x="188" y="0"/>
                  </a:lnTo>
                  <a:lnTo>
                    <a:pt x="191" y="0"/>
                  </a:lnTo>
                  <a:lnTo>
                    <a:pt x="192" y="0"/>
                  </a:lnTo>
                  <a:lnTo>
                    <a:pt x="195" y="0"/>
                  </a:lnTo>
                  <a:lnTo>
                    <a:pt x="196" y="0"/>
                  </a:lnTo>
                  <a:lnTo>
                    <a:pt x="199" y="0"/>
                  </a:lnTo>
                  <a:lnTo>
                    <a:pt x="199" y="0"/>
                  </a:lnTo>
                  <a:lnTo>
                    <a:pt x="202" y="0"/>
                  </a:lnTo>
                  <a:lnTo>
                    <a:pt x="203" y="0"/>
                  </a:lnTo>
                  <a:lnTo>
                    <a:pt x="206" y="0"/>
                  </a:lnTo>
                  <a:lnTo>
                    <a:pt x="207" y="0"/>
                  </a:lnTo>
                  <a:lnTo>
                    <a:pt x="210" y="2"/>
                  </a:lnTo>
                  <a:lnTo>
                    <a:pt x="210" y="3"/>
                  </a:lnTo>
                  <a:lnTo>
                    <a:pt x="211" y="3"/>
                  </a:lnTo>
                  <a:lnTo>
                    <a:pt x="211" y="4"/>
                  </a:lnTo>
                  <a:lnTo>
                    <a:pt x="213" y="6"/>
                  </a:lnTo>
                  <a:lnTo>
                    <a:pt x="214" y="7"/>
                  </a:lnTo>
                  <a:lnTo>
                    <a:pt x="214" y="7"/>
                  </a:lnTo>
                  <a:lnTo>
                    <a:pt x="214" y="8"/>
                  </a:lnTo>
                  <a:lnTo>
                    <a:pt x="216" y="10"/>
                  </a:lnTo>
                  <a:lnTo>
                    <a:pt x="217" y="11"/>
                  </a:lnTo>
                  <a:lnTo>
                    <a:pt x="217" y="11"/>
                  </a:lnTo>
                  <a:lnTo>
                    <a:pt x="218" y="12"/>
                  </a:lnTo>
                  <a:lnTo>
                    <a:pt x="219" y="14"/>
                  </a:lnTo>
                  <a:lnTo>
                    <a:pt x="220" y="16"/>
                  </a:lnTo>
                  <a:lnTo>
                    <a:pt x="221" y="16"/>
                  </a:lnTo>
                  <a:lnTo>
                    <a:pt x="221" y="17"/>
                  </a:lnTo>
                  <a:lnTo>
                    <a:pt x="223" y="18"/>
                  </a:lnTo>
                  <a:lnTo>
                    <a:pt x="223" y="19"/>
                  </a:lnTo>
                  <a:lnTo>
                    <a:pt x="224" y="21"/>
                  </a:lnTo>
                  <a:lnTo>
                    <a:pt x="225" y="22"/>
                  </a:lnTo>
                  <a:lnTo>
                    <a:pt x="225" y="22"/>
                  </a:lnTo>
                  <a:lnTo>
                    <a:pt x="226" y="22"/>
                  </a:lnTo>
                  <a:lnTo>
                    <a:pt x="227" y="25"/>
                  </a:lnTo>
                  <a:lnTo>
                    <a:pt x="228" y="26"/>
                  </a:lnTo>
                  <a:lnTo>
                    <a:pt x="228" y="26"/>
                  </a:lnTo>
                  <a:lnTo>
                    <a:pt x="229" y="27"/>
                  </a:lnTo>
                  <a:lnTo>
                    <a:pt x="230" y="29"/>
                  </a:lnTo>
                  <a:lnTo>
                    <a:pt x="231" y="30"/>
                  </a:lnTo>
                  <a:lnTo>
                    <a:pt x="232" y="30"/>
                  </a:lnTo>
                  <a:lnTo>
                    <a:pt x="232" y="31"/>
                  </a:lnTo>
                  <a:lnTo>
                    <a:pt x="233" y="32"/>
                  </a:lnTo>
                  <a:lnTo>
                    <a:pt x="234" y="33"/>
                  </a:lnTo>
                  <a:lnTo>
                    <a:pt x="235" y="35"/>
                  </a:lnTo>
                  <a:lnTo>
                    <a:pt x="236" y="36"/>
                  </a:lnTo>
                  <a:lnTo>
                    <a:pt x="237" y="36"/>
                  </a:lnTo>
                  <a:lnTo>
                    <a:pt x="237" y="38"/>
                  </a:lnTo>
                  <a:lnTo>
                    <a:pt x="239" y="40"/>
                  </a:lnTo>
                  <a:lnTo>
                    <a:pt x="240" y="41"/>
                  </a:lnTo>
                  <a:lnTo>
                    <a:pt x="242" y="44"/>
                  </a:lnTo>
                  <a:lnTo>
                    <a:pt x="242" y="44"/>
                  </a:lnTo>
                  <a:lnTo>
                    <a:pt x="243" y="45"/>
                  </a:lnTo>
                  <a:lnTo>
                    <a:pt x="243" y="46"/>
                  </a:lnTo>
                  <a:lnTo>
                    <a:pt x="245" y="47"/>
                  </a:lnTo>
                  <a:lnTo>
                    <a:pt x="245" y="48"/>
                  </a:lnTo>
                  <a:lnTo>
                    <a:pt x="246" y="50"/>
                  </a:lnTo>
                  <a:lnTo>
                    <a:pt x="247" y="51"/>
                  </a:lnTo>
                  <a:lnTo>
                    <a:pt x="247" y="51"/>
                  </a:lnTo>
                  <a:lnTo>
                    <a:pt x="248" y="52"/>
                  </a:lnTo>
                  <a:lnTo>
                    <a:pt x="250" y="54"/>
                  </a:lnTo>
                  <a:lnTo>
                    <a:pt x="251" y="55"/>
                  </a:lnTo>
                  <a:lnTo>
                    <a:pt x="253" y="58"/>
                  </a:lnTo>
                  <a:lnTo>
                    <a:pt x="254" y="60"/>
                  </a:lnTo>
                  <a:lnTo>
                    <a:pt x="254" y="60"/>
                  </a:lnTo>
                  <a:lnTo>
                    <a:pt x="254" y="60"/>
                  </a:lnTo>
                  <a:lnTo>
                    <a:pt x="256" y="62"/>
                  </a:lnTo>
                  <a:lnTo>
                    <a:pt x="256" y="63"/>
                  </a:lnTo>
                  <a:lnTo>
                    <a:pt x="257" y="65"/>
                  </a:lnTo>
                  <a:lnTo>
                    <a:pt x="258" y="65"/>
                  </a:lnTo>
                  <a:lnTo>
                    <a:pt x="259" y="66"/>
                  </a:lnTo>
                  <a:lnTo>
                    <a:pt x="259" y="66"/>
                  </a:lnTo>
                  <a:lnTo>
                    <a:pt x="261" y="70"/>
                  </a:lnTo>
                  <a:lnTo>
                    <a:pt x="262" y="70"/>
                  </a:lnTo>
                  <a:lnTo>
                    <a:pt x="264" y="73"/>
                  </a:lnTo>
                  <a:lnTo>
                    <a:pt x="264" y="74"/>
                  </a:lnTo>
                  <a:lnTo>
                    <a:pt x="265" y="74"/>
                  </a:lnTo>
                  <a:lnTo>
                    <a:pt x="265" y="75"/>
                  </a:lnTo>
                  <a:lnTo>
                    <a:pt x="267" y="76"/>
                  </a:lnTo>
                  <a:lnTo>
                    <a:pt x="267" y="77"/>
                  </a:lnTo>
                  <a:lnTo>
                    <a:pt x="268" y="79"/>
                  </a:lnTo>
                  <a:lnTo>
                    <a:pt x="269" y="79"/>
                  </a:lnTo>
                  <a:lnTo>
                    <a:pt x="270" y="81"/>
                  </a:lnTo>
                  <a:lnTo>
                    <a:pt x="270" y="82"/>
                  </a:lnTo>
                  <a:lnTo>
                    <a:pt x="272" y="84"/>
                  </a:lnTo>
                  <a:lnTo>
                    <a:pt x="273" y="84"/>
                  </a:lnTo>
                  <a:lnTo>
                    <a:pt x="273" y="84"/>
                  </a:lnTo>
                  <a:lnTo>
                    <a:pt x="273" y="85"/>
                  </a:lnTo>
                  <a:lnTo>
                    <a:pt x="275" y="88"/>
                  </a:lnTo>
                  <a:lnTo>
                    <a:pt x="276" y="88"/>
                  </a:lnTo>
                  <a:lnTo>
                    <a:pt x="276" y="88"/>
                  </a:lnTo>
                  <a:lnTo>
                    <a:pt x="276" y="89"/>
                  </a:lnTo>
                  <a:lnTo>
                    <a:pt x="278" y="92"/>
                  </a:lnTo>
                  <a:lnTo>
                    <a:pt x="278" y="92"/>
                  </a:lnTo>
                  <a:lnTo>
                    <a:pt x="279" y="93"/>
                  </a:lnTo>
                  <a:lnTo>
                    <a:pt x="280" y="95"/>
                  </a:lnTo>
                  <a:lnTo>
                    <a:pt x="281" y="95"/>
                  </a:lnTo>
                  <a:lnTo>
                    <a:pt x="281" y="96"/>
                  </a:lnTo>
                  <a:lnTo>
                    <a:pt x="283" y="98"/>
                  </a:lnTo>
                  <a:lnTo>
                    <a:pt x="284" y="100"/>
                  </a:lnTo>
                  <a:lnTo>
                    <a:pt x="287" y="103"/>
                  </a:lnTo>
                  <a:lnTo>
                    <a:pt x="287" y="104"/>
                  </a:lnTo>
                  <a:lnTo>
                    <a:pt x="289" y="106"/>
                  </a:lnTo>
                  <a:lnTo>
                    <a:pt x="290" y="107"/>
                  </a:lnTo>
                  <a:lnTo>
                    <a:pt x="291" y="108"/>
                  </a:lnTo>
                  <a:lnTo>
                    <a:pt x="291" y="109"/>
                  </a:lnTo>
                  <a:lnTo>
                    <a:pt x="292" y="110"/>
                  </a:lnTo>
                  <a:lnTo>
                    <a:pt x="292" y="111"/>
                  </a:lnTo>
                  <a:lnTo>
                    <a:pt x="294" y="113"/>
                  </a:lnTo>
                  <a:lnTo>
                    <a:pt x="295" y="114"/>
                  </a:lnTo>
                  <a:lnTo>
                    <a:pt x="295" y="114"/>
                  </a:lnTo>
                  <a:lnTo>
                    <a:pt x="295" y="114"/>
                  </a:lnTo>
                  <a:lnTo>
                    <a:pt x="297" y="117"/>
                  </a:lnTo>
                  <a:lnTo>
                    <a:pt x="298" y="118"/>
                  </a:lnTo>
                  <a:lnTo>
                    <a:pt x="298" y="118"/>
                  </a:lnTo>
                  <a:lnTo>
                    <a:pt x="298" y="118"/>
                  </a:lnTo>
                  <a:lnTo>
                    <a:pt x="300" y="120"/>
                  </a:lnTo>
                  <a:lnTo>
                    <a:pt x="301" y="122"/>
                  </a:lnTo>
                  <a:lnTo>
                    <a:pt x="302" y="123"/>
                  </a:lnTo>
                  <a:lnTo>
                    <a:pt x="302" y="123"/>
                  </a:lnTo>
                  <a:lnTo>
                    <a:pt x="303" y="125"/>
                  </a:lnTo>
                  <a:lnTo>
                    <a:pt x="304" y="126"/>
                  </a:lnTo>
                  <a:lnTo>
                    <a:pt x="305" y="127"/>
                  </a:lnTo>
                  <a:lnTo>
                    <a:pt x="306" y="128"/>
                  </a:lnTo>
                  <a:lnTo>
                    <a:pt x="306" y="128"/>
                  </a:lnTo>
                  <a:lnTo>
                    <a:pt x="306" y="129"/>
                  </a:lnTo>
                  <a:lnTo>
                    <a:pt x="309" y="132"/>
                  </a:lnTo>
                  <a:lnTo>
                    <a:pt x="310" y="133"/>
                  </a:lnTo>
                  <a:lnTo>
                    <a:pt x="311" y="136"/>
                  </a:lnTo>
                  <a:lnTo>
                    <a:pt x="312" y="136"/>
                  </a:lnTo>
                  <a:lnTo>
                    <a:pt x="313" y="137"/>
                  </a:lnTo>
                  <a:lnTo>
                    <a:pt x="313" y="137"/>
                  </a:lnTo>
                  <a:lnTo>
                    <a:pt x="314" y="139"/>
                  </a:lnTo>
                  <a:lnTo>
                    <a:pt x="314" y="140"/>
                  </a:lnTo>
                  <a:lnTo>
                    <a:pt x="316" y="142"/>
                  </a:lnTo>
                  <a:lnTo>
                    <a:pt x="317" y="143"/>
                  </a:lnTo>
                  <a:lnTo>
                    <a:pt x="317" y="143"/>
                  </a:lnTo>
                  <a:lnTo>
                    <a:pt x="317" y="144"/>
                  </a:lnTo>
                  <a:lnTo>
                    <a:pt x="320" y="147"/>
                  </a:lnTo>
                  <a:lnTo>
                    <a:pt x="321" y="148"/>
                  </a:lnTo>
                  <a:lnTo>
                    <a:pt x="323" y="150"/>
                  </a:lnTo>
                  <a:lnTo>
                    <a:pt x="324" y="151"/>
                  </a:lnTo>
                  <a:lnTo>
                    <a:pt x="324" y="152"/>
                  </a:lnTo>
                  <a:lnTo>
                    <a:pt x="324" y="153"/>
                  </a:lnTo>
                  <a:lnTo>
                    <a:pt x="325" y="154"/>
                  </a:lnTo>
                  <a:lnTo>
                    <a:pt x="326" y="155"/>
                  </a:lnTo>
                  <a:lnTo>
                    <a:pt x="327" y="156"/>
                  </a:lnTo>
                  <a:lnTo>
                    <a:pt x="328" y="157"/>
                  </a:lnTo>
                  <a:lnTo>
                    <a:pt x="329" y="158"/>
                  </a:lnTo>
                  <a:lnTo>
                    <a:pt x="329" y="158"/>
                  </a:lnTo>
                  <a:lnTo>
                    <a:pt x="331" y="161"/>
                  </a:lnTo>
                  <a:lnTo>
                    <a:pt x="332" y="162"/>
                  </a:lnTo>
                  <a:lnTo>
                    <a:pt x="333" y="165"/>
                  </a:lnTo>
                  <a:lnTo>
                    <a:pt x="334" y="166"/>
                  </a:lnTo>
                  <a:lnTo>
                    <a:pt x="335" y="166"/>
                  </a:lnTo>
                  <a:lnTo>
                    <a:pt x="335" y="167"/>
                  </a:lnTo>
                  <a:lnTo>
                    <a:pt x="336" y="168"/>
                  </a:lnTo>
                  <a:lnTo>
                    <a:pt x="337" y="169"/>
                  </a:lnTo>
                  <a:lnTo>
                    <a:pt x="338" y="171"/>
                  </a:lnTo>
                  <a:lnTo>
                    <a:pt x="339" y="172"/>
                  </a:lnTo>
                  <a:lnTo>
                    <a:pt x="340" y="172"/>
                  </a:lnTo>
                  <a:lnTo>
                    <a:pt x="340" y="173"/>
                  </a:lnTo>
                  <a:lnTo>
                    <a:pt x="342" y="176"/>
                  </a:lnTo>
                  <a:lnTo>
                    <a:pt x="343" y="177"/>
                  </a:lnTo>
                  <a:lnTo>
                    <a:pt x="345" y="180"/>
                  </a:lnTo>
                  <a:lnTo>
                    <a:pt x="346" y="180"/>
                  </a:lnTo>
                  <a:lnTo>
                    <a:pt x="346" y="180"/>
                  </a:lnTo>
                  <a:lnTo>
                    <a:pt x="346" y="181"/>
                  </a:lnTo>
                  <a:lnTo>
                    <a:pt x="348" y="183"/>
                  </a:lnTo>
                  <a:lnTo>
                    <a:pt x="348" y="184"/>
                  </a:lnTo>
                  <a:lnTo>
                    <a:pt x="349" y="185"/>
                  </a:lnTo>
                  <a:lnTo>
                    <a:pt x="350" y="186"/>
                  </a:lnTo>
                  <a:lnTo>
                    <a:pt x="351" y="187"/>
                  </a:lnTo>
                  <a:lnTo>
                    <a:pt x="351" y="188"/>
                  </a:lnTo>
                  <a:lnTo>
                    <a:pt x="353" y="190"/>
                  </a:lnTo>
                  <a:lnTo>
                    <a:pt x="354" y="191"/>
                  </a:lnTo>
                  <a:lnTo>
                    <a:pt x="356" y="194"/>
                  </a:lnTo>
                  <a:lnTo>
                    <a:pt x="357" y="195"/>
                  </a:lnTo>
                  <a:lnTo>
                    <a:pt x="357" y="195"/>
                  </a:lnTo>
                  <a:lnTo>
                    <a:pt x="357" y="196"/>
                  </a:lnTo>
                  <a:lnTo>
                    <a:pt x="359" y="198"/>
                  </a:lnTo>
                  <a:lnTo>
                    <a:pt x="360" y="199"/>
                  </a:lnTo>
                  <a:lnTo>
                    <a:pt x="360" y="201"/>
                  </a:lnTo>
                  <a:lnTo>
                    <a:pt x="361" y="201"/>
                  </a:lnTo>
                  <a:lnTo>
                    <a:pt x="362" y="202"/>
                  </a:lnTo>
                  <a:lnTo>
                    <a:pt x="362" y="202"/>
                  </a:lnTo>
                  <a:lnTo>
                    <a:pt x="364" y="205"/>
                  </a:lnTo>
                  <a:lnTo>
                    <a:pt x="365" y="205"/>
                  </a:lnTo>
                  <a:lnTo>
                    <a:pt x="365" y="205"/>
                  </a:lnTo>
                  <a:lnTo>
                    <a:pt x="365" y="206"/>
                  </a:lnTo>
                  <a:lnTo>
                    <a:pt x="367" y="209"/>
                  </a:lnTo>
                  <a:lnTo>
                    <a:pt x="368" y="210"/>
                  </a:lnTo>
                  <a:lnTo>
                    <a:pt x="368" y="210"/>
                  </a:lnTo>
                  <a:lnTo>
                    <a:pt x="368" y="210"/>
                  </a:lnTo>
                  <a:lnTo>
                    <a:pt x="370" y="212"/>
                  </a:lnTo>
                  <a:lnTo>
                    <a:pt x="370" y="213"/>
                  </a:lnTo>
                  <a:lnTo>
                    <a:pt x="371" y="215"/>
                  </a:lnTo>
                  <a:lnTo>
                    <a:pt x="372" y="215"/>
                  </a:lnTo>
                  <a:lnTo>
                    <a:pt x="373" y="216"/>
                  </a:lnTo>
                  <a:lnTo>
                    <a:pt x="374" y="218"/>
                  </a:lnTo>
                  <a:lnTo>
                    <a:pt x="375" y="219"/>
                  </a:lnTo>
                  <a:lnTo>
                    <a:pt x="376" y="220"/>
                  </a:lnTo>
                  <a:lnTo>
                    <a:pt x="376" y="220"/>
                  </a:lnTo>
                  <a:lnTo>
                    <a:pt x="376" y="221"/>
                  </a:lnTo>
                  <a:lnTo>
                    <a:pt x="379" y="224"/>
                  </a:lnTo>
                  <a:lnTo>
                    <a:pt x="379" y="224"/>
                  </a:lnTo>
                  <a:lnTo>
                    <a:pt x="379" y="224"/>
                  </a:lnTo>
                  <a:lnTo>
                    <a:pt x="379" y="225"/>
                  </a:lnTo>
                  <a:lnTo>
                    <a:pt x="381" y="227"/>
                  </a:lnTo>
                  <a:lnTo>
                    <a:pt x="382" y="228"/>
                  </a:lnTo>
                  <a:lnTo>
                    <a:pt x="382" y="229"/>
                  </a:lnTo>
                  <a:lnTo>
                    <a:pt x="383" y="229"/>
                  </a:lnTo>
                  <a:lnTo>
                    <a:pt x="384" y="231"/>
                  </a:lnTo>
                  <a:lnTo>
                    <a:pt x="384" y="232"/>
                  </a:lnTo>
                  <a:lnTo>
                    <a:pt x="386" y="234"/>
                  </a:lnTo>
                  <a:lnTo>
                    <a:pt x="387" y="234"/>
                  </a:lnTo>
                  <a:lnTo>
                    <a:pt x="387" y="234"/>
                  </a:lnTo>
                  <a:lnTo>
                    <a:pt x="387" y="235"/>
                  </a:lnTo>
                  <a:lnTo>
                    <a:pt x="390" y="238"/>
                  </a:lnTo>
                  <a:lnTo>
                    <a:pt x="390" y="240"/>
                  </a:lnTo>
                  <a:lnTo>
                    <a:pt x="393" y="242"/>
                  </a:lnTo>
                  <a:lnTo>
                    <a:pt x="393" y="243"/>
                  </a:lnTo>
                  <a:lnTo>
                    <a:pt x="393" y="244"/>
                  </a:lnTo>
                  <a:lnTo>
                    <a:pt x="394" y="245"/>
                  </a:lnTo>
                  <a:lnTo>
                    <a:pt x="395" y="246"/>
                  </a:lnTo>
                  <a:lnTo>
                    <a:pt x="396" y="246"/>
                  </a:lnTo>
                  <a:lnTo>
                    <a:pt x="397" y="249"/>
                  </a:lnTo>
                  <a:lnTo>
                    <a:pt x="398" y="249"/>
                  </a:lnTo>
                  <a:lnTo>
                    <a:pt x="398" y="249"/>
                  </a:lnTo>
                  <a:lnTo>
                    <a:pt x="398" y="250"/>
                  </a:lnTo>
                  <a:lnTo>
                    <a:pt x="401" y="253"/>
                  </a:lnTo>
                  <a:lnTo>
                    <a:pt x="401" y="254"/>
                  </a:lnTo>
                  <a:lnTo>
                    <a:pt x="403" y="256"/>
                  </a:lnTo>
                  <a:lnTo>
                    <a:pt x="404" y="257"/>
                  </a:lnTo>
                  <a:lnTo>
                    <a:pt x="404" y="258"/>
                  </a:lnTo>
                  <a:lnTo>
                    <a:pt x="405" y="259"/>
                  </a:lnTo>
                  <a:lnTo>
                    <a:pt x="406" y="261"/>
                  </a:lnTo>
                  <a:lnTo>
                    <a:pt x="407" y="262"/>
                  </a:lnTo>
                  <a:lnTo>
                    <a:pt x="408" y="263"/>
                  </a:lnTo>
                  <a:lnTo>
                    <a:pt x="409" y="264"/>
                  </a:lnTo>
                  <a:lnTo>
                    <a:pt x="409" y="264"/>
                  </a:lnTo>
                  <a:lnTo>
                    <a:pt x="410" y="265"/>
                  </a:lnTo>
                  <a:lnTo>
                    <a:pt x="412" y="268"/>
                  </a:lnTo>
                  <a:lnTo>
                    <a:pt x="412" y="268"/>
                  </a:lnTo>
                  <a:lnTo>
                    <a:pt x="415" y="272"/>
                  </a:lnTo>
                  <a:lnTo>
                    <a:pt x="416" y="272"/>
                  </a:lnTo>
                  <a:lnTo>
                    <a:pt x="416" y="273"/>
                  </a:lnTo>
                  <a:lnTo>
                    <a:pt x="416" y="273"/>
                  </a:lnTo>
                  <a:lnTo>
                    <a:pt x="417" y="275"/>
                  </a:lnTo>
                  <a:lnTo>
                    <a:pt x="418" y="276"/>
                  </a:lnTo>
                  <a:lnTo>
                    <a:pt x="419" y="277"/>
                  </a:lnTo>
                  <a:lnTo>
                    <a:pt x="420" y="278"/>
                  </a:lnTo>
                  <a:lnTo>
                    <a:pt x="420" y="278"/>
                  </a:lnTo>
                  <a:lnTo>
                    <a:pt x="420" y="279"/>
                  </a:lnTo>
                  <a:lnTo>
                    <a:pt x="423" y="282"/>
                  </a:lnTo>
                  <a:lnTo>
                    <a:pt x="423" y="283"/>
                  </a:lnTo>
                  <a:lnTo>
                    <a:pt x="423" y="283"/>
                  </a:lnTo>
                  <a:lnTo>
                    <a:pt x="424" y="284"/>
                  </a:lnTo>
                  <a:lnTo>
                    <a:pt x="426" y="286"/>
                  </a:lnTo>
                  <a:lnTo>
                    <a:pt x="427" y="287"/>
                  </a:lnTo>
                  <a:lnTo>
                    <a:pt x="427" y="287"/>
                  </a:lnTo>
                  <a:lnTo>
                    <a:pt x="427" y="288"/>
                  </a:lnTo>
                  <a:lnTo>
                    <a:pt x="429" y="290"/>
                  </a:lnTo>
                  <a:lnTo>
                    <a:pt x="429" y="290"/>
                  </a:lnTo>
                  <a:lnTo>
                    <a:pt x="430" y="292"/>
                  </a:lnTo>
                  <a:lnTo>
                    <a:pt x="431" y="293"/>
                  </a:lnTo>
                  <a:lnTo>
                    <a:pt x="431" y="294"/>
                  </a:lnTo>
                  <a:lnTo>
                    <a:pt x="432" y="294"/>
                  </a:lnTo>
                  <a:lnTo>
                    <a:pt x="434" y="297"/>
                  </a:lnTo>
                  <a:lnTo>
                    <a:pt x="435" y="298"/>
                  </a:lnTo>
                  <a:lnTo>
                    <a:pt x="437" y="300"/>
                  </a:lnTo>
                  <a:lnTo>
                    <a:pt x="438" y="302"/>
                  </a:lnTo>
                  <a:lnTo>
                    <a:pt x="438" y="302"/>
                  </a:lnTo>
                  <a:lnTo>
                    <a:pt x="438" y="302"/>
                  </a:lnTo>
                  <a:lnTo>
                    <a:pt x="440" y="305"/>
                  </a:lnTo>
                  <a:lnTo>
                    <a:pt x="441" y="306"/>
                  </a:lnTo>
                  <a:lnTo>
                    <a:pt x="441" y="306"/>
                  </a:lnTo>
                  <a:lnTo>
                    <a:pt x="442" y="307"/>
                  </a:lnTo>
                  <a:lnTo>
                    <a:pt x="443" y="308"/>
                  </a:lnTo>
                  <a:lnTo>
                    <a:pt x="443" y="309"/>
                  </a:lnTo>
                  <a:lnTo>
                    <a:pt x="445" y="311"/>
                  </a:lnTo>
                  <a:lnTo>
                    <a:pt x="446" y="312"/>
                  </a:lnTo>
                  <a:lnTo>
                    <a:pt x="446" y="312"/>
                  </a:lnTo>
                  <a:lnTo>
                    <a:pt x="446" y="313"/>
                  </a:lnTo>
                  <a:lnTo>
                    <a:pt x="448" y="316"/>
                  </a:lnTo>
                  <a:lnTo>
                    <a:pt x="449" y="316"/>
                  </a:lnTo>
                  <a:lnTo>
                    <a:pt x="449" y="316"/>
                  </a:lnTo>
                  <a:lnTo>
                    <a:pt x="449" y="317"/>
                  </a:lnTo>
                  <a:lnTo>
                    <a:pt x="451" y="319"/>
                  </a:lnTo>
                  <a:lnTo>
                    <a:pt x="452" y="320"/>
                  </a:lnTo>
                  <a:lnTo>
                    <a:pt x="452" y="321"/>
                  </a:lnTo>
                  <a:lnTo>
                    <a:pt x="453" y="322"/>
                  </a:lnTo>
                  <a:lnTo>
                    <a:pt x="454" y="322"/>
                  </a:lnTo>
                  <a:lnTo>
                    <a:pt x="454" y="324"/>
                  </a:lnTo>
                  <a:lnTo>
                    <a:pt x="456" y="325"/>
                  </a:lnTo>
                  <a:lnTo>
                    <a:pt x="457" y="326"/>
                  </a:lnTo>
                  <a:lnTo>
                    <a:pt x="457" y="327"/>
                  </a:lnTo>
                  <a:lnTo>
                    <a:pt x="457" y="328"/>
                  </a:lnTo>
                  <a:lnTo>
                    <a:pt x="460" y="330"/>
                  </a:lnTo>
                  <a:lnTo>
                    <a:pt x="460" y="331"/>
                  </a:lnTo>
                  <a:lnTo>
                    <a:pt x="462" y="334"/>
                  </a:lnTo>
                  <a:lnTo>
                    <a:pt x="463" y="335"/>
                  </a:lnTo>
                  <a:lnTo>
                    <a:pt x="463" y="335"/>
                  </a:lnTo>
                  <a:lnTo>
                    <a:pt x="464" y="336"/>
                  </a:lnTo>
                  <a:lnTo>
                    <a:pt x="465" y="338"/>
                  </a:lnTo>
                  <a:lnTo>
                    <a:pt x="466" y="338"/>
                  </a:lnTo>
                  <a:lnTo>
                    <a:pt x="467" y="341"/>
                  </a:lnTo>
                  <a:lnTo>
                    <a:pt x="468" y="341"/>
                  </a:lnTo>
                  <a:lnTo>
                    <a:pt x="468" y="341"/>
                  </a:lnTo>
                  <a:lnTo>
                    <a:pt x="468" y="342"/>
                  </a:lnTo>
                  <a:lnTo>
                    <a:pt x="471" y="345"/>
                  </a:lnTo>
                  <a:lnTo>
                    <a:pt x="471" y="346"/>
                  </a:lnTo>
                  <a:lnTo>
                    <a:pt x="471" y="346"/>
                  </a:lnTo>
                  <a:lnTo>
                    <a:pt x="471" y="346"/>
                  </a:lnTo>
                  <a:lnTo>
                    <a:pt x="474" y="349"/>
                  </a:lnTo>
                  <a:lnTo>
                    <a:pt x="474" y="350"/>
                  </a:lnTo>
                  <a:lnTo>
                    <a:pt x="474" y="350"/>
                  </a:lnTo>
                  <a:lnTo>
                    <a:pt x="475" y="350"/>
                  </a:lnTo>
                  <a:lnTo>
                    <a:pt x="476" y="352"/>
                  </a:lnTo>
                  <a:lnTo>
                    <a:pt x="477" y="353"/>
                  </a:lnTo>
                  <a:lnTo>
                    <a:pt x="478" y="355"/>
                  </a:lnTo>
                  <a:lnTo>
                    <a:pt x="479" y="355"/>
                  </a:lnTo>
                  <a:lnTo>
                    <a:pt x="479" y="356"/>
                  </a:lnTo>
                  <a:lnTo>
                    <a:pt x="479" y="357"/>
                  </a:lnTo>
                  <a:lnTo>
                    <a:pt x="482" y="360"/>
                  </a:lnTo>
                  <a:lnTo>
                    <a:pt x="482" y="360"/>
                  </a:lnTo>
                  <a:lnTo>
                    <a:pt x="484" y="363"/>
                  </a:lnTo>
                  <a:lnTo>
                    <a:pt x="485" y="364"/>
                  </a:lnTo>
                  <a:lnTo>
                    <a:pt x="485" y="365"/>
                  </a:lnTo>
                  <a:lnTo>
                    <a:pt x="486" y="365"/>
                  </a:lnTo>
                  <a:lnTo>
                    <a:pt x="487" y="367"/>
                  </a:lnTo>
                  <a:lnTo>
                    <a:pt x="488" y="368"/>
                  </a:lnTo>
                  <a:lnTo>
                    <a:pt x="489" y="369"/>
                  </a:lnTo>
                  <a:lnTo>
                    <a:pt x="490" y="370"/>
                  </a:lnTo>
                  <a:lnTo>
                    <a:pt x="490" y="371"/>
                  </a:lnTo>
                  <a:lnTo>
                    <a:pt x="491" y="372"/>
                  </a:lnTo>
                  <a:lnTo>
                    <a:pt x="493" y="374"/>
                  </a:lnTo>
                  <a:lnTo>
                    <a:pt x="493" y="374"/>
                  </a:lnTo>
                  <a:lnTo>
                    <a:pt x="493" y="374"/>
                  </a:lnTo>
                  <a:lnTo>
                    <a:pt x="493" y="375"/>
                  </a:lnTo>
                  <a:lnTo>
                    <a:pt x="496" y="378"/>
                  </a:lnTo>
                  <a:lnTo>
                    <a:pt x="496" y="379"/>
                  </a:lnTo>
                  <a:lnTo>
                    <a:pt x="496" y="379"/>
                  </a:lnTo>
                  <a:lnTo>
                    <a:pt x="497" y="379"/>
                  </a:lnTo>
                  <a:lnTo>
                    <a:pt x="498" y="382"/>
                  </a:lnTo>
                  <a:lnTo>
                    <a:pt x="499" y="382"/>
                  </a:lnTo>
                  <a:lnTo>
                    <a:pt x="500" y="384"/>
                  </a:lnTo>
                  <a:lnTo>
                    <a:pt x="501" y="385"/>
                  </a:lnTo>
                  <a:lnTo>
                    <a:pt x="501" y="385"/>
                  </a:lnTo>
                  <a:lnTo>
                    <a:pt x="502" y="386"/>
                  </a:lnTo>
                  <a:lnTo>
                    <a:pt x="504" y="389"/>
                  </a:lnTo>
                  <a:lnTo>
                    <a:pt x="504" y="390"/>
                  </a:lnTo>
                  <a:lnTo>
                    <a:pt x="507" y="392"/>
                  </a:lnTo>
                  <a:lnTo>
                    <a:pt x="507" y="393"/>
                  </a:lnTo>
                  <a:lnTo>
                    <a:pt x="507" y="394"/>
                  </a:lnTo>
                  <a:lnTo>
                    <a:pt x="508" y="395"/>
                  </a:lnTo>
                  <a:lnTo>
                    <a:pt x="510" y="396"/>
                  </a:lnTo>
                  <a:lnTo>
                    <a:pt x="510" y="397"/>
                  </a:lnTo>
                  <a:lnTo>
                    <a:pt x="511" y="398"/>
                  </a:lnTo>
                  <a:lnTo>
                    <a:pt x="512" y="399"/>
                  </a:lnTo>
                  <a:lnTo>
                    <a:pt x="512" y="400"/>
                  </a:lnTo>
                  <a:lnTo>
                    <a:pt x="513" y="401"/>
                  </a:lnTo>
                  <a:lnTo>
                    <a:pt x="515" y="403"/>
                  </a:lnTo>
                  <a:lnTo>
                    <a:pt x="515" y="404"/>
                  </a:lnTo>
                  <a:lnTo>
                    <a:pt x="515" y="404"/>
                  </a:lnTo>
                  <a:lnTo>
                    <a:pt x="516" y="404"/>
                  </a:lnTo>
                  <a:lnTo>
                    <a:pt x="518" y="407"/>
                  </a:lnTo>
                  <a:lnTo>
                    <a:pt x="518" y="408"/>
                  </a:lnTo>
                  <a:lnTo>
                    <a:pt x="518" y="408"/>
                  </a:lnTo>
                  <a:lnTo>
                    <a:pt x="519" y="409"/>
                  </a:lnTo>
                  <a:lnTo>
                    <a:pt x="521" y="411"/>
                  </a:lnTo>
                  <a:lnTo>
                    <a:pt x="521" y="412"/>
                  </a:lnTo>
                  <a:lnTo>
                    <a:pt x="522" y="413"/>
                  </a:lnTo>
                  <a:lnTo>
                    <a:pt x="523" y="414"/>
                  </a:lnTo>
                  <a:lnTo>
                    <a:pt x="523" y="414"/>
                  </a:lnTo>
                  <a:lnTo>
                    <a:pt x="524" y="415"/>
                  </a:lnTo>
                  <a:lnTo>
                    <a:pt x="526" y="418"/>
                  </a:lnTo>
                  <a:lnTo>
                    <a:pt x="526" y="418"/>
                  </a:lnTo>
                  <a:lnTo>
                    <a:pt x="526" y="418"/>
                  </a:lnTo>
                  <a:lnTo>
                    <a:pt x="527" y="420"/>
                  </a:lnTo>
                  <a:lnTo>
                    <a:pt x="529" y="422"/>
                  </a:lnTo>
                  <a:lnTo>
                    <a:pt x="530" y="423"/>
                  </a:lnTo>
                  <a:lnTo>
                    <a:pt x="532" y="426"/>
                  </a:lnTo>
                  <a:lnTo>
                    <a:pt x="533" y="426"/>
                  </a:lnTo>
                  <a:lnTo>
                    <a:pt x="533" y="427"/>
                  </a:lnTo>
                  <a:lnTo>
                    <a:pt x="534" y="428"/>
                  </a:lnTo>
                  <a:lnTo>
                    <a:pt x="534" y="429"/>
                  </a:lnTo>
                  <a:lnTo>
                    <a:pt x="535" y="430"/>
                  </a:lnTo>
                  <a:lnTo>
                    <a:pt x="537" y="432"/>
                  </a:lnTo>
                  <a:lnTo>
                    <a:pt x="537" y="433"/>
                  </a:lnTo>
                  <a:lnTo>
                    <a:pt x="537" y="433"/>
                  </a:lnTo>
                  <a:lnTo>
                    <a:pt x="538" y="434"/>
                  </a:lnTo>
                </a:path>
              </a:pathLst>
            </a:custGeom>
            <a:noFill/>
            <a:ln w="11113" cap="flat">
              <a:solidFill>
                <a:srgbClr val="000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86" name="Rectangle 162"/>
            <p:cNvSpPr>
              <a:spLocks noChangeArrowheads="1"/>
            </p:cNvSpPr>
            <p:nvPr/>
          </p:nvSpPr>
          <p:spPr bwMode="auto">
            <a:xfrm>
              <a:off x="2465835" y="2029818"/>
              <a:ext cx="67862" cy="873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451336" fontAlgn="base">
                <a:spcBef>
                  <a:spcPct val="0"/>
                </a:spcBef>
                <a:spcAft>
                  <a:spcPct val="0"/>
                </a:spcAft>
              </a:pPr>
              <a:r>
                <a:rPr lang="es-AR" sz="1400">
                  <a:solidFill>
                    <a:srgbClr val="000000"/>
                  </a:solidFill>
                  <a:latin typeface="Arial" pitchFamily="34" charset="0"/>
                  <a:cs typeface="Arial" pitchFamily="34" charset="0"/>
                </a:rPr>
                <a:t>R</a:t>
              </a:r>
              <a:endParaRPr lang="es-AR" sz="1400">
                <a:latin typeface="Arial" pitchFamily="34" charset="0"/>
                <a:cs typeface="Arial" pitchFamily="34" charset="0"/>
              </a:endParaRPr>
            </a:p>
          </p:txBody>
        </p:sp>
        <p:sp>
          <p:nvSpPr>
            <p:cNvPr id="1187" name="Rectangle 163"/>
            <p:cNvSpPr>
              <a:spLocks noChangeArrowheads="1"/>
            </p:cNvSpPr>
            <p:nvPr/>
          </p:nvSpPr>
          <p:spPr bwMode="auto">
            <a:xfrm>
              <a:off x="2505522" y="2015531"/>
              <a:ext cx="51943" cy="873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451336" fontAlgn="base">
                <a:spcBef>
                  <a:spcPct val="0"/>
                </a:spcBef>
                <a:spcAft>
                  <a:spcPct val="0"/>
                </a:spcAft>
              </a:pPr>
              <a:r>
                <a:rPr lang="es-AR" sz="1400">
                  <a:solidFill>
                    <a:srgbClr val="000000"/>
                  </a:solidFill>
                  <a:latin typeface="Arial" pitchFamily="34" charset="0"/>
                  <a:cs typeface="Arial" pitchFamily="34" charset="0"/>
                </a:rPr>
                <a:t>2</a:t>
              </a:r>
              <a:endParaRPr lang="es-AR" sz="1400">
                <a:latin typeface="Arial" pitchFamily="34" charset="0"/>
                <a:cs typeface="Arial" pitchFamily="34" charset="0"/>
              </a:endParaRPr>
            </a:p>
          </p:txBody>
        </p:sp>
        <p:sp>
          <p:nvSpPr>
            <p:cNvPr id="1188" name="Rectangle 164"/>
            <p:cNvSpPr>
              <a:spLocks noChangeArrowheads="1"/>
            </p:cNvSpPr>
            <p:nvPr/>
          </p:nvSpPr>
          <p:spPr bwMode="auto">
            <a:xfrm>
              <a:off x="2529335" y="2029818"/>
              <a:ext cx="262231" cy="873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451336" fontAlgn="base">
                <a:spcBef>
                  <a:spcPct val="0"/>
                </a:spcBef>
                <a:spcAft>
                  <a:spcPct val="0"/>
                </a:spcAft>
              </a:pPr>
              <a:r>
                <a:rPr lang="es-AR" sz="1400">
                  <a:solidFill>
                    <a:srgbClr val="000000"/>
                  </a:solidFill>
                  <a:latin typeface="Arial" pitchFamily="34" charset="0"/>
                  <a:cs typeface="Arial" pitchFamily="34" charset="0"/>
                </a:rPr>
                <a:t>= 0,78</a:t>
              </a:r>
              <a:endParaRPr lang="es-AR" sz="1400">
                <a:latin typeface="Arial" pitchFamily="34" charset="0"/>
                <a:cs typeface="Arial" pitchFamily="34" charset="0"/>
              </a:endParaRPr>
            </a:p>
          </p:txBody>
        </p:sp>
        <p:sp>
          <p:nvSpPr>
            <p:cNvPr id="1189" name="Rectangle 165"/>
            <p:cNvSpPr>
              <a:spLocks noChangeArrowheads="1"/>
            </p:cNvSpPr>
            <p:nvPr/>
          </p:nvSpPr>
          <p:spPr bwMode="auto">
            <a:xfrm>
              <a:off x="2618235" y="2126656"/>
              <a:ext cx="67862" cy="873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451336" fontAlgn="base">
                <a:spcBef>
                  <a:spcPct val="0"/>
                </a:spcBef>
                <a:spcAft>
                  <a:spcPct val="0"/>
                </a:spcAft>
              </a:pPr>
              <a:r>
                <a:rPr lang="es-AR" sz="1400">
                  <a:solidFill>
                    <a:srgbClr val="000000"/>
                  </a:solidFill>
                  <a:latin typeface="Arial" pitchFamily="34" charset="0"/>
                  <a:cs typeface="Arial" pitchFamily="34" charset="0"/>
                </a:rPr>
                <a:t>C</a:t>
              </a:r>
              <a:endParaRPr lang="es-AR" sz="1400">
                <a:latin typeface="Arial" pitchFamily="34" charset="0"/>
                <a:cs typeface="Arial" pitchFamily="34" charset="0"/>
              </a:endParaRPr>
            </a:p>
          </p:txBody>
        </p:sp>
        <p:sp>
          <p:nvSpPr>
            <p:cNvPr id="1190" name="Oval 166"/>
            <p:cNvSpPr>
              <a:spLocks noChangeArrowheads="1"/>
            </p:cNvSpPr>
            <p:nvPr/>
          </p:nvSpPr>
          <p:spPr bwMode="auto">
            <a:xfrm>
              <a:off x="2462660" y="2158406"/>
              <a:ext cx="47625" cy="47625"/>
            </a:xfrm>
            <a:prstGeom prst="ellipse">
              <a:avLst/>
            </a:prstGeom>
            <a:noFill/>
            <a:ln w="11113" cap="flat">
              <a:solidFill>
                <a:srgbClr val="00FF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91" name="Rectangle 167"/>
            <p:cNvSpPr>
              <a:spLocks noChangeArrowheads="1"/>
            </p:cNvSpPr>
            <p:nvPr/>
          </p:nvSpPr>
          <p:spPr bwMode="auto">
            <a:xfrm>
              <a:off x="2618235" y="2244131"/>
              <a:ext cx="25972" cy="873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451336" fontAlgn="base">
                <a:spcBef>
                  <a:spcPct val="0"/>
                </a:spcBef>
                <a:spcAft>
                  <a:spcPct val="0"/>
                </a:spcAft>
              </a:pPr>
              <a:r>
                <a:rPr lang="es-AR" sz="1400">
                  <a:solidFill>
                    <a:srgbClr val="000000"/>
                  </a:solidFill>
                  <a:latin typeface="Arial" pitchFamily="34" charset="0"/>
                  <a:cs typeface="Arial" pitchFamily="34" charset="0"/>
                </a:rPr>
                <a:t>I</a:t>
              </a:r>
              <a:endParaRPr lang="es-AR" sz="1400">
                <a:latin typeface="Arial" pitchFamily="34" charset="0"/>
                <a:cs typeface="Arial" pitchFamily="34" charset="0"/>
              </a:endParaRPr>
            </a:p>
          </p:txBody>
        </p:sp>
        <p:sp>
          <p:nvSpPr>
            <p:cNvPr id="1192" name="Freeform 168"/>
            <p:cNvSpPr>
              <a:spLocks/>
            </p:cNvSpPr>
            <p:nvPr/>
          </p:nvSpPr>
          <p:spPr bwMode="auto">
            <a:xfrm>
              <a:off x="2462660" y="2275881"/>
              <a:ext cx="47625" cy="46038"/>
            </a:xfrm>
            <a:custGeom>
              <a:avLst/>
              <a:gdLst/>
              <a:ahLst/>
              <a:cxnLst>
                <a:cxn ang="0">
                  <a:pos x="15" y="0"/>
                </a:cxn>
                <a:cxn ang="0">
                  <a:pos x="30" y="29"/>
                </a:cxn>
                <a:cxn ang="0">
                  <a:pos x="0" y="29"/>
                </a:cxn>
                <a:cxn ang="0">
                  <a:pos x="15" y="0"/>
                </a:cxn>
              </a:cxnLst>
              <a:rect l="0" t="0" r="r" b="b"/>
              <a:pathLst>
                <a:path w="30" h="29">
                  <a:moveTo>
                    <a:pt x="15" y="0"/>
                  </a:moveTo>
                  <a:lnTo>
                    <a:pt x="30" y="29"/>
                  </a:lnTo>
                  <a:lnTo>
                    <a:pt x="0" y="29"/>
                  </a:lnTo>
                  <a:lnTo>
                    <a:pt x="15" y="0"/>
                  </a:lnTo>
                  <a:close/>
                </a:path>
              </a:pathLst>
            </a:custGeom>
            <a:noFill/>
            <a:ln w="11113" cap="flat">
              <a:solidFill>
                <a:srgbClr val="0080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93" name="Rectangle 169"/>
            <p:cNvSpPr>
              <a:spLocks noChangeArrowheads="1"/>
            </p:cNvSpPr>
            <p:nvPr/>
          </p:nvSpPr>
          <p:spPr bwMode="auto">
            <a:xfrm>
              <a:off x="2621410" y="2358431"/>
              <a:ext cx="51943" cy="873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451336" fontAlgn="base">
                <a:spcBef>
                  <a:spcPct val="0"/>
                </a:spcBef>
                <a:spcAft>
                  <a:spcPct val="0"/>
                </a:spcAft>
              </a:pPr>
              <a:r>
                <a:rPr lang="es-AR" sz="1400">
                  <a:solidFill>
                    <a:srgbClr val="000000"/>
                  </a:solidFill>
                  <a:latin typeface="Arial" pitchFamily="34" charset="0"/>
                  <a:cs typeface="Arial" pitchFamily="34" charset="0"/>
                </a:rPr>
                <a:t>L</a:t>
              </a:r>
              <a:endParaRPr lang="es-AR" sz="1400">
                <a:latin typeface="Arial" pitchFamily="34" charset="0"/>
                <a:cs typeface="Arial" pitchFamily="34" charset="0"/>
              </a:endParaRPr>
            </a:p>
          </p:txBody>
        </p:sp>
        <p:sp>
          <p:nvSpPr>
            <p:cNvPr id="1194" name="Rectangle 170"/>
            <p:cNvSpPr>
              <a:spLocks noChangeArrowheads="1"/>
            </p:cNvSpPr>
            <p:nvPr/>
          </p:nvSpPr>
          <p:spPr bwMode="auto">
            <a:xfrm>
              <a:off x="2465835" y="2390181"/>
              <a:ext cx="46038" cy="46038"/>
            </a:xfrm>
            <a:prstGeom prst="rect">
              <a:avLst/>
            </a:prstGeom>
            <a:noFill/>
            <a:ln w="11113" cap="flat">
              <a:solidFill>
                <a:srgbClr val="005A00"/>
              </a:solidFill>
              <a:prstDash val="solid"/>
              <a:miter lim="800000"/>
              <a:headEnd/>
              <a:tailEnd/>
            </a:ln>
          </p:spPr>
          <p:txBody>
            <a:bodyPr vert="horz" wrap="square" lIns="145135" tIns="72567" rIns="145135" bIns="72567" numCol="1" anchor="t" anchorCtr="0" compatLnSpc="1">
              <a:prstTxWarp prst="textNoShape">
                <a:avLst/>
              </a:prstTxWarp>
            </a:bodyPr>
            <a:lstStyle/>
            <a:p>
              <a:endParaRPr lang="en-US" sz="1400"/>
            </a:p>
          </p:txBody>
        </p:sp>
        <p:sp>
          <p:nvSpPr>
            <p:cNvPr id="1195" name="Rectangle 171"/>
            <p:cNvSpPr>
              <a:spLocks noChangeArrowheads="1"/>
            </p:cNvSpPr>
            <p:nvPr/>
          </p:nvSpPr>
          <p:spPr bwMode="auto">
            <a:xfrm>
              <a:off x="1037085" y="1369418"/>
              <a:ext cx="51943" cy="873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451336" fontAlgn="base">
                <a:spcBef>
                  <a:spcPct val="0"/>
                </a:spcBef>
                <a:spcAft>
                  <a:spcPct val="0"/>
                </a:spcAft>
              </a:pPr>
              <a:r>
                <a:rPr lang="es-AR" sz="1400" dirty="0">
                  <a:solidFill>
                    <a:srgbClr val="000000"/>
                  </a:solidFill>
                  <a:latin typeface="Arial" pitchFamily="34" charset="0"/>
                  <a:cs typeface="Arial" pitchFamily="34" charset="0"/>
                </a:rPr>
                <a:t>a</a:t>
              </a:r>
              <a:endParaRPr lang="es-AR" sz="1400" dirty="0">
                <a:latin typeface="Arial" pitchFamily="34" charset="0"/>
                <a:cs typeface="Arial" pitchFamily="34" charset="0"/>
              </a:endParaRPr>
            </a:p>
          </p:txBody>
        </p:sp>
        <p:sp>
          <p:nvSpPr>
            <p:cNvPr id="1200" name="Rectangle 176"/>
            <p:cNvSpPr>
              <a:spLocks noChangeArrowheads="1"/>
            </p:cNvSpPr>
            <p:nvPr/>
          </p:nvSpPr>
          <p:spPr bwMode="auto">
            <a:xfrm rot="16200000">
              <a:off x="269646" y="1803773"/>
              <a:ext cx="720955" cy="112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451336" fontAlgn="base">
                <a:spcBef>
                  <a:spcPct val="0"/>
                </a:spcBef>
                <a:spcAft>
                  <a:spcPct val="0"/>
                </a:spcAft>
              </a:pPr>
              <a:r>
                <a:rPr lang="es-AR" sz="1400" b="1" dirty="0">
                  <a:solidFill>
                    <a:srgbClr val="000000"/>
                  </a:solidFill>
                  <a:latin typeface="Arial" pitchFamily="34" charset="0"/>
                  <a:cs typeface="Arial" pitchFamily="34" charset="0"/>
                </a:rPr>
                <a:t>Rendimiento (g xm</a:t>
              </a:r>
              <a:r>
                <a:rPr lang="es-AR" sz="1400" b="1" baseline="30000" dirty="0">
                  <a:solidFill>
                    <a:srgbClr val="000000"/>
                  </a:solidFill>
                  <a:latin typeface="Arial" pitchFamily="34" charset="0"/>
                  <a:cs typeface="Arial" pitchFamily="34" charset="0"/>
                </a:rPr>
                <a:t>-2</a:t>
              </a:r>
              <a:r>
                <a:rPr lang="es-AR" sz="1400" b="1" dirty="0">
                  <a:solidFill>
                    <a:srgbClr val="000000"/>
                  </a:solidFill>
                  <a:latin typeface="Arial" pitchFamily="34" charset="0"/>
                  <a:cs typeface="Arial" pitchFamily="34" charset="0"/>
                </a:rPr>
                <a:t>)</a:t>
              </a:r>
              <a:endParaRPr lang="es-AR" sz="1400" dirty="0">
                <a:latin typeface="Arial" pitchFamily="34" charset="0"/>
                <a:cs typeface="Arial" pitchFamily="34" charset="0"/>
              </a:endParaRPr>
            </a:p>
          </p:txBody>
        </p:sp>
      </p:grpSp>
      <p:sp>
        <p:nvSpPr>
          <p:cNvPr id="260" name="1 Título"/>
          <p:cNvSpPr txBox="1">
            <a:spLocks/>
          </p:cNvSpPr>
          <p:nvPr/>
        </p:nvSpPr>
        <p:spPr>
          <a:xfrm>
            <a:off x="571791" y="336931"/>
            <a:ext cx="8203241" cy="474063"/>
          </a:xfrm>
          <a:prstGeom prst="rect">
            <a:avLst/>
          </a:prstGeom>
        </p:spPr>
        <p:txBody>
          <a:bodyPr/>
          <a:lstStyle>
            <a:lvl1pPr algn="ctr" defTabSz="514350" rtl="0" eaLnBrk="1" latinLnBrk="0" hangingPunct="1">
              <a:spcBef>
                <a:spcPct val="0"/>
              </a:spcBef>
              <a:buNone/>
              <a:defRPr sz="2000" b="1" kern="1200">
                <a:solidFill>
                  <a:schemeClr val="tx1"/>
                </a:solidFill>
                <a:latin typeface="+mj-lt"/>
                <a:ea typeface="+mj-ea"/>
                <a:cs typeface="+mj-cs"/>
              </a:defRPr>
            </a:lvl1pPr>
          </a:lstStyle>
          <a:p>
            <a:r>
              <a:rPr lang="es-AR" sz="2400" dirty="0"/>
              <a:t>Sensibilidad a la perdida de rendimiento en </a:t>
            </a:r>
            <a:r>
              <a:rPr lang="es-AR" sz="2400" dirty="0" smtClean="0"/>
              <a:t>Trigo</a:t>
            </a:r>
            <a:endParaRPr lang="es-AR" sz="2400" dirty="0"/>
          </a:p>
        </p:txBody>
      </p:sp>
      <p:sp>
        <p:nvSpPr>
          <p:cNvPr id="261" name="260 CuadroTexto"/>
          <p:cNvSpPr txBox="1"/>
          <p:nvPr/>
        </p:nvSpPr>
        <p:spPr>
          <a:xfrm>
            <a:off x="4777494" y="2208515"/>
            <a:ext cx="4400246" cy="3293209"/>
          </a:xfrm>
          <a:prstGeom prst="rect">
            <a:avLst/>
          </a:prstGeom>
          <a:noFill/>
          <a:ln w="38100">
            <a:solidFill>
              <a:schemeClr val="accent3">
                <a:lumMod val="75000"/>
              </a:schemeClr>
            </a:solidFill>
          </a:ln>
        </p:spPr>
        <p:txBody>
          <a:bodyPr wrap="square" rtlCol="0">
            <a:spAutoFit/>
          </a:bodyPr>
          <a:lstStyle/>
          <a:p>
            <a:pPr marL="272125" indent="-272125">
              <a:buFont typeface="Arial" panose="020B0604020202020204" pitchFamily="34" charset="0"/>
              <a:buChar char="•"/>
            </a:pPr>
            <a:r>
              <a:rPr lang="es-AR" sz="1600" b="1" dirty="0"/>
              <a:t>Atrasos en las fechas de siembra respecto de la optima exponen al cultivo a mayores temperaturas acortando el ciclo de los cultivos y reduciendo el rendimiento en valores que oscilan de 4-6% por cada grado de incremento en las temperaturas medias.  </a:t>
            </a:r>
          </a:p>
          <a:p>
            <a:pPr marL="272125" indent="-272125">
              <a:buFont typeface="Arial" panose="020B0604020202020204" pitchFamily="34" charset="0"/>
              <a:buChar char="•"/>
            </a:pPr>
            <a:r>
              <a:rPr lang="es-AR" sz="1600" b="1" dirty="0"/>
              <a:t>El rango de perdida en rinde oscina entre 0,40-1,7% por </a:t>
            </a:r>
            <a:r>
              <a:rPr lang="es-AR" sz="1600" b="1" dirty="0" err="1"/>
              <a:t>dia</a:t>
            </a:r>
            <a:r>
              <a:rPr lang="es-AR" sz="1600" b="1" dirty="0"/>
              <a:t> de atraso en la fecha de siembra</a:t>
            </a:r>
          </a:p>
          <a:p>
            <a:pPr marL="272125" indent="-272125">
              <a:buFont typeface="Arial" panose="020B0604020202020204" pitchFamily="34" charset="0"/>
              <a:buChar char="•"/>
            </a:pPr>
            <a:r>
              <a:rPr lang="es-AR" sz="1600" b="1" dirty="0"/>
              <a:t>Golpes de calor durante el llenado reducen el rendimiento entre 2 y 20% dependiendo del ambiente hídrico.</a:t>
            </a:r>
          </a:p>
        </p:txBody>
      </p:sp>
    </p:spTree>
    <p:extLst>
      <p:ext uri="{BB962C8B-B14F-4D97-AF65-F5344CB8AC3E}">
        <p14:creationId xmlns:p14="http://schemas.microsoft.com/office/powerpoint/2010/main" val="1926158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470" y="1903526"/>
            <a:ext cx="7817593" cy="409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Elipse"/>
          <p:cNvSpPr/>
          <p:nvPr/>
        </p:nvSpPr>
        <p:spPr>
          <a:xfrm>
            <a:off x="5216945" y="2031447"/>
            <a:ext cx="1944217" cy="55351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1638" tIns="40820" rIns="81638" bIns="40820" rtlCol="0" anchor="ctr"/>
          <a:lstStyle/>
          <a:p>
            <a:pPr algn="ctr"/>
            <a:endParaRPr lang="es-AR" sz="2857"/>
          </a:p>
        </p:txBody>
      </p:sp>
      <p:sp>
        <p:nvSpPr>
          <p:cNvPr id="6" name="5 Elipse"/>
          <p:cNvSpPr/>
          <p:nvPr/>
        </p:nvSpPr>
        <p:spPr>
          <a:xfrm>
            <a:off x="1273224" y="1889268"/>
            <a:ext cx="1368152" cy="47969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1638" tIns="40820" rIns="81638" bIns="40820" rtlCol="0" anchor="ctr"/>
          <a:lstStyle/>
          <a:p>
            <a:pPr algn="ctr"/>
            <a:endParaRPr lang="es-AR" sz="2857"/>
          </a:p>
        </p:txBody>
      </p:sp>
      <p:sp>
        <p:nvSpPr>
          <p:cNvPr id="5" name="4 CuadroTexto"/>
          <p:cNvSpPr txBox="1"/>
          <p:nvPr/>
        </p:nvSpPr>
        <p:spPr>
          <a:xfrm>
            <a:off x="927469" y="2499065"/>
            <a:ext cx="2218318" cy="375594"/>
          </a:xfrm>
          <a:prstGeom prst="rect">
            <a:avLst/>
          </a:prstGeom>
          <a:noFill/>
        </p:spPr>
        <p:txBody>
          <a:bodyPr wrap="none" lIns="81638" tIns="40820" rIns="81638" bIns="40820" rtlCol="0">
            <a:spAutoFit/>
          </a:bodyPr>
          <a:lstStyle/>
          <a:p>
            <a:r>
              <a:rPr lang="es-AR" sz="1905" dirty="0">
                <a:solidFill>
                  <a:srgbClr val="FF0000"/>
                </a:solidFill>
              </a:rPr>
              <a:t>cronos.agro.uba.ar</a:t>
            </a:r>
          </a:p>
        </p:txBody>
      </p:sp>
      <p:cxnSp>
        <p:nvCxnSpPr>
          <p:cNvPr id="9" name="8 Conector recto de flecha"/>
          <p:cNvCxnSpPr/>
          <p:nvPr/>
        </p:nvCxnSpPr>
        <p:spPr>
          <a:xfrm>
            <a:off x="6706531" y="2510975"/>
            <a:ext cx="720079" cy="19617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7468036" y="2421616"/>
            <a:ext cx="1134688" cy="328659"/>
          </a:xfrm>
          <a:prstGeom prst="rect">
            <a:avLst/>
          </a:prstGeom>
          <a:noFill/>
        </p:spPr>
        <p:txBody>
          <a:bodyPr wrap="none" lIns="81638" tIns="40820" rIns="81638" bIns="40820" rtlCol="0">
            <a:spAutoFit/>
          </a:bodyPr>
          <a:lstStyle/>
          <a:p>
            <a:r>
              <a:rPr lang="es-AR" sz="1600" dirty="0">
                <a:solidFill>
                  <a:srgbClr val="FF0000"/>
                </a:solidFill>
              </a:rPr>
              <a:t>registrarse</a:t>
            </a:r>
          </a:p>
        </p:txBody>
      </p:sp>
      <p:cxnSp>
        <p:nvCxnSpPr>
          <p:cNvPr id="10" name="9 Conector recto de flecha"/>
          <p:cNvCxnSpPr/>
          <p:nvPr/>
        </p:nvCxnSpPr>
        <p:spPr>
          <a:xfrm>
            <a:off x="8100393" y="2795398"/>
            <a:ext cx="0" cy="39779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7107997" y="3205958"/>
            <a:ext cx="1928500" cy="328659"/>
          </a:xfrm>
          <a:prstGeom prst="rect">
            <a:avLst/>
          </a:prstGeom>
          <a:noFill/>
        </p:spPr>
        <p:txBody>
          <a:bodyPr wrap="square" lIns="81638" tIns="40820" rIns="81638" bIns="40820" rtlCol="0">
            <a:spAutoFit/>
          </a:bodyPr>
          <a:lstStyle/>
          <a:p>
            <a:pPr algn="ctr"/>
            <a:r>
              <a:rPr lang="es-AR" sz="1600" dirty="0">
                <a:solidFill>
                  <a:srgbClr val="FF0000"/>
                </a:solidFill>
              </a:rPr>
              <a:t>Notificación al mail</a:t>
            </a:r>
          </a:p>
        </p:txBody>
      </p:sp>
      <p:sp>
        <p:nvSpPr>
          <p:cNvPr id="13" name="1 Título"/>
          <p:cNvSpPr txBox="1">
            <a:spLocks/>
          </p:cNvSpPr>
          <p:nvPr/>
        </p:nvSpPr>
        <p:spPr>
          <a:xfrm>
            <a:off x="112295" y="68309"/>
            <a:ext cx="8924202" cy="685753"/>
          </a:xfrm>
          <a:prstGeom prst="rect">
            <a:avLst/>
          </a:prstGeom>
        </p:spPr>
        <p:txBody>
          <a:bodyPr/>
          <a:lstStyle>
            <a:lvl1pPr algn="ctr" defTabSz="514350" rtl="0" eaLnBrk="1" latinLnBrk="0" hangingPunct="1">
              <a:spcBef>
                <a:spcPct val="0"/>
              </a:spcBef>
              <a:buNone/>
              <a:defRPr sz="2000" b="1" kern="1200">
                <a:solidFill>
                  <a:schemeClr val="tx1"/>
                </a:solidFill>
                <a:latin typeface="+mj-lt"/>
                <a:ea typeface="+mj-ea"/>
                <a:cs typeface="+mj-cs"/>
              </a:defRPr>
            </a:lvl1pPr>
          </a:lstStyle>
          <a:p>
            <a:r>
              <a:rPr lang="es-AR" sz="2222" dirty="0"/>
              <a:t>La fecha de Floración y el riesgo de heladas:</a:t>
            </a:r>
          </a:p>
          <a:p>
            <a:r>
              <a:rPr lang="es-AR" sz="2222" dirty="0"/>
              <a:t>Herramientas para predecir fenología </a:t>
            </a:r>
          </a:p>
        </p:txBody>
      </p:sp>
      <p:sp>
        <p:nvSpPr>
          <p:cNvPr id="14" name="13 CuadroTexto"/>
          <p:cNvSpPr txBox="1"/>
          <p:nvPr/>
        </p:nvSpPr>
        <p:spPr>
          <a:xfrm>
            <a:off x="457484" y="2976225"/>
            <a:ext cx="2171549" cy="2069990"/>
          </a:xfrm>
          <a:prstGeom prst="rect">
            <a:avLst/>
          </a:prstGeom>
          <a:noFill/>
          <a:ln w="25400">
            <a:solidFill>
              <a:srgbClr val="FF0000"/>
            </a:solidFill>
          </a:ln>
        </p:spPr>
        <p:txBody>
          <a:bodyPr wrap="square" rtlCol="0">
            <a:spAutoFit/>
          </a:bodyPr>
          <a:lstStyle/>
          <a:p>
            <a:r>
              <a:rPr lang="es-AR" sz="1428" b="1" dirty="0"/>
              <a:t>Preguntas Frecuentes: </a:t>
            </a:r>
          </a:p>
          <a:p>
            <a:endParaRPr lang="es-AR" sz="1428" b="1" dirty="0"/>
          </a:p>
          <a:p>
            <a:r>
              <a:rPr lang="es-AR" sz="1428" dirty="0"/>
              <a:t>Cuanto debo adelantar la fecha de siembra para tomar el mismo riesgo de heladas ante un adelanto de 10 días en la floración del cultivo?</a:t>
            </a:r>
          </a:p>
        </p:txBody>
      </p:sp>
    </p:spTree>
    <p:extLst>
      <p:ext uri="{BB962C8B-B14F-4D97-AF65-F5344CB8AC3E}">
        <p14:creationId xmlns:p14="http://schemas.microsoft.com/office/powerpoint/2010/main" val="2253015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 y="83304"/>
            <a:ext cx="10929180" cy="617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1 Título"/>
          <p:cNvSpPr>
            <a:spLocks noGrp="1"/>
          </p:cNvSpPr>
          <p:nvPr>
            <p:ph type="title"/>
          </p:nvPr>
        </p:nvSpPr>
        <p:spPr>
          <a:xfrm>
            <a:off x="116661" y="1143158"/>
            <a:ext cx="1883547" cy="914337"/>
          </a:xfrm>
          <a:noFill/>
        </p:spPr>
        <p:txBody>
          <a:bodyPr/>
          <a:lstStyle/>
          <a:p>
            <a:r>
              <a:rPr lang="es-AR" sz="1587" dirty="0"/>
              <a:t>La fecha de Floración y el riesgo de heladas :</a:t>
            </a:r>
          </a:p>
        </p:txBody>
      </p:sp>
      <p:sp>
        <p:nvSpPr>
          <p:cNvPr id="5" name="4 CuadroTexto"/>
          <p:cNvSpPr txBox="1"/>
          <p:nvPr/>
        </p:nvSpPr>
        <p:spPr>
          <a:xfrm>
            <a:off x="95777" y="2149185"/>
            <a:ext cx="1769553" cy="1569660"/>
          </a:xfrm>
          <a:prstGeom prst="rect">
            <a:avLst/>
          </a:prstGeom>
          <a:noFill/>
        </p:spPr>
        <p:txBody>
          <a:bodyPr wrap="square" rtlCol="0">
            <a:spAutoFit/>
          </a:bodyPr>
          <a:lstStyle/>
          <a:p>
            <a:r>
              <a:rPr lang="es-AR" sz="1600" dirty="0"/>
              <a:t>Ejemplo </a:t>
            </a:r>
            <a:r>
              <a:rPr lang="es-AR" sz="1600" dirty="0" err="1"/>
              <a:t>Gral</a:t>
            </a:r>
            <a:r>
              <a:rPr lang="es-AR" sz="1600" dirty="0"/>
              <a:t> Pico: Reducción periodo libre de heladas 10 días: Adelantamiento de la helada</a:t>
            </a:r>
          </a:p>
        </p:txBody>
      </p:sp>
      <p:sp>
        <p:nvSpPr>
          <p:cNvPr id="6" name="5 CuadroTexto"/>
          <p:cNvSpPr txBox="1"/>
          <p:nvPr/>
        </p:nvSpPr>
        <p:spPr>
          <a:xfrm>
            <a:off x="114608" y="4343337"/>
            <a:ext cx="1902716" cy="1169551"/>
          </a:xfrm>
          <a:prstGeom prst="rect">
            <a:avLst/>
          </a:prstGeom>
          <a:noFill/>
          <a:ln w="25400">
            <a:solidFill>
              <a:srgbClr val="FF0000"/>
            </a:solidFill>
          </a:ln>
        </p:spPr>
        <p:txBody>
          <a:bodyPr wrap="square" rtlCol="0">
            <a:spAutoFit/>
          </a:bodyPr>
          <a:lstStyle/>
          <a:p>
            <a:r>
              <a:rPr lang="es-AR" sz="1400" dirty="0"/>
              <a:t>Cuanto debo adelantar la fecha de siembra para adelantar la floración 10 </a:t>
            </a:r>
            <a:r>
              <a:rPr lang="es-AR" sz="1400" dirty="0" err="1"/>
              <a:t>dias</a:t>
            </a:r>
            <a:r>
              <a:rPr lang="es-AR" sz="1400" dirty="0"/>
              <a:t>? </a:t>
            </a:r>
          </a:p>
        </p:txBody>
      </p:sp>
      <p:sp>
        <p:nvSpPr>
          <p:cNvPr id="7" name="6 Flecha derecha"/>
          <p:cNvSpPr/>
          <p:nvPr/>
        </p:nvSpPr>
        <p:spPr>
          <a:xfrm>
            <a:off x="2017323" y="2353311"/>
            <a:ext cx="307685" cy="328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7"/>
          </a:p>
        </p:txBody>
      </p:sp>
      <p:sp>
        <p:nvSpPr>
          <p:cNvPr id="8" name="7 Rectángulo"/>
          <p:cNvSpPr/>
          <p:nvPr/>
        </p:nvSpPr>
        <p:spPr>
          <a:xfrm>
            <a:off x="2629034" y="3200713"/>
            <a:ext cx="1942966" cy="7997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7"/>
          </a:p>
        </p:txBody>
      </p:sp>
      <p:sp>
        <p:nvSpPr>
          <p:cNvPr id="11" name="10 Flecha derecha"/>
          <p:cNvSpPr/>
          <p:nvPr/>
        </p:nvSpPr>
        <p:spPr>
          <a:xfrm>
            <a:off x="2056256" y="3458497"/>
            <a:ext cx="381852" cy="32842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7"/>
          </a:p>
        </p:txBody>
      </p:sp>
      <p:sp>
        <p:nvSpPr>
          <p:cNvPr id="9" name="8 Rectángulo"/>
          <p:cNvSpPr/>
          <p:nvPr/>
        </p:nvSpPr>
        <p:spPr>
          <a:xfrm>
            <a:off x="5829213" y="1143158"/>
            <a:ext cx="2857303" cy="874085"/>
          </a:xfrm>
          <a:prstGeom prst="rect">
            <a:avLst/>
          </a:prstGeom>
          <a:solidFill>
            <a:schemeClr val="bg1"/>
          </a:solidFill>
          <a:ln>
            <a:solidFill>
              <a:schemeClr val="tx1"/>
            </a:solidFill>
          </a:ln>
        </p:spPr>
        <p:txBody>
          <a:bodyPr wrap="square">
            <a:spAutoFit/>
          </a:bodyPr>
          <a:lstStyle/>
          <a:p>
            <a:r>
              <a:rPr lang="es-AR" sz="1270" dirty="0"/>
              <a:t>Ejemplo:  Modelo CRONOTRIGO</a:t>
            </a:r>
          </a:p>
          <a:p>
            <a:r>
              <a:rPr lang="es-AR" sz="1270" dirty="0"/>
              <a:t>Baguette 601</a:t>
            </a:r>
          </a:p>
          <a:p>
            <a:r>
              <a:rPr lang="es-AR" sz="1270" dirty="0"/>
              <a:t>Siembra: 10 Junio</a:t>
            </a:r>
          </a:p>
          <a:p>
            <a:r>
              <a:rPr lang="es-AR" sz="1270" dirty="0"/>
              <a:t>Floración: 26 Octubre</a:t>
            </a:r>
          </a:p>
        </p:txBody>
      </p:sp>
    </p:spTree>
    <p:extLst>
      <p:ext uri="{BB962C8B-B14F-4D97-AF65-F5344CB8AC3E}">
        <p14:creationId xmlns:p14="http://schemas.microsoft.com/office/powerpoint/2010/main" val="202522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268" y="-269651"/>
            <a:ext cx="11482762" cy="648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01860" y="1962557"/>
            <a:ext cx="1904689" cy="954107"/>
          </a:xfrm>
          <a:prstGeom prst="rect">
            <a:avLst/>
          </a:prstGeom>
          <a:noFill/>
        </p:spPr>
        <p:txBody>
          <a:bodyPr wrap="none" rtlCol="0">
            <a:spAutoFit/>
          </a:bodyPr>
          <a:lstStyle/>
          <a:p>
            <a:r>
              <a:rPr lang="es-AR" sz="1400" dirty="0" err="1"/>
              <a:t>Gral</a:t>
            </a:r>
            <a:r>
              <a:rPr lang="es-AR" sz="1400" dirty="0"/>
              <a:t> Pico</a:t>
            </a:r>
          </a:p>
          <a:p>
            <a:r>
              <a:rPr lang="es-AR" sz="1400" dirty="0"/>
              <a:t>Baguette 601</a:t>
            </a:r>
          </a:p>
          <a:p>
            <a:r>
              <a:rPr lang="es-AR" sz="1400" dirty="0"/>
              <a:t>Siembra: 13 Mayo</a:t>
            </a:r>
          </a:p>
          <a:p>
            <a:r>
              <a:rPr lang="es-AR" sz="1400" dirty="0"/>
              <a:t>Floración: 16 Octubre</a:t>
            </a:r>
          </a:p>
        </p:txBody>
      </p:sp>
      <p:sp>
        <p:nvSpPr>
          <p:cNvPr id="6" name="5 Flecha derecha"/>
          <p:cNvSpPr/>
          <p:nvPr/>
        </p:nvSpPr>
        <p:spPr>
          <a:xfrm>
            <a:off x="1752230" y="2029373"/>
            <a:ext cx="381852" cy="328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7"/>
          </a:p>
        </p:txBody>
      </p:sp>
      <p:sp>
        <p:nvSpPr>
          <p:cNvPr id="7" name="6 CuadroTexto"/>
          <p:cNvSpPr txBox="1"/>
          <p:nvPr/>
        </p:nvSpPr>
        <p:spPr>
          <a:xfrm>
            <a:off x="315" y="3200416"/>
            <a:ext cx="2361159" cy="2031325"/>
          </a:xfrm>
          <a:prstGeom prst="rect">
            <a:avLst/>
          </a:prstGeom>
          <a:noFill/>
          <a:ln w="25400">
            <a:solidFill>
              <a:schemeClr val="accent3">
                <a:lumMod val="75000"/>
              </a:schemeClr>
            </a:solidFill>
          </a:ln>
        </p:spPr>
        <p:txBody>
          <a:bodyPr wrap="square" rtlCol="0">
            <a:spAutoFit/>
          </a:bodyPr>
          <a:lstStyle/>
          <a:p>
            <a:r>
              <a:rPr lang="es-AR" sz="1400" dirty="0"/>
              <a:t>Por cada día de adelanto en la fecha de siembra floración debo adelantar la fecha de siembra entre 2 y 3 </a:t>
            </a:r>
            <a:r>
              <a:rPr lang="es-AR" sz="1400" dirty="0" err="1"/>
              <a:t>dias</a:t>
            </a:r>
            <a:r>
              <a:rPr lang="es-AR" sz="1400" dirty="0"/>
              <a:t>. </a:t>
            </a:r>
          </a:p>
          <a:p>
            <a:r>
              <a:rPr lang="es-AR" sz="1400" dirty="0"/>
              <a:t>En el ejemplo: Para lograr 10 días de adelanto en la fecha de siembra debo sembrar 30 días antes.  </a:t>
            </a:r>
          </a:p>
        </p:txBody>
      </p:sp>
      <p:sp>
        <p:nvSpPr>
          <p:cNvPr id="8" name="1 Título"/>
          <p:cNvSpPr>
            <a:spLocks noGrp="1"/>
          </p:cNvSpPr>
          <p:nvPr>
            <p:ph type="title"/>
          </p:nvPr>
        </p:nvSpPr>
        <p:spPr>
          <a:xfrm>
            <a:off x="174027" y="857643"/>
            <a:ext cx="1883547" cy="914337"/>
          </a:xfrm>
          <a:noFill/>
        </p:spPr>
        <p:txBody>
          <a:bodyPr/>
          <a:lstStyle/>
          <a:p>
            <a:r>
              <a:rPr lang="es-AR" sz="1587" dirty="0"/>
              <a:t>La fecha de Floración y el riesgo de heladas </a:t>
            </a:r>
          </a:p>
        </p:txBody>
      </p:sp>
      <p:sp>
        <p:nvSpPr>
          <p:cNvPr id="9" name="8 Rectángulo"/>
          <p:cNvSpPr/>
          <p:nvPr/>
        </p:nvSpPr>
        <p:spPr>
          <a:xfrm>
            <a:off x="2743326" y="3200714"/>
            <a:ext cx="1828674" cy="6891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7"/>
          </a:p>
        </p:txBody>
      </p:sp>
      <p:sp>
        <p:nvSpPr>
          <p:cNvPr id="10" name="9 Flecha derecha"/>
          <p:cNvSpPr/>
          <p:nvPr/>
        </p:nvSpPr>
        <p:spPr>
          <a:xfrm>
            <a:off x="2361474" y="3216858"/>
            <a:ext cx="381852" cy="32842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7"/>
          </a:p>
        </p:txBody>
      </p:sp>
    </p:spTree>
    <p:extLst>
      <p:ext uri="{BB962C8B-B14F-4D97-AF65-F5344CB8AC3E}">
        <p14:creationId xmlns:p14="http://schemas.microsoft.com/office/powerpoint/2010/main" val="1472494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0" y="7259"/>
            <a:ext cx="9144000" cy="820696"/>
          </a:xfrm>
          <a:prstGeom prst="rect">
            <a:avLst/>
          </a:prstGeom>
          <a:solidFill>
            <a:schemeClr val="tx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AR" sz="2800" dirty="0" smtClean="0">
                <a:solidFill>
                  <a:schemeClr val="bg1"/>
                </a:solidFill>
              </a:rPr>
              <a:t>VIDEO 4: Aumentos en la frecuencia de precipitaciones y los riesgos de anegamiento</a:t>
            </a:r>
            <a:endParaRPr lang="es-AR" sz="2800" dirty="0">
              <a:solidFill>
                <a:schemeClr val="bg1"/>
              </a:solidFill>
            </a:endParaRPr>
          </a:p>
        </p:txBody>
      </p:sp>
      <p:sp>
        <p:nvSpPr>
          <p:cNvPr id="16" name="7 CuadroTexto"/>
          <p:cNvSpPr txBox="1"/>
          <p:nvPr/>
        </p:nvSpPr>
        <p:spPr>
          <a:xfrm>
            <a:off x="5070756" y="1539309"/>
            <a:ext cx="3190928" cy="2267930"/>
          </a:xfrm>
          <a:prstGeom prst="rect">
            <a:avLst/>
          </a:prstGeom>
          <a:solidFill>
            <a:srgbClr val="00B0F0"/>
          </a:solidFill>
          <a:scene3d>
            <a:camera prst="orthographicFront"/>
            <a:lightRig rig="threePt" dir="t"/>
          </a:scene3d>
          <a:sp3d>
            <a:bevelT/>
          </a:sp3d>
        </p:spPr>
        <p:txBody>
          <a:bodyPr wrap="square" lIns="51435" tIns="25718" rIns="51435" bIns="25718" rtlCol="0">
            <a:spAutoFit/>
          </a:bodyPr>
          <a:lstStyle/>
          <a:p>
            <a:pPr algn="ctr"/>
            <a:r>
              <a:rPr lang="es-ES" dirty="0" smtClean="0"/>
              <a:t>En el periodo 1960-2010: </a:t>
            </a:r>
          </a:p>
          <a:p>
            <a:pPr algn="ctr"/>
            <a:endParaRPr lang="es-ES" dirty="0" smtClean="0"/>
          </a:p>
          <a:p>
            <a:pPr algn="ctr"/>
            <a:r>
              <a:rPr lang="es-ES" dirty="0" smtClean="0"/>
              <a:t>La precipitación aumentó en casi todo el país aunque con variaciones interanuales</a:t>
            </a:r>
          </a:p>
          <a:p>
            <a:pPr algn="ctr"/>
            <a:endParaRPr lang="es-ES" b="1" dirty="0" smtClean="0"/>
          </a:p>
          <a:p>
            <a:pPr algn="ctr"/>
            <a:endParaRPr lang="es-ES" dirty="0" smtClean="0"/>
          </a:p>
          <a:p>
            <a:pPr algn="ctr"/>
            <a:r>
              <a:rPr lang="es-ES" dirty="0" smtClean="0"/>
              <a:t>(confianza alta)</a:t>
            </a:r>
            <a:endParaRPr lang="es-ES" dirty="0"/>
          </a:p>
        </p:txBody>
      </p:sp>
      <p:pic>
        <p:nvPicPr>
          <p:cNvPr id="19" name="Picture 2"/>
          <p:cNvPicPr>
            <a:picLocks noChangeAspect="1" noChangeArrowheads="1"/>
          </p:cNvPicPr>
          <p:nvPr/>
        </p:nvPicPr>
        <p:blipFill>
          <a:blip r:embed="rId2" cstate="print"/>
          <a:srcRect t="5847"/>
          <a:stretch>
            <a:fillRect/>
          </a:stretch>
        </p:blipFill>
        <p:spPr bwMode="auto">
          <a:xfrm>
            <a:off x="192505" y="1539309"/>
            <a:ext cx="4111289" cy="5134206"/>
          </a:xfrm>
          <a:prstGeom prst="rect">
            <a:avLst/>
          </a:prstGeom>
          <a:noFill/>
        </p:spPr>
      </p:pic>
      <p:pic>
        <p:nvPicPr>
          <p:cNvPr id="20" name="Picture 2" descr="https://encrypted-tbn0.gstatic.com/images?q=tbn:ANd9GcTFSA8aJvSqGQRsC279P70PsoxFE71vE8US_dFK8mrehnFTdNz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06412"/>
            <a:ext cx="4442305" cy="249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834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CuadroTexto"/>
          <p:cNvSpPr txBox="1">
            <a:spLocks noChangeArrowheads="1"/>
          </p:cNvSpPr>
          <p:nvPr/>
        </p:nvSpPr>
        <p:spPr bwMode="auto">
          <a:xfrm>
            <a:off x="6170585" y="4135400"/>
            <a:ext cx="2723823" cy="1200329"/>
          </a:xfrm>
          <a:prstGeom prst="rect">
            <a:avLst/>
          </a:prstGeom>
          <a:noFill/>
          <a:ln w="9525">
            <a:noFill/>
            <a:miter lim="800000"/>
            <a:headEnd/>
            <a:tailEnd/>
          </a:ln>
        </p:spPr>
        <p:txBody>
          <a:bodyPr wrap="none">
            <a:spAutoFit/>
          </a:bodyPr>
          <a:lstStyle/>
          <a:p>
            <a:r>
              <a:rPr lang="es-AR" b="1" dirty="0" smtClean="0">
                <a:solidFill>
                  <a:srgbClr val="FF0000"/>
                </a:solidFill>
              </a:rPr>
              <a:t>Año </a:t>
            </a:r>
            <a:r>
              <a:rPr lang="es-AR" b="1" dirty="0">
                <a:solidFill>
                  <a:srgbClr val="FF0000"/>
                </a:solidFill>
              </a:rPr>
              <a:t>(</a:t>
            </a:r>
            <a:r>
              <a:rPr lang="es-AR" b="1" dirty="0" smtClean="0">
                <a:solidFill>
                  <a:srgbClr val="FF0000"/>
                </a:solidFill>
              </a:rPr>
              <a:t>Seco)</a:t>
            </a:r>
            <a:endParaRPr lang="es-AR" b="1" dirty="0">
              <a:solidFill>
                <a:srgbClr val="FF0000"/>
              </a:solidFill>
            </a:endParaRPr>
          </a:p>
          <a:p>
            <a:r>
              <a:rPr lang="es-AR" dirty="0">
                <a:solidFill>
                  <a:prstClr val="black"/>
                </a:solidFill>
              </a:rPr>
              <a:t>147 mm junio-noviembre</a:t>
            </a:r>
          </a:p>
          <a:p>
            <a:r>
              <a:rPr lang="es-AR" dirty="0">
                <a:solidFill>
                  <a:prstClr val="black"/>
                </a:solidFill>
              </a:rPr>
              <a:t>44% debajo de la media</a:t>
            </a:r>
          </a:p>
          <a:p>
            <a:r>
              <a:rPr lang="es-AR" dirty="0" err="1">
                <a:solidFill>
                  <a:prstClr val="black"/>
                </a:solidFill>
              </a:rPr>
              <a:t>Pp</a:t>
            </a:r>
            <a:r>
              <a:rPr lang="es-AR" dirty="0">
                <a:solidFill>
                  <a:prstClr val="black"/>
                </a:solidFill>
              </a:rPr>
              <a:t>/</a:t>
            </a:r>
            <a:r>
              <a:rPr lang="es-AR" dirty="0" err="1">
                <a:solidFill>
                  <a:prstClr val="black"/>
                </a:solidFill>
              </a:rPr>
              <a:t>Etc</a:t>
            </a:r>
            <a:r>
              <a:rPr lang="es-AR" dirty="0">
                <a:solidFill>
                  <a:prstClr val="black"/>
                </a:solidFill>
              </a:rPr>
              <a:t> = 0.31</a:t>
            </a:r>
          </a:p>
        </p:txBody>
      </p:sp>
      <p:sp>
        <p:nvSpPr>
          <p:cNvPr id="66563" name="2 CuadroTexto"/>
          <p:cNvSpPr txBox="1">
            <a:spLocks noChangeArrowheads="1"/>
          </p:cNvSpPr>
          <p:nvPr/>
        </p:nvSpPr>
        <p:spPr bwMode="auto">
          <a:xfrm>
            <a:off x="6170584" y="2420888"/>
            <a:ext cx="2544763" cy="1200150"/>
          </a:xfrm>
          <a:prstGeom prst="rect">
            <a:avLst/>
          </a:prstGeom>
          <a:noFill/>
          <a:ln w="9525">
            <a:noFill/>
            <a:miter lim="800000"/>
            <a:headEnd/>
            <a:tailEnd/>
          </a:ln>
        </p:spPr>
        <p:txBody>
          <a:bodyPr wrap="none">
            <a:spAutoFit/>
          </a:bodyPr>
          <a:lstStyle/>
          <a:p>
            <a:r>
              <a:rPr lang="es-AR" b="1" dirty="0" smtClean="0">
                <a:solidFill>
                  <a:srgbClr val="0070C0"/>
                </a:solidFill>
              </a:rPr>
              <a:t>Año  </a:t>
            </a:r>
            <a:r>
              <a:rPr lang="es-AR" b="1" dirty="0">
                <a:solidFill>
                  <a:srgbClr val="0070C0"/>
                </a:solidFill>
              </a:rPr>
              <a:t>(normal)</a:t>
            </a:r>
          </a:p>
          <a:p>
            <a:r>
              <a:rPr lang="es-AR" dirty="0">
                <a:solidFill>
                  <a:prstClr val="black"/>
                </a:solidFill>
              </a:rPr>
              <a:t>256 mm junio-noviembre</a:t>
            </a:r>
          </a:p>
          <a:p>
            <a:r>
              <a:rPr lang="es-AR" dirty="0">
                <a:solidFill>
                  <a:prstClr val="black"/>
                </a:solidFill>
              </a:rPr>
              <a:t>similar a la media</a:t>
            </a:r>
          </a:p>
          <a:p>
            <a:r>
              <a:rPr lang="es-AR" dirty="0" err="1">
                <a:solidFill>
                  <a:prstClr val="black"/>
                </a:solidFill>
              </a:rPr>
              <a:t>Pp</a:t>
            </a:r>
            <a:r>
              <a:rPr lang="es-AR" dirty="0">
                <a:solidFill>
                  <a:prstClr val="black"/>
                </a:solidFill>
              </a:rPr>
              <a:t>/</a:t>
            </a:r>
            <a:r>
              <a:rPr lang="es-AR" dirty="0" err="1">
                <a:solidFill>
                  <a:prstClr val="black"/>
                </a:solidFill>
              </a:rPr>
              <a:t>Etc</a:t>
            </a:r>
            <a:r>
              <a:rPr lang="es-AR" dirty="0">
                <a:solidFill>
                  <a:prstClr val="black"/>
                </a:solidFill>
              </a:rPr>
              <a:t> = 0.86</a:t>
            </a:r>
          </a:p>
        </p:txBody>
      </p:sp>
      <p:grpSp>
        <p:nvGrpSpPr>
          <p:cNvPr id="2" name="14 Grupo"/>
          <p:cNvGrpSpPr>
            <a:grpSpLocks noChangeAspect="1"/>
          </p:cNvGrpSpPr>
          <p:nvPr/>
        </p:nvGrpSpPr>
        <p:grpSpPr bwMode="auto">
          <a:xfrm>
            <a:off x="642910" y="2028862"/>
            <a:ext cx="6134100" cy="4071938"/>
            <a:chOff x="571472" y="-357214"/>
            <a:chExt cx="7396752" cy="4910094"/>
          </a:xfrm>
        </p:grpSpPr>
        <p:grpSp>
          <p:nvGrpSpPr>
            <p:cNvPr id="3" name="13 Grupo"/>
            <p:cNvGrpSpPr>
              <a:grpSpLocks/>
            </p:cNvGrpSpPr>
            <p:nvPr/>
          </p:nvGrpSpPr>
          <p:grpSpPr bwMode="auto">
            <a:xfrm>
              <a:off x="1643042" y="-27734"/>
              <a:ext cx="5715040" cy="3857652"/>
              <a:chOff x="1214414" y="2428868"/>
              <a:chExt cx="5715040" cy="3857652"/>
            </a:xfrm>
          </p:grpSpPr>
          <p:grpSp>
            <p:nvGrpSpPr>
              <p:cNvPr id="4" name="9 Grupo"/>
              <p:cNvGrpSpPr>
                <a:grpSpLocks/>
              </p:cNvGrpSpPr>
              <p:nvPr/>
            </p:nvGrpSpPr>
            <p:grpSpPr bwMode="auto">
              <a:xfrm>
                <a:off x="1214414" y="2428868"/>
                <a:ext cx="5666788" cy="3838717"/>
                <a:chOff x="0" y="378069"/>
                <a:chExt cx="9144000" cy="6194203"/>
              </a:xfrm>
            </p:grpSpPr>
            <p:pic>
              <p:nvPicPr>
                <p:cNvPr id="66577" name="10 Imagen" descr="trigo1.gif"/>
                <p:cNvPicPr>
                  <a:picLocks noChangeAspect="1"/>
                </p:cNvPicPr>
                <p:nvPr/>
              </p:nvPicPr>
              <p:blipFill>
                <a:blip r:embed="rId2" cstate="print"/>
                <a:srcRect/>
                <a:stretch>
                  <a:fillRect/>
                </a:stretch>
              </p:blipFill>
              <p:spPr bwMode="auto">
                <a:xfrm>
                  <a:off x="0" y="378069"/>
                  <a:ext cx="9144000" cy="6101862"/>
                </a:xfrm>
                <a:prstGeom prst="rect">
                  <a:avLst/>
                </a:prstGeom>
                <a:noFill/>
                <a:ln w="9525">
                  <a:noFill/>
                  <a:miter lim="800000"/>
                  <a:headEnd/>
                  <a:tailEnd/>
                </a:ln>
              </p:spPr>
            </p:pic>
            <p:sp>
              <p:nvSpPr>
                <p:cNvPr id="12" name="11 Rectángulo"/>
                <p:cNvSpPr/>
                <p:nvPr/>
              </p:nvSpPr>
              <p:spPr>
                <a:xfrm>
                  <a:off x="683" y="6357786"/>
                  <a:ext cx="9143130" cy="213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grpSp>
          <p:sp>
            <p:nvSpPr>
              <p:cNvPr id="13" name="12 Rectángulo"/>
              <p:cNvSpPr/>
              <p:nvPr/>
            </p:nvSpPr>
            <p:spPr>
              <a:xfrm>
                <a:off x="1214837" y="6071491"/>
                <a:ext cx="5714105" cy="214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prstClr val="white"/>
                  </a:solidFill>
                </a:endParaRPr>
              </a:p>
            </p:txBody>
          </p:sp>
        </p:grpSp>
        <p:pic>
          <p:nvPicPr>
            <p:cNvPr id="66574" name="8 Imagen" descr="trigo2.gif"/>
            <p:cNvPicPr>
              <a:picLocks noChangeAspect="1"/>
            </p:cNvPicPr>
            <p:nvPr/>
          </p:nvPicPr>
          <p:blipFill>
            <a:blip r:embed="rId3" cstate="print"/>
            <a:srcRect/>
            <a:stretch>
              <a:fillRect/>
            </a:stretch>
          </p:blipFill>
          <p:spPr bwMode="auto">
            <a:xfrm>
              <a:off x="571472" y="-357214"/>
              <a:ext cx="7396752" cy="4910094"/>
            </a:xfrm>
            <a:prstGeom prst="rect">
              <a:avLst/>
            </a:prstGeom>
            <a:noFill/>
            <a:ln w="9525">
              <a:noFill/>
              <a:miter lim="800000"/>
              <a:headEnd/>
              <a:tailEnd/>
            </a:ln>
          </p:spPr>
        </p:pic>
      </p:grpSp>
      <p:sp>
        <p:nvSpPr>
          <p:cNvPr id="16" name="15 CuadroTexto"/>
          <p:cNvSpPr txBox="1"/>
          <p:nvPr/>
        </p:nvSpPr>
        <p:spPr>
          <a:xfrm>
            <a:off x="2329628" y="5509680"/>
            <a:ext cx="3143250" cy="369887"/>
          </a:xfrm>
          <a:prstGeom prst="rect">
            <a:avLst/>
          </a:prstGeom>
          <a:solidFill>
            <a:schemeClr val="bg1"/>
          </a:solidFill>
        </p:spPr>
        <p:txBody>
          <a:bodyPr>
            <a:spAutoFit/>
          </a:bodyPr>
          <a:lstStyle/>
          <a:p>
            <a:pPr>
              <a:defRPr/>
            </a:pPr>
            <a:r>
              <a:rPr lang="es-AR" dirty="0">
                <a:solidFill>
                  <a:prstClr val="black"/>
                </a:solidFill>
              </a:rPr>
              <a:t>Profundidad freática (m)</a:t>
            </a:r>
          </a:p>
        </p:txBody>
      </p:sp>
      <p:sp>
        <p:nvSpPr>
          <p:cNvPr id="17" name="16 CuadroTexto"/>
          <p:cNvSpPr txBox="1"/>
          <p:nvPr/>
        </p:nvSpPr>
        <p:spPr>
          <a:xfrm rot="16200000">
            <a:off x="-157210" y="3722981"/>
            <a:ext cx="2386055" cy="369332"/>
          </a:xfrm>
          <a:prstGeom prst="rect">
            <a:avLst/>
          </a:prstGeom>
          <a:solidFill>
            <a:schemeClr val="bg1"/>
          </a:solidFill>
        </p:spPr>
        <p:txBody>
          <a:bodyPr wrap="square">
            <a:spAutoFit/>
          </a:bodyPr>
          <a:lstStyle/>
          <a:p>
            <a:pPr>
              <a:defRPr/>
            </a:pPr>
            <a:r>
              <a:rPr lang="es-AR" dirty="0">
                <a:solidFill>
                  <a:prstClr val="black"/>
                </a:solidFill>
              </a:rPr>
              <a:t>Rendimiento relativo</a:t>
            </a:r>
          </a:p>
        </p:txBody>
      </p:sp>
      <p:sp>
        <p:nvSpPr>
          <p:cNvPr id="66569" name="19 CuadroTexto"/>
          <p:cNvSpPr txBox="1">
            <a:spLocks noChangeArrowheads="1"/>
          </p:cNvSpPr>
          <p:nvPr/>
        </p:nvSpPr>
        <p:spPr bwMode="auto">
          <a:xfrm>
            <a:off x="3500410" y="4171987"/>
            <a:ext cx="696912" cy="369888"/>
          </a:xfrm>
          <a:prstGeom prst="rect">
            <a:avLst/>
          </a:prstGeom>
          <a:noFill/>
          <a:ln w="9525">
            <a:noFill/>
            <a:miter lim="800000"/>
            <a:headEnd/>
            <a:tailEnd/>
          </a:ln>
        </p:spPr>
        <p:txBody>
          <a:bodyPr wrap="none">
            <a:spAutoFit/>
          </a:bodyPr>
          <a:lstStyle/>
          <a:p>
            <a:r>
              <a:rPr lang="es-AR" b="1" dirty="0">
                <a:solidFill>
                  <a:srgbClr val="FF0000"/>
                </a:solidFill>
              </a:rPr>
              <a:t>3,7 X</a:t>
            </a:r>
          </a:p>
        </p:txBody>
      </p:sp>
      <p:sp>
        <p:nvSpPr>
          <p:cNvPr id="66570" name="20 CuadroTexto"/>
          <p:cNvSpPr txBox="1">
            <a:spLocks noChangeArrowheads="1"/>
          </p:cNvSpPr>
          <p:nvPr/>
        </p:nvSpPr>
        <p:spPr bwMode="auto">
          <a:xfrm>
            <a:off x="3643285" y="3457612"/>
            <a:ext cx="696912" cy="369888"/>
          </a:xfrm>
          <a:prstGeom prst="rect">
            <a:avLst/>
          </a:prstGeom>
          <a:noFill/>
          <a:ln w="9525">
            <a:noFill/>
            <a:miter lim="800000"/>
            <a:headEnd/>
            <a:tailEnd/>
          </a:ln>
        </p:spPr>
        <p:txBody>
          <a:bodyPr wrap="none">
            <a:spAutoFit/>
          </a:bodyPr>
          <a:lstStyle/>
          <a:p>
            <a:r>
              <a:rPr lang="es-AR" b="1">
                <a:solidFill>
                  <a:srgbClr val="0070C0"/>
                </a:solidFill>
              </a:rPr>
              <a:t>1,6 X</a:t>
            </a:r>
          </a:p>
        </p:txBody>
      </p:sp>
      <p:sp>
        <p:nvSpPr>
          <p:cNvPr id="18" name="Rectangle 1038"/>
          <p:cNvSpPr>
            <a:spLocks noChangeArrowheads="1"/>
          </p:cNvSpPr>
          <p:nvPr/>
        </p:nvSpPr>
        <p:spPr bwMode="auto">
          <a:xfrm>
            <a:off x="-36512" y="-27384"/>
            <a:ext cx="9180512" cy="523862"/>
          </a:xfrm>
          <a:prstGeom prst="rect">
            <a:avLst/>
          </a:prstGeom>
          <a:gradFill rotWithShape="0">
            <a:gsLst>
              <a:gs pos="0">
                <a:srgbClr val="FF3300"/>
              </a:gs>
              <a:gs pos="50000">
                <a:srgbClr val="B22400"/>
              </a:gs>
              <a:gs pos="100000">
                <a:srgbClr val="FF3300"/>
              </a:gs>
            </a:gsLst>
            <a:lin ang="0" scaled="1"/>
          </a:gradFill>
          <a:ln w="12700">
            <a:solidFill>
              <a:schemeClr val="tx1"/>
            </a:solidFill>
            <a:miter lim="800000"/>
            <a:headEnd/>
            <a:tailEnd/>
          </a:ln>
        </p:spPr>
        <p:txBody>
          <a:bodyPr wrap="square" lIns="92075" tIns="46038" rIns="92075" bIns="46038">
            <a:spAutoFit/>
          </a:bodyPr>
          <a:lstStyle/>
          <a:p>
            <a:pPr algn="ctr" defTabSz="762000" eaLnBrk="0" fontAlgn="base" hangingPunct="0">
              <a:spcBef>
                <a:spcPct val="0"/>
              </a:spcBef>
              <a:spcAft>
                <a:spcPct val="0"/>
              </a:spcAft>
            </a:pPr>
            <a:r>
              <a:rPr lang="es-ES_tradnl" sz="2800" b="1" dirty="0" smtClean="0">
                <a:solidFill>
                  <a:srgbClr val="FFFFFF"/>
                </a:solidFill>
                <a:latin typeface="Times New Roman" pitchFamily="18" charset="0"/>
              </a:rPr>
              <a:t>Economía del agua en el suelo: Aportes de la napa</a:t>
            </a:r>
            <a:endParaRPr lang="es-ES_tradnl" sz="2800" b="1" dirty="0">
              <a:solidFill>
                <a:srgbClr val="FFFFFF"/>
              </a:solidFill>
              <a:latin typeface="Times New Roman" pitchFamily="18" charset="0"/>
            </a:endParaRPr>
          </a:p>
        </p:txBody>
      </p:sp>
      <p:grpSp>
        <p:nvGrpSpPr>
          <p:cNvPr id="10" name="9 Grupo"/>
          <p:cNvGrpSpPr/>
          <p:nvPr/>
        </p:nvGrpSpPr>
        <p:grpSpPr>
          <a:xfrm>
            <a:off x="1475656" y="1196752"/>
            <a:ext cx="819776" cy="4032449"/>
            <a:chOff x="1475656" y="1196752"/>
            <a:chExt cx="819776" cy="4032449"/>
          </a:xfrm>
        </p:grpSpPr>
        <p:sp>
          <p:nvSpPr>
            <p:cNvPr id="5" name="4 Rectángulo"/>
            <p:cNvSpPr/>
            <p:nvPr/>
          </p:nvSpPr>
          <p:spPr>
            <a:xfrm>
              <a:off x="1691680" y="2420889"/>
              <a:ext cx="576063" cy="2808312"/>
            </a:xfrm>
            <a:prstGeom prst="rect">
              <a:avLst/>
            </a:prstGeom>
            <a:solidFill>
              <a:srgbClr val="FF0000">
                <a:alpha val="4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Flecha abajo"/>
            <p:cNvSpPr/>
            <p:nvPr/>
          </p:nvSpPr>
          <p:spPr>
            <a:xfrm>
              <a:off x="1619672" y="1819596"/>
              <a:ext cx="576063" cy="52928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CuadroTexto"/>
            <p:cNvSpPr txBox="1"/>
            <p:nvPr/>
          </p:nvSpPr>
          <p:spPr>
            <a:xfrm>
              <a:off x="1475656" y="1196752"/>
              <a:ext cx="819776" cy="646331"/>
            </a:xfrm>
            <a:prstGeom prst="rect">
              <a:avLst/>
            </a:prstGeom>
            <a:noFill/>
          </p:spPr>
          <p:txBody>
            <a:bodyPr wrap="none" rtlCol="0">
              <a:spAutoFit/>
            </a:bodyPr>
            <a:lstStyle/>
            <a:p>
              <a:r>
                <a:rPr lang="es-AR" dirty="0" smtClean="0"/>
                <a:t>Riesgo</a:t>
              </a:r>
            </a:p>
            <a:p>
              <a:r>
                <a:rPr lang="es-AR" dirty="0" smtClean="0"/>
                <a:t>Anoxia</a:t>
              </a:r>
              <a:endParaRPr lang="es-AR" dirty="0"/>
            </a:p>
          </p:txBody>
        </p:sp>
      </p:grpSp>
      <p:grpSp>
        <p:nvGrpSpPr>
          <p:cNvPr id="9" name="8 Grupo"/>
          <p:cNvGrpSpPr/>
          <p:nvPr/>
        </p:nvGrpSpPr>
        <p:grpSpPr>
          <a:xfrm>
            <a:off x="2219605" y="1331476"/>
            <a:ext cx="1056251" cy="3897724"/>
            <a:chOff x="2219605" y="1331476"/>
            <a:chExt cx="1056251" cy="3897724"/>
          </a:xfrm>
        </p:grpSpPr>
        <p:sp>
          <p:nvSpPr>
            <p:cNvPr id="21" name="20 Flecha abajo"/>
            <p:cNvSpPr/>
            <p:nvPr/>
          </p:nvSpPr>
          <p:spPr>
            <a:xfrm>
              <a:off x="2483767" y="1819596"/>
              <a:ext cx="576063" cy="52928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22 Rectángulo"/>
            <p:cNvSpPr/>
            <p:nvPr/>
          </p:nvSpPr>
          <p:spPr>
            <a:xfrm>
              <a:off x="2267744" y="2420888"/>
              <a:ext cx="1008111" cy="2808312"/>
            </a:xfrm>
            <a:prstGeom prst="rect">
              <a:avLst/>
            </a:prstGeom>
            <a:solidFill>
              <a:srgbClr val="00B050">
                <a:alpha val="4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23 CuadroTexto"/>
            <p:cNvSpPr txBox="1"/>
            <p:nvPr/>
          </p:nvSpPr>
          <p:spPr>
            <a:xfrm>
              <a:off x="2219605" y="1331476"/>
              <a:ext cx="1056251" cy="369332"/>
            </a:xfrm>
            <a:prstGeom prst="rect">
              <a:avLst/>
            </a:prstGeom>
            <a:noFill/>
          </p:spPr>
          <p:txBody>
            <a:bodyPr wrap="none" rtlCol="0">
              <a:spAutoFit/>
            </a:bodyPr>
            <a:lstStyle/>
            <a:p>
              <a:r>
                <a:rPr lang="es-AR" dirty="0" smtClean="0"/>
                <a:t>Beneficio</a:t>
              </a:r>
              <a:endParaRPr lang="es-AR" dirty="0"/>
            </a:p>
          </p:txBody>
        </p:sp>
      </p:grpSp>
      <p:grpSp>
        <p:nvGrpSpPr>
          <p:cNvPr id="8" name="7 Grupo"/>
          <p:cNvGrpSpPr/>
          <p:nvPr/>
        </p:nvGrpSpPr>
        <p:grpSpPr>
          <a:xfrm>
            <a:off x="3275856" y="1124744"/>
            <a:ext cx="2500153" cy="4104456"/>
            <a:chOff x="3275856" y="1124744"/>
            <a:chExt cx="2500153" cy="4104456"/>
          </a:xfrm>
        </p:grpSpPr>
        <p:sp>
          <p:nvSpPr>
            <p:cNvPr id="25" name="24 Rectángulo"/>
            <p:cNvSpPr/>
            <p:nvPr/>
          </p:nvSpPr>
          <p:spPr>
            <a:xfrm>
              <a:off x="3275856" y="2420888"/>
              <a:ext cx="2500153" cy="2808312"/>
            </a:xfrm>
            <a:prstGeom prst="rect">
              <a:avLst/>
            </a:prstGeom>
            <a:solidFill>
              <a:srgbClr val="FF0000">
                <a:alpha val="4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25 Flecha abajo"/>
            <p:cNvSpPr/>
            <p:nvPr/>
          </p:nvSpPr>
          <p:spPr>
            <a:xfrm>
              <a:off x="4052165" y="1876361"/>
              <a:ext cx="576063" cy="52928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 name="26 CuadroTexto"/>
            <p:cNvSpPr txBox="1"/>
            <p:nvPr/>
          </p:nvSpPr>
          <p:spPr>
            <a:xfrm>
              <a:off x="3563888" y="1124744"/>
              <a:ext cx="1603849" cy="646331"/>
            </a:xfrm>
            <a:prstGeom prst="rect">
              <a:avLst/>
            </a:prstGeom>
            <a:noFill/>
          </p:spPr>
          <p:txBody>
            <a:bodyPr wrap="square" rtlCol="0">
              <a:spAutoFit/>
            </a:bodyPr>
            <a:lstStyle/>
            <a:p>
              <a:r>
                <a:rPr lang="es-AR" dirty="0" smtClean="0"/>
                <a:t>Fuera del área de conexión</a:t>
              </a:r>
              <a:endParaRPr lang="es-AR" dirty="0"/>
            </a:p>
          </p:txBody>
        </p:sp>
      </p:grpSp>
      <p:sp>
        <p:nvSpPr>
          <p:cNvPr id="32" name="Text Box 345"/>
          <p:cNvSpPr txBox="1">
            <a:spLocks noChangeArrowheads="1"/>
          </p:cNvSpPr>
          <p:nvPr/>
        </p:nvSpPr>
        <p:spPr bwMode="auto">
          <a:xfrm>
            <a:off x="4818777" y="6372874"/>
            <a:ext cx="4325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u="sng">
                <a:solidFill>
                  <a:schemeClr val="tx1"/>
                </a:solidFill>
                <a:latin typeface="Arial" charset="0"/>
              </a:defRPr>
            </a:lvl1pPr>
            <a:lvl2pPr marL="742950" indent="-285750" eaLnBrk="0" hangingPunct="0">
              <a:defRPr sz="2800" u="sng">
                <a:solidFill>
                  <a:schemeClr val="tx1"/>
                </a:solidFill>
                <a:latin typeface="Arial" charset="0"/>
              </a:defRPr>
            </a:lvl2pPr>
            <a:lvl3pPr marL="1143000" indent="-228600" eaLnBrk="0" hangingPunct="0">
              <a:defRPr sz="2800" u="sng">
                <a:solidFill>
                  <a:schemeClr val="tx1"/>
                </a:solidFill>
                <a:latin typeface="Arial" charset="0"/>
              </a:defRPr>
            </a:lvl3pPr>
            <a:lvl4pPr marL="1600200" indent="-228600" eaLnBrk="0" hangingPunct="0">
              <a:defRPr sz="2800" u="sng">
                <a:solidFill>
                  <a:schemeClr val="tx1"/>
                </a:solidFill>
                <a:latin typeface="Arial" charset="0"/>
              </a:defRPr>
            </a:lvl4pPr>
            <a:lvl5pPr marL="2057400" indent="-228600" eaLnBrk="0" hangingPunct="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pPr eaLnBrk="1" hangingPunct="1"/>
            <a:r>
              <a:rPr lang="en-US" sz="1600" b="1" u="none" dirty="0" err="1">
                <a:solidFill>
                  <a:srgbClr val="4D4D4D"/>
                </a:solidFill>
              </a:rPr>
              <a:t>Nosetto</a:t>
            </a:r>
            <a:r>
              <a:rPr lang="en-US" sz="1600" b="1" u="none" dirty="0">
                <a:solidFill>
                  <a:srgbClr val="4D4D4D"/>
                </a:solidFill>
              </a:rPr>
              <a:t> </a:t>
            </a:r>
            <a:r>
              <a:rPr lang="en-US" sz="1600" b="1" u="none" dirty="0" smtClean="0">
                <a:solidFill>
                  <a:srgbClr val="4D4D4D"/>
                </a:solidFill>
              </a:rPr>
              <a:t>et al. 2009 </a:t>
            </a:r>
            <a:r>
              <a:rPr lang="en-US" sz="1600" b="1" u="none" dirty="0">
                <a:solidFill>
                  <a:srgbClr val="4D4D4D"/>
                </a:solidFill>
              </a:rPr>
              <a:t>– Field Crops Research</a:t>
            </a:r>
            <a:endParaRPr lang="es-ES" sz="1600" b="1" u="none" dirty="0">
              <a:solidFill>
                <a:srgbClr val="4D4D4D"/>
              </a:solidFill>
            </a:endParaRPr>
          </a:p>
        </p:txBody>
      </p:sp>
    </p:spTree>
    <p:extLst>
      <p:ext uri="{BB962C8B-B14F-4D97-AF65-F5344CB8AC3E}">
        <p14:creationId xmlns:p14="http://schemas.microsoft.com/office/powerpoint/2010/main" val="361722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0" y="6678613"/>
            <a:ext cx="9145588" cy="358775"/>
            <a:chOff x="884" y="2931"/>
            <a:chExt cx="5761" cy="226"/>
          </a:xfrm>
        </p:grpSpPr>
        <p:sp>
          <p:nvSpPr>
            <p:cNvPr id="161823" name="Rectangle 34"/>
            <p:cNvSpPr>
              <a:spLocks noChangeArrowheads="1"/>
            </p:cNvSpPr>
            <p:nvPr/>
          </p:nvSpPr>
          <p:spPr bwMode="auto">
            <a:xfrm>
              <a:off x="884" y="3008"/>
              <a:ext cx="5760" cy="119"/>
            </a:xfrm>
            <a:prstGeom prst="rect">
              <a:avLst/>
            </a:prstGeom>
            <a:solidFill>
              <a:srgbClr val="C3D69B"/>
            </a:solidFill>
            <a:ln w="9525">
              <a:noFill/>
              <a:miter lim="800000"/>
              <a:headEnd/>
              <a:tailEnd/>
            </a:ln>
          </p:spPr>
          <p:txBody>
            <a:bodyPr wrap="none" anchor="ctr"/>
            <a:lstStyle/>
            <a:p>
              <a:endParaRPr lang="es-AR">
                <a:solidFill>
                  <a:prstClr val="black"/>
                </a:solidFill>
              </a:endParaRPr>
            </a:p>
          </p:txBody>
        </p:sp>
        <p:sp>
          <p:nvSpPr>
            <p:cNvPr id="161824" name="28 Forma libre"/>
            <p:cNvSpPr>
              <a:spLocks/>
            </p:cNvSpPr>
            <p:nvPr/>
          </p:nvSpPr>
          <p:spPr bwMode="auto">
            <a:xfrm>
              <a:off x="884" y="2931"/>
              <a:ext cx="5760" cy="196"/>
            </a:xfrm>
            <a:custGeom>
              <a:avLst/>
              <a:gdLst>
                <a:gd name="T0" fmla="*/ 0 w 9144000"/>
                <a:gd name="T1" fmla="*/ 0 h 637199"/>
                <a:gd name="T2" fmla="*/ 0 w 9144000"/>
                <a:gd name="T3" fmla="*/ 0 h 637199"/>
                <a:gd name="T4" fmla="*/ 0 w 9144000"/>
                <a:gd name="T5" fmla="*/ 0 h 637199"/>
                <a:gd name="T6" fmla="*/ 0 w 9144000"/>
                <a:gd name="T7" fmla="*/ 0 h 637199"/>
                <a:gd name="T8" fmla="*/ 0 w 9144000"/>
                <a:gd name="T9" fmla="*/ 0 h 637199"/>
                <a:gd name="T10" fmla="*/ 0 60000 65536"/>
                <a:gd name="T11" fmla="*/ 0 60000 65536"/>
                <a:gd name="T12" fmla="*/ 0 60000 65536"/>
                <a:gd name="T13" fmla="*/ 0 60000 65536"/>
                <a:gd name="T14" fmla="*/ 0 60000 65536"/>
                <a:gd name="T15" fmla="*/ 0 w 9144000"/>
                <a:gd name="T16" fmla="*/ 0 h 637199"/>
                <a:gd name="T17" fmla="*/ 9144000 w 9144000"/>
                <a:gd name="T18" fmla="*/ 637199 h 637199"/>
              </a:gdLst>
              <a:ahLst/>
              <a:cxnLst>
                <a:cxn ang="T10">
                  <a:pos x="T0" y="T1"/>
                </a:cxn>
                <a:cxn ang="T11">
                  <a:pos x="T2" y="T3"/>
                </a:cxn>
                <a:cxn ang="T12">
                  <a:pos x="T4" y="T5"/>
                </a:cxn>
                <a:cxn ang="T13">
                  <a:pos x="T6" y="T7"/>
                </a:cxn>
                <a:cxn ang="T14">
                  <a:pos x="T8" y="T9"/>
                </a:cxn>
              </a:cxnLst>
              <a:rect l="T15" t="T16" r="T17" b="T18"/>
              <a:pathLst>
                <a:path w="9144000" h="637199">
                  <a:moveTo>
                    <a:pt x="0" y="617743"/>
                  </a:moveTo>
                  <a:cubicBezTo>
                    <a:pt x="958985" y="627471"/>
                    <a:pt x="1917970" y="637199"/>
                    <a:pt x="2947481" y="549650"/>
                  </a:cubicBezTo>
                  <a:cubicBezTo>
                    <a:pt x="3976992" y="462101"/>
                    <a:pt x="5318246" y="177909"/>
                    <a:pt x="6177064" y="92450"/>
                  </a:cubicBezTo>
                  <a:cubicBezTo>
                    <a:pt x="7035882" y="6991"/>
                    <a:pt x="7605903" y="0"/>
                    <a:pt x="8100392" y="36897"/>
                  </a:cubicBezTo>
                  <a:cubicBezTo>
                    <a:pt x="8594881" y="73794"/>
                    <a:pt x="9018351" y="305727"/>
                    <a:pt x="9144000" y="313833"/>
                  </a:cubicBezTo>
                </a:path>
              </a:pathLst>
            </a:custGeom>
            <a:noFill/>
            <a:ln w="254000" algn="ctr">
              <a:solidFill>
                <a:schemeClr val="accent1"/>
              </a:solidFill>
              <a:round/>
              <a:headEnd/>
              <a:tailEnd/>
            </a:ln>
          </p:spPr>
          <p:txBody>
            <a:bodyPr anchor="ctr"/>
            <a:lstStyle/>
            <a:p>
              <a:endParaRPr lang="es-AR">
                <a:solidFill>
                  <a:prstClr val="black"/>
                </a:solidFill>
              </a:endParaRPr>
            </a:p>
          </p:txBody>
        </p:sp>
        <p:sp>
          <p:nvSpPr>
            <p:cNvPr id="161825" name="Rectangle 36"/>
            <p:cNvSpPr>
              <a:spLocks noChangeArrowheads="1"/>
            </p:cNvSpPr>
            <p:nvPr/>
          </p:nvSpPr>
          <p:spPr bwMode="auto">
            <a:xfrm>
              <a:off x="3606" y="2976"/>
              <a:ext cx="3039" cy="181"/>
            </a:xfrm>
            <a:prstGeom prst="rect">
              <a:avLst/>
            </a:prstGeom>
            <a:solidFill>
              <a:schemeClr val="accent1"/>
            </a:solidFill>
            <a:ln w="9525">
              <a:noFill/>
              <a:miter lim="800000"/>
              <a:headEnd/>
              <a:tailEnd/>
            </a:ln>
          </p:spPr>
          <p:txBody>
            <a:bodyPr wrap="none" anchor="ctr"/>
            <a:lstStyle/>
            <a:p>
              <a:endParaRPr lang="es-AR">
                <a:solidFill>
                  <a:prstClr val="black"/>
                </a:solidFill>
              </a:endParaRPr>
            </a:p>
          </p:txBody>
        </p:sp>
      </p:grpSp>
      <p:sp>
        <p:nvSpPr>
          <p:cNvPr id="161795" name="26 CuadroTexto"/>
          <p:cNvSpPr txBox="1">
            <a:spLocks noChangeArrowheads="1"/>
          </p:cNvSpPr>
          <p:nvPr/>
        </p:nvSpPr>
        <p:spPr bwMode="auto">
          <a:xfrm>
            <a:off x="1547664" y="5517232"/>
            <a:ext cx="6553200" cy="1015663"/>
          </a:xfrm>
          <a:prstGeom prst="rect">
            <a:avLst/>
          </a:prstGeom>
          <a:noFill/>
          <a:ln w="9525">
            <a:noFill/>
            <a:miter lim="800000"/>
            <a:headEnd/>
            <a:tailEnd/>
          </a:ln>
        </p:spPr>
        <p:txBody>
          <a:bodyPr>
            <a:spAutoFit/>
          </a:bodyPr>
          <a:lstStyle/>
          <a:p>
            <a:pPr algn="just"/>
            <a:r>
              <a:rPr lang="es-AR" sz="2000" dirty="0">
                <a:solidFill>
                  <a:prstClr val="black"/>
                </a:solidFill>
              </a:rPr>
              <a:t>Las mayores </a:t>
            </a:r>
            <a:r>
              <a:rPr lang="es-AR" sz="2000" b="1" dirty="0">
                <a:solidFill>
                  <a:prstClr val="black"/>
                </a:solidFill>
              </a:rPr>
              <a:t>caídas en el rendimiento </a:t>
            </a:r>
            <a:r>
              <a:rPr lang="es-AR" sz="2000" dirty="0">
                <a:solidFill>
                  <a:prstClr val="black"/>
                </a:solidFill>
              </a:rPr>
              <a:t>fueron en </a:t>
            </a:r>
            <a:r>
              <a:rPr lang="es-AR" sz="2000" dirty="0" smtClean="0">
                <a:solidFill>
                  <a:prstClr val="black"/>
                </a:solidFill>
              </a:rPr>
              <a:t>los </a:t>
            </a:r>
            <a:r>
              <a:rPr lang="es-AR" sz="2000" b="1" dirty="0">
                <a:solidFill>
                  <a:prstClr val="black"/>
                </a:solidFill>
              </a:rPr>
              <a:t>momentos cercanos a </a:t>
            </a:r>
            <a:r>
              <a:rPr lang="es-AR" sz="2000" b="1" dirty="0" smtClean="0">
                <a:solidFill>
                  <a:prstClr val="black"/>
                </a:solidFill>
              </a:rPr>
              <a:t>antesis Periodo Critico</a:t>
            </a:r>
            <a:r>
              <a:rPr lang="es-AR" sz="2000" dirty="0" smtClean="0">
                <a:solidFill>
                  <a:prstClr val="black"/>
                </a:solidFill>
              </a:rPr>
              <a:t>, </a:t>
            </a:r>
            <a:r>
              <a:rPr lang="es-AR" sz="2000" dirty="0">
                <a:solidFill>
                  <a:prstClr val="black"/>
                </a:solidFill>
              </a:rPr>
              <a:t>en ambas especies.</a:t>
            </a:r>
          </a:p>
        </p:txBody>
      </p:sp>
      <p:sp>
        <p:nvSpPr>
          <p:cNvPr id="161796" name="23 CuadroTexto"/>
          <p:cNvSpPr txBox="1">
            <a:spLocks noChangeArrowheads="1"/>
          </p:cNvSpPr>
          <p:nvPr/>
        </p:nvSpPr>
        <p:spPr bwMode="auto">
          <a:xfrm>
            <a:off x="5715000" y="6550025"/>
            <a:ext cx="2687018" cy="307777"/>
          </a:xfrm>
          <a:prstGeom prst="rect">
            <a:avLst/>
          </a:prstGeom>
          <a:noFill/>
          <a:ln w="9525">
            <a:noFill/>
            <a:miter lim="800000"/>
            <a:headEnd/>
            <a:tailEnd/>
          </a:ln>
        </p:spPr>
        <p:txBody>
          <a:bodyPr wrap="none">
            <a:spAutoFit/>
          </a:bodyPr>
          <a:lstStyle/>
          <a:p>
            <a:r>
              <a:rPr lang="es-ES" sz="1400" b="1" dirty="0">
                <a:solidFill>
                  <a:prstClr val="black"/>
                </a:solidFill>
              </a:rPr>
              <a:t>Romina de San Celedonio (</a:t>
            </a:r>
            <a:r>
              <a:rPr lang="es-ES" sz="1400" b="1" dirty="0" smtClean="0">
                <a:solidFill>
                  <a:prstClr val="black"/>
                </a:solidFill>
              </a:rPr>
              <a:t>2014)</a:t>
            </a:r>
            <a:endParaRPr lang="es-ES" sz="1400" b="1" dirty="0">
              <a:solidFill>
                <a:prstClr val="black"/>
              </a:solidFill>
            </a:endParaRPr>
          </a:p>
        </p:txBody>
      </p:sp>
      <p:pic>
        <p:nvPicPr>
          <p:cNvPr id="161797" name="Picture 24"/>
          <p:cNvPicPr>
            <a:picLocks noChangeAspect="1" noChangeArrowheads="1"/>
          </p:cNvPicPr>
          <p:nvPr/>
        </p:nvPicPr>
        <p:blipFill>
          <a:blip r:embed="rId2" cstate="print"/>
          <a:srcRect/>
          <a:stretch>
            <a:fillRect/>
          </a:stretch>
        </p:blipFill>
        <p:spPr bwMode="auto">
          <a:xfrm>
            <a:off x="914400" y="838200"/>
            <a:ext cx="6769100" cy="5043488"/>
          </a:xfrm>
          <a:prstGeom prst="rect">
            <a:avLst/>
          </a:prstGeom>
          <a:noFill/>
          <a:ln w="9525">
            <a:noFill/>
            <a:miter lim="800000"/>
            <a:headEnd/>
            <a:tailEnd/>
          </a:ln>
        </p:spPr>
      </p:pic>
      <p:sp>
        <p:nvSpPr>
          <p:cNvPr id="161798" name="24 CuadroTexto"/>
          <p:cNvSpPr txBox="1">
            <a:spLocks noChangeArrowheads="1"/>
          </p:cNvSpPr>
          <p:nvPr/>
        </p:nvSpPr>
        <p:spPr bwMode="auto">
          <a:xfrm rot="-5400000">
            <a:off x="-1090612" y="2843212"/>
            <a:ext cx="4656138" cy="461963"/>
          </a:xfrm>
          <a:prstGeom prst="rect">
            <a:avLst/>
          </a:prstGeom>
          <a:solidFill>
            <a:schemeClr val="bg1"/>
          </a:solidFill>
          <a:ln w="9525">
            <a:noFill/>
            <a:miter lim="800000"/>
            <a:headEnd/>
            <a:tailEnd/>
          </a:ln>
        </p:spPr>
        <p:txBody>
          <a:bodyPr wrap="none">
            <a:spAutoFit/>
          </a:bodyPr>
          <a:lstStyle/>
          <a:p>
            <a:pPr algn="ctr"/>
            <a:r>
              <a:rPr lang="en-US" sz="2400">
                <a:solidFill>
                  <a:prstClr val="black"/>
                </a:solidFill>
              </a:rPr>
              <a:t>Cambio relativo en Rendimiento </a:t>
            </a:r>
          </a:p>
        </p:txBody>
      </p:sp>
      <p:sp>
        <p:nvSpPr>
          <p:cNvPr id="161799" name="Rectangle 93"/>
          <p:cNvSpPr>
            <a:spLocks noChangeArrowheads="1"/>
          </p:cNvSpPr>
          <p:nvPr/>
        </p:nvSpPr>
        <p:spPr bwMode="auto">
          <a:xfrm>
            <a:off x="2357438" y="841375"/>
            <a:ext cx="584200" cy="306388"/>
          </a:xfrm>
          <a:prstGeom prst="rect">
            <a:avLst/>
          </a:prstGeom>
          <a:noFill/>
          <a:ln w="9525">
            <a:noFill/>
            <a:miter lim="800000"/>
            <a:headEnd/>
            <a:tailEnd/>
          </a:ln>
        </p:spPr>
        <p:txBody>
          <a:bodyPr wrap="none" lIns="0" tIns="0" rIns="0" bIns="0">
            <a:spAutoFit/>
          </a:bodyPr>
          <a:lstStyle/>
          <a:p>
            <a:r>
              <a:rPr lang="es-AR" sz="2000" b="1">
                <a:solidFill>
                  <a:srgbClr val="000000"/>
                </a:solidFill>
              </a:rPr>
              <a:t>Cont</a:t>
            </a:r>
            <a:endParaRPr lang="es-AR" sz="2000">
              <a:solidFill>
                <a:prstClr val="black"/>
              </a:solidFill>
            </a:endParaRPr>
          </a:p>
        </p:txBody>
      </p:sp>
      <p:sp>
        <p:nvSpPr>
          <p:cNvPr id="161800" name="Rectangle 94"/>
          <p:cNvSpPr>
            <a:spLocks noChangeArrowheads="1"/>
          </p:cNvSpPr>
          <p:nvPr/>
        </p:nvSpPr>
        <p:spPr bwMode="auto">
          <a:xfrm>
            <a:off x="3189288" y="841375"/>
            <a:ext cx="328612" cy="306388"/>
          </a:xfrm>
          <a:prstGeom prst="rect">
            <a:avLst/>
          </a:prstGeom>
          <a:noFill/>
          <a:ln w="9525">
            <a:noFill/>
            <a:miter lim="800000"/>
            <a:headEnd/>
            <a:tailEnd/>
          </a:ln>
        </p:spPr>
        <p:txBody>
          <a:bodyPr wrap="none" lIns="0" tIns="0" rIns="0" bIns="0">
            <a:spAutoFit/>
          </a:bodyPr>
          <a:lstStyle/>
          <a:p>
            <a:r>
              <a:rPr lang="es-AR" sz="2000" b="1">
                <a:solidFill>
                  <a:srgbClr val="000000"/>
                </a:solidFill>
              </a:rPr>
              <a:t>H1</a:t>
            </a:r>
            <a:endParaRPr lang="es-AR" sz="2000">
              <a:solidFill>
                <a:prstClr val="black"/>
              </a:solidFill>
            </a:endParaRPr>
          </a:p>
        </p:txBody>
      </p:sp>
      <p:sp>
        <p:nvSpPr>
          <p:cNvPr id="161801" name="Rectangle 95"/>
          <p:cNvSpPr>
            <a:spLocks noChangeArrowheads="1"/>
          </p:cNvSpPr>
          <p:nvPr/>
        </p:nvSpPr>
        <p:spPr bwMode="auto">
          <a:xfrm>
            <a:off x="3502025" y="841375"/>
            <a:ext cx="85725" cy="306388"/>
          </a:xfrm>
          <a:prstGeom prst="rect">
            <a:avLst/>
          </a:prstGeom>
          <a:noFill/>
          <a:ln w="9525">
            <a:noFill/>
            <a:miter lim="800000"/>
            <a:headEnd/>
            <a:tailEnd/>
          </a:ln>
        </p:spPr>
        <p:txBody>
          <a:bodyPr wrap="none" lIns="0" tIns="0" rIns="0" bIns="0">
            <a:spAutoFit/>
          </a:bodyPr>
          <a:lstStyle/>
          <a:p>
            <a:r>
              <a:rPr lang="es-AR" sz="2000" b="1">
                <a:solidFill>
                  <a:srgbClr val="000000"/>
                </a:solidFill>
              </a:rPr>
              <a:t>-</a:t>
            </a:r>
            <a:endParaRPr lang="es-AR" sz="2000">
              <a:solidFill>
                <a:prstClr val="black"/>
              </a:solidFill>
            </a:endParaRPr>
          </a:p>
        </p:txBody>
      </p:sp>
      <p:sp>
        <p:nvSpPr>
          <p:cNvPr id="161802" name="Rectangle 96"/>
          <p:cNvSpPr>
            <a:spLocks noChangeArrowheads="1"/>
          </p:cNvSpPr>
          <p:nvPr/>
        </p:nvSpPr>
        <p:spPr bwMode="auto">
          <a:xfrm>
            <a:off x="3584575" y="841375"/>
            <a:ext cx="142875" cy="306388"/>
          </a:xfrm>
          <a:prstGeom prst="rect">
            <a:avLst/>
          </a:prstGeom>
          <a:noFill/>
          <a:ln w="9525">
            <a:noFill/>
            <a:miter lim="800000"/>
            <a:headEnd/>
            <a:tailEnd/>
          </a:ln>
        </p:spPr>
        <p:txBody>
          <a:bodyPr wrap="none" lIns="0" tIns="0" rIns="0" bIns="0">
            <a:spAutoFit/>
          </a:bodyPr>
          <a:lstStyle/>
          <a:p>
            <a:r>
              <a:rPr lang="es-AR" sz="2000" b="1">
                <a:solidFill>
                  <a:srgbClr val="000000"/>
                </a:solidFill>
              </a:rPr>
              <a:t>4</a:t>
            </a:r>
            <a:endParaRPr lang="es-AR" sz="2000">
              <a:solidFill>
                <a:prstClr val="black"/>
              </a:solidFill>
            </a:endParaRPr>
          </a:p>
        </p:txBody>
      </p:sp>
      <p:sp>
        <p:nvSpPr>
          <p:cNvPr id="161803" name="Rectangle 97"/>
          <p:cNvSpPr>
            <a:spLocks noChangeArrowheads="1"/>
          </p:cNvSpPr>
          <p:nvPr/>
        </p:nvSpPr>
        <p:spPr bwMode="auto">
          <a:xfrm>
            <a:off x="4006850" y="841375"/>
            <a:ext cx="328613" cy="306388"/>
          </a:xfrm>
          <a:prstGeom prst="rect">
            <a:avLst/>
          </a:prstGeom>
          <a:noFill/>
          <a:ln w="9525">
            <a:noFill/>
            <a:miter lim="800000"/>
            <a:headEnd/>
            <a:tailEnd/>
          </a:ln>
        </p:spPr>
        <p:txBody>
          <a:bodyPr wrap="none" lIns="0" tIns="0" rIns="0" bIns="0">
            <a:spAutoFit/>
          </a:bodyPr>
          <a:lstStyle/>
          <a:p>
            <a:r>
              <a:rPr lang="es-AR" sz="2000" b="1">
                <a:solidFill>
                  <a:srgbClr val="000000"/>
                </a:solidFill>
              </a:rPr>
              <a:t>H4</a:t>
            </a:r>
            <a:endParaRPr lang="es-AR" sz="2000">
              <a:solidFill>
                <a:prstClr val="black"/>
              </a:solidFill>
            </a:endParaRPr>
          </a:p>
        </p:txBody>
      </p:sp>
      <p:sp>
        <p:nvSpPr>
          <p:cNvPr id="161804" name="Rectangle 98"/>
          <p:cNvSpPr>
            <a:spLocks noChangeArrowheads="1"/>
          </p:cNvSpPr>
          <p:nvPr/>
        </p:nvSpPr>
        <p:spPr bwMode="auto">
          <a:xfrm>
            <a:off x="4319588" y="841375"/>
            <a:ext cx="85725" cy="306388"/>
          </a:xfrm>
          <a:prstGeom prst="rect">
            <a:avLst/>
          </a:prstGeom>
          <a:noFill/>
          <a:ln w="9525">
            <a:noFill/>
            <a:miter lim="800000"/>
            <a:headEnd/>
            <a:tailEnd/>
          </a:ln>
        </p:spPr>
        <p:txBody>
          <a:bodyPr wrap="none" lIns="0" tIns="0" rIns="0" bIns="0">
            <a:spAutoFit/>
          </a:bodyPr>
          <a:lstStyle/>
          <a:p>
            <a:r>
              <a:rPr lang="es-AR" sz="2000" b="1">
                <a:solidFill>
                  <a:srgbClr val="000000"/>
                </a:solidFill>
              </a:rPr>
              <a:t>-</a:t>
            </a:r>
            <a:endParaRPr lang="es-AR" sz="2000">
              <a:solidFill>
                <a:prstClr val="black"/>
              </a:solidFill>
            </a:endParaRPr>
          </a:p>
        </p:txBody>
      </p:sp>
      <p:sp>
        <p:nvSpPr>
          <p:cNvPr id="161805" name="Rectangle 99"/>
          <p:cNvSpPr>
            <a:spLocks noChangeArrowheads="1"/>
          </p:cNvSpPr>
          <p:nvPr/>
        </p:nvSpPr>
        <p:spPr bwMode="auto">
          <a:xfrm>
            <a:off x="4402138" y="841375"/>
            <a:ext cx="142875" cy="306388"/>
          </a:xfrm>
          <a:prstGeom prst="rect">
            <a:avLst/>
          </a:prstGeom>
          <a:noFill/>
          <a:ln w="9525">
            <a:noFill/>
            <a:miter lim="800000"/>
            <a:headEnd/>
            <a:tailEnd/>
          </a:ln>
        </p:spPr>
        <p:txBody>
          <a:bodyPr wrap="none" lIns="0" tIns="0" rIns="0" bIns="0">
            <a:spAutoFit/>
          </a:bodyPr>
          <a:lstStyle/>
          <a:p>
            <a:r>
              <a:rPr lang="es-AR" sz="2000" b="1">
                <a:solidFill>
                  <a:srgbClr val="000000"/>
                </a:solidFill>
              </a:rPr>
              <a:t>7</a:t>
            </a:r>
            <a:endParaRPr lang="es-AR" sz="2000">
              <a:solidFill>
                <a:prstClr val="black"/>
              </a:solidFill>
            </a:endParaRPr>
          </a:p>
        </p:txBody>
      </p:sp>
      <p:sp>
        <p:nvSpPr>
          <p:cNvPr id="161806" name="Rectangle 100"/>
          <p:cNvSpPr>
            <a:spLocks noChangeArrowheads="1"/>
          </p:cNvSpPr>
          <p:nvPr/>
        </p:nvSpPr>
        <p:spPr bwMode="auto">
          <a:xfrm>
            <a:off x="4756150" y="841375"/>
            <a:ext cx="328613" cy="306388"/>
          </a:xfrm>
          <a:prstGeom prst="rect">
            <a:avLst/>
          </a:prstGeom>
          <a:noFill/>
          <a:ln w="9525">
            <a:noFill/>
            <a:miter lim="800000"/>
            <a:headEnd/>
            <a:tailEnd/>
          </a:ln>
        </p:spPr>
        <p:txBody>
          <a:bodyPr wrap="none" lIns="0" tIns="0" rIns="0" bIns="0">
            <a:spAutoFit/>
          </a:bodyPr>
          <a:lstStyle/>
          <a:p>
            <a:r>
              <a:rPr lang="es-AR" sz="2000" b="1">
                <a:solidFill>
                  <a:srgbClr val="000000"/>
                </a:solidFill>
              </a:rPr>
              <a:t>H7</a:t>
            </a:r>
            <a:endParaRPr lang="es-AR" sz="2000">
              <a:solidFill>
                <a:prstClr val="black"/>
              </a:solidFill>
            </a:endParaRPr>
          </a:p>
        </p:txBody>
      </p:sp>
      <p:sp>
        <p:nvSpPr>
          <p:cNvPr id="161807" name="Rectangle 101"/>
          <p:cNvSpPr>
            <a:spLocks noChangeArrowheads="1"/>
          </p:cNvSpPr>
          <p:nvPr/>
        </p:nvSpPr>
        <p:spPr bwMode="auto">
          <a:xfrm>
            <a:off x="5068888" y="841375"/>
            <a:ext cx="85725" cy="306388"/>
          </a:xfrm>
          <a:prstGeom prst="rect">
            <a:avLst/>
          </a:prstGeom>
          <a:noFill/>
          <a:ln w="9525">
            <a:noFill/>
            <a:miter lim="800000"/>
            <a:headEnd/>
            <a:tailEnd/>
          </a:ln>
        </p:spPr>
        <p:txBody>
          <a:bodyPr wrap="none" lIns="0" tIns="0" rIns="0" bIns="0">
            <a:spAutoFit/>
          </a:bodyPr>
          <a:lstStyle/>
          <a:p>
            <a:r>
              <a:rPr lang="es-AR" sz="2000" b="1">
                <a:solidFill>
                  <a:srgbClr val="000000"/>
                </a:solidFill>
              </a:rPr>
              <a:t>-</a:t>
            </a:r>
            <a:endParaRPr lang="es-AR" sz="2000">
              <a:solidFill>
                <a:prstClr val="black"/>
              </a:solidFill>
            </a:endParaRPr>
          </a:p>
        </p:txBody>
      </p:sp>
      <p:sp>
        <p:nvSpPr>
          <p:cNvPr id="161808" name="Rectangle 102"/>
          <p:cNvSpPr>
            <a:spLocks noChangeArrowheads="1"/>
          </p:cNvSpPr>
          <p:nvPr/>
        </p:nvSpPr>
        <p:spPr bwMode="auto">
          <a:xfrm>
            <a:off x="5151438" y="841375"/>
            <a:ext cx="285750" cy="306388"/>
          </a:xfrm>
          <a:prstGeom prst="rect">
            <a:avLst/>
          </a:prstGeom>
          <a:noFill/>
          <a:ln w="9525">
            <a:noFill/>
            <a:miter lim="800000"/>
            <a:headEnd/>
            <a:tailEnd/>
          </a:ln>
        </p:spPr>
        <p:txBody>
          <a:bodyPr wrap="none" lIns="0" tIns="0" rIns="0" bIns="0">
            <a:spAutoFit/>
          </a:bodyPr>
          <a:lstStyle/>
          <a:p>
            <a:r>
              <a:rPr lang="es-AR" sz="2000" b="1">
                <a:solidFill>
                  <a:srgbClr val="000000"/>
                </a:solidFill>
              </a:rPr>
              <a:t>10</a:t>
            </a:r>
            <a:endParaRPr lang="es-AR" sz="2000">
              <a:solidFill>
                <a:prstClr val="black"/>
              </a:solidFill>
            </a:endParaRPr>
          </a:p>
        </p:txBody>
      </p:sp>
      <p:sp>
        <p:nvSpPr>
          <p:cNvPr id="161809" name="Rectangle 103"/>
          <p:cNvSpPr>
            <a:spLocks noChangeArrowheads="1"/>
          </p:cNvSpPr>
          <p:nvPr/>
        </p:nvSpPr>
        <p:spPr bwMode="auto">
          <a:xfrm>
            <a:off x="5505450" y="841375"/>
            <a:ext cx="471488" cy="306388"/>
          </a:xfrm>
          <a:prstGeom prst="rect">
            <a:avLst/>
          </a:prstGeom>
          <a:noFill/>
          <a:ln w="9525">
            <a:noFill/>
            <a:miter lim="800000"/>
            <a:headEnd/>
            <a:tailEnd/>
          </a:ln>
        </p:spPr>
        <p:txBody>
          <a:bodyPr wrap="none" lIns="0" tIns="0" rIns="0" bIns="0">
            <a:spAutoFit/>
          </a:bodyPr>
          <a:lstStyle/>
          <a:p>
            <a:r>
              <a:rPr lang="es-AR" sz="2000" b="1">
                <a:solidFill>
                  <a:srgbClr val="000000"/>
                </a:solidFill>
              </a:rPr>
              <a:t>H10</a:t>
            </a:r>
            <a:endParaRPr lang="es-AR" sz="2000">
              <a:solidFill>
                <a:prstClr val="black"/>
              </a:solidFill>
            </a:endParaRPr>
          </a:p>
        </p:txBody>
      </p:sp>
      <p:sp>
        <p:nvSpPr>
          <p:cNvPr id="161810" name="Rectangle 104"/>
          <p:cNvSpPr>
            <a:spLocks noChangeArrowheads="1"/>
          </p:cNvSpPr>
          <p:nvPr/>
        </p:nvSpPr>
        <p:spPr bwMode="auto">
          <a:xfrm>
            <a:off x="5953125" y="841375"/>
            <a:ext cx="85725" cy="306388"/>
          </a:xfrm>
          <a:prstGeom prst="rect">
            <a:avLst/>
          </a:prstGeom>
          <a:noFill/>
          <a:ln w="9525">
            <a:noFill/>
            <a:miter lim="800000"/>
            <a:headEnd/>
            <a:tailEnd/>
          </a:ln>
        </p:spPr>
        <p:txBody>
          <a:bodyPr wrap="none" lIns="0" tIns="0" rIns="0" bIns="0">
            <a:spAutoFit/>
          </a:bodyPr>
          <a:lstStyle/>
          <a:p>
            <a:r>
              <a:rPr lang="es-AR" sz="2000" b="1">
                <a:solidFill>
                  <a:srgbClr val="000000"/>
                </a:solidFill>
              </a:rPr>
              <a:t>-</a:t>
            </a:r>
            <a:endParaRPr lang="es-AR" sz="2000">
              <a:solidFill>
                <a:prstClr val="black"/>
              </a:solidFill>
            </a:endParaRPr>
          </a:p>
        </p:txBody>
      </p:sp>
      <p:sp>
        <p:nvSpPr>
          <p:cNvPr id="161811" name="Rectangle 105"/>
          <p:cNvSpPr>
            <a:spLocks noChangeArrowheads="1"/>
          </p:cNvSpPr>
          <p:nvPr/>
        </p:nvSpPr>
        <p:spPr bwMode="auto">
          <a:xfrm>
            <a:off x="6035675" y="841375"/>
            <a:ext cx="271463" cy="306388"/>
          </a:xfrm>
          <a:prstGeom prst="rect">
            <a:avLst/>
          </a:prstGeom>
          <a:noFill/>
          <a:ln w="9525">
            <a:noFill/>
            <a:miter lim="800000"/>
            <a:headEnd/>
            <a:tailEnd/>
          </a:ln>
        </p:spPr>
        <p:txBody>
          <a:bodyPr wrap="none" lIns="0" tIns="0" rIns="0" bIns="0">
            <a:spAutoFit/>
          </a:bodyPr>
          <a:lstStyle/>
          <a:p>
            <a:r>
              <a:rPr lang="es-AR" sz="2000" b="1">
                <a:solidFill>
                  <a:srgbClr val="000000"/>
                </a:solidFill>
              </a:rPr>
              <a:t>At</a:t>
            </a:r>
            <a:endParaRPr lang="es-AR" sz="2000">
              <a:solidFill>
                <a:prstClr val="black"/>
              </a:solidFill>
            </a:endParaRPr>
          </a:p>
        </p:txBody>
      </p:sp>
      <p:sp>
        <p:nvSpPr>
          <p:cNvPr id="161812" name="Rectangle 106"/>
          <p:cNvSpPr>
            <a:spLocks noChangeArrowheads="1"/>
          </p:cNvSpPr>
          <p:nvPr/>
        </p:nvSpPr>
        <p:spPr bwMode="auto">
          <a:xfrm>
            <a:off x="6373813" y="841375"/>
            <a:ext cx="269875" cy="306388"/>
          </a:xfrm>
          <a:prstGeom prst="rect">
            <a:avLst/>
          </a:prstGeom>
          <a:noFill/>
          <a:ln w="9525">
            <a:noFill/>
            <a:miter lim="800000"/>
            <a:headEnd/>
            <a:tailEnd/>
          </a:ln>
        </p:spPr>
        <p:txBody>
          <a:bodyPr wrap="none" lIns="0" tIns="0" rIns="0" bIns="0">
            <a:spAutoFit/>
          </a:bodyPr>
          <a:lstStyle/>
          <a:p>
            <a:r>
              <a:rPr lang="es-AR" sz="2000" b="1">
                <a:solidFill>
                  <a:srgbClr val="000000"/>
                </a:solidFill>
              </a:rPr>
              <a:t>At</a:t>
            </a:r>
            <a:endParaRPr lang="es-AR" sz="2000">
              <a:solidFill>
                <a:prstClr val="black"/>
              </a:solidFill>
            </a:endParaRPr>
          </a:p>
        </p:txBody>
      </p:sp>
      <p:sp>
        <p:nvSpPr>
          <p:cNvPr id="161813" name="Rectangle 107"/>
          <p:cNvSpPr>
            <a:spLocks noChangeArrowheads="1"/>
          </p:cNvSpPr>
          <p:nvPr/>
        </p:nvSpPr>
        <p:spPr bwMode="auto">
          <a:xfrm>
            <a:off x="6637338" y="841375"/>
            <a:ext cx="84137" cy="306388"/>
          </a:xfrm>
          <a:prstGeom prst="rect">
            <a:avLst/>
          </a:prstGeom>
          <a:noFill/>
          <a:ln w="9525">
            <a:noFill/>
            <a:miter lim="800000"/>
            <a:headEnd/>
            <a:tailEnd/>
          </a:ln>
        </p:spPr>
        <p:txBody>
          <a:bodyPr wrap="none" lIns="0" tIns="0" rIns="0" bIns="0">
            <a:spAutoFit/>
          </a:bodyPr>
          <a:lstStyle/>
          <a:p>
            <a:r>
              <a:rPr lang="es-AR" sz="2000" b="1">
                <a:solidFill>
                  <a:srgbClr val="000000"/>
                </a:solidFill>
              </a:rPr>
              <a:t>-</a:t>
            </a:r>
            <a:endParaRPr lang="es-AR" sz="2000">
              <a:solidFill>
                <a:prstClr val="black"/>
              </a:solidFill>
            </a:endParaRPr>
          </a:p>
        </p:txBody>
      </p:sp>
      <p:sp>
        <p:nvSpPr>
          <p:cNvPr id="161814" name="Rectangle 108"/>
          <p:cNvSpPr>
            <a:spLocks noChangeArrowheads="1"/>
          </p:cNvSpPr>
          <p:nvPr/>
        </p:nvSpPr>
        <p:spPr bwMode="auto">
          <a:xfrm>
            <a:off x="6719888" y="841375"/>
            <a:ext cx="369887" cy="306388"/>
          </a:xfrm>
          <a:prstGeom prst="rect">
            <a:avLst/>
          </a:prstGeom>
          <a:noFill/>
          <a:ln w="9525">
            <a:noFill/>
            <a:miter lim="800000"/>
            <a:headEnd/>
            <a:tailEnd/>
          </a:ln>
        </p:spPr>
        <p:txBody>
          <a:bodyPr wrap="none" lIns="0" tIns="0" rIns="0" bIns="0">
            <a:spAutoFit/>
          </a:bodyPr>
          <a:lstStyle/>
          <a:p>
            <a:r>
              <a:rPr lang="es-AR" sz="2000" b="1">
                <a:solidFill>
                  <a:srgbClr val="000000"/>
                </a:solidFill>
              </a:rPr>
              <a:t>MF</a:t>
            </a:r>
            <a:endParaRPr lang="es-AR" sz="2000">
              <a:solidFill>
                <a:prstClr val="black"/>
              </a:solidFill>
            </a:endParaRPr>
          </a:p>
        </p:txBody>
      </p:sp>
      <p:sp>
        <p:nvSpPr>
          <p:cNvPr id="209" name="208 Rectángulo"/>
          <p:cNvSpPr/>
          <p:nvPr/>
        </p:nvSpPr>
        <p:spPr>
          <a:xfrm>
            <a:off x="4876800" y="1295400"/>
            <a:ext cx="1524000" cy="3581400"/>
          </a:xfrm>
          <a:prstGeom prst="rect">
            <a:avLst/>
          </a:prstGeom>
          <a:solidFill>
            <a:srgbClr val="FFFF00">
              <a:alpha val="1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prstClr val="white"/>
              </a:solidFill>
            </a:endParaRPr>
          </a:p>
        </p:txBody>
      </p:sp>
      <p:grpSp>
        <p:nvGrpSpPr>
          <p:cNvPr id="3" name="213 Grupo"/>
          <p:cNvGrpSpPr>
            <a:grpSpLocks/>
          </p:cNvGrpSpPr>
          <p:nvPr/>
        </p:nvGrpSpPr>
        <p:grpSpPr bwMode="auto">
          <a:xfrm>
            <a:off x="7543800" y="1524000"/>
            <a:ext cx="1358900" cy="639763"/>
            <a:chOff x="7543800" y="1524000"/>
            <a:chExt cx="1358409" cy="640377"/>
          </a:xfrm>
        </p:grpSpPr>
        <p:sp>
          <p:nvSpPr>
            <p:cNvPr id="210" name="209 Rectángulo"/>
            <p:cNvSpPr/>
            <p:nvPr/>
          </p:nvSpPr>
          <p:spPr>
            <a:xfrm>
              <a:off x="7543800" y="1600273"/>
              <a:ext cx="380862" cy="15254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prstClr val="white"/>
                </a:solidFill>
              </a:endParaRPr>
            </a:p>
          </p:txBody>
        </p:sp>
        <p:sp>
          <p:nvSpPr>
            <p:cNvPr id="211" name="210 Rectángulo"/>
            <p:cNvSpPr/>
            <p:nvPr/>
          </p:nvSpPr>
          <p:spPr>
            <a:xfrm>
              <a:off x="7543800" y="1905366"/>
              <a:ext cx="380862" cy="1525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prstClr val="white"/>
                </a:solidFill>
              </a:endParaRPr>
            </a:p>
          </p:txBody>
        </p:sp>
        <p:sp>
          <p:nvSpPr>
            <p:cNvPr id="161821" name="211 CuadroTexto"/>
            <p:cNvSpPr txBox="1">
              <a:spLocks noChangeArrowheads="1"/>
            </p:cNvSpPr>
            <p:nvPr/>
          </p:nvSpPr>
          <p:spPr bwMode="auto">
            <a:xfrm>
              <a:off x="8001000" y="1524000"/>
              <a:ext cx="901209" cy="338554"/>
            </a:xfrm>
            <a:prstGeom prst="rect">
              <a:avLst/>
            </a:prstGeom>
            <a:noFill/>
            <a:ln w="9525">
              <a:noFill/>
              <a:miter lim="800000"/>
              <a:headEnd/>
              <a:tailEnd/>
            </a:ln>
          </p:spPr>
          <p:txBody>
            <a:bodyPr wrap="none">
              <a:spAutoFit/>
            </a:bodyPr>
            <a:lstStyle/>
            <a:p>
              <a:r>
                <a:rPr lang="es-AR" sz="1600">
                  <a:solidFill>
                    <a:prstClr val="black"/>
                  </a:solidFill>
                </a:rPr>
                <a:t>Cebada</a:t>
              </a:r>
            </a:p>
          </p:txBody>
        </p:sp>
        <p:sp>
          <p:nvSpPr>
            <p:cNvPr id="161822" name="212 CuadroTexto"/>
            <p:cNvSpPr txBox="1">
              <a:spLocks noChangeArrowheads="1"/>
            </p:cNvSpPr>
            <p:nvPr/>
          </p:nvSpPr>
          <p:spPr bwMode="auto">
            <a:xfrm>
              <a:off x="8001000" y="1825823"/>
              <a:ext cx="643509" cy="338554"/>
            </a:xfrm>
            <a:prstGeom prst="rect">
              <a:avLst/>
            </a:prstGeom>
            <a:noFill/>
            <a:ln w="9525">
              <a:noFill/>
              <a:miter lim="800000"/>
              <a:headEnd/>
              <a:tailEnd/>
            </a:ln>
          </p:spPr>
          <p:txBody>
            <a:bodyPr wrap="none">
              <a:spAutoFit/>
            </a:bodyPr>
            <a:lstStyle/>
            <a:p>
              <a:r>
                <a:rPr lang="es-AR" sz="1600">
                  <a:solidFill>
                    <a:prstClr val="black"/>
                  </a:solidFill>
                </a:rPr>
                <a:t>Trigo</a:t>
              </a:r>
            </a:p>
          </p:txBody>
        </p:sp>
      </p:grpSp>
      <p:sp>
        <p:nvSpPr>
          <p:cNvPr id="215" name="Rectangle 25"/>
          <p:cNvSpPr>
            <a:spLocks noChangeArrowheads="1"/>
          </p:cNvSpPr>
          <p:nvPr/>
        </p:nvSpPr>
        <p:spPr bwMode="auto">
          <a:xfrm>
            <a:off x="14288" y="76200"/>
            <a:ext cx="9129712" cy="533400"/>
          </a:xfrm>
          <a:prstGeom prst="rect">
            <a:avLst/>
          </a:prstGeom>
          <a:gradFill rotWithShape="0">
            <a:gsLst>
              <a:gs pos="0">
                <a:schemeClr val="tx1"/>
              </a:gs>
              <a:gs pos="50000">
                <a:srgbClr val="FF3300"/>
              </a:gs>
              <a:gs pos="100000">
                <a:schemeClr val="tx1"/>
              </a:gs>
            </a:gsLst>
            <a:lin ang="5400000" scaled="1"/>
          </a:gradFill>
          <a:ln w="9525">
            <a:solidFill>
              <a:schemeClr val="tx1"/>
            </a:solidFill>
            <a:miter lim="800000"/>
            <a:headEnd/>
            <a:tailEnd/>
          </a:ln>
          <a:effectLst/>
        </p:spPr>
        <p:txBody>
          <a:bodyPr lIns="92075" tIns="46038" rIns="92075" bIns="46038" anchor="ctr"/>
          <a:lstStyle/>
          <a:p>
            <a:pPr algn="ctr" eaLnBrk="0" hangingPunct="0">
              <a:defRPr/>
            </a:pPr>
            <a:endParaRPr lang="es-ES_tradnl" sz="2400" b="1" i="1" dirty="0">
              <a:solidFill>
                <a:prstClr val="white"/>
              </a:solidFill>
              <a:latin typeface="Arial" charset="0"/>
            </a:endParaRPr>
          </a:p>
          <a:p>
            <a:pPr algn="ctr" eaLnBrk="0" hangingPunct="0">
              <a:defRPr/>
            </a:pPr>
            <a:r>
              <a:rPr lang="es-ES_tradnl" sz="2400" b="1" i="1" dirty="0">
                <a:solidFill>
                  <a:prstClr val="white"/>
                </a:solidFill>
                <a:latin typeface="Arial" charset="0"/>
              </a:rPr>
              <a:t>Anegamiento en Trigo y Cebada: Rendimiento</a:t>
            </a:r>
            <a:endParaRPr lang="es-ES" sz="2400" b="1" i="1" baseline="30000" dirty="0">
              <a:solidFill>
                <a:prstClr val="white"/>
              </a:solidFill>
              <a:latin typeface="Arial" charset="0"/>
            </a:endParaRPr>
          </a:p>
          <a:p>
            <a:pPr algn="ctr" eaLnBrk="0" hangingPunct="0">
              <a:defRPr/>
            </a:pPr>
            <a:endParaRPr lang="es-ES_tradnl" sz="2400" dirty="0">
              <a:solidFill>
                <a:prstClr val="white"/>
              </a:solidFill>
              <a:latin typeface="Times New Roman" pitchFamily="18" charset="0"/>
            </a:endParaRPr>
          </a:p>
        </p:txBody>
      </p:sp>
      <p:sp>
        <p:nvSpPr>
          <p:cNvPr id="216" name="215 Flecha derecha"/>
          <p:cNvSpPr/>
          <p:nvPr/>
        </p:nvSpPr>
        <p:spPr>
          <a:xfrm>
            <a:off x="2590800" y="2286000"/>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prstClr val="white"/>
              </a:solidFill>
            </a:endParaRPr>
          </a:p>
        </p:txBody>
      </p:sp>
    </p:spTree>
    <p:extLst>
      <p:ext uri="{BB962C8B-B14F-4D97-AF65-F5344CB8AC3E}">
        <p14:creationId xmlns:p14="http://schemas.microsoft.com/office/powerpoint/2010/main" val="1344886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box(in)">
                                      <p:cBhvr>
                                        <p:cTn id="7"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2620" y="1415277"/>
            <a:ext cx="4897891" cy="366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1415277"/>
            <a:ext cx="4895886" cy="366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115616" y="1631301"/>
            <a:ext cx="1430200" cy="369332"/>
          </a:xfrm>
          <a:prstGeom prst="rect">
            <a:avLst/>
          </a:prstGeom>
          <a:noFill/>
        </p:spPr>
        <p:txBody>
          <a:bodyPr wrap="none" rtlCol="0">
            <a:spAutoFit/>
          </a:bodyPr>
          <a:lstStyle/>
          <a:p>
            <a:r>
              <a:rPr lang="es-AR" dirty="0" smtClean="0"/>
              <a:t>2011 (</a:t>
            </a:r>
            <a:r>
              <a:rPr lang="es-AR" dirty="0" err="1" smtClean="0"/>
              <a:t>Calido</a:t>
            </a:r>
            <a:r>
              <a:rPr lang="es-AR" dirty="0" smtClean="0"/>
              <a:t>)</a:t>
            </a:r>
            <a:endParaRPr lang="es-AR" dirty="0"/>
          </a:p>
        </p:txBody>
      </p:sp>
      <p:sp>
        <p:nvSpPr>
          <p:cNvPr id="8" name="7 CuadroTexto"/>
          <p:cNvSpPr txBox="1"/>
          <p:nvPr/>
        </p:nvSpPr>
        <p:spPr>
          <a:xfrm>
            <a:off x="5436096" y="1598812"/>
            <a:ext cx="1452514" cy="369332"/>
          </a:xfrm>
          <a:prstGeom prst="rect">
            <a:avLst/>
          </a:prstGeom>
          <a:noFill/>
        </p:spPr>
        <p:txBody>
          <a:bodyPr wrap="none" rtlCol="0">
            <a:spAutoFit/>
          </a:bodyPr>
          <a:lstStyle/>
          <a:p>
            <a:r>
              <a:rPr lang="es-AR" dirty="0" smtClean="0"/>
              <a:t>2013 (Fresco)</a:t>
            </a:r>
            <a:endParaRPr lang="es-AR" dirty="0"/>
          </a:p>
        </p:txBody>
      </p:sp>
      <p:grpSp>
        <p:nvGrpSpPr>
          <p:cNvPr id="9" name="8 Grupo"/>
          <p:cNvGrpSpPr/>
          <p:nvPr/>
        </p:nvGrpSpPr>
        <p:grpSpPr>
          <a:xfrm>
            <a:off x="3990713" y="1844824"/>
            <a:ext cx="5261807" cy="1584176"/>
            <a:chOff x="3990713" y="1844824"/>
            <a:chExt cx="5261807" cy="1584176"/>
          </a:xfrm>
        </p:grpSpPr>
        <p:sp>
          <p:nvSpPr>
            <p:cNvPr id="4" name="3 Flecha abajo"/>
            <p:cNvSpPr/>
            <p:nvPr/>
          </p:nvSpPr>
          <p:spPr>
            <a:xfrm>
              <a:off x="4103274" y="2852936"/>
              <a:ext cx="358692" cy="5760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CuadroTexto"/>
            <p:cNvSpPr txBox="1"/>
            <p:nvPr/>
          </p:nvSpPr>
          <p:spPr>
            <a:xfrm>
              <a:off x="3990713" y="2520621"/>
              <a:ext cx="583814" cy="369332"/>
            </a:xfrm>
            <a:prstGeom prst="rect">
              <a:avLst/>
            </a:prstGeom>
            <a:noFill/>
          </p:spPr>
          <p:txBody>
            <a:bodyPr wrap="none" rtlCol="0">
              <a:spAutoFit/>
            </a:bodyPr>
            <a:lstStyle/>
            <a:p>
              <a:r>
                <a:rPr lang="es-AR" dirty="0"/>
                <a:t>9</a:t>
              </a:r>
              <a:r>
                <a:rPr lang="es-AR" dirty="0" smtClean="0"/>
                <a:t>0%</a:t>
              </a:r>
              <a:endParaRPr lang="es-AR" dirty="0"/>
            </a:p>
          </p:txBody>
        </p:sp>
        <p:sp>
          <p:nvSpPr>
            <p:cNvPr id="12" name="11 Flecha abajo"/>
            <p:cNvSpPr/>
            <p:nvPr/>
          </p:nvSpPr>
          <p:spPr>
            <a:xfrm>
              <a:off x="8493235" y="2581964"/>
              <a:ext cx="358692" cy="5760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12 CuadroTexto"/>
            <p:cNvSpPr txBox="1"/>
            <p:nvPr/>
          </p:nvSpPr>
          <p:spPr>
            <a:xfrm>
              <a:off x="8380674" y="2249649"/>
              <a:ext cx="583814" cy="369332"/>
            </a:xfrm>
            <a:prstGeom prst="rect">
              <a:avLst/>
            </a:prstGeom>
            <a:noFill/>
          </p:spPr>
          <p:txBody>
            <a:bodyPr wrap="none" rtlCol="0">
              <a:spAutoFit/>
            </a:bodyPr>
            <a:lstStyle/>
            <a:p>
              <a:r>
                <a:rPr lang="es-AR" dirty="0" smtClean="0"/>
                <a:t>60%</a:t>
              </a:r>
              <a:endParaRPr lang="es-AR" dirty="0"/>
            </a:p>
          </p:txBody>
        </p:sp>
        <p:sp>
          <p:nvSpPr>
            <p:cNvPr id="17" name="16 Flecha abajo"/>
            <p:cNvSpPr/>
            <p:nvPr/>
          </p:nvSpPr>
          <p:spPr>
            <a:xfrm>
              <a:off x="4357324" y="2564904"/>
              <a:ext cx="358692" cy="5760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17 CuadroTexto"/>
            <p:cNvSpPr txBox="1"/>
            <p:nvPr/>
          </p:nvSpPr>
          <p:spPr>
            <a:xfrm>
              <a:off x="4276218" y="2204864"/>
              <a:ext cx="583814" cy="369332"/>
            </a:xfrm>
            <a:prstGeom prst="rect">
              <a:avLst/>
            </a:prstGeom>
            <a:noFill/>
          </p:spPr>
          <p:txBody>
            <a:bodyPr wrap="none" rtlCol="0">
              <a:spAutoFit/>
            </a:bodyPr>
            <a:lstStyle/>
            <a:p>
              <a:r>
                <a:rPr lang="es-AR" dirty="0" smtClean="0"/>
                <a:t>40%</a:t>
              </a:r>
              <a:endParaRPr lang="es-AR" dirty="0"/>
            </a:p>
          </p:txBody>
        </p:sp>
        <p:sp>
          <p:nvSpPr>
            <p:cNvPr id="19" name="18 Flecha abajo"/>
            <p:cNvSpPr/>
            <p:nvPr/>
          </p:nvSpPr>
          <p:spPr>
            <a:xfrm>
              <a:off x="8781267" y="2177139"/>
              <a:ext cx="358692" cy="5760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19 CuadroTexto"/>
            <p:cNvSpPr txBox="1"/>
            <p:nvPr/>
          </p:nvSpPr>
          <p:spPr>
            <a:xfrm>
              <a:off x="8668706" y="1844824"/>
              <a:ext cx="583814" cy="369332"/>
            </a:xfrm>
            <a:prstGeom prst="rect">
              <a:avLst/>
            </a:prstGeom>
            <a:noFill/>
          </p:spPr>
          <p:txBody>
            <a:bodyPr wrap="none" rtlCol="0">
              <a:spAutoFit/>
            </a:bodyPr>
            <a:lstStyle/>
            <a:p>
              <a:r>
                <a:rPr lang="es-AR" dirty="0" smtClean="0"/>
                <a:t>10%</a:t>
              </a:r>
              <a:endParaRPr lang="es-AR" dirty="0"/>
            </a:p>
          </p:txBody>
        </p:sp>
      </p:grpSp>
      <p:grpSp>
        <p:nvGrpSpPr>
          <p:cNvPr id="3" name="2 Grupo"/>
          <p:cNvGrpSpPr/>
          <p:nvPr/>
        </p:nvGrpSpPr>
        <p:grpSpPr>
          <a:xfrm>
            <a:off x="1196402" y="1415277"/>
            <a:ext cx="6183910" cy="5038059"/>
            <a:chOff x="1196402" y="1415277"/>
            <a:chExt cx="6183910" cy="5038059"/>
          </a:xfrm>
        </p:grpSpPr>
        <p:sp>
          <p:nvSpPr>
            <p:cNvPr id="6" name="5 Flecha derecha"/>
            <p:cNvSpPr/>
            <p:nvPr/>
          </p:nvSpPr>
          <p:spPr>
            <a:xfrm rot="1370616">
              <a:off x="1196402" y="2213752"/>
              <a:ext cx="151082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Rectángulo"/>
            <p:cNvSpPr/>
            <p:nvPr/>
          </p:nvSpPr>
          <p:spPr>
            <a:xfrm>
              <a:off x="5292080" y="1415277"/>
              <a:ext cx="1944216" cy="36699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20 Flecha derecha"/>
            <p:cNvSpPr/>
            <p:nvPr/>
          </p:nvSpPr>
          <p:spPr>
            <a:xfrm rot="1370616">
              <a:off x="2782439" y="1925720"/>
              <a:ext cx="151082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Flecha abajo"/>
            <p:cNvSpPr/>
            <p:nvPr/>
          </p:nvSpPr>
          <p:spPr>
            <a:xfrm>
              <a:off x="5762467" y="5085184"/>
              <a:ext cx="969098" cy="3600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0 CuadroTexto"/>
            <p:cNvSpPr txBox="1"/>
            <p:nvPr/>
          </p:nvSpPr>
          <p:spPr>
            <a:xfrm>
              <a:off x="5148064" y="5589240"/>
              <a:ext cx="2232248" cy="646331"/>
            </a:xfrm>
            <a:prstGeom prst="rect">
              <a:avLst/>
            </a:prstGeom>
            <a:noFill/>
          </p:spPr>
          <p:txBody>
            <a:bodyPr wrap="square" rtlCol="0">
              <a:spAutoFit/>
            </a:bodyPr>
            <a:lstStyle/>
            <a:p>
              <a:pPr algn="ctr"/>
              <a:r>
                <a:rPr lang="es-AR" dirty="0" smtClean="0"/>
                <a:t>Años frescos menores efectos negativos</a:t>
              </a:r>
              <a:endParaRPr lang="es-AR" dirty="0"/>
            </a:p>
          </p:txBody>
        </p:sp>
        <p:sp>
          <p:nvSpPr>
            <p:cNvPr id="24" name="23 Flecha abajo"/>
            <p:cNvSpPr/>
            <p:nvPr/>
          </p:nvSpPr>
          <p:spPr>
            <a:xfrm>
              <a:off x="1727280" y="5085184"/>
              <a:ext cx="1980623" cy="576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24 CuadroTexto"/>
            <p:cNvSpPr txBox="1"/>
            <p:nvPr/>
          </p:nvSpPr>
          <p:spPr>
            <a:xfrm>
              <a:off x="1619672" y="5807005"/>
              <a:ext cx="2232248" cy="646331"/>
            </a:xfrm>
            <a:prstGeom prst="rect">
              <a:avLst/>
            </a:prstGeom>
            <a:noFill/>
          </p:spPr>
          <p:txBody>
            <a:bodyPr wrap="square" rtlCol="0">
              <a:spAutoFit/>
            </a:bodyPr>
            <a:lstStyle/>
            <a:p>
              <a:pPr algn="ctr"/>
              <a:r>
                <a:rPr lang="es-AR" dirty="0" smtClean="0"/>
                <a:t>Años Cálidos mayor efecto NEGATIVO</a:t>
              </a:r>
              <a:endParaRPr lang="es-AR" dirty="0"/>
            </a:p>
          </p:txBody>
        </p:sp>
      </p:grpSp>
      <p:sp>
        <p:nvSpPr>
          <p:cNvPr id="26" name="Rectangle 25"/>
          <p:cNvSpPr>
            <a:spLocks noChangeArrowheads="1"/>
          </p:cNvSpPr>
          <p:nvPr/>
        </p:nvSpPr>
        <p:spPr bwMode="auto">
          <a:xfrm>
            <a:off x="14288" y="0"/>
            <a:ext cx="9129712" cy="762000"/>
          </a:xfrm>
          <a:prstGeom prst="rect">
            <a:avLst/>
          </a:prstGeom>
          <a:gradFill rotWithShape="0">
            <a:gsLst>
              <a:gs pos="0">
                <a:schemeClr val="tx1"/>
              </a:gs>
              <a:gs pos="50000">
                <a:srgbClr val="FF3300"/>
              </a:gs>
              <a:gs pos="100000">
                <a:schemeClr val="tx1"/>
              </a:gs>
            </a:gsLst>
            <a:lin ang="5400000" scaled="1"/>
          </a:gradFill>
          <a:ln w="9525">
            <a:solidFill>
              <a:schemeClr val="tx1"/>
            </a:solidFill>
            <a:miter lim="800000"/>
            <a:headEnd/>
            <a:tailEnd/>
          </a:ln>
          <a:effectLst/>
        </p:spPr>
        <p:txBody>
          <a:bodyPr lIns="92075" tIns="46038" rIns="92075" bIns="46038" anchor="ctr"/>
          <a:lstStyle/>
          <a:p>
            <a:pPr algn="ctr" eaLnBrk="0" hangingPunct="0">
              <a:defRPr/>
            </a:pPr>
            <a:endParaRPr lang="es-ES_tradnl" sz="2400" b="1" i="1" dirty="0">
              <a:solidFill>
                <a:prstClr val="white"/>
              </a:solidFill>
              <a:latin typeface="Arial" charset="0"/>
            </a:endParaRPr>
          </a:p>
          <a:p>
            <a:pPr algn="ctr" eaLnBrk="0" hangingPunct="0">
              <a:defRPr/>
            </a:pPr>
            <a:r>
              <a:rPr lang="es-ES_tradnl" sz="2400" b="1" i="1" dirty="0">
                <a:solidFill>
                  <a:prstClr val="white"/>
                </a:solidFill>
                <a:latin typeface="Arial" charset="0"/>
              </a:rPr>
              <a:t>Anegamiento en Trigo y Cebada: </a:t>
            </a:r>
            <a:r>
              <a:rPr lang="es-ES_tradnl" sz="2400" b="1" i="1" dirty="0" smtClean="0">
                <a:solidFill>
                  <a:prstClr val="white"/>
                </a:solidFill>
                <a:latin typeface="Arial" charset="0"/>
              </a:rPr>
              <a:t>Interacción con el ambiente</a:t>
            </a:r>
            <a:endParaRPr lang="es-ES" sz="2400" b="1" i="1" baseline="30000" dirty="0">
              <a:solidFill>
                <a:prstClr val="white"/>
              </a:solidFill>
              <a:latin typeface="Arial" charset="0"/>
            </a:endParaRPr>
          </a:p>
          <a:p>
            <a:pPr algn="ctr" eaLnBrk="0" hangingPunct="0">
              <a:defRPr/>
            </a:pPr>
            <a:endParaRPr lang="es-ES_tradnl" sz="2400" dirty="0">
              <a:solidFill>
                <a:prstClr val="white"/>
              </a:solidFill>
              <a:latin typeface="Times New Roman" pitchFamily="18" charset="0"/>
            </a:endParaRPr>
          </a:p>
        </p:txBody>
      </p:sp>
      <p:sp>
        <p:nvSpPr>
          <p:cNvPr id="14" name="13 CuadroTexto"/>
          <p:cNvSpPr txBox="1"/>
          <p:nvPr/>
        </p:nvSpPr>
        <p:spPr>
          <a:xfrm>
            <a:off x="5292080" y="6453336"/>
            <a:ext cx="3839256" cy="369332"/>
          </a:xfrm>
          <a:prstGeom prst="rect">
            <a:avLst/>
          </a:prstGeom>
          <a:noFill/>
        </p:spPr>
        <p:txBody>
          <a:bodyPr wrap="none" rtlCol="0">
            <a:spAutoFit/>
          </a:bodyPr>
          <a:lstStyle/>
          <a:p>
            <a:r>
              <a:rPr lang="es-AR" i="1" dirty="0" smtClean="0"/>
              <a:t>De San Celedonio (2014) Tesis Doctoral</a:t>
            </a:r>
            <a:endParaRPr lang="es-AR" i="1" dirty="0"/>
          </a:p>
        </p:txBody>
      </p:sp>
    </p:spTree>
    <p:extLst>
      <p:ext uri="{BB962C8B-B14F-4D97-AF65-F5344CB8AC3E}">
        <p14:creationId xmlns:p14="http://schemas.microsoft.com/office/powerpoint/2010/main" val="300580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4032647" y="1944697"/>
            <a:ext cx="4803287" cy="4148293"/>
          </a:xfrm>
          <a:prstGeom prst="rect">
            <a:avLst/>
          </a:prstGeom>
          <a:noFill/>
          <a:ln w="9525">
            <a:noFill/>
            <a:miter lim="800000"/>
            <a:headEnd/>
            <a:tailEnd/>
          </a:ln>
        </p:spPr>
      </p:pic>
      <p:grpSp>
        <p:nvGrpSpPr>
          <p:cNvPr id="4" name="7 Grupo"/>
          <p:cNvGrpSpPr/>
          <p:nvPr/>
        </p:nvGrpSpPr>
        <p:grpSpPr>
          <a:xfrm>
            <a:off x="6218266" y="2173886"/>
            <a:ext cx="646558" cy="4513517"/>
            <a:chOff x="4032647" y="467916"/>
            <a:chExt cx="432048" cy="2736303"/>
          </a:xfrm>
        </p:grpSpPr>
        <p:sp>
          <p:nvSpPr>
            <p:cNvPr id="5" name="5 Rectángulo"/>
            <p:cNvSpPr/>
            <p:nvPr/>
          </p:nvSpPr>
          <p:spPr>
            <a:xfrm>
              <a:off x="4032647" y="467916"/>
              <a:ext cx="432048" cy="23042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6 Flecha abajo"/>
            <p:cNvSpPr/>
            <p:nvPr/>
          </p:nvSpPr>
          <p:spPr>
            <a:xfrm rot="10800000">
              <a:off x="4032647" y="2808311"/>
              <a:ext cx="360040" cy="3959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2"/>
          <p:cNvPicPr>
            <a:picLocks noChangeAspect="1" noChangeArrowheads="1"/>
          </p:cNvPicPr>
          <p:nvPr/>
        </p:nvPicPr>
        <p:blipFill>
          <a:blip r:embed="rId3" cstate="print"/>
          <a:srcRect/>
          <a:stretch>
            <a:fillRect/>
          </a:stretch>
        </p:blipFill>
        <p:spPr bwMode="auto">
          <a:xfrm>
            <a:off x="228997" y="1555846"/>
            <a:ext cx="3694385" cy="4651634"/>
          </a:xfrm>
          <a:prstGeom prst="rect">
            <a:avLst/>
          </a:prstGeom>
          <a:noFill/>
          <a:ln w="9525">
            <a:noFill/>
            <a:miter lim="800000"/>
            <a:headEnd/>
            <a:tailEnd/>
          </a:ln>
        </p:spPr>
      </p:pic>
      <p:sp>
        <p:nvSpPr>
          <p:cNvPr id="8" name="15 CuadroTexto"/>
          <p:cNvSpPr txBox="1">
            <a:spLocks noChangeArrowheads="1"/>
          </p:cNvSpPr>
          <p:nvPr/>
        </p:nvSpPr>
        <p:spPr bwMode="auto">
          <a:xfrm>
            <a:off x="1320058" y="107875"/>
            <a:ext cx="6977781" cy="421270"/>
          </a:xfrm>
          <a:prstGeom prst="rect">
            <a:avLst/>
          </a:prstGeom>
          <a:noFill/>
          <a:ln w="9525">
            <a:noFill/>
            <a:miter lim="800000"/>
            <a:headEnd/>
            <a:tailEnd/>
          </a:ln>
        </p:spPr>
        <p:txBody>
          <a:bodyPr wrap="square" lIns="51435" tIns="25718" rIns="51435" bIns="25718">
            <a:spAutoFit/>
          </a:bodyPr>
          <a:lstStyle/>
          <a:p>
            <a:pPr eaLnBrk="1" hangingPunct="1"/>
            <a:r>
              <a:rPr lang="es-AR" altLang="es-AR" sz="2400" dirty="0" smtClean="0"/>
              <a:t>TRIGO: El cultivo mas afectado por el cambio climático</a:t>
            </a:r>
            <a:endParaRPr lang="es-AR" altLang="es-AR" sz="2400" dirty="0"/>
          </a:p>
        </p:txBody>
      </p:sp>
      <p:pic>
        <p:nvPicPr>
          <p:cNvPr id="9" name="Imagen 8"/>
          <p:cNvPicPr>
            <a:picLocks noChangeAspect="1"/>
          </p:cNvPicPr>
          <p:nvPr/>
        </p:nvPicPr>
        <p:blipFill>
          <a:blip r:embed="rId4"/>
          <a:stretch>
            <a:fillRect/>
          </a:stretch>
        </p:blipFill>
        <p:spPr>
          <a:xfrm>
            <a:off x="2468900" y="6436669"/>
            <a:ext cx="3749365" cy="493819"/>
          </a:xfrm>
          <a:prstGeom prst="rect">
            <a:avLst/>
          </a:prstGeom>
        </p:spPr>
      </p:pic>
    </p:spTree>
    <p:extLst>
      <p:ext uri="{BB962C8B-B14F-4D97-AF65-F5344CB8AC3E}">
        <p14:creationId xmlns:p14="http://schemas.microsoft.com/office/powerpoint/2010/main" val="214259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2" name="Picture 1"/>
          <p:cNvPicPr>
            <a:picLocks noChangeAspect="1" noChangeArrowheads="1"/>
          </p:cNvPicPr>
          <p:nvPr/>
        </p:nvPicPr>
        <p:blipFill>
          <a:blip r:embed="rId3" cstate="print"/>
          <a:srcRect/>
          <a:stretch>
            <a:fillRect/>
          </a:stretch>
        </p:blipFill>
        <p:spPr bwMode="auto">
          <a:xfrm>
            <a:off x="60220" y="1280035"/>
            <a:ext cx="5303868" cy="4392488"/>
          </a:xfrm>
          <a:prstGeom prst="rect">
            <a:avLst/>
          </a:prstGeom>
          <a:noFill/>
          <a:ln w="9525">
            <a:noFill/>
            <a:miter lim="800000"/>
            <a:headEnd/>
            <a:tailEnd/>
          </a:ln>
        </p:spPr>
      </p:pic>
      <p:sp>
        <p:nvSpPr>
          <p:cNvPr id="165893" name="6 CuadroTexto"/>
          <p:cNvSpPr txBox="1">
            <a:spLocks noChangeArrowheads="1"/>
          </p:cNvSpPr>
          <p:nvPr/>
        </p:nvSpPr>
        <p:spPr bwMode="auto">
          <a:xfrm>
            <a:off x="250825" y="549275"/>
            <a:ext cx="5761038" cy="338138"/>
          </a:xfrm>
          <a:prstGeom prst="rect">
            <a:avLst/>
          </a:prstGeom>
          <a:noFill/>
          <a:ln w="9525">
            <a:noFill/>
            <a:miter lim="800000"/>
            <a:headEnd/>
            <a:tailEnd/>
          </a:ln>
        </p:spPr>
        <p:txBody>
          <a:bodyPr>
            <a:spAutoFit/>
          </a:bodyPr>
          <a:lstStyle/>
          <a:p>
            <a:r>
              <a:rPr lang="es-ES_tradnl" sz="1600" b="1">
                <a:solidFill>
                  <a:prstClr val="black"/>
                </a:solidFill>
              </a:rPr>
              <a:t>Tratamiento H4-7 al momento de salir del anegamiento</a:t>
            </a:r>
            <a:endParaRPr lang="es-ES" sz="1600" b="1">
              <a:solidFill>
                <a:prstClr val="black"/>
              </a:solidFill>
            </a:endParaRPr>
          </a:p>
        </p:txBody>
      </p:sp>
      <p:sp>
        <p:nvSpPr>
          <p:cNvPr id="9" name="8 CuadroTexto"/>
          <p:cNvSpPr txBox="1"/>
          <p:nvPr/>
        </p:nvSpPr>
        <p:spPr>
          <a:xfrm>
            <a:off x="3203575" y="1046163"/>
            <a:ext cx="1223963" cy="454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Ins="0">
            <a:spAutoFit/>
          </a:bodyPr>
          <a:lstStyle/>
          <a:p>
            <a:pPr>
              <a:defRPr/>
            </a:pPr>
            <a:r>
              <a:rPr lang="es-ES_tradnl" sz="1100" b="1" dirty="0">
                <a:solidFill>
                  <a:prstClr val="white"/>
                </a:solidFill>
              </a:rPr>
              <a:t>T/R (</a:t>
            </a:r>
            <a:r>
              <a:rPr lang="es-ES_tradnl" sz="1100" b="1" dirty="0" err="1">
                <a:solidFill>
                  <a:prstClr val="white"/>
                </a:solidFill>
              </a:rPr>
              <a:t>cont</a:t>
            </a:r>
            <a:r>
              <a:rPr lang="es-ES_tradnl" sz="1100" b="1" dirty="0">
                <a:solidFill>
                  <a:prstClr val="white"/>
                </a:solidFill>
              </a:rPr>
              <a:t>): 2,6</a:t>
            </a:r>
          </a:p>
          <a:p>
            <a:pPr>
              <a:defRPr/>
            </a:pPr>
            <a:r>
              <a:rPr lang="es-ES_tradnl" sz="1100" b="1" dirty="0">
                <a:solidFill>
                  <a:prstClr val="white"/>
                </a:solidFill>
              </a:rPr>
              <a:t>T/R (</a:t>
            </a:r>
            <a:r>
              <a:rPr lang="es-ES_tradnl" sz="1100" b="1" dirty="0" err="1">
                <a:solidFill>
                  <a:prstClr val="white"/>
                </a:solidFill>
              </a:rPr>
              <a:t>aneg</a:t>
            </a:r>
            <a:r>
              <a:rPr lang="es-ES_tradnl" sz="1100" b="1" dirty="0">
                <a:solidFill>
                  <a:prstClr val="white"/>
                </a:solidFill>
              </a:rPr>
              <a:t>): 15,5</a:t>
            </a:r>
            <a:endParaRPr lang="es-ES" sz="1100" b="1" dirty="0">
              <a:solidFill>
                <a:prstClr val="white"/>
              </a:solidFill>
            </a:endParaRPr>
          </a:p>
        </p:txBody>
      </p:sp>
      <p:sp>
        <p:nvSpPr>
          <p:cNvPr id="25" name="Rectangle 25"/>
          <p:cNvSpPr>
            <a:spLocks noChangeArrowheads="1"/>
          </p:cNvSpPr>
          <p:nvPr/>
        </p:nvSpPr>
        <p:spPr bwMode="auto">
          <a:xfrm>
            <a:off x="14288" y="0"/>
            <a:ext cx="9129712" cy="533400"/>
          </a:xfrm>
          <a:prstGeom prst="rect">
            <a:avLst/>
          </a:prstGeom>
          <a:gradFill rotWithShape="0">
            <a:gsLst>
              <a:gs pos="0">
                <a:schemeClr val="tx1"/>
              </a:gs>
              <a:gs pos="50000">
                <a:srgbClr val="FF3300"/>
              </a:gs>
              <a:gs pos="100000">
                <a:schemeClr val="tx1"/>
              </a:gs>
            </a:gsLst>
            <a:lin ang="5400000" scaled="1"/>
          </a:gradFill>
          <a:ln w="9525">
            <a:solidFill>
              <a:schemeClr val="tx1"/>
            </a:solidFill>
            <a:miter lim="800000"/>
            <a:headEnd/>
            <a:tailEnd/>
          </a:ln>
          <a:effectLst/>
        </p:spPr>
        <p:txBody>
          <a:bodyPr lIns="92075" tIns="46038" rIns="92075" bIns="46038" anchor="ctr"/>
          <a:lstStyle/>
          <a:p>
            <a:pPr algn="ctr" eaLnBrk="0" hangingPunct="0">
              <a:defRPr/>
            </a:pPr>
            <a:endParaRPr lang="es-ES_tradnl" sz="2400" b="1" i="1" dirty="0">
              <a:solidFill>
                <a:prstClr val="white"/>
              </a:solidFill>
              <a:latin typeface="Arial" charset="0"/>
            </a:endParaRPr>
          </a:p>
          <a:p>
            <a:pPr algn="ctr" eaLnBrk="0" hangingPunct="0">
              <a:defRPr/>
            </a:pPr>
            <a:r>
              <a:rPr lang="es-ES_tradnl" sz="2400" b="1" i="1" dirty="0">
                <a:solidFill>
                  <a:prstClr val="white"/>
                </a:solidFill>
                <a:latin typeface="Arial" charset="0"/>
              </a:rPr>
              <a:t>Anegamiento en Trigo y Cebada: Y las </a:t>
            </a:r>
            <a:r>
              <a:rPr lang="es-ES_tradnl" sz="2400" b="1" i="1" dirty="0" err="1">
                <a:solidFill>
                  <a:prstClr val="white"/>
                </a:solidFill>
                <a:latin typeface="Arial" charset="0"/>
              </a:rPr>
              <a:t>raices</a:t>
            </a:r>
            <a:r>
              <a:rPr lang="es-ES_tradnl" sz="2400" b="1" i="1" dirty="0">
                <a:solidFill>
                  <a:prstClr val="white"/>
                </a:solidFill>
                <a:latin typeface="Arial" charset="0"/>
              </a:rPr>
              <a:t>…………?</a:t>
            </a:r>
            <a:endParaRPr lang="es-ES" sz="2400" b="1" i="1" baseline="30000" dirty="0">
              <a:solidFill>
                <a:prstClr val="white"/>
              </a:solidFill>
              <a:latin typeface="Arial" charset="0"/>
            </a:endParaRPr>
          </a:p>
          <a:p>
            <a:pPr algn="ctr" eaLnBrk="0" hangingPunct="0">
              <a:defRPr/>
            </a:pPr>
            <a:endParaRPr lang="es-ES_tradnl" sz="2400" dirty="0">
              <a:solidFill>
                <a:prstClr val="white"/>
              </a:solidFill>
              <a:latin typeface="Times New Roman" pitchFamily="18" charset="0"/>
            </a:endParaRPr>
          </a:p>
        </p:txBody>
      </p:sp>
      <p:sp>
        <p:nvSpPr>
          <p:cNvPr id="26" name="25 Flecha abajo"/>
          <p:cNvSpPr/>
          <p:nvPr/>
        </p:nvSpPr>
        <p:spPr>
          <a:xfrm>
            <a:off x="1896872" y="2996952"/>
            <a:ext cx="228600" cy="304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prstClr val="white"/>
              </a:solidFill>
            </a:endParaRPr>
          </a:p>
        </p:txBody>
      </p:sp>
      <p:sp>
        <p:nvSpPr>
          <p:cNvPr id="165907" name="27 CuadroTexto"/>
          <p:cNvSpPr txBox="1">
            <a:spLocks noChangeArrowheads="1"/>
          </p:cNvSpPr>
          <p:nvPr/>
        </p:nvSpPr>
        <p:spPr bwMode="auto">
          <a:xfrm>
            <a:off x="1560322" y="2657248"/>
            <a:ext cx="901700" cy="307975"/>
          </a:xfrm>
          <a:prstGeom prst="rect">
            <a:avLst/>
          </a:prstGeom>
          <a:noFill/>
          <a:ln w="9525">
            <a:noFill/>
            <a:miter lim="800000"/>
            <a:headEnd/>
            <a:tailEnd/>
          </a:ln>
        </p:spPr>
        <p:txBody>
          <a:bodyPr wrap="none">
            <a:spAutoFit/>
          </a:bodyPr>
          <a:lstStyle/>
          <a:p>
            <a:r>
              <a:rPr lang="es-AR" sz="1400" dirty="0">
                <a:solidFill>
                  <a:prstClr val="black"/>
                </a:solidFill>
              </a:rPr>
              <a:t>Anegado</a:t>
            </a:r>
          </a:p>
        </p:txBody>
      </p:sp>
      <p:pic>
        <p:nvPicPr>
          <p:cNvPr id="28" name="33 Imagen" descr="2013-02-18 10.12.03.jpg"/>
          <p:cNvPicPr>
            <a:picLocks noChangeAspect="1"/>
          </p:cNvPicPr>
          <p:nvPr/>
        </p:nvPicPr>
        <p:blipFill>
          <a:blip r:embed="rId4" cstate="print">
            <a:lum bright="10000" contrast="-10000"/>
          </a:blip>
          <a:srcRect l="33856" r="27640" b="23148"/>
          <a:stretch>
            <a:fillRect/>
          </a:stretch>
        </p:blipFill>
        <p:spPr bwMode="auto">
          <a:xfrm>
            <a:off x="5247032" y="1123419"/>
            <a:ext cx="1783258" cy="4738184"/>
          </a:xfrm>
          <a:prstGeom prst="rect">
            <a:avLst/>
          </a:prstGeom>
          <a:ln>
            <a:noFill/>
          </a:ln>
          <a:effectLst>
            <a:outerShdw blurRad="190500" algn="tl" rotWithShape="0">
              <a:srgbClr val="000000">
                <a:alpha val="70000"/>
              </a:srgbClr>
            </a:outerShdw>
          </a:effectLst>
        </p:spPr>
      </p:pic>
      <p:pic>
        <p:nvPicPr>
          <p:cNvPr id="30" name="Picture 31" descr="E:\Users\Romina\Pictures\Fotos ensayos\Raices 2010\2013-02-18 09.29.37.jpg"/>
          <p:cNvPicPr>
            <a:picLocks noChangeAspect="1" noChangeArrowheads="1"/>
          </p:cNvPicPr>
          <p:nvPr/>
        </p:nvPicPr>
        <p:blipFill>
          <a:blip r:embed="rId5" cstate="print">
            <a:lum bright="10000" contrast="-10000"/>
          </a:blip>
          <a:srcRect l="56389" r="11880"/>
          <a:stretch>
            <a:fillRect/>
          </a:stretch>
        </p:blipFill>
        <p:spPr bwMode="auto">
          <a:xfrm>
            <a:off x="7145670" y="1090765"/>
            <a:ext cx="2015883" cy="4770838"/>
          </a:xfrm>
          <a:prstGeom prst="rect">
            <a:avLst/>
          </a:prstGeom>
          <a:ln>
            <a:noFill/>
          </a:ln>
          <a:effectLst>
            <a:outerShdw blurRad="190500" algn="tl" rotWithShape="0">
              <a:srgbClr val="000000">
                <a:alpha val="70000"/>
              </a:srgbClr>
            </a:outerShdw>
          </a:effectLst>
        </p:spPr>
      </p:pic>
      <p:sp>
        <p:nvSpPr>
          <p:cNvPr id="31" name="107 CuadroTexto"/>
          <p:cNvSpPr txBox="1">
            <a:spLocks noChangeArrowheads="1"/>
          </p:cNvSpPr>
          <p:nvPr/>
        </p:nvSpPr>
        <p:spPr bwMode="auto">
          <a:xfrm>
            <a:off x="5148064" y="764704"/>
            <a:ext cx="4013489" cy="4001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AR" altLang="es-AR" sz="2000" b="1" i="1">
                <a:solidFill>
                  <a:prstClr val="white"/>
                </a:solidFill>
              </a:rPr>
              <a:t>Cebada</a:t>
            </a:r>
          </a:p>
        </p:txBody>
      </p:sp>
      <p:sp>
        <p:nvSpPr>
          <p:cNvPr id="32" name="116 CuadroTexto"/>
          <p:cNvSpPr txBox="1">
            <a:spLocks noChangeArrowheads="1"/>
          </p:cNvSpPr>
          <p:nvPr/>
        </p:nvSpPr>
        <p:spPr bwMode="auto">
          <a:xfrm>
            <a:off x="5529246" y="5996027"/>
            <a:ext cx="1218829"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AR" altLang="es-AR" sz="1600" b="1" i="1" dirty="0">
                <a:solidFill>
                  <a:srgbClr val="C0504D"/>
                </a:solidFill>
              </a:rPr>
              <a:t>Control</a:t>
            </a:r>
          </a:p>
        </p:txBody>
      </p:sp>
      <p:sp>
        <p:nvSpPr>
          <p:cNvPr id="33" name="117 CuadroTexto"/>
          <p:cNvSpPr txBox="1">
            <a:spLocks noChangeArrowheads="1"/>
          </p:cNvSpPr>
          <p:nvPr/>
        </p:nvSpPr>
        <p:spPr bwMode="auto">
          <a:xfrm>
            <a:off x="7657285" y="5894649"/>
            <a:ext cx="1264798"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AR" altLang="es-AR" sz="1600" b="1" i="1" dirty="0">
                <a:solidFill>
                  <a:srgbClr val="C0504D"/>
                </a:solidFill>
              </a:rPr>
              <a:t>Anegado en Antesis</a:t>
            </a:r>
          </a:p>
        </p:txBody>
      </p:sp>
      <p:sp>
        <p:nvSpPr>
          <p:cNvPr id="2" name="CuadroTexto 1"/>
          <p:cNvSpPr txBox="1"/>
          <p:nvPr/>
        </p:nvSpPr>
        <p:spPr>
          <a:xfrm>
            <a:off x="470226" y="6294758"/>
            <a:ext cx="3983591" cy="369332"/>
          </a:xfrm>
          <a:prstGeom prst="rect">
            <a:avLst/>
          </a:prstGeom>
          <a:noFill/>
        </p:spPr>
        <p:txBody>
          <a:bodyPr wrap="none" rtlCol="0">
            <a:spAutoFit/>
          </a:bodyPr>
          <a:lstStyle/>
          <a:p>
            <a:r>
              <a:rPr lang="es-AR" dirty="0" smtClean="0"/>
              <a:t>Tesis Doctoral: Romina de San Celedonio</a:t>
            </a:r>
            <a:endParaRPr lang="es-AR" dirty="0"/>
          </a:p>
        </p:txBody>
      </p:sp>
    </p:spTree>
    <p:extLst>
      <p:ext uri="{BB962C8B-B14F-4D97-AF65-F5344CB8AC3E}">
        <p14:creationId xmlns:p14="http://schemas.microsoft.com/office/powerpoint/2010/main" val="102099464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1"/>
          <p:cNvGrpSpPr>
            <a:grpSpLocks/>
          </p:cNvGrpSpPr>
          <p:nvPr/>
        </p:nvGrpSpPr>
        <p:grpSpPr bwMode="auto">
          <a:xfrm>
            <a:off x="544513" y="1055688"/>
            <a:ext cx="8675687" cy="2741612"/>
            <a:chOff x="342" y="665"/>
            <a:chExt cx="5466" cy="1727"/>
          </a:xfrm>
        </p:grpSpPr>
        <p:sp>
          <p:nvSpPr>
            <p:cNvPr id="7230" name="Rectangle 62"/>
            <p:cNvSpPr>
              <a:spLocks noChangeArrowheads="1"/>
            </p:cNvSpPr>
            <p:nvPr/>
          </p:nvSpPr>
          <p:spPr bwMode="auto">
            <a:xfrm>
              <a:off x="1529" y="2228"/>
              <a:ext cx="253" cy="164"/>
            </a:xfrm>
            <a:prstGeom prst="rect">
              <a:avLst/>
            </a:prstGeom>
            <a:noFill/>
            <a:ln w="9525">
              <a:noFill/>
              <a:miter lim="800000"/>
              <a:headEnd/>
              <a:tailEnd/>
            </a:ln>
            <a:effectLst/>
          </p:spPr>
          <p:txBody>
            <a:bodyPr wrap="none" lIns="92075" tIns="46038" rIns="92075" bIns="46038">
              <a:spAutoFit/>
            </a:bodyPr>
            <a:lstStyle/>
            <a:p>
              <a:pPr defTabSz="762000" eaLnBrk="0" fontAlgn="base" hangingPunct="0">
                <a:spcBef>
                  <a:spcPct val="0"/>
                </a:spcBef>
                <a:spcAft>
                  <a:spcPct val="0"/>
                </a:spcAft>
              </a:pPr>
              <a:r>
                <a:rPr lang="es-ES_tradnl" sz="1100">
                  <a:solidFill>
                    <a:srgbClr val="000000"/>
                  </a:solidFill>
                  <a:latin typeface="Arial" pitchFamily="34" charset="0"/>
                </a:rPr>
                <a:t> DL</a:t>
              </a:r>
            </a:p>
          </p:txBody>
        </p:sp>
        <p:grpSp>
          <p:nvGrpSpPr>
            <p:cNvPr id="7" name="Group 63"/>
            <p:cNvGrpSpPr>
              <a:grpSpLocks/>
            </p:cNvGrpSpPr>
            <p:nvPr/>
          </p:nvGrpSpPr>
          <p:grpSpPr bwMode="auto">
            <a:xfrm>
              <a:off x="342" y="665"/>
              <a:ext cx="5466" cy="1724"/>
              <a:chOff x="292" y="144"/>
              <a:chExt cx="5466" cy="1724"/>
            </a:xfrm>
          </p:grpSpPr>
          <p:sp>
            <p:nvSpPr>
              <p:cNvPr id="7232" name="Freeform 64"/>
              <p:cNvSpPr>
                <a:spLocks/>
              </p:cNvSpPr>
              <p:nvPr/>
            </p:nvSpPr>
            <p:spPr bwMode="auto">
              <a:xfrm>
                <a:off x="460" y="1559"/>
                <a:ext cx="5216" cy="49"/>
              </a:xfrm>
              <a:custGeom>
                <a:avLst/>
                <a:gdLst/>
                <a:ahLst/>
                <a:cxnLst>
                  <a:cxn ang="0">
                    <a:pos x="0" y="53"/>
                  </a:cxn>
                  <a:cxn ang="0">
                    <a:pos x="5156" y="53"/>
                  </a:cxn>
                  <a:cxn ang="0">
                    <a:pos x="5528" y="0"/>
                  </a:cxn>
                  <a:cxn ang="0">
                    <a:pos x="386" y="0"/>
                  </a:cxn>
                  <a:cxn ang="0">
                    <a:pos x="0" y="53"/>
                  </a:cxn>
                </a:cxnLst>
                <a:rect l="0" t="0" r="r" b="b"/>
                <a:pathLst>
                  <a:path w="5529" h="54">
                    <a:moveTo>
                      <a:pt x="0" y="53"/>
                    </a:moveTo>
                    <a:lnTo>
                      <a:pt x="5156" y="53"/>
                    </a:lnTo>
                    <a:lnTo>
                      <a:pt x="5528" y="0"/>
                    </a:lnTo>
                    <a:lnTo>
                      <a:pt x="386" y="0"/>
                    </a:lnTo>
                    <a:lnTo>
                      <a:pt x="0" y="53"/>
                    </a:lnTo>
                  </a:path>
                </a:pathLst>
              </a:custGeom>
              <a:solidFill>
                <a:srgbClr val="996633"/>
              </a:solidFill>
              <a:ln w="12700" cap="rnd" cmpd="sng">
                <a:solidFill>
                  <a:srgbClr val="996633"/>
                </a:solidFill>
                <a:prstDash val="solid"/>
                <a:round/>
                <a:headEnd/>
                <a:tailEnd/>
              </a:ln>
              <a:effectLst/>
            </p:spPr>
            <p:txBody>
              <a:bodyPr/>
              <a:lstStyle/>
              <a:p>
                <a:pPr fontAlgn="base">
                  <a:spcBef>
                    <a:spcPct val="0"/>
                  </a:spcBef>
                  <a:spcAft>
                    <a:spcPct val="0"/>
                  </a:spcAft>
                </a:pPr>
                <a:endParaRPr lang="es-AR" sz="2400">
                  <a:solidFill>
                    <a:srgbClr val="000000"/>
                  </a:solidFill>
                </a:endParaRPr>
              </a:p>
            </p:txBody>
          </p:sp>
          <p:grpSp>
            <p:nvGrpSpPr>
              <p:cNvPr id="8" name="Group 65"/>
              <p:cNvGrpSpPr>
                <a:grpSpLocks/>
              </p:cNvGrpSpPr>
              <p:nvPr/>
            </p:nvGrpSpPr>
            <p:grpSpPr bwMode="auto">
              <a:xfrm>
                <a:off x="432" y="1626"/>
                <a:ext cx="5069" cy="36"/>
                <a:chOff x="546" y="1672"/>
                <a:chExt cx="5374" cy="40"/>
              </a:xfrm>
            </p:grpSpPr>
            <p:sp>
              <p:nvSpPr>
                <p:cNvPr id="7234" name="Freeform 66"/>
                <p:cNvSpPr>
                  <a:spLocks/>
                </p:cNvSpPr>
                <p:nvPr/>
              </p:nvSpPr>
              <p:spPr bwMode="auto">
                <a:xfrm>
                  <a:off x="5822" y="1672"/>
                  <a:ext cx="98" cy="40"/>
                </a:xfrm>
                <a:custGeom>
                  <a:avLst/>
                  <a:gdLst/>
                  <a:ahLst/>
                  <a:cxnLst>
                    <a:cxn ang="0">
                      <a:pos x="97" y="19"/>
                    </a:cxn>
                    <a:cxn ang="0">
                      <a:pos x="0" y="39"/>
                    </a:cxn>
                    <a:cxn ang="0">
                      <a:pos x="0" y="19"/>
                    </a:cxn>
                    <a:cxn ang="0">
                      <a:pos x="0" y="0"/>
                    </a:cxn>
                    <a:cxn ang="0">
                      <a:pos x="97" y="19"/>
                    </a:cxn>
                  </a:cxnLst>
                  <a:rect l="0" t="0" r="r" b="b"/>
                  <a:pathLst>
                    <a:path w="98" h="40">
                      <a:moveTo>
                        <a:pt x="97" y="19"/>
                      </a:moveTo>
                      <a:lnTo>
                        <a:pt x="0" y="39"/>
                      </a:lnTo>
                      <a:lnTo>
                        <a:pt x="0" y="19"/>
                      </a:lnTo>
                      <a:lnTo>
                        <a:pt x="0" y="0"/>
                      </a:lnTo>
                      <a:lnTo>
                        <a:pt x="97" y="19"/>
                      </a:lnTo>
                    </a:path>
                  </a:pathLst>
                </a:custGeom>
                <a:noFill/>
                <a:ln w="12700" cap="rnd" cmpd="sng">
                  <a:solidFill>
                    <a:srgbClr val="000000"/>
                  </a:solidFill>
                  <a:prstDash val="solid"/>
                  <a:round/>
                  <a:headEnd/>
                  <a:tailEnd/>
                </a:ln>
                <a:effectLst/>
              </p:spPr>
              <p:txBody>
                <a:bodyPr/>
                <a:lstStyle/>
                <a:p>
                  <a:pPr fontAlgn="base">
                    <a:spcBef>
                      <a:spcPct val="0"/>
                    </a:spcBef>
                    <a:spcAft>
                      <a:spcPct val="0"/>
                    </a:spcAft>
                  </a:pPr>
                  <a:endParaRPr lang="es-AR" sz="2400">
                    <a:solidFill>
                      <a:srgbClr val="000000"/>
                    </a:solidFill>
                  </a:endParaRPr>
                </a:p>
              </p:txBody>
            </p:sp>
            <p:sp>
              <p:nvSpPr>
                <p:cNvPr id="7235" name="Line 67"/>
                <p:cNvSpPr>
                  <a:spLocks noChangeShapeType="1"/>
                </p:cNvSpPr>
                <p:nvPr/>
              </p:nvSpPr>
              <p:spPr bwMode="auto">
                <a:xfrm>
                  <a:off x="546" y="1692"/>
                  <a:ext cx="5278" cy="0"/>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sp>
            <p:nvSpPr>
              <p:cNvPr id="7236" name="Line 68"/>
              <p:cNvSpPr>
                <a:spLocks noChangeShapeType="1"/>
              </p:cNvSpPr>
              <p:nvPr/>
            </p:nvSpPr>
            <p:spPr bwMode="auto">
              <a:xfrm>
                <a:off x="4784" y="1626"/>
                <a:ext cx="0" cy="74"/>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237" name="Rectangle 69"/>
              <p:cNvSpPr>
                <a:spLocks noChangeArrowheads="1"/>
              </p:cNvSpPr>
              <p:nvPr/>
            </p:nvSpPr>
            <p:spPr bwMode="auto">
              <a:xfrm>
                <a:off x="292" y="1672"/>
                <a:ext cx="199" cy="164"/>
              </a:xfrm>
              <a:prstGeom prst="rect">
                <a:avLst/>
              </a:prstGeom>
              <a:noFill/>
              <a:ln w="9525">
                <a:noFill/>
                <a:miter lim="800000"/>
                <a:headEnd/>
                <a:tailEnd/>
              </a:ln>
              <a:effectLst/>
            </p:spPr>
            <p:txBody>
              <a:bodyPr wrap="none" lIns="92075" tIns="46038" rIns="92075" bIns="46038">
                <a:spAutoFit/>
              </a:bodyPr>
              <a:lstStyle/>
              <a:p>
                <a:pPr defTabSz="762000" eaLnBrk="0" fontAlgn="base" hangingPunct="0">
                  <a:spcBef>
                    <a:spcPct val="0"/>
                  </a:spcBef>
                  <a:spcAft>
                    <a:spcPct val="0"/>
                  </a:spcAft>
                </a:pPr>
                <a:r>
                  <a:rPr lang="es-ES_tradnl" sz="1100">
                    <a:solidFill>
                      <a:srgbClr val="000000"/>
                    </a:solidFill>
                    <a:latin typeface="Arial" pitchFamily="34" charset="0"/>
                  </a:rPr>
                  <a:t> S</a:t>
                </a:r>
              </a:p>
            </p:txBody>
          </p:sp>
          <p:sp>
            <p:nvSpPr>
              <p:cNvPr id="7238" name="Rectangle 70"/>
              <p:cNvSpPr>
                <a:spLocks noChangeArrowheads="1"/>
              </p:cNvSpPr>
              <p:nvPr/>
            </p:nvSpPr>
            <p:spPr bwMode="auto">
              <a:xfrm>
                <a:off x="600" y="1701"/>
                <a:ext cx="248" cy="164"/>
              </a:xfrm>
              <a:prstGeom prst="rect">
                <a:avLst/>
              </a:prstGeom>
              <a:noFill/>
              <a:ln w="9525">
                <a:noFill/>
                <a:miter lim="800000"/>
                <a:headEnd/>
                <a:tailEnd/>
              </a:ln>
              <a:effectLst/>
            </p:spPr>
            <p:txBody>
              <a:bodyPr wrap="none" lIns="92075" tIns="46038" rIns="92075" bIns="46038">
                <a:spAutoFit/>
              </a:bodyPr>
              <a:lstStyle/>
              <a:p>
                <a:pPr defTabSz="762000" eaLnBrk="0" fontAlgn="base" hangingPunct="0">
                  <a:spcBef>
                    <a:spcPct val="0"/>
                  </a:spcBef>
                  <a:spcAft>
                    <a:spcPct val="0"/>
                  </a:spcAft>
                </a:pPr>
                <a:r>
                  <a:rPr lang="es-ES_tradnl" sz="1100">
                    <a:solidFill>
                      <a:srgbClr val="000000"/>
                    </a:solidFill>
                    <a:latin typeface="Arial" pitchFamily="34" charset="0"/>
                  </a:rPr>
                  <a:t>Em</a:t>
                </a:r>
              </a:p>
            </p:txBody>
          </p:sp>
          <p:sp>
            <p:nvSpPr>
              <p:cNvPr id="7239" name="Rectangle 71"/>
              <p:cNvSpPr>
                <a:spLocks noChangeArrowheads="1"/>
              </p:cNvSpPr>
              <p:nvPr/>
            </p:nvSpPr>
            <p:spPr bwMode="auto">
              <a:xfrm>
                <a:off x="3480" y="1694"/>
                <a:ext cx="199" cy="164"/>
              </a:xfrm>
              <a:prstGeom prst="rect">
                <a:avLst/>
              </a:prstGeom>
              <a:noFill/>
              <a:ln w="9525">
                <a:noFill/>
                <a:miter lim="800000"/>
                <a:headEnd/>
                <a:tailEnd/>
              </a:ln>
              <a:effectLst/>
            </p:spPr>
            <p:txBody>
              <a:bodyPr wrap="none" lIns="92075" tIns="46038" rIns="92075" bIns="46038">
                <a:spAutoFit/>
              </a:bodyPr>
              <a:lstStyle/>
              <a:p>
                <a:pPr defTabSz="762000" eaLnBrk="0" fontAlgn="base" hangingPunct="0">
                  <a:spcBef>
                    <a:spcPct val="0"/>
                  </a:spcBef>
                  <a:spcAft>
                    <a:spcPct val="0"/>
                  </a:spcAft>
                </a:pPr>
                <a:r>
                  <a:rPr lang="es-ES_tradnl" sz="1100">
                    <a:solidFill>
                      <a:srgbClr val="000000"/>
                    </a:solidFill>
                    <a:latin typeface="Arial" pitchFamily="34" charset="0"/>
                  </a:rPr>
                  <a:t>At</a:t>
                </a:r>
              </a:p>
            </p:txBody>
          </p:sp>
          <p:sp>
            <p:nvSpPr>
              <p:cNvPr id="7240" name="Rectangle 72"/>
              <p:cNvSpPr>
                <a:spLocks noChangeArrowheads="1"/>
              </p:cNvSpPr>
              <p:nvPr/>
            </p:nvSpPr>
            <p:spPr bwMode="auto">
              <a:xfrm>
                <a:off x="4638" y="1687"/>
                <a:ext cx="272" cy="164"/>
              </a:xfrm>
              <a:prstGeom prst="rect">
                <a:avLst/>
              </a:prstGeom>
              <a:noFill/>
              <a:ln w="9525">
                <a:noFill/>
                <a:miter lim="800000"/>
                <a:headEnd/>
                <a:tailEnd/>
              </a:ln>
              <a:effectLst/>
            </p:spPr>
            <p:txBody>
              <a:bodyPr wrap="none" lIns="92075" tIns="46038" rIns="92075" bIns="46038">
                <a:spAutoFit/>
              </a:bodyPr>
              <a:lstStyle/>
              <a:p>
                <a:pPr defTabSz="762000" eaLnBrk="0" fontAlgn="base" hangingPunct="0">
                  <a:spcBef>
                    <a:spcPct val="0"/>
                  </a:spcBef>
                  <a:spcAft>
                    <a:spcPct val="0"/>
                  </a:spcAft>
                </a:pPr>
                <a:r>
                  <a:rPr lang="es-ES_tradnl" sz="1100">
                    <a:solidFill>
                      <a:srgbClr val="000000"/>
                    </a:solidFill>
                    <a:latin typeface="Arial" pitchFamily="34" charset="0"/>
                  </a:rPr>
                  <a:t> MP</a:t>
                </a:r>
              </a:p>
            </p:txBody>
          </p:sp>
          <p:sp>
            <p:nvSpPr>
              <p:cNvPr id="7241" name="Line 73"/>
              <p:cNvSpPr>
                <a:spLocks noChangeShapeType="1"/>
              </p:cNvSpPr>
              <p:nvPr/>
            </p:nvSpPr>
            <p:spPr bwMode="auto">
              <a:xfrm>
                <a:off x="461" y="1607"/>
                <a:ext cx="4911" cy="0"/>
              </a:xfrm>
              <a:prstGeom prst="line">
                <a:avLst/>
              </a:prstGeom>
              <a:noFill/>
              <a:ln w="254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242" name="Freeform 74"/>
              <p:cNvSpPr>
                <a:spLocks/>
              </p:cNvSpPr>
              <p:nvPr/>
            </p:nvSpPr>
            <p:spPr bwMode="auto">
              <a:xfrm>
                <a:off x="687" y="1534"/>
                <a:ext cx="19" cy="68"/>
              </a:xfrm>
              <a:custGeom>
                <a:avLst/>
                <a:gdLst/>
                <a:ahLst/>
                <a:cxnLst>
                  <a:cxn ang="0">
                    <a:pos x="10" y="74"/>
                  </a:cxn>
                  <a:cxn ang="0">
                    <a:pos x="10" y="67"/>
                  </a:cxn>
                  <a:cxn ang="0">
                    <a:pos x="10" y="46"/>
                  </a:cxn>
                  <a:cxn ang="0">
                    <a:pos x="0" y="27"/>
                  </a:cxn>
                  <a:cxn ang="0">
                    <a:pos x="0" y="14"/>
                  </a:cxn>
                  <a:cxn ang="0">
                    <a:pos x="0" y="6"/>
                  </a:cxn>
                  <a:cxn ang="0">
                    <a:pos x="0" y="0"/>
                  </a:cxn>
                  <a:cxn ang="0">
                    <a:pos x="10" y="6"/>
                  </a:cxn>
                  <a:cxn ang="0">
                    <a:pos x="10" y="14"/>
                  </a:cxn>
                  <a:cxn ang="0">
                    <a:pos x="19" y="41"/>
                  </a:cxn>
                  <a:cxn ang="0">
                    <a:pos x="19" y="46"/>
                  </a:cxn>
                  <a:cxn ang="0">
                    <a:pos x="19" y="53"/>
                  </a:cxn>
                  <a:cxn ang="0">
                    <a:pos x="19" y="59"/>
                  </a:cxn>
                  <a:cxn ang="0">
                    <a:pos x="19" y="67"/>
                  </a:cxn>
                  <a:cxn ang="0">
                    <a:pos x="19" y="74"/>
                  </a:cxn>
                  <a:cxn ang="0">
                    <a:pos x="10" y="74"/>
                  </a:cxn>
                  <a:cxn ang="0">
                    <a:pos x="10" y="67"/>
                  </a:cxn>
                </a:cxnLst>
                <a:rect l="0" t="0" r="r" b="b"/>
                <a:pathLst>
                  <a:path w="20" h="75">
                    <a:moveTo>
                      <a:pt x="10" y="74"/>
                    </a:moveTo>
                    <a:lnTo>
                      <a:pt x="10" y="67"/>
                    </a:lnTo>
                    <a:lnTo>
                      <a:pt x="10" y="46"/>
                    </a:lnTo>
                    <a:lnTo>
                      <a:pt x="0" y="27"/>
                    </a:lnTo>
                    <a:lnTo>
                      <a:pt x="0" y="14"/>
                    </a:lnTo>
                    <a:lnTo>
                      <a:pt x="0" y="6"/>
                    </a:lnTo>
                    <a:lnTo>
                      <a:pt x="0" y="0"/>
                    </a:lnTo>
                    <a:lnTo>
                      <a:pt x="10" y="6"/>
                    </a:lnTo>
                    <a:lnTo>
                      <a:pt x="10" y="14"/>
                    </a:lnTo>
                    <a:lnTo>
                      <a:pt x="19" y="41"/>
                    </a:lnTo>
                    <a:lnTo>
                      <a:pt x="19" y="46"/>
                    </a:lnTo>
                    <a:lnTo>
                      <a:pt x="19" y="53"/>
                    </a:lnTo>
                    <a:lnTo>
                      <a:pt x="19" y="59"/>
                    </a:lnTo>
                    <a:lnTo>
                      <a:pt x="19" y="67"/>
                    </a:lnTo>
                    <a:lnTo>
                      <a:pt x="19" y="74"/>
                    </a:lnTo>
                    <a:lnTo>
                      <a:pt x="10" y="74"/>
                    </a:lnTo>
                    <a:lnTo>
                      <a:pt x="10" y="67"/>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243" name="Oval 75"/>
              <p:cNvSpPr>
                <a:spLocks noChangeArrowheads="1"/>
              </p:cNvSpPr>
              <p:nvPr/>
            </p:nvSpPr>
            <p:spPr bwMode="auto">
              <a:xfrm>
                <a:off x="446" y="1617"/>
                <a:ext cx="24" cy="11"/>
              </a:xfrm>
              <a:prstGeom prst="ellipse">
                <a:avLst/>
              </a:prstGeom>
              <a:noFill/>
              <a:ln w="12700">
                <a:solidFill>
                  <a:srgbClr val="000000"/>
                </a:solidFill>
                <a:round/>
                <a:headEnd/>
                <a:tailEnd/>
              </a:ln>
              <a:effectLst/>
            </p:spPr>
            <p:txBody>
              <a:bodyPr wrap="none" anchor="ctr"/>
              <a:lstStyle/>
              <a:p>
                <a:pPr fontAlgn="base">
                  <a:spcBef>
                    <a:spcPct val="0"/>
                  </a:spcBef>
                  <a:spcAft>
                    <a:spcPct val="0"/>
                  </a:spcAft>
                </a:pPr>
                <a:endParaRPr lang="es-AR" sz="2400">
                  <a:solidFill>
                    <a:srgbClr val="000000"/>
                  </a:solidFill>
                </a:endParaRPr>
              </a:p>
            </p:txBody>
          </p:sp>
          <p:grpSp>
            <p:nvGrpSpPr>
              <p:cNvPr id="9" name="Group 76"/>
              <p:cNvGrpSpPr>
                <a:grpSpLocks/>
              </p:cNvGrpSpPr>
              <p:nvPr/>
            </p:nvGrpSpPr>
            <p:grpSpPr bwMode="auto">
              <a:xfrm>
                <a:off x="548" y="1613"/>
                <a:ext cx="52" cy="15"/>
                <a:chOff x="669" y="1658"/>
                <a:chExt cx="55" cy="17"/>
              </a:xfrm>
            </p:grpSpPr>
            <p:sp>
              <p:nvSpPr>
                <p:cNvPr id="7245" name="Oval 77"/>
                <p:cNvSpPr>
                  <a:spLocks noChangeArrowheads="1"/>
                </p:cNvSpPr>
                <p:nvPr/>
              </p:nvSpPr>
              <p:spPr bwMode="auto">
                <a:xfrm>
                  <a:off x="669" y="1662"/>
                  <a:ext cx="42" cy="13"/>
                </a:xfrm>
                <a:prstGeom prst="ellipse">
                  <a:avLst/>
                </a:prstGeom>
                <a:noFill/>
                <a:ln w="12700">
                  <a:solidFill>
                    <a:srgbClr val="000000"/>
                  </a:solidFill>
                  <a:round/>
                  <a:headEnd/>
                  <a:tailEnd/>
                </a:ln>
                <a:effectLst/>
              </p:spPr>
              <p:txBody>
                <a:bodyPr wrap="none" anchor="ctr"/>
                <a:lstStyle/>
                <a:p>
                  <a:pPr fontAlgn="base">
                    <a:spcBef>
                      <a:spcPct val="0"/>
                    </a:spcBef>
                    <a:spcAft>
                      <a:spcPct val="0"/>
                    </a:spcAft>
                  </a:pPr>
                  <a:endParaRPr lang="es-AR" sz="2400">
                    <a:solidFill>
                      <a:srgbClr val="000000"/>
                    </a:solidFill>
                  </a:endParaRPr>
                </a:p>
              </p:txBody>
            </p:sp>
            <p:sp>
              <p:nvSpPr>
                <p:cNvPr id="7246" name="Freeform 78"/>
                <p:cNvSpPr>
                  <a:spLocks/>
                </p:cNvSpPr>
                <p:nvPr/>
              </p:nvSpPr>
              <p:spPr bwMode="auto">
                <a:xfrm>
                  <a:off x="705" y="1658"/>
                  <a:ext cx="19" cy="17"/>
                </a:xfrm>
                <a:custGeom>
                  <a:avLst/>
                  <a:gdLst/>
                  <a:ahLst/>
                  <a:cxnLst>
                    <a:cxn ang="0">
                      <a:pos x="0" y="16"/>
                    </a:cxn>
                    <a:cxn ang="0">
                      <a:pos x="9" y="8"/>
                    </a:cxn>
                    <a:cxn ang="0">
                      <a:pos x="18" y="0"/>
                    </a:cxn>
                    <a:cxn ang="0">
                      <a:pos x="9" y="8"/>
                    </a:cxn>
                  </a:cxnLst>
                  <a:rect l="0" t="0" r="r" b="b"/>
                  <a:pathLst>
                    <a:path w="19" h="17">
                      <a:moveTo>
                        <a:pt x="0" y="16"/>
                      </a:moveTo>
                      <a:lnTo>
                        <a:pt x="9" y="8"/>
                      </a:lnTo>
                      <a:lnTo>
                        <a:pt x="18" y="0"/>
                      </a:lnTo>
                      <a:lnTo>
                        <a:pt x="9" y="8"/>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grpSp>
          <p:sp>
            <p:nvSpPr>
              <p:cNvPr id="7247" name="Line 79"/>
              <p:cNvSpPr>
                <a:spLocks noChangeShapeType="1"/>
              </p:cNvSpPr>
              <p:nvPr/>
            </p:nvSpPr>
            <p:spPr bwMode="auto">
              <a:xfrm flipV="1">
                <a:off x="4556" y="784"/>
                <a:ext cx="0" cy="800"/>
              </a:xfrm>
              <a:prstGeom prst="line">
                <a:avLst/>
              </a:prstGeom>
              <a:noFill/>
              <a:ln w="254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248" name="Arc 80"/>
              <p:cNvSpPr>
                <a:spLocks/>
              </p:cNvSpPr>
              <p:nvPr/>
            </p:nvSpPr>
            <p:spPr bwMode="auto">
              <a:xfrm>
                <a:off x="4551" y="522"/>
                <a:ext cx="38" cy="285"/>
              </a:xfrm>
              <a:custGeom>
                <a:avLst/>
                <a:gdLst>
                  <a:gd name="G0" fmla="+- 21599 0 0"/>
                  <a:gd name="G1" fmla="+- 21575 0 0"/>
                  <a:gd name="G2" fmla="+- 21600 0 0"/>
                  <a:gd name="T0" fmla="*/ 0 w 21599"/>
                  <a:gd name="T1" fmla="*/ 21372 h 21575"/>
                  <a:gd name="T2" fmla="*/ 20561 w 21599"/>
                  <a:gd name="T3" fmla="*/ 0 h 21575"/>
                  <a:gd name="T4" fmla="*/ 21599 w 21599"/>
                  <a:gd name="T5" fmla="*/ 21575 h 21575"/>
                </a:gdLst>
                <a:ahLst/>
                <a:cxnLst>
                  <a:cxn ang="0">
                    <a:pos x="T0" y="T1"/>
                  </a:cxn>
                  <a:cxn ang="0">
                    <a:pos x="T2" y="T3"/>
                  </a:cxn>
                  <a:cxn ang="0">
                    <a:pos x="T4" y="T5"/>
                  </a:cxn>
                </a:cxnLst>
                <a:rect l="0" t="0" r="r" b="b"/>
                <a:pathLst>
                  <a:path w="21599" h="21575" fill="none" extrusionOk="0">
                    <a:moveTo>
                      <a:pt x="-1" y="21371"/>
                    </a:moveTo>
                    <a:cubicBezTo>
                      <a:pt x="107" y="9925"/>
                      <a:pt x="9126" y="550"/>
                      <a:pt x="20560" y="-1"/>
                    </a:cubicBezTo>
                  </a:path>
                  <a:path w="21599" h="21575" stroke="0" extrusionOk="0">
                    <a:moveTo>
                      <a:pt x="-1" y="21371"/>
                    </a:moveTo>
                    <a:cubicBezTo>
                      <a:pt x="107" y="9925"/>
                      <a:pt x="9126" y="550"/>
                      <a:pt x="20560" y="-1"/>
                    </a:cubicBezTo>
                    <a:lnTo>
                      <a:pt x="21599" y="21575"/>
                    </a:lnTo>
                    <a:close/>
                  </a:path>
                </a:pathLst>
              </a:custGeom>
              <a:solidFill>
                <a:schemeClr val="accent1"/>
              </a:solidFill>
              <a:ln w="12700" cap="rnd">
                <a:solidFill>
                  <a:schemeClr val="tx1"/>
                </a:solidFill>
                <a:round/>
                <a:headEnd/>
                <a:tailEnd/>
              </a:ln>
              <a:effectLst/>
            </p:spPr>
            <p:txBody>
              <a:bodyPr wrap="none" anchor="ctr"/>
              <a:lstStyle/>
              <a:p>
                <a:pPr fontAlgn="base">
                  <a:spcBef>
                    <a:spcPct val="0"/>
                  </a:spcBef>
                  <a:spcAft>
                    <a:spcPct val="0"/>
                  </a:spcAft>
                </a:pPr>
                <a:endParaRPr lang="es-AR" sz="2400">
                  <a:solidFill>
                    <a:srgbClr val="000000"/>
                  </a:solidFill>
                </a:endParaRPr>
              </a:p>
            </p:txBody>
          </p:sp>
          <p:sp>
            <p:nvSpPr>
              <p:cNvPr id="7249" name="Line 81"/>
              <p:cNvSpPr>
                <a:spLocks noChangeShapeType="1"/>
              </p:cNvSpPr>
              <p:nvPr/>
            </p:nvSpPr>
            <p:spPr bwMode="auto">
              <a:xfrm>
                <a:off x="4549" y="1565"/>
                <a:ext cx="0" cy="8"/>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250" name="Freeform 82"/>
              <p:cNvSpPr>
                <a:spLocks/>
              </p:cNvSpPr>
              <p:nvPr/>
            </p:nvSpPr>
            <p:spPr bwMode="auto">
              <a:xfrm>
                <a:off x="4549" y="1576"/>
                <a:ext cx="115" cy="15"/>
              </a:xfrm>
              <a:custGeom>
                <a:avLst/>
                <a:gdLst/>
                <a:ahLst/>
                <a:cxnLst>
                  <a:cxn ang="0">
                    <a:pos x="0" y="0"/>
                  </a:cxn>
                  <a:cxn ang="0">
                    <a:pos x="15" y="0"/>
                  </a:cxn>
                  <a:cxn ang="0">
                    <a:pos x="47" y="0"/>
                  </a:cxn>
                  <a:cxn ang="0">
                    <a:pos x="88" y="0"/>
                  </a:cxn>
                  <a:cxn ang="0">
                    <a:pos x="112" y="16"/>
                  </a:cxn>
                  <a:cxn ang="0">
                    <a:pos x="121" y="16"/>
                  </a:cxn>
                </a:cxnLst>
                <a:rect l="0" t="0" r="r" b="b"/>
                <a:pathLst>
                  <a:path w="122" h="17">
                    <a:moveTo>
                      <a:pt x="0" y="0"/>
                    </a:moveTo>
                    <a:lnTo>
                      <a:pt x="15" y="0"/>
                    </a:lnTo>
                    <a:lnTo>
                      <a:pt x="47" y="0"/>
                    </a:lnTo>
                    <a:lnTo>
                      <a:pt x="88" y="0"/>
                    </a:lnTo>
                    <a:lnTo>
                      <a:pt x="112" y="16"/>
                    </a:lnTo>
                    <a:lnTo>
                      <a:pt x="121" y="16"/>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251" name="Freeform 83"/>
              <p:cNvSpPr>
                <a:spLocks/>
              </p:cNvSpPr>
              <p:nvPr/>
            </p:nvSpPr>
            <p:spPr bwMode="auto">
              <a:xfrm>
                <a:off x="4434" y="1558"/>
                <a:ext cx="123" cy="19"/>
              </a:xfrm>
              <a:custGeom>
                <a:avLst/>
                <a:gdLst/>
                <a:ahLst/>
                <a:cxnLst>
                  <a:cxn ang="0">
                    <a:pos x="130" y="6"/>
                  </a:cxn>
                  <a:cxn ang="0">
                    <a:pos x="113" y="6"/>
                  </a:cxn>
                  <a:cxn ang="0">
                    <a:pos x="80" y="0"/>
                  </a:cxn>
                  <a:cxn ang="0">
                    <a:pos x="48" y="6"/>
                  </a:cxn>
                  <a:cxn ang="0">
                    <a:pos x="15" y="13"/>
                  </a:cxn>
                  <a:cxn ang="0">
                    <a:pos x="0" y="20"/>
                  </a:cxn>
                </a:cxnLst>
                <a:rect l="0" t="0" r="r" b="b"/>
                <a:pathLst>
                  <a:path w="131" h="21">
                    <a:moveTo>
                      <a:pt x="130" y="6"/>
                    </a:moveTo>
                    <a:lnTo>
                      <a:pt x="113" y="6"/>
                    </a:lnTo>
                    <a:lnTo>
                      <a:pt x="80" y="0"/>
                    </a:lnTo>
                    <a:lnTo>
                      <a:pt x="48" y="6"/>
                    </a:lnTo>
                    <a:lnTo>
                      <a:pt x="15" y="13"/>
                    </a:lnTo>
                    <a:lnTo>
                      <a:pt x="0" y="20"/>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252" name="Freeform 84"/>
              <p:cNvSpPr>
                <a:spLocks/>
              </p:cNvSpPr>
              <p:nvPr/>
            </p:nvSpPr>
            <p:spPr bwMode="auto">
              <a:xfrm>
                <a:off x="4556" y="1515"/>
                <a:ext cx="161" cy="68"/>
              </a:xfrm>
              <a:custGeom>
                <a:avLst/>
                <a:gdLst/>
                <a:ahLst/>
                <a:cxnLst>
                  <a:cxn ang="0">
                    <a:pos x="0" y="27"/>
                  </a:cxn>
                  <a:cxn ang="0">
                    <a:pos x="7" y="20"/>
                  </a:cxn>
                  <a:cxn ang="0">
                    <a:pos x="16" y="14"/>
                  </a:cxn>
                  <a:cxn ang="0">
                    <a:pos x="23" y="6"/>
                  </a:cxn>
                  <a:cxn ang="0">
                    <a:pos x="40" y="0"/>
                  </a:cxn>
                  <a:cxn ang="0">
                    <a:pos x="48" y="0"/>
                  </a:cxn>
                  <a:cxn ang="0">
                    <a:pos x="63" y="6"/>
                  </a:cxn>
                  <a:cxn ang="0">
                    <a:pos x="63" y="14"/>
                  </a:cxn>
                  <a:cxn ang="0">
                    <a:pos x="80" y="27"/>
                  </a:cxn>
                  <a:cxn ang="0">
                    <a:pos x="80" y="33"/>
                  </a:cxn>
                  <a:cxn ang="0">
                    <a:pos x="88" y="41"/>
                  </a:cxn>
                  <a:cxn ang="0">
                    <a:pos x="96" y="54"/>
                  </a:cxn>
                  <a:cxn ang="0">
                    <a:pos x="105" y="67"/>
                  </a:cxn>
                  <a:cxn ang="0">
                    <a:pos x="112" y="74"/>
                  </a:cxn>
                  <a:cxn ang="0">
                    <a:pos x="120" y="74"/>
                  </a:cxn>
                  <a:cxn ang="0">
                    <a:pos x="128" y="74"/>
                  </a:cxn>
                  <a:cxn ang="0">
                    <a:pos x="145" y="74"/>
                  </a:cxn>
                  <a:cxn ang="0">
                    <a:pos x="152" y="74"/>
                  </a:cxn>
                  <a:cxn ang="0">
                    <a:pos x="161" y="67"/>
                  </a:cxn>
                  <a:cxn ang="0">
                    <a:pos x="169" y="67"/>
                  </a:cxn>
                </a:cxnLst>
                <a:rect l="0" t="0" r="r" b="b"/>
                <a:pathLst>
                  <a:path w="170" h="75">
                    <a:moveTo>
                      <a:pt x="0" y="27"/>
                    </a:moveTo>
                    <a:lnTo>
                      <a:pt x="7" y="20"/>
                    </a:lnTo>
                    <a:lnTo>
                      <a:pt x="16" y="14"/>
                    </a:lnTo>
                    <a:lnTo>
                      <a:pt x="23" y="6"/>
                    </a:lnTo>
                    <a:lnTo>
                      <a:pt x="40" y="0"/>
                    </a:lnTo>
                    <a:lnTo>
                      <a:pt x="48" y="0"/>
                    </a:lnTo>
                    <a:lnTo>
                      <a:pt x="63" y="6"/>
                    </a:lnTo>
                    <a:lnTo>
                      <a:pt x="63" y="14"/>
                    </a:lnTo>
                    <a:lnTo>
                      <a:pt x="80" y="27"/>
                    </a:lnTo>
                    <a:lnTo>
                      <a:pt x="80" y="33"/>
                    </a:lnTo>
                    <a:lnTo>
                      <a:pt x="88" y="41"/>
                    </a:lnTo>
                    <a:lnTo>
                      <a:pt x="96" y="54"/>
                    </a:lnTo>
                    <a:lnTo>
                      <a:pt x="105" y="67"/>
                    </a:lnTo>
                    <a:lnTo>
                      <a:pt x="112" y="74"/>
                    </a:lnTo>
                    <a:lnTo>
                      <a:pt x="120" y="74"/>
                    </a:lnTo>
                    <a:lnTo>
                      <a:pt x="128" y="74"/>
                    </a:lnTo>
                    <a:lnTo>
                      <a:pt x="145" y="74"/>
                    </a:lnTo>
                    <a:lnTo>
                      <a:pt x="152" y="74"/>
                    </a:lnTo>
                    <a:lnTo>
                      <a:pt x="161" y="67"/>
                    </a:lnTo>
                    <a:lnTo>
                      <a:pt x="169" y="67"/>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253" name="Freeform 85"/>
              <p:cNvSpPr>
                <a:spLocks/>
              </p:cNvSpPr>
              <p:nvPr/>
            </p:nvSpPr>
            <p:spPr bwMode="auto">
              <a:xfrm>
                <a:off x="4334" y="1459"/>
                <a:ext cx="216" cy="112"/>
              </a:xfrm>
              <a:custGeom>
                <a:avLst/>
                <a:gdLst/>
                <a:ahLst/>
                <a:cxnLst>
                  <a:cxn ang="0">
                    <a:pos x="227" y="0"/>
                  </a:cxn>
                  <a:cxn ang="0">
                    <a:pos x="202" y="7"/>
                  </a:cxn>
                  <a:cxn ang="0">
                    <a:pos x="161" y="20"/>
                  </a:cxn>
                  <a:cxn ang="0">
                    <a:pos x="129" y="34"/>
                  </a:cxn>
                  <a:cxn ang="0">
                    <a:pos x="105" y="55"/>
                  </a:cxn>
                  <a:cxn ang="0">
                    <a:pos x="96" y="61"/>
                  </a:cxn>
                  <a:cxn ang="0">
                    <a:pos x="89" y="68"/>
                  </a:cxn>
                  <a:cxn ang="0">
                    <a:pos x="56" y="95"/>
                  </a:cxn>
                  <a:cxn ang="0">
                    <a:pos x="31" y="109"/>
                  </a:cxn>
                  <a:cxn ang="0">
                    <a:pos x="7" y="123"/>
                  </a:cxn>
                  <a:cxn ang="0">
                    <a:pos x="0" y="123"/>
                  </a:cxn>
                </a:cxnLst>
                <a:rect l="0" t="0" r="r" b="b"/>
                <a:pathLst>
                  <a:path w="228" h="124">
                    <a:moveTo>
                      <a:pt x="227" y="0"/>
                    </a:moveTo>
                    <a:lnTo>
                      <a:pt x="202" y="7"/>
                    </a:lnTo>
                    <a:lnTo>
                      <a:pt x="161" y="20"/>
                    </a:lnTo>
                    <a:lnTo>
                      <a:pt x="129" y="34"/>
                    </a:lnTo>
                    <a:lnTo>
                      <a:pt x="105" y="55"/>
                    </a:lnTo>
                    <a:lnTo>
                      <a:pt x="96" y="61"/>
                    </a:lnTo>
                    <a:lnTo>
                      <a:pt x="89" y="68"/>
                    </a:lnTo>
                    <a:lnTo>
                      <a:pt x="56" y="95"/>
                    </a:lnTo>
                    <a:lnTo>
                      <a:pt x="31" y="109"/>
                    </a:lnTo>
                    <a:lnTo>
                      <a:pt x="7" y="123"/>
                    </a:lnTo>
                    <a:lnTo>
                      <a:pt x="0" y="123"/>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254" name="Freeform 86"/>
              <p:cNvSpPr>
                <a:spLocks/>
              </p:cNvSpPr>
              <p:nvPr/>
            </p:nvSpPr>
            <p:spPr bwMode="auto">
              <a:xfrm>
                <a:off x="4556" y="1301"/>
                <a:ext cx="275" cy="160"/>
              </a:xfrm>
              <a:custGeom>
                <a:avLst/>
                <a:gdLst/>
                <a:ahLst/>
                <a:cxnLst>
                  <a:cxn ang="0">
                    <a:pos x="0" y="67"/>
                  </a:cxn>
                  <a:cxn ang="0">
                    <a:pos x="16" y="60"/>
                  </a:cxn>
                  <a:cxn ang="0">
                    <a:pos x="32" y="54"/>
                  </a:cxn>
                  <a:cxn ang="0">
                    <a:pos x="56" y="47"/>
                  </a:cxn>
                  <a:cxn ang="0">
                    <a:pos x="80" y="40"/>
                  </a:cxn>
                  <a:cxn ang="0">
                    <a:pos x="105" y="40"/>
                  </a:cxn>
                  <a:cxn ang="0">
                    <a:pos x="121" y="40"/>
                  </a:cxn>
                  <a:cxn ang="0">
                    <a:pos x="145" y="40"/>
                  </a:cxn>
                  <a:cxn ang="0">
                    <a:pos x="161" y="47"/>
                  </a:cxn>
                  <a:cxn ang="0">
                    <a:pos x="169" y="47"/>
                  </a:cxn>
                  <a:cxn ang="0">
                    <a:pos x="185" y="54"/>
                  </a:cxn>
                  <a:cxn ang="0">
                    <a:pos x="209" y="74"/>
                  </a:cxn>
                  <a:cxn ang="0">
                    <a:pos x="234" y="94"/>
                  </a:cxn>
                  <a:cxn ang="0">
                    <a:pos x="257" y="128"/>
                  </a:cxn>
                  <a:cxn ang="0">
                    <a:pos x="266" y="142"/>
                  </a:cxn>
                  <a:cxn ang="0">
                    <a:pos x="273" y="155"/>
                  </a:cxn>
                  <a:cxn ang="0">
                    <a:pos x="282" y="162"/>
                  </a:cxn>
                  <a:cxn ang="0">
                    <a:pos x="290" y="176"/>
                  </a:cxn>
                  <a:cxn ang="0">
                    <a:pos x="290" y="162"/>
                  </a:cxn>
                  <a:cxn ang="0">
                    <a:pos x="282" y="148"/>
                  </a:cxn>
                  <a:cxn ang="0">
                    <a:pos x="282" y="142"/>
                  </a:cxn>
                  <a:cxn ang="0">
                    <a:pos x="273" y="115"/>
                  </a:cxn>
                  <a:cxn ang="0">
                    <a:pos x="257" y="67"/>
                  </a:cxn>
                  <a:cxn ang="0">
                    <a:pos x="249" y="47"/>
                  </a:cxn>
                  <a:cxn ang="0">
                    <a:pos x="242" y="27"/>
                  </a:cxn>
                  <a:cxn ang="0">
                    <a:pos x="234" y="20"/>
                  </a:cxn>
                  <a:cxn ang="0">
                    <a:pos x="218" y="13"/>
                  </a:cxn>
                  <a:cxn ang="0">
                    <a:pos x="194" y="6"/>
                  </a:cxn>
                  <a:cxn ang="0">
                    <a:pos x="185" y="6"/>
                  </a:cxn>
                  <a:cxn ang="0">
                    <a:pos x="153" y="0"/>
                  </a:cxn>
                  <a:cxn ang="0">
                    <a:pos x="145" y="0"/>
                  </a:cxn>
                  <a:cxn ang="0">
                    <a:pos x="129" y="0"/>
                  </a:cxn>
                  <a:cxn ang="0">
                    <a:pos x="89" y="0"/>
                  </a:cxn>
                  <a:cxn ang="0">
                    <a:pos x="56" y="6"/>
                  </a:cxn>
                  <a:cxn ang="0">
                    <a:pos x="23" y="27"/>
                  </a:cxn>
                  <a:cxn ang="0">
                    <a:pos x="16" y="33"/>
                  </a:cxn>
                </a:cxnLst>
                <a:rect l="0" t="0" r="r" b="b"/>
                <a:pathLst>
                  <a:path w="291" h="177">
                    <a:moveTo>
                      <a:pt x="0" y="67"/>
                    </a:moveTo>
                    <a:lnTo>
                      <a:pt x="16" y="60"/>
                    </a:lnTo>
                    <a:lnTo>
                      <a:pt x="32" y="54"/>
                    </a:lnTo>
                    <a:lnTo>
                      <a:pt x="56" y="47"/>
                    </a:lnTo>
                    <a:lnTo>
                      <a:pt x="80" y="40"/>
                    </a:lnTo>
                    <a:lnTo>
                      <a:pt x="105" y="40"/>
                    </a:lnTo>
                    <a:lnTo>
                      <a:pt x="121" y="40"/>
                    </a:lnTo>
                    <a:lnTo>
                      <a:pt x="145" y="40"/>
                    </a:lnTo>
                    <a:lnTo>
                      <a:pt x="161" y="47"/>
                    </a:lnTo>
                    <a:lnTo>
                      <a:pt x="169" y="47"/>
                    </a:lnTo>
                    <a:lnTo>
                      <a:pt x="185" y="54"/>
                    </a:lnTo>
                    <a:lnTo>
                      <a:pt x="209" y="74"/>
                    </a:lnTo>
                    <a:lnTo>
                      <a:pt x="234" y="94"/>
                    </a:lnTo>
                    <a:lnTo>
                      <a:pt x="257" y="128"/>
                    </a:lnTo>
                    <a:lnTo>
                      <a:pt x="266" y="142"/>
                    </a:lnTo>
                    <a:lnTo>
                      <a:pt x="273" y="155"/>
                    </a:lnTo>
                    <a:lnTo>
                      <a:pt x="282" y="162"/>
                    </a:lnTo>
                    <a:lnTo>
                      <a:pt x="290" y="176"/>
                    </a:lnTo>
                    <a:lnTo>
                      <a:pt x="290" y="162"/>
                    </a:lnTo>
                    <a:lnTo>
                      <a:pt x="282" y="148"/>
                    </a:lnTo>
                    <a:lnTo>
                      <a:pt x="282" y="142"/>
                    </a:lnTo>
                    <a:lnTo>
                      <a:pt x="273" y="115"/>
                    </a:lnTo>
                    <a:lnTo>
                      <a:pt x="257" y="67"/>
                    </a:lnTo>
                    <a:lnTo>
                      <a:pt x="249" y="47"/>
                    </a:lnTo>
                    <a:lnTo>
                      <a:pt x="242" y="27"/>
                    </a:lnTo>
                    <a:lnTo>
                      <a:pt x="234" y="20"/>
                    </a:lnTo>
                    <a:lnTo>
                      <a:pt x="218" y="13"/>
                    </a:lnTo>
                    <a:lnTo>
                      <a:pt x="194" y="6"/>
                    </a:lnTo>
                    <a:lnTo>
                      <a:pt x="185" y="6"/>
                    </a:lnTo>
                    <a:lnTo>
                      <a:pt x="153" y="0"/>
                    </a:lnTo>
                    <a:lnTo>
                      <a:pt x="145" y="0"/>
                    </a:lnTo>
                    <a:lnTo>
                      <a:pt x="129" y="0"/>
                    </a:lnTo>
                    <a:lnTo>
                      <a:pt x="89" y="0"/>
                    </a:lnTo>
                    <a:lnTo>
                      <a:pt x="56" y="6"/>
                    </a:lnTo>
                    <a:lnTo>
                      <a:pt x="23" y="27"/>
                    </a:lnTo>
                    <a:lnTo>
                      <a:pt x="16" y="33"/>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255" name="Freeform 87"/>
              <p:cNvSpPr>
                <a:spLocks/>
              </p:cNvSpPr>
              <p:nvPr/>
            </p:nvSpPr>
            <p:spPr bwMode="auto">
              <a:xfrm>
                <a:off x="4137" y="911"/>
                <a:ext cx="420" cy="220"/>
              </a:xfrm>
              <a:custGeom>
                <a:avLst/>
                <a:gdLst/>
                <a:ahLst/>
                <a:cxnLst>
                  <a:cxn ang="0">
                    <a:pos x="444" y="108"/>
                  </a:cxn>
                  <a:cxn ang="0">
                    <a:pos x="427" y="95"/>
                  </a:cxn>
                  <a:cxn ang="0">
                    <a:pos x="403" y="74"/>
                  </a:cxn>
                  <a:cxn ang="0">
                    <a:pos x="371" y="61"/>
                  </a:cxn>
                  <a:cxn ang="0">
                    <a:pos x="322" y="47"/>
                  </a:cxn>
                  <a:cxn ang="0">
                    <a:pos x="306" y="47"/>
                  </a:cxn>
                  <a:cxn ang="0">
                    <a:pos x="289" y="47"/>
                  </a:cxn>
                  <a:cxn ang="0">
                    <a:pos x="242" y="41"/>
                  </a:cxn>
                  <a:cxn ang="0">
                    <a:pos x="209" y="41"/>
                  </a:cxn>
                  <a:cxn ang="0">
                    <a:pos x="169" y="47"/>
                  </a:cxn>
                  <a:cxn ang="0">
                    <a:pos x="144" y="54"/>
                  </a:cxn>
                  <a:cxn ang="0">
                    <a:pos x="121" y="61"/>
                  </a:cxn>
                  <a:cxn ang="0">
                    <a:pos x="81" y="74"/>
                  </a:cxn>
                  <a:cxn ang="0">
                    <a:pos x="65" y="88"/>
                  </a:cxn>
                  <a:cxn ang="0">
                    <a:pos x="40" y="108"/>
                  </a:cxn>
                  <a:cxn ang="0">
                    <a:pos x="32" y="121"/>
                  </a:cxn>
                  <a:cxn ang="0">
                    <a:pos x="23" y="134"/>
                  </a:cxn>
                  <a:cxn ang="0">
                    <a:pos x="16" y="155"/>
                  </a:cxn>
                  <a:cxn ang="0">
                    <a:pos x="7" y="175"/>
                  </a:cxn>
                  <a:cxn ang="0">
                    <a:pos x="0" y="202"/>
                  </a:cxn>
                  <a:cxn ang="0">
                    <a:pos x="0" y="209"/>
                  </a:cxn>
                  <a:cxn ang="0">
                    <a:pos x="0" y="243"/>
                  </a:cxn>
                  <a:cxn ang="0">
                    <a:pos x="7" y="236"/>
                  </a:cxn>
                  <a:cxn ang="0">
                    <a:pos x="16" y="229"/>
                  </a:cxn>
                  <a:cxn ang="0">
                    <a:pos x="23" y="223"/>
                  </a:cxn>
                  <a:cxn ang="0">
                    <a:pos x="32" y="215"/>
                  </a:cxn>
                  <a:cxn ang="0">
                    <a:pos x="48" y="202"/>
                  </a:cxn>
                  <a:cxn ang="0">
                    <a:pos x="65" y="169"/>
                  </a:cxn>
                  <a:cxn ang="0">
                    <a:pos x="65" y="155"/>
                  </a:cxn>
                  <a:cxn ang="0">
                    <a:pos x="65" y="148"/>
                  </a:cxn>
                  <a:cxn ang="0">
                    <a:pos x="72" y="128"/>
                  </a:cxn>
                  <a:cxn ang="0">
                    <a:pos x="89" y="101"/>
                  </a:cxn>
                  <a:cxn ang="0">
                    <a:pos x="105" y="74"/>
                  </a:cxn>
                  <a:cxn ang="0">
                    <a:pos x="112" y="61"/>
                  </a:cxn>
                  <a:cxn ang="0">
                    <a:pos x="121" y="47"/>
                  </a:cxn>
                  <a:cxn ang="0">
                    <a:pos x="129" y="41"/>
                  </a:cxn>
                  <a:cxn ang="0">
                    <a:pos x="144" y="20"/>
                  </a:cxn>
                  <a:cxn ang="0">
                    <a:pos x="160" y="14"/>
                  </a:cxn>
                  <a:cxn ang="0">
                    <a:pos x="169" y="7"/>
                  </a:cxn>
                  <a:cxn ang="0">
                    <a:pos x="184" y="0"/>
                  </a:cxn>
                  <a:cxn ang="0">
                    <a:pos x="200" y="0"/>
                  </a:cxn>
                  <a:cxn ang="0">
                    <a:pos x="209" y="0"/>
                  </a:cxn>
                  <a:cxn ang="0">
                    <a:pos x="225" y="0"/>
                  </a:cxn>
                  <a:cxn ang="0">
                    <a:pos x="258" y="7"/>
                  </a:cxn>
                  <a:cxn ang="0">
                    <a:pos x="282" y="14"/>
                  </a:cxn>
                  <a:cxn ang="0">
                    <a:pos x="331" y="34"/>
                  </a:cxn>
                  <a:cxn ang="0">
                    <a:pos x="347" y="41"/>
                  </a:cxn>
                  <a:cxn ang="0">
                    <a:pos x="362" y="47"/>
                  </a:cxn>
                  <a:cxn ang="0">
                    <a:pos x="395" y="61"/>
                  </a:cxn>
                  <a:cxn ang="0">
                    <a:pos x="427" y="74"/>
                  </a:cxn>
                  <a:cxn ang="0">
                    <a:pos x="444" y="81"/>
                  </a:cxn>
                </a:cxnLst>
                <a:rect l="0" t="0" r="r" b="b"/>
                <a:pathLst>
                  <a:path w="445" h="244">
                    <a:moveTo>
                      <a:pt x="444" y="108"/>
                    </a:moveTo>
                    <a:lnTo>
                      <a:pt x="427" y="95"/>
                    </a:lnTo>
                    <a:lnTo>
                      <a:pt x="403" y="74"/>
                    </a:lnTo>
                    <a:lnTo>
                      <a:pt x="371" y="61"/>
                    </a:lnTo>
                    <a:lnTo>
                      <a:pt x="322" y="47"/>
                    </a:lnTo>
                    <a:lnTo>
                      <a:pt x="306" y="47"/>
                    </a:lnTo>
                    <a:lnTo>
                      <a:pt x="289" y="47"/>
                    </a:lnTo>
                    <a:lnTo>
                      <a:pt x="242" y="41"/>
                    </a:lnTo>
                    <a:lnTo>
                      <a:pt x="209" y="41"/>
                    </a:lnTo>
                    <a:lnTo>
                      <a:pt x="169" y="47"/>
                    </a:lnTo>
                    <a:lnTo>
                      <a:pt x="144" y="54"/>
                    </a:lnTo>
                    <a:lnTo>
                      <a:pt x="121" y="61"/>
                    </a:lnTo>
                    <a:lnTo>
                      <a:pt x="81" y="74"/>
                    </a:lnTo>
                    <a:lnTo>
                      <a:pt x="65" y="88"/>
                    </a:lnTo>
                    <a:lnTo>
                      <a:pt x="40" y="108"/>
                    </a:lnTo>
                    <a:lnTo>
                      <a:pt x="32" y="121"/>
                    </a:lnTo>
                    <a:lnTo>
                      <a:pt x="23" y="134"/>
                    </a:lnTo>
                    <a:lnTo>
                      <a:pt x="16" y="155"/>
                    </a:lnTo>
                    <a:lnTo>
                      <a:pt x="7" y="175"/>
                    </a:lnTo>
                    <a:lnTo>
                      <a:pt x="0" y="202"/>
                    </a:lnTo>
                    <a:lnTo>
                      <a:pt x="0" y="209"/>
                    </a:lnTo>
                    <a:lnTo>
                      <a:pt x="0" y="243"/>
                    </a:lnTo>
                    <a:lnTo>
                      <a:pt x="7" y="236"/>
                    </a:lnTo>
                    <a:lnTo>
                      <a:pt x="16" y="229"/>
                    </a:lnTo>
                    <a:lnTo>
                      <a:pt x="23" y="223"/>
                    </a:lnTo>
                    <a:lnTo>
                      <a:pt x="32" y="215"/>
                    </a:lnTo>
                    <a:lnTo>
                      <a:pt x="48" y="202"/>
                    </a:lnTo>
                    <a:lnTo>
                      <a:pt x="65" y="169"/>
                    </a:lnTo>
                    <a:lnTo>
                      <a:pt x="65" y="155"/>
                    </a:lnTo>
                    <a:lnTo>
                      <a:pt x="65" y="148"/>
                    </a:lnTo>
                    <a:lnTo>
                      <a:pt x="72" y="128"/>
                    </a:lnTo>
                    <a:lnTo>
                      <a:pt x="89" y="101"/>
                    </a:lnTo>
                    <a:lnTo>
                      <a:pt x="105" y="74"/>
                    </a:lnTo>
                    <a:lnTo>
                      <a:pt x="112" y="61"/>
                    </a:lnTo>
                    <a:lnTo>
                      <a:pt x="121" y="47"/>
                    </a:lnTo>
                    <a:lnTo>
                      <a:pt x="129" y="41"/>
                    </a:lnTo>
                    <a:lnTo>
                      <a:pt x="144" y="20"/>
                    </a:lnTo>
                    <a:lnTo>
                      <a:pt x="160" y="14"/>
                    </a:lnTo>
                    <a:lnTo>
                      <a:pt x="169" y="7"/>
                    </a:lnTo>
                    <a:lnTo>
                      <a:pt x="184" y="0"/>
                    </a:lnTo>
                    <a:lnTo>
                      <a:pt x="200" y="0"/>
                    </a:lnTo>
                    <a:lnTo>
                      <a:pt x="209" y="0"/>
                    </a:lnTo>
                    <a:lnTo>
                      <a:pt x="225" y="0"/>
                    </a:lnTo>
                    <a:lnTo>
                      <a:pt x="258" y="7"/>
                    </a:lnTo>
                    <a:lnTo>
                      <a:pt x="282" y="14"/>
                    </a:lnTo>
                    <a:lnTo>
                      <a:pt x="331" y="34"/>
                    </a:lnTo>
                    <a:lnTo>
                      <a:pt x="347" y="41"/>
                    </a:lnTo>
                    <a:lnTo>
                      <a:pt x="362" y="47"/>
                    </a:lnTo>
                    <a:lnTo>
                      <a:pt x="395" y="61"/>
                    </a:lnTo>
                    <a:lnTo>
                      <a:pt x="427" y="74"/>
                    </a:lnTo>
                    <a:lnTo>
                      <a:pt x="444" y="81"/>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256" name="Freeform 88"/>
              <p:cNvSpPr>
                <a:spLocks/>
              </p:cNvSpPr>
              <p:nvPr/>
            </p:nvSpPr>
            <p:spPr bwMode="auto">
              <a:xfrm>
                <a:off x="4571" y="606"/>
                <a:ext cx="564" cy="191"/>
              </a:xfrm>
              <a:custGeom>
                <a:avLst/>
                <a:gdLst/>
                <a:ahLst/>
                <a:cxnLst>
                  <a:cxn ang="0">
                    <a:pos x="0" y="143"/>
                  </a:cxn>
                  <a:cxn ang="0">
                    <a:pos x="8" y="164"/>
                  </a:cxn>
                  <a:cxn ang="0">
                    <a:pos x="24" y="183"/>
                  </a:cxn>
                  <a:cxn ang="0">
                    <a:pos x="48" y="197"/>
                  </a:cxn>
                  <a:cxn ang="0">
                    <a:pos x="81" y="210"/>
                  </a:cxn>
                  <a:cxn ang="0">
                    <a:pos x="97" y="210"/>
                  </a:cxn>
                  <a:cxn ang="0">
                    <a:pos x="105" y="210"/>
                  </a:cxn>
                  <a:cxn ang="0">
                    <a:pos x="121" y="210"/>
                  </a:cxn>
                  <a:cxn ang="0">
                    <a:pos x="145" y="204"/>
                  </a:cxn>
                  <a:cxn ang="0">
                    <a:pos x="170" y="197"/>
                  </a:cxn>
                  <a:cxn ang="0">
                    <a:pos x="186" y="191"/>
                  </a:cxn>
                  <a:cxn ang="0">
                    <a:pos x="218" y="177"/>
                  </a:cxn>
                  <a:cxn ang="0">
                    <a:pos x="242" y="164"/>
                  </a:cxn>
                  <a:cxn ang="0">
                    <a:pos x="265" y="150"/>
                  </a:cxn>
                  <a:cxn ang="0">
                    <a:pos x="274" y="143"/>
                  </a:cxn>
                  <a:cxn ang="0">
                    <a:pos x="306" y="122"/>
                  </a:cxn>
                  <a:cxn ang="0">
                    <a:pos x="354" y="89"/>
                  </a:cxn>
                  <a:cxn ang="0">
                    <a:pos x="411" y="61"/>
                  </a:cxn>
                  <a:cxn ang="0">
                    <a:pos x="467" y="41"/>
                  </a:cxn>
                  <a:cxn ang="0">
                    <a:pos x="500" y="27"/>
                  </a:cxn>
                  <a:cxn ang="0">
                    <a:pos x="516" y="20"/>
                  </a:cxn>
                  <a:cxn ang="0">
                    <a:pos x="540" y="14"/>
                  </a:cxn>
                  <a:cxn ang="0">
                    <a:pos x="565" y="7"/>
                  </a:cxn>
                  <a:cxn ang="0">
                    <a:pos x="573" y="7"/>
                  </a:cxn>
                  <a:cxn ang="0">
                    <a:pos x="589" y="0"/>
                  </a:cxn>
                  <a:cxn ang="0">
                    <a:pos x="597" y="7"/>
                  </a:cxn>
                  <a:cxn ang="0">
                    <a:pos x="589" y="14"/>
                  </a:cxn>
                  <a:cxn ang="0">
                    <a:pos x="565" y="27"/>
                  </a:cxn>
                  <a:cxn ang="0">
                    <a:pos x="556" y="34"/>
                  </a:cxn>
                  <a:cxn ang="0">
                    <a:pos x="540" y="41"/>
                  </a:cxn>
                  <a:cxn ang="0">
                    <a:pos x="516" y="47"/>
                  </a:cxn>
                  <a:cxn ang="0">
                    <a:pos x="484" y="54"/>
                  </a:cxn>
                  <a:cxn ang="0">
                    <a:pos x="451" y="61"/>
                  </a:cxn>
                  <a:cxn ang="0">
                    <a:pos x="403" y="75"/>
                  </a:cxn>
                  <a:cxn ang="0">
                    <a:pos x="387" y="75"/>
                  </a:cxn>
                  <a:cxn ang="0">
                    <a:pos x="363" y="82"/>
                  </a:cxn>
                  <a:cxn ang="0">
                    <a:pos x="322" y="89"/>
                  </a:cxn>
                  <a:cxn ang="0">
                    <a:pos x="282" y="95"/>
                  </a:cxn>
                  <a:cxn ang="0">
                    <a:pos x="249" y="102"/>
                  </a:cxn>
                  <a:cxn ang="0">
                    <a:pos x="226" y="109"/>
                  </a:cxn>
                  <a:cxn ang="0">
                    <a:pos x="194" y="116"/>
                  </a:cxn>
                  <a:cxn ang="0">
                    <a:pos x="154" y="129"/>
                  </a:cxn>
                  <a:cxn ang="0">
                    <a:pos x="137" y="136"/>
                  </a:cxn>
                  <a:cxn ang="0">
                    <a:pos x="121" y="143"/>
                  </a:cxn>
                  <a:cxn ang="0">
                    <a:pos x="105" y="150"/>
                  </a:cxn>
                  <a:cxn ang="0">
                    <a:pos x="81" y="156"/>
                  </a:cxn>
                  <a:cxn ang="0">
                    <a:pos x="65" y="164"/>
                  </a:cxn>
                  <a:cxn ang="0">
                    <a:pos x="41" y="170"/>
                  </a:cxn>
                  <a:cxn ang="0">
                    <a:pos x="32" y="170"/>
                  </a:cxn>
                  <a:cxn ang="0">
                    <a:pos x="16" y="177"/>
                  </a:cxn>
                  <a:cxn ang="0">
                    <a:pos x="0" y="170"/>
                  </a:cxn>
                </a:cxnLst>
                <a:rect l="0" t="0" r="r" b="b"/>
                <a:pathLst>
                  <a:path w="598" h="211">
                    <a:moveTo>
                      <a:pt x="0" y="143"/>
                    </a:moveTo>
                    <a:lnTo>
                      <a:pt x="8" y="164"/>
                    </a:lnTo>
                    <a:lnTo>
                      <a:pt x="24" y="183"/>
                    </a:lnTo>
                    <a:lnTo>
                      <a:pt x="48" y="197"/>
                    </a:lnTo>
                    <a:lnTo>
                      <a:pt x="81" y="210"/>
                    </a:lnTo>
                    <a:lnTo>
                      <a:pt x="97" y="210"/>
                    </a:lnTo>
                    <a:lnTo>
                      <a:pt x="105" y="210"/>
                    </a:lnTo>
                    <a:lnTo>
                      <a:pt x="121" y="210"/>
                    </a:lnTo>
                    <a:lnTo>
                      <a:pt x="145" y="204"/>
                    </a:lnTo>
                    <a:lnTo>
                      <a:pt x="170" y="197"/>
                    </a:lnTo>
                    <a:lnTo>
                      <a:pt x="186" y="191"/>
                    </a:lnTo>
                    <a:lnTo>
                      <a:pt x="218" y="177"/>
                    </a:lnTo>
                    <a:lnTo>
                      <a:pt x="242" y="164"/>
                    </a:lnTo>
                    <a:lnTo>
                      <a:pt x="265" y="150"/>
                    </a:lnTo>
                    <a:lnTo>
                      <a:pt x="274" y="143"/>
                    </a:lnTo>
                    <a:lnTo>
                      <a:pt x="306" y="122"/>
                    </a:lnTo>
                    <a:lnTo>
                      <a:pt x="354" y="89"/>
                    </a:lnTo>
                    <a:lnTo>
                      <a:pt x="411" y="61"/>
                    </a:lnTo>
                    <a:lnTo>
                      <a:pt x="467" y="41"/>
                    </a:lnTo>
                    <a:lnTo>
                      <a:pt x="500" y="27"/>
                    </a:lnTo>
                    <a:lnTo>
                      <a:pt x="516" y="20"/>
                    </a:lnTo>
                    <a:lnTo>
                      <a:pt x="540" y="14"/>
                    </a:lnTo>
                    <a:lnTo>
                      <a:pt x="565" y="7"/>
                    </a:lnTo>
                    <a:lnTo>
                      <a:pt x="573" y="7"/>
                    </a:lnTo>
                    <a:lnTo>
                      <a:pt x="589" y="0"/>
                    </a:lnTo>
                    <a:lnTo>
                      <a:pt x="597" y="7"/>
                    </a:lnTo>
                    <a:lnTo>
                      <a:pt x="589" y="14"/>
                    </a:lnTo>
                    <a:lnTo>
                      <a:pt x="565" y="27"/>
                    </a:lnTo>
                    <a:lnTo>
                      <a:pt x="556" y="34"/>
                    </a:lnTo>
                    <a:lnTo>
                      <a:pt x="540" y="41"/>
                    </a:lnTo>
                    <a:lnTo>
                      <a:pt x="516" y="47"/>
                    </a:lnTo>
                    <a:lnTo>
                      <a:pt x="484" y="54"/>
                    </a:lnTo>
                    <a:lnTo>
                      <a:pt x="451" y="61"/>
                    </a:lnTo>
                    <a:lnTo>
                      <a:pt x="403" y="75"/>
                    </a:lnTo>
                    <a:lnTo>
                      <a:pt x="387" y="75"/>
                    </a:lnTo>
                    <a:lnTo>
                      <a:pt x="363" y="82"/>
                    </a:lnTo>
                    <a:lnTo>
                      <a:pt x="322" y="89"/>
                    </a:lnTo>
                    <a:lnTo>
                      <a:pt x="282" y="95"/>
                    </a:lnTo>
                    <a:lnTo>
                      <a:pt x="249" y="102"/>
                    </a:lnTo>
                    <a:lnTo>
                      <a:pt x="226" y="109"/>
                    </a:lnTo>
                    <a:lnTo>
                      <a:pt x="194" y="116"/>
                    </a:lnTo>
                    <a:lnTo>
                      <a:pt x="154" y="129"/>
                    </a:lnTo>
                    <a:lnTo>
                      <a:pt x="137" y="136"/>
                    </a:lnTo>
                    <a:lnTo>
                      <a:pt x="121" y="143"/>
                    </a:lnTo>
                    <a:lnTo>
                      <a:pt x="105" y="150"/>
                    </a:lnTo>
                    <a:lnTo>
                      <a:pt x="81" y="156"/>
                    </a:lnTo>
                    <a:lnTo>
                      <a:pt x="65" y="164"/>
                    </a:lnTo>
                    <a:lnTo>
                      <a:pt x="41" y="170"/>
                    </a:lnTo>
                    <a:lnTo>
                      <a:pt x="32" y="170"/>
                    </a:lnTo>
                    <a:lnTo>
                      <a:pt x="16" y="177"/>
                    </a:lnTo>
                    <a:lnTo>
                      <a:pt x="0" y="17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257" name="Line 89"/>
              <p:cNvSpPr>
                <a:spLocks noChangeShapeType="1"/>
              </p:cNvSpPr>
              <p:nvPr/>
            </p:nvSpPr>
            <p:spPr bwMode="auto">
              <a:xfrm>
                <a:off x="4678" y="1058"/>
                <a:ext cx="17" cy="0"/>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258" name="Line 90"/>
              <p:cNvSpPr>
                <a:spLocks noChangeShapeType="1"/>
              </p:cNvSpPr>
              <p:nvPr/>
            </p:nvSpPr>
            <p:spPr bwMode="auto">
              <a:xfrm flipH="1" flipV="1">
                <a:off x="4442" y="856"/>
                <a:ext cx="24" cy="630"/>
              </a:xfrm>
              <a:prstGeom prst="line">
                <a:avLst/>
              </a:prstGeom>
              <a:noFill/>
              <a:ln w="254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259" name="Freeform 91"/>
              <p:cNvSpPr>
                <a:spLocks/>
              </p:cNvSpPr>
              <p:nvPr/>
            </p:nvSpPr>
            <p:spPr bwMode="auto">
              <a:xfrm>
                <a:off x="4465" y="1455"/>
                <a:ext cx="176" cy="15"/>
              </a:xfrm>
              <a:custGeom>
                <a:avLst/>
                <a:gdLst/>
                <a:ahLst/>
                <a:cxnLst>
                  <a:cxn ang="0">
                    <a:pos x="0" y="16"/>
                  </a:cxn>
                  <a:cxn ang="0">
                    <a:pos x="7" y="16"/>
                  </a:cxn>
                  <a:cxn ang="0">
                    <a:pos x="23" y="8"/>
                  </a:cxn>
                  <a:cxn ang="0">
                    <a:pos x="64" y="0"/>
                  </a:cxn>
                  <a:cxn ang="0">
                    <a:pos x="96" y="0"/>
                  </a:cxn>
                  <a:cxn ang="0">
                    <a:pos x="120" y="0"/>
                  </a:cxn>
                  <a:cxn ang="0">
                    <a:pos x="128" y="0"/>
                  </a:cxn>
                  <a:cxn ang="0">
                    <a:pos x="153" y="0"/>
                  </a:cxn>
                  <a:cxn ang="0">
                    <a:pos x="160" y="0"/>
                  </a:cxn>
                  <a:cxn ang="0">
                    <a:pos x="177" y="0"/>
                  </a:cxn>
                  <a:cxn ang="0">
                    <a:pos x="186" y="0"/>
                  </a:cxn>
                  <a:cxn ang="0">
                    <a:pos x="177" y="0"/>
                  </a:cxn>
                  <a:cxn ang="0">
                    <a:pos x="160" y="0"/>
                  </a:cxn>
                  <a:cxn ang="0">
                    <a:pos x="128" y="8"/>
                  </a:cxn>
                  <a:cxn ang="0">
                    <a:pos x="113" y="8"/>
                  </a:cxn>
                  <a:cxn ang="0">
                    <a:pos x="88" y="16"/>
                  </a:cxn>
                  <a:cxn ang="0">
                    <a:pos x="47" y="16"/>
                  </a:cxn>
                  <a:cxn ang="0">
                    <a:pos x="15" y="16"/>
                  </a:cxn>
                </a:cxnLst>
                <a:rect l="0" t="0" r="r" b="b"/>
                <a:pathLst>
                  <a:path w="187" h="17">
                    <a:moveTo>
                      <a:pt x="0" y="16"/>
                    </a:moveTo>
                    <a:lnTo>
                      <a:pt x="7" y="16"/>
                    </a:lnTo>
                    <a:lnTo>
                      <a:pt x="23" y="8"/>
                    </a:lnTo>
                    <a:lnTo>
                      <a:pt x="64" y="0"/>
                    </a:lnTo>
                    <a:lnTo>
                      <a:pt x="96" y="0"/>
                    </a:lnTo>
                    <a:lnTo>
                      <a:pt x="120" y="0"/>
                    </a:lnTo>
                    <a:lnTo>
                      <a:pt x="128" y="0"/>
                    </a:lnTo>
                    <a:lnTo>
                      <a:pt x="153" y="0"/>
                    </a:lnTo>
                    <a:lnTo>
                      <a:pt x="160" y="0"/>
                    </a:lnTo>
                    <a:lnTo>
                      <a:pt x="177" y="0"/>
                    </a:lnTo>
                    <a:lnTo>
                      <a:pt x="186" y="0"/>
                    </a:lnTo>
                    <a:lnTo>
                      <a:pt x="177" y="0"/>
                    </a:lnTo>
                    <a:lnTo>
                      <a:pt x="160" y="0"/>
                    </a:lnTo>
                    <a:lnTo>
                      <a:pt x="128" y="8"/>
                    </a:lnTo>
                    <a:lnTo>
                      <a:pt x="113" y="8"/>
                    </a:lnTo>
                    <a:lnTo>
                      <a:pt x="88" y="16"/>
                    </a:lnTo>
                    <a:lnTo>
                      <a:pt x="47" y="16"/>
                    </a:lnTo>
                    <a:lnTo>
                      <a:pt x="15" y="16"/>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260" name="Freeform 92"/>
              <p:cNvSpPr>
                <a:spLocks/>
              </p:cNvSpPr>
              <p:nvPr/>
            </p:nvSpPr>
            <p:spPr bwMode="auto">
              <a:xfrm>
                <a:off x="4251" y="1357"/>
                <a:ext cx="215" cy="50"/>
              </a:xfrm>
              <a:custGeom>
                <a:avLst/>
                <a:gdLst/>
                <a:ahLst/>
                <a:cxnLst>
                  <a:cxn ang="0">
                    <a:pos x="226" y="0"/>
                  </a:cxn>
                  <a:cxn ang="0">
                    <a:pos x="217" y="13"/>
                  </a:cxn>
                  <a:cxn ang="0">
                    <a:pos x="209" y="20"/>
                  </a:cxn>
                  <a:cxn ang="0">
                    <a:pos x="193" y="34"/>
                  </a:cxn>
                  <a:cxn ang="0">
                    <a:pos x="177" y="48"/>
                  </a:cxn>
                  <a:cxn ang="0">
                    <a:pos x="168" y="48"/>
                  </a:cxn>
                  <a:cxn ang="0">
                    <a:pos x="144" y="55"/>
                  </a:cxn>
                  <a:cxn ang="0">
                    <a:pos x="119" y="55"/>
                  </a:cxn>
                  <a:cxn ang="0">
                    <a:pos x="104" y="55"/>
                  </a:cxn>
                  <a:cxn ang="0">
                    <a:pos x="95" y="55"/>
                  </a:cxn>
                  <a:cxn ang="0">
                    <a:pos x="71" y="48"/>
                  </a:cxn>
                  <a:cxn ang="0">
                    <a:pos x="55" y="40"/>
                  </a:cxn>
                  <a:cxn ang="0">
                    <a:pos x="39" y="40"/>
                  </a:cxn>
                  <a:cxn ang="0">
                    <a:pos x="15" y="34"/>
                  </a:cxn>
                  <a:cxn ang="0">
                    <a:pos x="7" y="34"/>
                  </a:cxn>
                  <a:cxn ang="0">
                    <a:pos x="0" y="34"/>
                  </a:cxn>
                  <a:cxn ang="0">
                    <a:pos x="7" y="40"/>
                  </a:cxn>
                  <a:cxn ang="0">
                    <a:pos x="22" y="48"/>
                  </a:cxn>
                  <a:cxn ang="0">
                    <a:pos x="39" y="48"/>
                  </a:cxn>
                  <a:cxn ang="0">
                    <a:pos x="55" y="48"/>
                  </a:cxn>
                  <a:cxn ang="0">
                    <a:pos x="63" y="48"/>
                  </a:cxn>
                  <a:cxn ang="0">
                    <a:pos x="71" y="48"/>
                  </a:cxn>
                  <a:cxn ang="0">
                    <a:pos x="88" y="48"/>
                  </a:cxn>
                  <a:cxn ang="0">
                    <a:pos x="111" y="48"/>
                  </a:cxn>
                  <a:cxn ang="0">
                    <a:pos x="119" y="48"/>
                  </a:cxn>
                  <a:cxn ang="0">
                    <a:pos x="135" y="40"/>
                  </a:cxn>
                  <a:cxn ang="0">
                    <a:pos x="144" y="40"/>
                  </a:cxn>
                  <a:cxn ang="0">
                    <a:pos x="160" y="34"/>
                  </a:cxn>
                  <a:cxn ang="0">
                    <a:pos x="177" y="27"/>
                  </a:cxn>
                  <a:cxn ang="0">
                    <a:pos x="193" y="20"/>
                  </a:cxn>
                  <a:cxn ang="0">
                    <a:pos x="201" y="20"/>
                  </a:cxn>
                  <a:cxn ang="0">
                    <a:pos x="226" y="6"/>
                  </a:cxn>
                  <a:cxn ang="0">
                    <a:pos x="226" y="0"/>
                  </a:cxn>
                </a:cxnLst>
                <a:rect l="0" t="0" r="r" b="b"/>
                <a:pathLst>
                  <a:path w="227" h="56">
                    <a:moveTo>
                      <a:pt x="226" y="0"/>
                    </a:moveTo>
                    <a:lnTo>
                      <a:pt x="217" y="13"/>
                    </a:lnTo>
                    <a:lnTo>
                      <a:pt x="209" y="20"/>
                    </a:lnTo>
                    <a:lnTo>
                      <a:pt x="193" y="34"/>
                    </a:lnTo>
                    <a:lnTo>
                      <a:pt x="177" y="48"/>
                    </a:lnTo>
                    <a:lnTo>
                      <a:pt x="168" y="48"/>
                    </a:lnTo>
                    <a:lnTo>
                      <a:pt x="144" y="55"/>
                    </a:lnTo>
                    <a:lnTo>
                      <a:pt x="119" y="55"/>
                    </a:lnTo>
                    <a:lnTo>
                      <a:pt x="104" y="55"/>
                    </a:lnTo>
                    <a:lnTo>
                      <a:pt x="95" y="55"/>
                    </a:lnTo>
                    <a:lnTo>
                      <a:pt x="71" y="48"/>
                    </a:lnTo>
                    <a:lnTo>
                      <a:pt x="55" y="40"/>
                    </a:lnTo>
                    <a:lnTo>
                      <a:pt x="39" y="40"/>
                    </a:lnTo>
                    <a:lnTo>
                      <a:pt x="15" y="34"/>
                    </a:lnTo>
                    <a:lnTo>
                      <a:pt x="7" y="34"/>
                    </a:lnTo>
                    <a:lnTo>
                      <a:pt x="0" y="34"/>
                    </a:lnTo>
                    <a:lnTo>
                      <a:pt x="7" y="40"/>
                    </a:lnTo>
                    <a:lnTo>
                      <a:pt x="22" y="48"/>
                    </a:lnTo>
                    <a:lnTo>
                      <a:pt x="39" y="48"/>
                    </a:lnTo>
                    <a:lnTo>
                      <a:pt x="55" y="48"/>
                    </a:lnTo>
                    <a:lnTo>
                      <a:pt x="63" y="48"/>
                    </a:lnTo>
                    <a:lnTo>
                      <a:pt x="71" y="48"/>
                    </a:lnTo>
                    <a:lnTo>
                      <a:pt x="88" y="48"/>
                    </a:lnTo>
                    <a:lnTo>
                      <a:pt x="111" y="48"/>
                    </a:lnTo>
                    <a:lnTo>
                      <a:pt x="119" y="48"/>
                    </a:lnTo>
                    <a:lnTo>
                      <a:pt x="135" y="40"/>
                    </a:lnTo>
                    <a:lnTo>
                      <a:pt x="144" y="40"/>
                    </a:lnTo>
                    <a:lnTo>
                      <a:pt x="160" y="34"/>
                    </a:lnTo>
                    <a:lnTo>
                      <a:pt x="177" y="27"/>
                    </a:lnTo>
                    <a:lnTo>
                      <a:pt x="193" y="20"/>
                    </a:lnTo>
                    <a:lnTo>
                      <a:pt x="201" y="20"/>
                    </a:lnTo>
                    <a:lnTo>
                      <a:pt x="226" y="6"/>
                    </a:lnTo>
                    <a:lnTo>
                      <a:pt x="226" y="0"/>
                    </a:lnTo>
                  </a:path>
                </a:pathLst>
              </a:custGeom>
              <a:solidFill>
                <a:schemeClr val="accent1"/>
              </a:solidFill>
              <a:ln w="12700" cap="rnd" cmpd="sng">
                <a:solidFill>
                  <a:schemeClr val="tx1"/>
                </a:solidFill>
                <a:prstDash val="solid"/>
                <a:round/>
                <a:headEnd/>
                <a:tailEnd/>
              </a:ln>
              <a:effectLst/>
            </p:spPr>
            <p:txBody>
              <a:bodyPr/>
              <a:lstStyle/>
              <a:p>
                <a:pPr fontAlgn="base">
                  <a:spcBef>
                    <a:spcPct val="0"/>
                  </a:spcBef>
                  <a:spcAft>
                    <a:spcPct val="0"/>
                  </a:spcAft>
                </a:pPr>
                <a:endParaRPr lang="es-AR" sz="2400">
                  <a:solidFill>
                    <a:srgbClr val="000000"/>
                  </a:solidFill>
                </a:endParaRPr>
              </a:p>
            </p:txBody>
          </p:sp>
          <p:sp>
            <p:nvSpPr>
              <p:cNvPr id="7261" name="Freeform 93"/>
              <p:cNvSpPr>
                <a:spLocks/>
              </p:cNvSpPr>
              <p:nvPr/>
            </p:nvSpPr>
            <p:spPr bwMode="auto">
              <a:xfrm>
                <a:off x="4465" y="1113"/>
                <a:ext cx="350" cy="97"/>
              </a:xfrm>
              <a:custGeom>
                <a:avLst/>
                <a:gdLst/>
                <a:ahLst/>
                <a:cxnLst>
                  <a:cxn ang="0">
                    <a:pos x="0" y="7"/>
                  </a:cxn>
                  <a:cxn ang="0">
                    <a:pos x="16" y="20"/>
                  </a:cxn>
                  <a:cxn ang="0">
                    <a:pos x="56" y="40"/>
                  </a:cxn>
                  <a:cxn ang="0">
                    <a:pos x="80" y="47"/>
                  </a:cxn>
                  <a:cxn ang="0">
                    <a:pos x="112" y="53"/>
                  </a:cxn>
                  <a:cxn ang="0">
                    <a:pos x="169" y="66"/>
                  </a:cxn>
                  <a:cxn ang="0">
                    <a:pos x="201" y="66"/>
                  </a:cxn>
                  <a:cxn ang="0">
                    <a:pos x="241" y="74"/>
                  </a:cxn>
                  <a:cxn ang="0">
                    <a:pos x="305" y="87"/>
                  </a:cxn>
                  <a:cxn ang="0">
                    <a:pos x="330" y="93"/>
                  </a:cxn>
                  <a:cxn ang="0">
                    <a:pos x="353" y="100"/>
                  </a:cxn>
                  <a:cxn ang="0">
                    <a:pos x="362" y="100"/>
                  </a:cxn>
                  <a:cxn ang="0">
                    <a:pos x="370" y="107"/>
                  </a:cxn>
                  <a:cxn ang="0">
                    <a:pos x="362" y="107"/>
                  </a:cxn>
                  <a:cxn ang="0">
                    <a:pos x="338" y="100"/>
                  </a:cxn>
                  <a:cxn ang="0">
                    <a:pos x="314" y="93"/>
                  </a:cxn>
                  <a:cxn ang="0">
                    <a:pos x="290" y="87"/>
                  </a:cxn>
                  <a:cxn ang="0">
                    <a:pos x="274" y="80"/>
                  </a:cxn>
                  <a:cxn ang="0">
                    <a:pos x="241" y="74"/>
                  </a:cxn>
                  <a:cxn ang="0">
                    <a:pos x="176" y="53"/>
                  </a:cxn>
                  <a:cxn ang="0">
                    <a:pos x="145" y="47"/>
                  </a:cxn>
                  <a:cxn ang="0">
                    <a:pos x="120" y="40"/>
                  </a:cxn>
                  <a:cxn ang="0">
                    <a:pos x="72" y="33"/>
                  </a:cxn>
                  <a:cxn ang="0">
                    <a:pos x="48" y="26"/>
                  </a:cxn>
                  <a:cxn ang="0">
                    <a:pos x="32" y="20"/>
                  </a:cxn>
                  <a:cxn ang="0">
                    <a:pos x="7" y="7"/>
                  </a:cxn>
                  <a:cxn ang="0">
                    <a:pos x="0" y="0"/>
                  </a:cxn>
                </a:cxnLst>
                <a:rect l="0" t="0" r="r" b="b"/>
                <a:pathLst>
                  <a:path w="371" h="108">
                    <a:moveTo>
                      <a:pt x="0" y="7"/>
                    </a:moveTo>
                    <a:lnTo>
                      <a:pt x="16" y="20"/>
                    </a:lnTo>
                    <a:lnTo>
                      <a:pt x="56" y="40"/>
                    </a:lnTo>
                    <a:lnTo>
                      <a:pt x="80" y="47"/>
                    </a:lnTo>
                    <a:lnTo>
                      <a:pt x="112" y="53"/>
                    </a:lnTo>
                    <a:lnTo>
                      <a:pt x="169" y="66"/>
                    </a:lnTo>
                    <a:lnTo>
                      <a:pt x="201" y="66"/>
                    </a:lnTo>
                    <a:lnTo>
                      <a:pt x="241" y="74"/>
                    </a:lnTo>
                    <a:lnTo>
                      <a:pt x="305" y="87"/>
                    </a:lnTo>
                    <a:lnTo>
                      <a:pt x="330" y="93"/>
                    </a:lnTo>
                    <a:lnTo>
                      <a:pt x="353" y="100"/>
                    </a:lnTo>
                    <a:lnTo>
                      <a:pt x="362" y="100"/>
                    </a:lnTo>
                    <a:lnTo>
                      <a:pt x="370" y="107"/>
                    </a:lnTo>
                    <a:lnTo>
                      <a:pt x="362" y="107"/>
                    </a:lnTo>
                    <a:lnTo>
                      <a:pt x="338" y="100"/>
                    </a:lnTo>
                    <a:lnTo>
                      <a:pt x="314" y="93"/>
                    </a:lnTo>
                    <a:lnTo>
                      <a:pt x="290" y="87"/>
                    </a:lnTo>
                    <a:lnTo>
                      <a:pt x="274" y="80"/>
                    </a:lnTo>
                    <a:lnTo>
                      <a:pt x="241" y="74"/>
                    </a:lnTo>
                    <a:lnTo>
                      <a:pt x="176" y="53"/>
                    </a:lnTo>
                    <a:lnTo>
                      <a:pt x="145" y="47"/>
                    </a:lnTo>
                    <a:lnTo>
                      <a:pt x="120" y="40"/>
                    </a:lnTo>
                    <a:lnTo>
                      <a:pt x="72" y="33"/>
                    </a:lnTo>
                    <a:lnTo>
                      <a:pt x="48" y="26"/>
                    </a:lnTo>
                    <a:lnTo>
                      <a:pt x="32" y="20"/>
                    </a:lnTo>
                    <a:lnTo>
                      <a:pt x="7" y="7"/>
                    </a:lnTo>
                    <a:lnTo>
                      <a:pt x="0" y="0"/>
                    </a:lnTo>
                  </a:path>
                </a:pathLst>
              </a:custGeom>
              <a:solidFill>
                <a:schemeClr val="accent1"/>
              </a:solidFill>
              <a:ln w="12700" cap="rnd" cmpd="sng">
                <a:solidFill>
                  <a:schemeClr val="tx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262" name="Freeform 94"/>
              <p:cNvSpPr>
                <a:spLocks/>
              </p:cNvSpPr>
              <p:nvPr/>
            </p:nvSpPr>
            <p:spPr bwMode="auto">
              <a:xfrm>
                <a:off x="4099" y="850"/>
                <a:ext cx="359" cy="93"/>
              </a:xfrm>
              <a:custGeom>
                <a:avLst/>
                <a:gdLst/>
                <a:ahLst/>
                <a:cxnLst>
                  <a:cxn ang="0">
                    <a:pos x="380" y="88"/>
                  </a:cxn>
                  <a:cxn ang="0">
                    <a:pos x="355" y="82"/>
                  </a:cxn>
                  <a:cxn ang="0">
                    <a:pos x="314" y="68"/>
                  </a:cxn>
                  <a:cxn ang="0">
                    <a:pos x="282" y="61"/>
                  </a:cxn>
                  <a:cxn ang="0">
                    <a:pos x="249" y="55"/>
                  </a:cxn>
                  <a:cxn ang="0">
                    <a:pos x="233" y="47"/>
                  </a:cxn>
                  <a:cxn ang="0">
                    <a:pos x="209" y="47"/>
                  </a:cxn>
                  <a:cxn ang="0">
                    <a:pos x="161" y="34"/>
                  </a:cxn>
                  <a:cxn ang="0">
                    <a:pos x="129" y="28"/>
                  </a:cxn>
                  <a:cxn ang="0">
                    <a:pos x="105" y="28"/>
                  </a:cxn>
                  <a:cxn ang="0">
                    <a:pos x="56" y="14"/>
                  </a:cxn>
                  <a:cxn ang="0">
                    <a:pos x="31" y="7"/>
                  </a:cxn>
                  <a:cxn ang="0">
                    <a:pos x="23" y="7"/>
                  </a:cxn>
                  <a:cxn ang="0">
                    <a:pos x="7" y="0"/>
                  </a:cxn>
                  <a:cxn ang="0">
                    <a:pos x="0" y="0"/>
                  </a:cxn>
                  <a:cxn ang="0">
                    <a:pos x="7" y="0"/>
                  </a:cxn>
                  <a:cxn ang="0">
                    <a:pos x="47" y="7"/>
                  </a:cxn>
                  <a:cxn ang="0">
                    <a:pos x="56" y="7"/>
                  </a:cxn>
                  <a:cxn ang="0">
                    <a:pos x="89" y="14"/>
                  </a:cxn>
                  <a:cxn ang="0">
                    <a:pos x="121" y="20"/>
                  </a:cxn>
                  <a:cxn ang="0">
                    <a:pos x="161" y="28"/>
                  </a:cxn>
                  <a:cxn ang="0">
                    <a:pos x="184" y="34"/>
                  </a:cxn>
                  <a:cxn ang="0">
                    <a:pos x="200" y="41"/>
                  </a:cxn>
                  <a:cxn ang="0">
                    <a:pos x="217" y="41"/>
                  </a:cxn>
                  <a:cxn ang="0">
                    <a:pos x="242" y="47"/>
                  </a:cxn>
                  <a:cxn ang="0">
                    <a:pos x="266" y="55"/>
                  </a:cxn>
                  <a:cxn ang="0">
                    <a:pos x="282" y="61"/>
                  </a:cxn>
                  <a:cxn ang="0">
                    <a:pos x="289" y="61"/>
                  </a:cxn>
                  <a:cxn ang="0">
                    <a:pos x="306" y="68"/>
                  </a:cxn>
                  <a:cxn ang="0">
                    <a:pos x="314" y="68"/>
                  </a:cxn>
                  <a:cxn ang="0">
                    <a:pos x="331" y="74"/>
                  </a:cxn>
                  <a:cxn ang="0">
                    <a:pos x="363" y="95"/>
                  </a:cxn>
                  <a:cxn ang="0">
                    <a:pos x="380" y="102"/>
                  </a:cxn>
                </a:cxnLst>
                <a:rect l="0" t="0" r="r" b="b"/>
                <a:pathLst>
                  <a:path w="381" h="103">
                    <a:moveTo>
                      <a:pt x="380" y="88"/>
                    </a:moveTo>
                    <a:lnTo>
                      <a:pt x="355" y="82"/>
                    </a:lnTo>
                    <a:lnTo>
                      <a:pt x="314" y="68"/>
                    </a:lnTo>
                    <a:lnTo>
                      <a:pt x="282" y="61"/>
                    </a:lnTo>
                    <a:lnTo>
                      <a:pt x="249" y="55"/>
                    </a:lnTo>
                    <a:lnTo>
                      <a:pt x="233" y="47"/>
                    </a:lnTo>
                    <a:lnTo>
                      <a:pt x="209" y="47"/>
                    </a:lnTo>
                    <a:lnTo>
                      <a:pt x="161" y="34"/>
                    </a:lnTo>
                    <a:lnTo>
                      <a:pt x="129" y="28"/>
                    </a:lnTo>
                    <a:lnTo>
                      <a:pt x="105" y="28"/>
                    </a:lnTo>
                    <a:lnTo>
                      <a:pt x="56" y="14"/>
                    </a:lnTo>
                    <a:lnTo>
                      <a:pt x="31" y="7"/>
                    </a:lnTo>
                    <a:lnTo>
                      <a:pt x="23" y="7"/>
                    </a:lnTo>
                    <a:lnTo>
                      <a:pt x="7" y="0"/>
                    </a:lnTo>
                    <a:lnTo>
                      <a:pt x="0" y="0"/>
                    </a:lnTo>
                    <a:lnTo>
                      <a:pt x="7" y="0"/>
                    </a:lnTo>
                    <a:lnTo>
                      <a:pt x="47" y="7"/>
                    </a:lnTo>
                    <a:lnTo>
                      <a:pt x="56" y="7"/>
                    </a:lnTo>
                    <a:lnTo>
                      <a:pt x="89" y="14"/>
                    </a:lnTo>
                    <a:lnTo>
                      <a:pt x="121" y="20"/>
                    </a:lnTo>
                    <a:lnTo>
                      <a:pt x="161" y="28"/>
                    </a:lnTo>
                    <a:lnTo>
                      <a:pt x="184" y="34"/>
                    </a:lnTo>
                    <a:lnTo>
                      <a:pt x="200" y="41"/>
                    </a:lnTo>
                    <a:lnTo>
                      <a:pt x="217" y="41"/>
                    </a:lnTo>
                    <a:lnTo>
                      <a:pt x="242" y="47"/>
                    </a:lnTo>
                    <a:lnTo>
                      <a:pt x="266" y="55"/>
                    </a:lnTo>
                    <a:lnTo>
                      <a:pt x="282" y="61"/>
                    </a:lnTo>
                    <a:lnTo>
                      <a:pt x="289" y="61"/>
                    </a:lnTo>
                    <a:lnTo>
                      <a:pt x="306" y="68"/>
                    </a:lnTo>
                    <a:lnTo>
                      <a:pt x="314" y="68"/>
                    </a:lnTo>
                    <a:lnTo>
                      <a:pt x="331" y="74"/>
                    </a:lnTo>
                    <a:lnTo>
                      <a:pt x="363" y="95"/>
                    </a:lnTo>
                    <a:lnTo>
                      <a:pt x="380" y="102"/>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grpSp>
            <p:nvGrpSpPr>
              <p:cNvPr id="10" name="Group 95"/>
              <p:cNvGrpSpPr>
                <a:grpSpLocks/>
              </p:cNvGrpSpPr>
              <p:nvPr/>
            </p:nvGrpSpPr>
            <p:grpSpPr bwMode="auto">
              <a:xfrm>
                <a:off x="4496" y="521"/>
                <a:ext cx="159" cy="202"/>
                <a:chOff x="4854" y="448"/>
                <a:chExt cx="169" cy="224"/>
              </a:xfrm>
            </p:grpSpPr>
            <p:sp>
              <p:nvSpPr>
                <p:cNvPr id="7264" name="Line 96"/>
                <p:cNvSpPr>
                  <a:spLocks noChangeShapeType="1"/>
                </p:cNvSpPr>
                <p:nvPr/>
              </p:nvSpPr>
              <p:spPr bwMode="auto">
                <a:xfrm flipV="1">
                  <a:off x="4861" y="530"/>
                  <a:ext cx="82" cy="142"/>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nvGrpSpPr>
                <p:cNvPr id="11" name="Group 97"/>
                <p:cNvGrpSpPr>
                  <a:grpSpLocks/>
                </p:cNvGrpSpPr>
                <p:nvPr/>
              </p:nvGrpSpPr>
              <p:grpSpPr bwMode="auto">
                <a:xfrm>
                  <a:off x="4854" y="584"/>
                  <a:ext cx="24" cy="82"/>
                  <a:chOff x="4854" y="584"/>
                  <a:chExt cx="24" cy="82"/>
                </a:xfrm>
              </p:grpSpPr>
              <p:sp>
                <p:nvSpPr>
                  <p:cNvPr id="7266" name="Freeform 98"/>
                  <p:cNvSpPr>
                    <a:spLocks/>
                  </p:cNvSpPr>
                  <p:nvPr/>
                </p:nvSpPr>
                <p:spPr bwMode="auto">
                  <a:xfrm>
                    <a:off x="4854" y="637"/>
                    <a:ext cx="18" cy="29"/>
                  </a:xfrm>
                  <a:custGeom>
                    <a:avLst/>
                    <a:gdLst/>
                    <a:ahLst/>
                    <a:cxnLst>
                      <a:cxn ang="0">
                        <a:pos x="8" y="7"/>
                      </a:cxn>
                      <a:cxn ang="0">
                        <a:pos x="0" y="14"/>
                      </a:cxn>
                      <a:cxn ang="0">
                        <a:pos x="0" y="21"/>
                      </a:cxn>
                      <a:cxn ang="0">
                        <a:pos x="0" y="28"/>
                      </a:cxn>
                      <a:cxn ang="0">
                        <a:pos x="17" y="7"/>
                      </a:cxn>
                      <a:cxn ang="0">
                        <a:pos x="17" y="0"/>
                      </a:cxn>
                    </a:cxnLst>
                    <a:rect l="0" t="0" r="r" b="b"/>
                    <a:pathLst>
                      <a:path w="18" h="29">
                        <a:moveTo>
                          <a:pt x="8" y="7"/>
                        </a:moveTo>
                        <a:lnTo>
                          <a:pt x="0" y="14"/>
                        </a:lnTo>
                        <a:lnTo>
                          <a:pt x="0" y="21"/>
                        </a:lnTo>
                        <a:lnTo>
                          <a:pt x="0" y="28"/>
                        </a:lnTo>
                        <a:lnTo>
                          <a:pt x="17" y="7"/>
                        </a:lnTo>
                        <a:lnTo>
                          <a:pt x="17" y="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267" name="Line 99"/>
                  <p:cNvSpPr>
                    <a:spLocks noChangeShapeType="1"/>
                  </p:cNvSpPr>
                  <p:nvPr/>
                </p:nvSpPr>
                <p:spPr bwMode="auto">
                  <a:xfrm flipV="1">
                    <a:off x="4854" y="584"/>
                    <a:ext cx="24" cy="68"/>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12" name="Group 100"/>
                <p:cNvGrpSpPr>
                  <a:grpSpLocks/>
                </p:cNvGrpSpPr>
                <p:nvPr/>
              </p:nvGrpSpPr>
              <p:grpSpPr bwMode="auto">
                <a:xfrm>
                  <a:off x="4869" y="564"/>
                  <a:ext cx="18" cy="81"/>
                  <a:chOff x="4869" y="564"/>
                  <a:chExt cx="18" cy="81"/>
                </a:xfrm>
              </p:grpSpPr>
              <p:sp>
                <p:nvSpPr>
                  <p:cNvPr id="7269" name="Freeform 101"/>
                  <p:cNvSpPr>
                    <a:spLocks/>
                  </p:cNvSpPr>
                  <p:nvPr/>
                </p:nvSpPr>
                <p:spPr bwMode="auto">
                  <a:xfrm>
                    <a:off x="4869" y="617"/>
                    <a:ext cx="18" cy="28"/>
                  </a:xfrm>
                  <a:custGeom>
                    <a:avLst/>
                    <a:gdLst/>
                    <a:ahLst/>
                    <a:cxnLst>
                      <a:cxn ang="0">
                        <a:pos x="8" y="7"/>
                      </a:cxn>
                      <a:cxn ang="0">
                        <a:pos x="0" y="13"/>
                      </a:cxn>
                      <a:cxn ang="0">
                        <a:pos x="0" y="20"/>
                      </a:cxn>
                      <a:cxn ang="0">
                        <a:pos x="0" y="27"/>
                      </a:cxn>
                      <a:cxn ang="0">
                        <a:pos x="17" y="7"/>
                      </a:cxn>
                      <a:cxn ang="0">
                        <a:pos x="17" y="0"/>
                      </a:cxn>
                    </a:cxnLst>
                    <a:rect l="0" t="0" r="r" b="b"/>
                    <a:pathLst>
                      <a:path w="18" h="28">
                        <a:moveTo>
                          <a:pt x="8" y="7"/>
                        </a:moveTo>
                        <a:lnTo>
                          <a:pt x="0" y="13"/>
                        </a:lnTo>
                        <a:lnTo>
                          <a:pt x="0" y="20"/>
                        </a:lnTo>
                        <a:lnTo>
                          <a:pt x="0" y="27"/>
                        </a:lnTo>
                        <a:lnTo>
                          <a:pt x="17" y="7"/>
                        </a:lnTo>
                        <a:lnTo>
                          <a:pt x="17" y="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270" name="Line 102"/>
                  <p:cNvSpPr>
                    <a:spLocks noChangeShapeType="1"/>
                  </p:cNvSpPr>
                  <p:nvPr/>
                </p:nvSpPr>
                <p:spPr bwMode="auto">
                  <a:xfrm flipV="1">
                    <a:off x="4869" y="564"/>
                    <a:ext cx="16" cy="67"/>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13" name="Group 103"/>
                <p:cNvGrpSpPr>
                  <a:grpSpLocks/>
                </p:cNvGrpSpPr>
                <p:nvPr/>
              </p:nvGrpSpPr>
              <p:grpSpPr bwMode="auto">
                <a:xfrm>
                  <a:off x="4869" y="543"/>
                  <a:ext cx="33" cy="75"/>
                  <a:chOff x="4869" y="543"/>
                  <a:chExt cx="33" cy="75"/>
                </a:xfrm>
              </p:grpSpPr>
              <p:sp>
                <p:nvSpPr>
                  <p:cNvPr id="7272" name="Freeform 104"/>
                  <p:cNvSpPr>
                    <a:spLocks/>
                  </p:cNvSpPr>
                  <p:nvPr/>
                </p:nvSpPr>
                <p:spPr bwMode="auto">
                  <a:xfrm>
                    <a:off x="4869" y="597"/>
                    <a:ext cx="33" cy="21"/>
                  </a:xfrm>
                  <a:custGeom>
                    <a:avLst/>
                    <a:gdLst/>
                    <a:ahLst/>
                    <a:cxnLst>
                      <a:cxn ang="0">
                        <a:pos x="16" y="0"/>
                      </a:cxn>
                      <a:cxn ang="0">
                        <a:pos x="16" y="6"/>
                      </a:cxn>
                      <a:cxn ang="0">
                        <a:pos x="8" y="13"/>
                      </a:cxn>
                      <a:cxn ang="0">
                        <a:pos x="8" y="20"/>
                      </a:cxn>
                      <a:cxn ang="0">
                        <a:pos x="0" y="20"/>
                      </a:cxn>
                      <a:cxn ang="0">
                        <a:pos x="8" y="20"/>
                      </a:cxn>
                      <a:cxn ang="0">
                        <a:pos x="16" y="20"/>
                      </a:cxn>
                      <a:cxn ang="0">
                        <a:pos x="24" y="13"/>
                      </a:cxn>
                      <a:cxn ang="0">
                        <a:pos x="32" y="0"/>
                      </a:cxn>
                    </a:cxnLst>
                    <a:rect l="0" t="0" r="r" b="b"/>
                    <a:pathLst>
                      <a:path w="33" h="21">
                        <a:moveTo>
                          <a:pt x="16" y="0"/>
                        </a:moveTo>
                        <a:lnTo>
                          <a:pt x="16" y="6"/>
                        </a:lnTo>
                        <a:lnTo>
                          <a:pt x="8" y="13"/>
                        </a:lnTo>
                        <a:lnTo>
                          <a:pt x="8" y="20"/>
                        </a:lnTo>
                        <a:lnTo>
                          <a:pt x="0" y="20"/>
                        </a:lnTo>
                        <a:lnTo>
                          <a:pt x="8" y="20"/>
                        </a:lnTo>
                        <a:lnTo>
                          <a:pt x="16" y="20"/>
                        </a:lnTo>
                        <a:lnTo>
                          <a:pt x="24" y="13"/>
                        </a:lnTo>
                        <a:lnTo>
                          <a:pt x="32" y="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273" name="Line 105"/>
                  <p:cNvSpPr>
                    <a:spLocks noChangeShapeType="1"/>
                  </p:cNvSpPr>
                  <p:nvPr/>
                </p:nvSpPr>
                <p:spPr bwMode="auto">
                  <a:xfrm flipV="1">
                    <a:off x="4878" y="543"/>
                    <a:ext cx="23" cy="62"/>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14" name="Group 106"/>
                <p:cNvGrpSpPr>
                  <a:grpSpLocks/>
                </p:cNvGrpSpPr>
                <p:nvPr/>
              </p:nvGrpSpPr>
              <p:grpSpPr bwMode="auto">
                <a:xfrm>
                  <a:off x="4885" y="523"/>
                  <a:ext cx="26" cy="82"/>
                  <a:chOff x="4885" y="523"/>
                  <a:chExt cx="26" cy="82"/>
                </a:xfrm>
              </p:grpSpPr>
              <p:sp>
                <p:nvSpPr>
                  <p:cNvPr id="7275" name="Freeform 107"/>
                  <p:cNvSpPr>
                    <a:spLocks/>
                  </p:cNvSpPr>
                  <p:nvPr/>
                </p:nvSpPr>
                <p:spPr bwMode="auto">
                  <a:xfrm>
                    <a:off x="4885" y="569"/>
                    <a:ext cx="26" cy="36"/>
                  </a:xfrm>
                  <a:custGeom>
                    <a:avLst/>
                    <a:gdLst/>
                    <a:ahLst/>
                    <a:cxnLst>
                      <a:cxn ang="0">
                        <a:pos x="16" y="7"/>
                      </a:cxn>
                      <a:cxn ang="0">
                        <a:pos x="7" y="14"/>
                      </a:cxn>
                      <a:cxn ang="0">
                        <a:pos x="0" y="28"/>
                      </a:cxn>
                      <a:cxn ang="0">
                        <a:pos x="0" y="35"/>
                      </a:cxn>
                      <a:cxn ang="0">
                        <a:pos x="0" y="28"/>
                      </a:cxn>
                      <a:cxn ang="0">
                        <a:pos x="7" y="28"/>
                      </a:cxn>
                      <a:cxn ang="0">
                        <a:pos x="25" y="7"/>
                      </a:cxn>
                      <a:cxn ang="0">
                        <a:pos x="25" y="0"/>
                      </a:cxn>
                    </a:cxnLst>
                    <a:rect l="0" t="0" r="r" b="b"/>
                    <a:pathLst>
                      <a:path w="26" h="36">
                        <a:moveTo>
                          <a:pt x="16" y="7"/>
                        </a:moveTo>
                        <a:lnTo>
                          <a:pt x="7" y="14"/>
                        </a:lnTo>
                        <a:lnTo>
                          <a:pt x="0" y="28"/>
                        </a:lnTo>
                        <a:lnTo>
                          <a:pt x="0" y="35"/>
                        </a:lnTo>
                        <a:lnTo>
                          <a:pt x="0" y="28"/>
                        </a:lnTo>
                        <a:lnTo>
                          <a:pt x="7" y="28"/>
                        </a:lnTo>
                        <a:lnTo>
                          <a:pt x="25" y="7"/>
                        </a:lnTo>
                        <a:lnTo>
                          <a:pt x="25" y="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276" name="Line 108"/>
                  <p:cNvSpPr>
                    <a:spLocks noChangeShapeType="1"/>
                  </p:cNvSpPr>
                  <p:nvPr/>
                </p:nvSpPr>
                <p:spPr bwMode="auto">
                  <a:xfrm flipV="1">
                    <a:off x="4894" y="523"/>
                    <a:ext cx="16" cy="61"/>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15" name="Group 109"/>
                <p:cNvGrpSpPr>
                  <a:grpSpLocks/>
                </p:cNvGrpSpPr>
                <p:nvPr/>
              </p:nvGrpSpPr>
              <p:grpSpPr bwMode="auto">
                <a:xfrm>
                  <a:off x="4894" y="503"/>
                  <a:ext cx="25" cy="76"/>
                  <a:chOff x="4894" y="503"/>
                  <a:chExt cx="25" cy="76"/>
                </a:xfrm>
              </p:grpSpPr>
              <p:sp>
                <p:nvSpPr>
                  <p:cNvPr id="7278" name="Freeform 110"/>
                  <p:cNvSpPr>
                    <a:spLocks/>
                  </p:cNvSpPr>
                  <p:nvPr/>
                </p:nvSpPr>
                <p:spPr bwMode="auto">
                  <a:xfrm>
                    <a:off x="4894" y="549"/>
                    <a:ext cx="25" cy="30"/>
                  </a:xfrm>
                  <a:custGeom>
                    <a:avLst/>
                    <a:gdLst/>
                    <a:ahLst/>
                    <a:cxnLst>
                      <a:cxn ang="0">
                        <a:pos x="16" y="6"/>
                      </a:cxn>
                      <a:cxn ang="0">
                        <a:pos x="16" y="14"/>
                      </a:cxn>
                      <a:cxn ang="0">
                        <a:pos x="7" y="21"/>
                      </a:cxn>
                      <a:cxn ang="0">
                        <a:pos x="7" y="29"/>
                      </a:cxn>
                      <a:cxn ang="0">
                        <a:pos x="0" y="29"/>
                      </a:cxn>
                      <a:cxn ang="0">
                        <a:pos x="7" y="29"/>
                      </a:cxn>
                      <a:cxn ang="0">
                        <a:pos x="24" y="6"/>
                      </a:cxn>
                      <a:cxn ang="0">
                        <a:pos x="24" y="0"/>
                      </a:cxn>
                    </a:cxnLst>
                    <a:rect l="0" t="0" r="r" b="b"/>
                    <a:pathLst>
                      <a:path w="25" h="30">
                        <a:moveTo>
                          <a:pt x="16" y="6"/>
                        </a:moveTo>
                        <a:lnTo>
                          <a:pt x="16" y="14"/>
                        </a:lnTo>
                        <a:lnTo>
                          <a:pt x="7" y="21"/>
                        </a:lnTo>
                        <a:lnTo>
                          <a:pt x="7" y="29"/>
                        </a:lnTo>
                        <a:lnTo>
                          <a:pt x="0" y="29"/>
                        </a:lnTo>
                        <a:lnTo>
                          <a:pt x="7" y="29"/>
                        </a:lnTo>
                        <a:lnTo>
                          <a:pt x="24" y="6"/>
                        </a:lnTo>
                        <a:lnTo>
                          <a:pt x="24" y="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279" name="Line 111"/>
                  <p:cNvSpPr>
                    <a:spLocks noChangeShapeType="1"/>
                  </p:cNvSpPr>
                  <p:nvPr/>
                </p:nvSpPr>
                <p:spPr bwMode="auto">
                  <a:xfrm flipV="1">
                    <a:off x="4901" y="503"/>
                    <a:ext cx="17" cy="61"/>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16" name="Group 112"/>
                <p:cNvGrpSpPr>
                  <a:grpSpLocks/>
                </p:cNvGrpSpPr>
                <p:nvPr/>
              </p:nvGrpSpPr>
              <p:grpSpPr bwMode="auto">
                <a:xfrm>
                  <a:off x="4901" y="482"/>
                  <a:ext cx="34" cy="76"/>
                  <a:chOff x="4901" y="482"/>
                  <a:chExt cx="34" cy="76"/>
                </a:xfrm>
              </p:grpSpPr>
              <p:sp>
                <p:nvSpPr>
                  <p:cNvPr id="7281" name="Freeform 113"/>
                  <p:cNvSpPr>
                    <a:spLocks/>
                  </p:cNvSpPr>
                  <p:nvPr/>
                </p:nvSpPr>
                <p:spPr bwMode="auto">
                  <a:xfrm>
                    <a:off x="4901" y="529"/>
                    <a:ext cx="34" cy="29"/>
                  </a:xfrm>
                  <a:custGeom>
                    <a:avLst/>
                    <a:gdLst/>
                    <a:ahLst/>
                    <a:cxnLst>
                      <a:cxn ang="0">
                        <a:pos x="16" y="6"/>
                      </a:cxn>
                      <a:cxn ang="0">
                        <a:pos x="16" y="14"/>
                      </a:cxn>
                      <a:cxn ang="0">
                        <a:pos x="8" y="20"/>
                      </a:cxn>
                      <a:cxn ang="0">
                        <a:pos x="8" y="28"/>
                      </a:cxn>
                      <a:cxn ang="0">
                        <a:pos x="0" y="28"/>
                      </a:cxn>
                      <a:cxn ang="0">
                        <a:pos x="8" y="28"/>
                      </a:cxn>
                      <a:cxn ang="0">
                        <a:pos x="16" y="28"/>
                      </a:cxn>
                      <a:cxn ang="0">
                        <a:pos x="33" y="6"/>
                      </a:cxn>
                      <a:cxn ang="0">
                        <a:pos x="33" y="0"/>
                      </a:cxn>
                    </a:cxnLst>
                    <a:rect l="0" t="0" r="r" b="b"/>
                    <a:pathLst>
                      <a:path w="34" h="29">
                        <a:moveTo>
                          <a:pt x="16" y="6"/>
                        </a:moveTo>
                        <a:lnTo>
                          <a:pt x="16" y="14"/>
                        </a:lnTo>
                        <a:lnTo>
                          <a:pt x="8" y="20"/>
                        </a:lnTo>
                        <a:lnTo>
                          <a:pt x="8" y="28"/>
                        </a:lnTo>
                        <a:lnTo>
                          <a:pt x="0" y="28"/>
                        </a:lnTo>
                        <a:lnTo>
                          <a:pt x="8" y="28"/>
                        </a:lnTo>
                        <a:lnTo>
                          <a:pt x="16" y="28"/>
                        </a:lnTo>
                        <a:lnTo>
                          <a:pt x="33" y="6"/>
                        </a:lnTo>
                        <a:lnTo>
                          <a:pt x="33" y="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282" name="Line 114"/>
                  <p:cNvSpPr>
                    <a:spLocks noChangeShapeType="1"/>
                  </p:cNvSpPr>
                  <p:nvPr/>
                </p:nvSpPr>
                <p:spPr bwMode="auto">
                  <a:xfrm flipV="1">
                    <a:off x="4918" y="482"/>
                    <a:ext cx="16" cy="61"/>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17" name="Group 115"/>
                <p:cNvGrpSpPr>
                  <a:grpSpLocks/>
                </p:cNvGrpSpPr>
                <p:nvPr/>
              </p:nvGrpSpPr>
              <p:grpSpPr bwMode="auto">
                <a:xfrm>
                  <a:off x="4918" y="462"/>
                  <a:ext cx="26" cy="82"/>
                  <a:chOff x="4918" y="462"/>
                  <a:chExt cx="26" cy="82"/>
                </a:xfrm>
              </p:grpSpPr>
              <p:sp>
                <p:nvSpPr>
                  <p:cNvPr id="7284" name="Freeform 116"/>
                  <p:cNvSpPr>
                    <a:spLocks/>
                  </p:cNvSpPr>
                  <p:nvPr/>
                </p:nvSpPr>
                <p:spPr bwMode="auto">
                  <a:xfrm>
                    <a:off x="4918" y="517"/>
                    <a:ext cx="26" cy="27"/>
                  </a:xfrm>
                  <a:custGeom>
                    <a:avLst/>
                    <a:gdLst/>
                    <a:ahLst/>
                    <a:cxnLst>
                      <a:cxn ang="0">
                        <a:pos x="16" y="6"/>
                      </a:cxn>
                      <a:cxn ang="0">
                        <a:pos x="7" y="13"/>
                      </a:cxn>
                      <a:cxn ang="0">
                        <a:pos x="0" y="19"/>
                      </a:cxn>
                      <a:cxn ang="0">
                        <a:pos x="0" y="26"/>
                      </a:cxn>
                      <a:cxn ang="0">
                        <a:pos x="7" y="26"/>
                      </a:cxn>
                      <a:cxn ang="0">
                        <a:pos x="25" y="6"/>
                      </a:cxn>
                      <a:cxn ang="0">
                        <a:pos x="25" y="0"/>
                      </a:cxn>
                    </a:cxnLst>
                    <a:rect l="0" t="0" r="r" b="b"/>
                    <a:pathLst>
                      <a:path w="26" h="27">
                        <a:moveTo>
                          <a:pt x="16" y="6"/>
                        </a:moveTo>
                        <a:lnTo>
                          <a:pt x="7" y="13"/>
                        </a:lnTo>
                        <a:lnTo>
                          <a:pt x="0" y="19"/>
                        </a:lnTo>
                        <a:lnTo>
                          <a:pt x="0" y="26"/>
                        </a:lnTo>
                        <a:lnTo>
                          <a:pt x="7" y="26"/>
                        </a:lnTo>
                        <a:lnTo>
                          <a:pt x="25" y="6"/>
                        </a:lnTo>
                        <a:lnTo>
                          <a:pt x="25" y="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285" name="Line 117"/>
                  <p:cNvSpPr>
                    <a:spLocks noChangeShapeType="1"/>
                  </p:cNvSpPr>
                  <p:nvPr/>
                </p:nvSpPr>
                <p:spPr bwMode="auto">
                  <a:xfrm flipV="1">
                    <a:off x="4925" y="462"/>
                    <a:ext cx="18" cy="67"/>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18" name="Group 118"/>
                <p:cNvGrpSpPr>
                  <a:grpSpLocks/>
                </p:cNvGrpSpPr>
                <p:nvPr/>
              </p:nvGrpSpPr>
              <p:grpSpPr bwMode="auto">
                <a:xfrm>
                  <a:off x="4925" y="448"/>
                  <a:ext cx="26" cy="75"/>
                  <a:chOff x="4925" y="448"/>
                  <a:chExt cx="26" cy="75"/>
                </a:xfrm>
              </p:grpSpPr>
              <p:sp>
                <p:nvSpPr>
                  <p:cNvPr id="7287" name="Freeform 119"/>
                  <p:cNvSpPr>
                    <a:spLocks/>
                  </p:cNvSpPr>
                  <p:nvPr/>
                </p:nvSpPr>
                <p:spPr bwMode="auto">
                  <a:xfrm>
                    <a:off x="4925" y="495"/>
                    <a:ext cx="26" cy="28"/>
                  </a:xfrm>
                  <a:custGeom>
                    <a:avLst/>
                    <a:gdLst/>
                    <a:ahLst/>
                    <a:cxnLst>
                      <a:cxn ang="0">
                        <a:pos x="16" y="7"/>
                      </a:cxn>
                      <a:cxn ang="0">
                        <a:pos x="16" y="13"/>
                      </a:cxn>
                      <a:cxn ang="0">
                        <a:pos x="7" y="20"/>
                      </a:cxn>
                      <a:cxn ang="0">
                        <a:pos x="7" y="27"/>
                      </a:cxn>
                      <a:cxn ang="0">
                        <a:pos x="0" y="27"/>
                      </a:cxn>
                      <a:cxn ang="0">
                        <a:pos x="7" y="27"/>
                      </a:cxn>
                      <a:cxn ang="0">
                        <a:pos x="25" y="7"/>
                      </a:cxn>
                      <a:cxn ang="0">
                        <a:pos x="25" y="0"/>
                      </a:cxn>
                    </a:cxnLst>
                    <a:rect l="0" t="0" r="r" b="b"/>
                    <a:pathLst>
                      <a:path w="26" h="28">
                        <a:moveTo>
                          <a:pt x="16" y="7"/>
                        </a:moveTo>
                        <a:lnTo>
                          <a:pt x="16" y="13"/>
                        </a:lnTo>
                        <a:lnTo>
                          <a:pt x="7" y="20"/>
                        </a:lnTo>
                        <a:lnTo>
                          <a:pt x="7" y="27"/>
                        </a:lnTo>
                        <a:lnTo>
                          <a:pt x="0" y="27"/>
                        </a:lnTo>
                        <a:lnTo>
                          <a:pt x="7" y="27"/>
                        </a:lnTo>
                        <a:lnTo>
                          <a:pt x="25" y="7"/>
                        </a:lnTo>
                        <a:lnTo>
                          <a:pt x="25" y="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288" name="Line 120"/>
                  <p:cNvSpPr>
                    <a:spLocks noChangeShapeType="1"/>
                  </p:cNvSpPr>
                  <p:nvPr/>
                </p:nvSpPr>
                <p:spPr bwMode="auto">
                  <a:xfrm flipV="1">
                    <a:off x="4934" y="448"/>
                    <a:ext cx="16" cy="61"/>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19" name="Group 121"/>
                <p:cNvGrpSpPr>
                  <a:grpSpLocks/>
                </p:cNvGrpSpPr>
                <p:nvPr/>
              </p:nvGrpSpPr>
              <p:grpSpPr bwMode="auto">
                <a:xfrm>
                  <a:off x="4918" y="476"/>
                  <a:ext cx="26" cy="74"/>
                  <a:chOff x="4918" y="476"/>
                  <a:chExt cx="26" cy="74"/>
                </a:xfrm>
              </p:grpSpPr>
              <p:sp>
                <p:nvSpPr>
                  <p:cNvPr id="7290" name="Freeform 122"/>
                  <p:cNvSpPr>
                    <a:spLocks/>
                  </p:cNvSpPr>
                  <p:nvPr/>
                </p:nvSpPr>
                <p:spPr bwMode="auto">
                  <a:xfrm>
                    <a:off x="4918" y="523"/>
                    <a:ext cx="26" cy="27"/>
                  </a:xfrm>
                  <a:custGeom>
                    <a:avLst/>
                    <a:gdLst/>
                    <a:ahLst/>
                    <a:cxnLst>
                      <a:cxn ang="0">
                        <a:pos x="16" y="6"/>
                      </a:cxn>
                      <a:cxn ang="0">
                        <a:pos x="16" y="13"/>
                      </a:cxn>
                      <a:cxn ang="0">
                        <a:pos x="7" y="19"/>
                      </a:cxn>
                      <a:cxn ang="0">
                        <a:pos x="7" y="26"/>
                      </a:cxn>
                      <a:cxn ang="0">
                        <a:pos x="0" y="26"/>
                      </a:cxn>
                      <a:cxn ang="0">
                        <a:pos x="7" y="26"/>
                      </a:cxn>
                      <a:cxn ang="0">
                        <a:pos x="16" y="19"/>
                      </a:cxn>
                      <a:cxn ang="0">
                        <a:pos x="25" y="6"/>
                      </a:cxn>
                      <a:cxn ang="0">
                        <a:pos x="25" y="0"/>
                      </a:cxn>
                    </a:cxnLst>
                    <a:rect l="0" t="0" r="r" b="b"/>
                    <a:pathLst>
                      <a:path w="26" h="27">
                        <a:moveTo>
                          <a:pt x="16" y="6"/>
                        </a:moveTo>
                        <a:lnTo>
                          <a:pt x="16" y="13"/>
                        </a:lnTo>
                        <a:lnTo>
                          <a:pt x="7" y="19"/>
                        </a:lnTo>
                        <a:lnTo>
                          <a:pt x="7" y="26"/>
                        </a:lnTo>
                        <a:lnTo>
                          <a:pt x="0" y="26"/>
                        </a:lnTo>
                        <a:lnTo>
                          <a:pt x="7" y="26"/>
                        </a:lnTo>
                        <a:lnTo>
                          <a:pt x="16" y="19"/>
                        </a:lnTo>
                        <a:lnTo>
                          <a:pt x="25" y="6"/>
                        </a:lnTo>
                        <a:lnTo>
                          <a:pt x="25" y="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291" name="Line 123"/>
                  <p:cNvSpPr>
                    <a:spLocks noChangeShapeType="1"/>
                  </p:cNvSpPr>
                  <p:nvPr/>
                </p:nvSpPr>
                <p:spPr bwMode="auto">
                  <a:xfrm flipV="1">
                    <a:off x="4925" y="476"/>
                    <a:ext cx="18" cy="60"/>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20" name="Group 124"/>
                <p:cNvGrpSpPr>
                  <a:grpSpLocks/>
                </p:cNvGrpSpPr>
                <p:nvPr/>
              </p:nvGrpSpPr>
              <p:grpSpPr bwMode="auto">
                <a:xfrm>
                  <a:off x="4861" y="605"/>
                  <a:ext cx="82" cy="57"/>
                  <a:chOff x="4861" y="605"/>
                  <a:chExt cx="82" cy="57"/>
                </a:xfrm>
              </p:grpSpPr>
              <p:sp>
                <p:nvSpPr>
                  <p:cNvPr id="7293" name="Freeform 125"/>
                  <p:cNvSpPr>
                    <a:spLocks/>
                  </p:cNvSpPr>
                  <p:nvPr/>
                </p:nvSpPr>
                <p:spPr bwMode="auto">
                  <a:xfrm>
                    <a:off x="4861" y="645"/>
                    <a:ext cx="41" cy="17"/>
                  </a:xfrm>
                  <a:custGeom>
                    <a:avLst/>
                    <a:gdLst/>
                    <a:ahLst/>
                    <a:cxnLst>
                      <a:cxn ang="0">
                        <a:pos x="31" y="8"/>
                      </a:cxn>
                      <a:cxn ang="0">
                        <a:pos x="23" y="16"/>
                      </a:cxn>
                      <a:cxn ang="0">
                        <a:pos x="15" y="16"/>
                      </a:cxn>
                      <a:cxn ang="0">
                        <a:pos x="7" y="16"/>
                      </a:cxn>
                      <a:cxn ang="0">
                        <a:pos x="0" y="16"/>
                      </a:cxn>
                      <a:cxn ang="0">
                        <a:pos x="7" y="16"/>
                      </a:cxn>
                      <a:cxn ang="0">
                        <a:pos x="23" y="8"/>
                      </a:cxn>
                      <a:cxn ang="0">
                        <a:pos x="40" y="0"/>
                      </a:cxn>
                    </a:cxnLst>
                    <a:rect l="0" t="0" r="r" b="b"/>
                    <a:pathLst>
                      <a:path w="41" h="17">
                        <a:moveTo>
                          <a:pt x="31" y="8"/>
                        </a:moveTo>
                        <a:lnTo>
                          <a:pt x="23" y="16"/>
                        </a:lnTo>
                        <a:lnTo>
                          <a:pt x="15" y="16"/>
                        </a:lnTo>
                        <a:lnTo>
                          <a:pt x="7" y="16"/>
                        </a:lnTo>
                        <a:lnTo>
                          <a:pt x="0" y="16"/>
                        </a:lnTo>
                        <a:lnTo>
                          <a:pt x="7" y="16"/>
                        </a:lnTo>
                        <a:lnTo>
                          <a:pt x="23" y="8"/>
                        </a:lnTo>
                        <a:lnTo>
                          <a:pt x="40" y="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294" name="Line 126"/>
                  <p:cNvSpPr>
                    <a:spLocks noChangeShapeType="1"/>
                  </p:cNvSpPr>
                  <p:nvPr/>
                </p:nvSpPr>
                <p:spPr bwMode="auto">
                  <a:xfrm flipV="1">
                    <a:off x="4885" y="605"/>
                    <a:ext cx="58" cy="54"/>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21" name="Group 127"/>
                <p:cNvGrpSpPr>
                  <a:grpSpLocks/>
                </p:cNvGrpSpPr>
                <p:nvPr/>
              </p:nvGrpSpPr>
              <p:grpSpPr bwMode="auto">
                <a:xfrm>
                  <a:off x="4878" y="578"/>
                  <a:ext cx="80" cy="61"/>
                  <a:chOff x="4878" y="578"/>
                  <a:chExt cx="80" cy="61"/>
                </a:xfrm>
              </p:grpSpPr>
              <p:sp>
                <p:nvSpPr>
                  <p:cNvPr id="7296" name="Freeform 128"/>
                  <p:cNvSpPr>
                    <a:spLocks/>
                  </p:cNvSpPr>
                  <p:nvPr/>
                </p:nvSpPr>
                <p:spPr bwMode="auto">
                  <a:xfrm>
                    <a:off x="4878" y="618"/>
                    <a:ext cx="48" cy="21"/>
                  </a:xfrm>
                  <a:custGeom>
                    <a:avLst/>
                    <a:gdLst/>
                    <a:ahLst/>
                    <a:cxnLst>
                      <a:cxn ang="0">
                        <a:pos x="30" y="6"/>
                      </a:cxn>
                      <a:cxn ang="0">
                        <a:pos x="23" y="13"/>
                      </a:cxn>
                      <a:cxn ang="0">
                        <a:pos x="7" y="20"/>
                      </a:cxn>
                      <a:cxn ang="0">
                        <a:pos x="0" y="20"/>
                      </a:cxn>
                      <a:cxn ang="0">
                        <a:pos x="7" y="20"/>
                      </a:cxn>
                      <a:cxn ang="0">
                        <a:pos x="7" y="13"/>
                      </a:cxn>
                      <a:cxn ang="0">
                        <a:pos x="23" y="6"/>
                      </a:cxn>
                      <a:cxn ang="0">
                        <a:pos x="39" y="0"/>
                      </a:cxn>
                      <a:cxn ang="0">
                        <a:pos x="47" y="0"/>
                      </a:cxn>
                    </a:cxnLst>
                    <a:rect l="0" t="0" r="r" b="b"/>
                    <a:pathLst>
                      <a:path w="48" h="21">
                        <a:moveTo>
                          <a:pt x="30" y="6"/>
                        </a:moveTo>
                        <a:lnTo>
                          <a:pt x="23" y="13"/>
                        </a:lnTo>
                        <a:lnTo>
                          <a:pt x="7" y="20"/>
                        </a:lnTo>
                        <a:lnTo>
                          <a:pt x="0" y="20"/>
                        </a:lnTo>
                        <a:lnTo>
                          <a:pt x="7" y="20"/>
                        </a:lnTo>
                        <a:lnTo>
                          <a:pt x="7" y="13"/>
                        </a:lnTo>
                        <a:lnTo>
                          <a:pt x="23" y="6"/>
                        </a:lnTo>
                        <a:lnTo>
                          <a:pt x="39" y="0"/>
                        </a:lnTo>
                        <a:lnTo>
                          <a:pt x="47" y="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297" name="Line 129"/>
                  <p:cNvSpPr>
                    <a:spLocks noChangeShapeType="1"/>
                  </p:cNvSpPr>
                  <p:nvPr/>
                </p:nvSpPr>
                <p:spPr bwMode="auto">
                  <a:xfrm flipV="1">
                    <a:off x="4901" y="578"/>
                    <a:ext cx="57" cy="53"/>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22" name="Group 130"/>
                <p:cNvGrpSpPr>
                  <a:grpSpLocks/>
                </p:cNvGrpSpPr>
                <p:nvPr/>
              </p:nvGrpSpPr>
              <p:grpSpPr bwMode="auto">
                <a:xfrm>
                  <a:off x="4894" y="557"/>
                  <a:ext cx="71" cy="58"/>
                  <a:chOff x="4894" y="557"/>
                  <a:chExt cx="71" cy="58"/>
                </a:xfrm>
              </p:grpSpPr>
              <p:sp>
                <p:nvSpPr>
                  <p:cNvPr id="7299" name="Freeform 131"/>
                  <p:cNvSpPr>
                    <a:spLocks/>
                  </p:cNvSpPr>
                  <p:nvPr/>
                </p:nvSpPr>
                <p:spPr bwMode="auto">
                  <a:xfrm>
                    <a:off x="4894" y="598"/>
                    <a:ext cx="41" cy="17"/>
                  </a:xfrm>
                  <a:custGeom>
                    <a:avLst/>
                    <a:gdLst/>
                    <a:ahLst/>
                    <a:cxnLst>
                      <a:cxn ang="0">
                        <a:pos x="31" y="8"/>
                      </a:cxn>
                      <a:cxn ang="0">
                        <a:pos x="23" y="16"/>
                      </a:cxn>
                      <a:cxn ang="0">
                        <a:pos x="15" y="16"/>
                      </a:cxn>
                      <a:cxn ang="0">
                        <a:pos x="7" y="16"/>
                      </a:cxn>
                      <a:cxn ang="0">
                        <a:pos x="0" y="16"/>
                      </a:cxn>
                      <a:cxn ang="0">
                        <a:pos x="7" y="16"/>
                      </a:cxn>
                      <a:cxn ang="0">
                        <a:pos x="23" y="8"/>
                      </a:cxn>
                      <a:cxn ang="0">
                        <a:pos x="40" y="0"/>
                      </a:cxn>
                    </a:cxnLst>
                    <a:rect l="0" t="0" r="r" b="b"/>
                    <a:pathLst>
                      <a:path w="41" h="17">
                        <a:moveTo>
                          <a:pt x="31" y="8"/>
                        </a:moveTo>
                        <a:lnTo>
                          <a:pt x="23" y="16"/>
                        </a:lnTo>
                        <a:lnTo>
                          <a:pt x="15" y="16"/>
                        </a:lnTo>
                        <a:lnTo>
                          <a:pt x="7" y="16"/>
                        </a:lnTo>
                        <a:lnTo>
                          <a:pt x="0" y="16"/>
                        </a:lnTo>
                        <a:lnTo>
                          <a:pt x="7" y="16"/>
                        </a:lnTo>
                        <a:lnTo>
                          <a:pt x="23" y="8"/>
                        </a:lnTo>
                        <a:lnTo>
                          <a:pt x="40" y="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00" name="Line 132"/>
                  <p:cNvSpPr>
                    <a:spLocks noChangeShapeType="1"/>
                  </p:cNvSpPr>
                  <p:nvPr/>
                </p:nvSpPr>
                <p:spPr bwMode="auto">
                  <a:xfrm flipV="1">
                    <a:off x="4918" y="557"/>
                    <a:ext cx="47" cy="48"/>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23" name="Group 133"/>
                <p:cNvGrpSpPr>
                  <a:grpSpLocks/>
                </p:cNvGrpSpPr>
                <p:nvPr/>
              </p:nvGrpSpPr>
              <p:grpSpPr bwMode="auto">
                <a:xfrm>
                  <a:off x="4910" y="529"/>
                  <a:ext cx="73" cy="66"/>
                  <a:chOff x="4910" y="529"/>
                  <a:chExt cx="73" cy="66"/>
                </a:xfrm>
              </p:grpSpPr>
              <p:sp>
                <p:nvSpPr>
                  <p:cNvPr id="7302" name="Freeform 134"/>
                  <p:cNvSpPr>
                    <a:spLocks/>
                  </p:cNvSpPr>
                  <p:nvPr/>
                </p:nvSpPr>
                <p:spPr bwMode="auto">
                  <a:xfrm>
                    <a:off x="4910" y="578"/>
                    <a:ext cx="41" cy="17"/>
                  </a:xfrm>
                  <a:custGeom>
                    <a:avLst/>
                    <a:gdLst/>
                    <a:ahLst/>
                    <a:cxnLst>
                      <a:cxn ang="0">
                        <a:pos x="31" y="8"/>
                      </a:cxn>
                      <a:cxn ang="0">
                        <a:pos x="23" y="16"/>
                      </a:cxn>
                      <a:cxn ang="0">
                        <a:pos x="15" y="16"/>
                      </a:cxn>
                      <a:cxn ang="0">
                        <a:pos x="7" y="16"/>
                      </a:cxn>
                      <a:cxn ang="0">
                        <a:pos x="0" y="16"/>
                      </a:cxn>
                      <a:cxn ang="0">
                        <a:pos x="7" y="16"/>
                      </a:cxn>
                      <a:cxn ang="0">
                        <a:pos x="15" y="8"/>
                      </a:cxn>
                      <a:cxn ang="0">
                        <a:pos x="31" y="0"/>
                      </a:cxn>
                      <a:cxn ang="0">
                        <a:pos x="40" y="0"/>
                      </a:cxn>
                    </a:cxnLst>
                    <a:rect l="0" t="0" r="r" b="b"/>
                    <a:pathLst>
                      <a:path w="41" h="17">
                        <a:moveTo>
                          <a:pt x="31" y="8"/>
                        </a:moveTo>
                        <a:lnTo>
                          <a:pt x="23" y="16"/>
                        </a:lnTo>
                        <a:lnTo>
                          <a:pt x="15" y="16"/>
                        </a:lnTo>
                        <a:lnTo>
                          <a:pt x="7" y="16"/>
                        </a:lnTo>
                        <a:lnTo>
                          <a:pt x="0" y="16"/>
                        </a:lnTo>
                        <a:lnTo>
                          <a:pt x="7" y="16"/>
                        </a:lnTo>
                        <a:lnTo>
                          <a:pt x="15" y="8"/>
                        </a:lnTo>
                        <a:lnTo>
                          <a:pt x="31" y="0"/>
                        </a:lnTo>
                        <a:lnTo>
                          <a:pt x="40" y="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03" name="Line 135"/>
                  <p:cNvSpPr>
                    <a:spLocks noChangeShapeType="1"/>
                  </p:cNvSpPr>
                  <p:nvPr/>
                </p:nvSpPr>
                <p:spPr bwMode="auto">
                  <a:xfrm flipV="1">
                    <a:off x="4934" y="529"/>
                    <a:ext cx="49" cy="55"/>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24" name="Group 136"/>
                <p:cNvGrpSpPr>
                  <a:grpSpLocks/>
                </p:cNvGrpSpPr>
                <p:nvPr/>
              </p:nvGrpSpPr>
              <p:grpSpPr bwMode="auto">
                <a:xfrm>
                  <a:off x="4918" y="509"/>
                  <a:ext cx="72" cy="62"/>
                  <a:chOff x="4918" y="509"/>
                  <a:chExt cx="72" cy="62"/>
                </a:xfrm>
              </p:grpSpPr>
              <p:sp>
                <p:nvSpPr>
                  <p:cNvPr id="7305" name="Freeform 137"/>
                  <p:cNvSpPr>
                    <a:spLocks/>
                  </p:cNvSpPr>
                  <p:nvPr/>
                </p:nvSpPr>
                <p:spPr bwMode="auto">
                  <a:xfrm>
                    <a:off x="4918" y="549"/>
                    <a:ext cx="41" cy="22"/>
                  </a:xfrm>
                  <a:custGeom>
                    <a:avLst/>
                    <a:gdLst/>
                    <a:ahLst/>
                    <a:cxnLst>
                      <a:cxn ang="0">
                        <a:pos x="31" y="14"/>
                      </a:cxn>
                      <a:cxn ang="0">
                        <a:pos x="23" y="21"/>
                      </a:cxn>
                      <a:cxn ang="0">
                        <a:pos x="15" y="21"/>
                      </a:cxn>
                      <a:cxn ang="0">
                        <a:pos x="7" y="21"/>
                      </a:cxn>
                      <a:cxn ang="0">
                        <a:pos x="0" y="21"/>
                      </a:cxn>
                      <a:cxn ang="0">
                        <a:pos x="7" y="21"/>
                      </a:cxn>
                      <a:cxn ang="0">
                        <a:pos x="15" y="14"/>
                      </a:cxn>
                      <a:cxn ang="0">
                        <a:pos x="23" y="6"/>
                      </a:cxn>
                      <a:cxn ang="0">
                        <a:pos x="40" y="0"/>
                      </a:cxn>
                    </a:cxnLst>
                    <a:rect l="0" t="0" r="r" b="b"/>
                    <a:pathLst>
                      <a:path w="41" h="22">
                        <a:moveTo>
                          <a:pt x="31" y="14"/>
                        </a:moveTo>
                        <a:lnTo>
                          <a:pt x="23" y="21"/>
                        </a:lnTo>
                        <a:lnTo>
                          <a:pt x="15" y="21"/>
                        </a:lnTo>
                        <a:lnTo>
                          <a:pt x="7" y="21"/>
                        </a:lnTo>
                        <a:lnTo>
                          <a:pt x="0" y="21"/>
                        </a:lnTo>
                        <a:lnTo>
                          <a:pt x="7" y="21"/>
                        </a:lnTo>
                        <a:lnTo>
                          <a:pt x="15" y="14"/>
                        </a:lnTo>
                        <a:lnTo>
                          <a:pt x="23" y="6"/>
                        </a:lnTo>
                        <a:lnTo>
                          <a:pt x="40" y="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06" name="Line 138"/>
                  <p:cNvSpPr>
                    <a:spLocks noChangeShapeType="1"/>
                  </p:cNvSpPr>
                  <p:nvPr/>
                </p:nvSpPr>
                <p:spPr bwMode="auto">
                  <a:xfrm flipV="1">
                    <a:off x="4943" y="509"/>
                    <a:ext cx="47" cy="55"/>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25" name="Group 139"/>
                <p:cNvGrpSpPr>
                  <a:grpSpLocks/>
                </p:cNvGrpSpPr>
                <p:nvPr/>
              </p:nvGrpSpPr>
              <p:grpSpPr bwMode="auto">
                <a:xfrm>
                  <a:off x="4934" y="489"/>
                  <a:ext cx="81" cy="57"/>
                  <a:chOff x="4934" y="489"/>
                  <a:chExt cx="81" cy="57"/>
                </a:xfrm>
              </p:grpSpPr>
              <p:sp>
                <p:nvSpPr>
                  <p:cNvPr id="7308" name="Freeform 140"/>
                  <p:cNvSpPr>
                    <a:spLocks/>
                  </p:cNvSpPr>
                  <p:nvPr/>
                </p:nvSpPr>
                <p:spPr bwMode="auto">
                  <a:xfrm>
                    <a:off x="4934" y="529"/>
                    <a:ext cx="42" cy="17"/>
                  </a:xfrm>
                  <a:custGeom>
                    <a:avLst/>
                    <a:gdLst/>
                    <a:ahLst/>
                    <a:cxnLst>
                      <a:cxn ang="0">
                        <a:pos x="32" y="8"/>
                      </a:cxn>
                      <a:cxn ang="0">
                        <a:pos x="24" y="16"/>
                      </a:cxn>
                      <a:cxn ang="0">
                        <a:pos x="16" y="16"/>
                      </a:cxn>
                      <a:cxn ang="0">
                        <a:pos x="8" y="16"/>
                      </a:cxn>
                      <a:cxn ang="0">
                        <a:pos x="0" y="16"/>
                      </a:cxn>
                      <a:cxn ang="0">
                        <a:pos x="8" y="16"/>
                      </a:cxn>
                      <a:cxn ang="0">
                        <a:pos x="24" y="8"/>
                      </a:cxn>
                      <a:cxn ang="0">
                        <a:pos x="41" y="0"/>
                      </a:cxn>
                    </a:cxnLst>
                    <a:rect l="0" t="0" r="r" b="b"/>
                    <a:pathLst>
                      <a:path w="42" h="17">
                        <a:moveTo>
                          <a:pt x="32" y="8"/>
                        </a:moveTo>
                        <a:lnTo>
                          <a:pt x="24" y="16"/>
                        </a:lnTo>
                        <a:lnTo>
                          <a:pt x="16" y="16"/>
                        </a:lnTo>
                        <a:lnTo>
                          <a:pt x="8" y="16"/>
                        </a:lnTo>
                        <a:lnTo>
                          <a:pt x="0" y="16"/>
                        </a:lnTo>
                        <a:lnTo>
                          <a:pt x="8" y="16"/>
                        </a:lnTo>
                        <a:lnTo>
                          <a:pt x="24" y="8"/>
                        </a:lnTo>
                        <a:lnTo>
                          <a:pt x="41" y="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09" name="Line 141"/>
                  <p:cNvSpPr>
                    <a:spLocks noChangeShapeType="1"/>
                  </p:cNvSpPr>
                  <p:nvPr/>
                </p:nvSpPr>
                <p:spPr bwMode="auto">
                  <a:xfrm flipV="1">
                    <a:off x="4958" y="489"/>
                    <a:ext cx="57" cy="54"/>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26" name="Group 142"/>
                <p:cNvGrpSpPr>
                  <a:grpSpLocks/>
                </p:cNvGrpSpPr>
                <p:nvPr/>
              </p:nvGrpSpPr>
              <p:grpSpPr bwMode="auto">
                <a:xfrm>
                  <a:off x="4943" y="476"/>
                  <a:ext cx="80" cy="64"/>
                  <a:chOff x="4943" y="476"/>
                  <a:chExt cx="80" cy="64"/>
                </a:xfrm>
              </p:grpSpPr>
              <p:sp>
                <p:nvSpPr>
                  <p:cNvPr id="7311" name="Freeform 143"/>
                  <p:cNvSpPr>
                    <a:spLocks/>
                  </p:cNvSpPr>
                  <p:nvPr/>
                </p:nvSpPr>
                <p:spPr bwMode="auto">
                  <a:xfrm>
                    <a:off x="4943" y="523"/>
                    <a:ext cx="41" cy="17"/>
                  </a:xfrm>
                  <a:custGeom>
                    <a:avLst/>
                    <a:gdLst/>
                    <a:ahLst/>
                    <a:cxnLst>
                      <a:cxn ang="0">
                        <a:pos x="31" y="8"/>
                      </a:cxn>
                      <a:cxn ang="0">
                        <a:pos x="23" y="16"/>
                      </a:cxn>
                      <a:cxn ang="0">
                        <a:pos x="15" y="16"/>
                      </a:cxn>
                      <a:cxn ang="0">
                        <a:pos x="7" y="16"/>
                      </a:cxn>
                      <a:cxn ang="0">
                        <a:pos x="0" y="16"/>
                      </a:cxn>
                      <a:cxn ang="0">
                        <a:pos x="7" y="16"/>
                      </a:cxn>
                      <a:cxn ang="0">
                        <a:pos x="15" y="8"/>
                      </a:cxn>
                      <a:cxn ang="0">
                        <a:pos x="31" y="0"/>
                      </a:cxn>
                      <a:cxn ang="0">
                        <a:pos x="40" y="0"/>
                      </a:cxn>
                    </a:cxnLst>
                    <a:rect l="0" t="0" r="r" b="b"/>
                    <a:pathLst>
                      <a:path w="41" h="17">
                        <a:moveTo>
                          <a:pt x="31" y="8"/>
                        </a:moveTo>
                        <a:lnTo>
                          <a:pt x="23" y="16"/>
                        </a:lnTo>
                        <a:lnTo>
                          <a:pt x="15" y="16"/>
                        </a:lnTo>
                        <a:lnTo>
                          <a:pt x="7" y="16"/>
                        </a:lnTo>
                        <a:lnTo>
                          <a:pt x="0" y="16"/>
                        </a:lnTo>
                        <a:lnTo>
                          <a:pt x="7" y="16"/>
                        </a:lnTo>
                        <a:lnTo>
                          <a:pt x="15" y="8"/>
                        </a:lnTo>
                        <a:lnTo>
                          <a:pt x="31" y="0"/>
                        </a:lnTo>
                        <a:lnTo>
                          <a:pt x="40" y="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12" name="Line 144"/>
                  <p:cNvSpPr>
                    <a:spLocks noChangeShapeType="1"/>
                  </p:cNvSpPr>
                  <p:nvPr/>
                </p:nvSpPr>
                <p:spPr bwMode="auto">
                  <a:xfrm flipV="1">
                    <a:off x="4965" y="476"/>
                    <a:ext cx="58" cy="53"/>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27" name="Group 145"/>
                <p:cNvGrpSpPr>
                  <a:grpSpLocks/>
                </p:cNvGrpSpPr>
                <p:nvPr/>
              </p:nvGrpSpPr>
              <p:grpSpPr bwMode="auto">
                <a:xfrm>
                  <a:off x="4943" y="448"/>
                  <a:ext cx="64" cy="70"/>
                  <a:chOff x="4943" y="448"/>
                  <a:chExt cx="64" cy="70"/>
                </a:xfrm>
              </p:grpSpPr>
              <p:sp>
                <p:nvSpPr>
                  <p:cNvPr id="7314" name="Freeform 146"/>
                  <p:cNvSpPr>
                    <a:spLocks/>
                  </p:cNvSpPr>
                  <p:nvPr/>
                </p:nvSpPr>
                <p:spPr bwMode="auto">
                  <a:xfrm>
                    <a:off x="4943" y="496"/>
                    <a:ext cx="41" cy="22"/>
                  </a:xfrm>
                  <a:custGeom>
                    <a:avLst/>
                    <a:gdLst/>
                    <a:ahLst/>
                    <a:cxnLst>
                      <a:cxn ang="0">
                        <a:pos x="31" y="6"/>
                      </a:cxn>
                      <a:cxn ang="0">
                        <a:pos x="23" y="14"/>
                      </a:cxn>
                      <a:cxn ang="0">
                        <a:pos x="7" y="21"/>
                      </a:cxn>
                      <a:cxn ang="0">
                        <a:pos x="0" y="21"/>
                      </a:cxn>
                      <a:cxn ang="0">
                        <a:pos x="7" y="21"/>
                      </a:cxn>
                      <a:cxn ang="0">
                        <a:pos x="15" y="21"/>
                      </a:cxn>
                      <a:cxn ang="0">
                        <a:pos x="31" y="6"/>
                      </a:cxn>
                      <a:cxn ang="0">
                        <a:pos x="40" y="0"/>
                      </a:cxn>
                    </a:cxnLst>
                    <a:rect l="0" t="0" r="r" b="b"/>
                    <a:pathLst>
                      <a:path w="41" h="22">
                        <a:moveTo>
                          <a:pt x="31" y="6"/>
                        </a:moveTo>
                        <a:lnTo>
                          <a:pt x="23" y="14"/>
                        </a:lnTo>
                        <a:lnTo>
                          <a:pt x="7" y="21"/>
                        </a:lnTo>
                        <a:lnTo>
                          <a:pt x="0" y="21"/>
                        </a:lnTo>
                        <a:lnTo>
                          <a:pt x="7" y="21"/>
                        </a:lnTo>
                        <a:lnTo>
                          <a:pt x="15" y="21"/>
                        </a:lnTo>
                        <a:lnTo>
                          <a:pt x="31" y="6"/>
                        </a:lnTo>
                        <a:lnTo>
                          <a:pt x="40" y="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15" name="Line 147"/>
                  <p:cNvSpPr>
                    <a:spLocks noChangeShapeType="1"/>
                  </p:cNvSpPr>
                  <p:nvPr/>
                </p:nvSpPr>
                <p:spPr bwMode="auto">
                  <a:xfrm flipV="1">
                    <a:off x="4965" y="448"/>
                    <a:ext cx="42" cy="55"/>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sp>
            <p:nvSpPr>
              <p:cNvPr id="7316" name="Arc 148"/>
              <p:cNvSpPr>
                <a:spLocks/>
              </p:cNvSpPr>
              <p:nvPr/>
            </p:nvSpPr>
            <p:spPr bwMode="auto">
              <a:xfrm>
                <a:off x="4434" y="718"/>
                <a:ext cx="89" cy="146"/>
              </a:xfrm>
              <a:custGeom>
                <a:avLst/>
                <a:gdLst>
                  <a:gd name="G0" fmla="+- 21600 0 0"/>
                  <a:gd name="G1" fmla="+- 21595 0 0"/>
                  <a:gd name="G2" fmla="+- 21600 0 0"/>
                  <a:gd name="T0" fmla="*/ 0 w 21600"/>
                  <a:gd name="T1" fmla="*/ 21595 h 21595"/>
                  <a:gd name="T2" fmla="*/ 21141 w 21600"/>
                  <a:gd name="T3" fmla="*/ 0 h 21595"/>
                  <a:gd name="T4" fmla="*/ 21600 w 21600"/>
                  <a:gd name="T5" fmla="*/ 21595 h 21595"/>
                </a:gdLst>
                <a:ahLst/>
                <a:cxnLst>
                  <a:cxn ang="0">
                    <a:pos x="T0" y="T1"/>
                  </a:cxn>
                  <a:cxn ang="0">
                    <a:pos x="T2" y="T3"/>
                  </a:cxn>
                  <a:cxn ang="0">
                    <a:pos x="T4" y="T5"/>
                  </a:cxn>
                </a:cxnLst>
                <a:rect l="0" t="0" r="r" b="b"/>
                <a:pathLst>
                  <a:path w="21600" h="21595" fill="none" extrusionOk="0">
                    <a:moveTo>
                      <a:pt x="0" y="21595"/>
                    </a:moveTo>
                    <a:cubicBezTo>
                      <a:pt x="0" y="9844"/>
                      <a:pt x="9393" y="249"/>
                      <a:pt x="21140" y="-1"/>
                    </a:cubicBezTo>
                  </a:path>
                  <a:path w="21600" h="21595" stroke="0" extrusionOk="0">
                    <a:moveTo>
                      <a:pt x="0" y="21595"/>
                    </a:moveTo>
                    <a:cubicBezTo>
                      <a:pt x="0" y="9844"/>
                      <a:pt x="9393" y="249"/>
                      <a:pt x="21140" y="-1"/>
                    </a:cubicBezTo>
                    <a:lnTo>
                      <a:pt x="21600" y="21595"/>
                    </a:lnTo>
                    <a:close/>
                  </a:path>
                </a:pathLst>
              </a:custGeom>
              <a:solidFill>
                <a:schemeClr val="accent1"/>
              </a:solidFill>
              <a:ln w="12700" cap="rnd">
                <a:solidFill>
                  <a:srgbClr val="669900"/>
                </a:solidFill>
                <a:round/>
                <a:headEnd/>
                <a:tailEnd/>
              </a:ln>
              <a:effectLst/>
            </p:spPr>
            <p:txBody>
              <a:bodyPr wrap="none" anchor="ctr"/>
              <a:lstStyle/>
              <a:p>
                <a:pPr fontAlgn="base">
                  <a:spcBef>
                    <a:spcPct val="0"/>
                  </a:spcBef>
                  <a:spcAft>
                    <a:spcPct val="0"/>
                  </a:spcAft>
                </a:pPr>
                <a:endParaRPr lang="es-AR" sz="2400">
                  <a:solidFill>
                    <a:srgbClr val="000000"/>
                  </a:solidFill>
                </a:endParaRPr>
              </a:p>
            </p:txBody>
          </p:sp>
          <p:grpSp>
            <p:nvGrpSpPr>
              <p:cNvPr id="28" name="Group 149"/>
              <p:cNvGrpSpPr>
                <a:grpSpLocks/>
              </p:cNvGrpSpPr>
              <p:nvPr/>
            </p:nvGrpSpPr>
            <p:grpSpPr bwMode="auto">
              <a:xfrm>
                <a:off x="4343" y="425"/>
                <a:ext cx="269" cy="286"/>
                <a:chOff x="4692" y="342"/>
                <a:chExt cx="285" cy="317"/>
              </a:xfrm>
            </p:grpSpPr>
            <p:sp>
              <p:nvSpPr>
                <p:cNvPr id="7318" name="Line 150"/>
                <p:cNvSpPr>
                  <a:spLocks noChangeShapeType="1"/>
                </p:cNvSpPr>
                <p:nvPr/>
              </p:nvSpPr>
              <p:spPr bwMode="auto">
                <a:xfrm flipH="1" flipV="1">
                  <a:off x="4804" y="462"/>
                  <a:ext cx="161" cy="197"/>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nvGrpSpPr>
                <p:cNvPr id="29" name="Group 151"/>
                <p:cNvGrpSpPr>
                  <a:grpSpLocks/>
                </p:cNvGrpSpPr>
                <p:nvPr/>
              </p:nvGrpSpPr>
              <p:grpSpPr bwMode="auto">
                <a:xfrm>
                  <a:off x="4918" y="549"/>
                  <a:ext cx="59" cy="110"/>
                  <a:chOff x="4918" y="549"/>
                  <a:chExt cx="59" cy="110"/>
                </a:xfrm>
              </p:grpSpPr>
              <p:sp>
                <p:nvSpPr>
                  <p:cNvPr id="7320" name="Freeform 152"/>
                  <p:cNvSpPr>
                    <a:spLocks/>
                  </p:cNvSpPr>
                  <p:nvPr/>
                </p:nvSpPr>
                <p:spPr bwMode="auto">
                  <a:xfrm>
                    <a:off x="4958" y="623"/>
                    <a:ext cx="19" cy="36"/>
                  </a:xfrm>
                  <a:custGeom>
                    <a:avLst/>
                    <a:gdLst/>
                    <a:ahLst/>
                    <a:cxnLst>
                      <a:cxn ang="0">
                        <a:pos x="0" y="28"/>
                      </a:cxn>
                      <a:cxn ang="0">
                        <a:pos x="0" y="21"/>
                      </a:cxn>
                      <a:cxn ang="0">
                        <a:pos x="0" y="14"/>
                      </a:cxn>
                      <a:cxn ang="0">
                        <a:pos x="0" y="7"/>
                      </a:cxn>
                      <a:cxn ang="0">
                        <a:pos x="8" y="0"/>
                      </a:cxn>
                      <a:cxn ang="0">
                        <a:pos x="18" y="14"/>
                      </a:cxn>
                      <a:cxn ang="0">
                        <a:pos x="8" y="28"/>
                      </a:cxn>
                      <a:cxn ang="0">
                        <a:pos x="8" y="35"/>
                      </a:cxn>
                    </a:cxnLst>
                    <a:rect l="0" t="0" r="r" b="b"/>
                    <a:pathLst>
                      <a:path w="19" h="36">
                        <a:moveTo>
                          <a:pt x="0" y="28"/>
                        </a:moveTo>
                        <a:lnTo>
                          <a:pt x="0" y="21"/>
                        </a:lnTo>
                        <a:lnTo>
                          <a:pt x="0" y="14"/>
                        </a:lnTo>
                        <a:lnTo>
                          <a:pt x="0" y="7"/>
                        </a:lnTo>
                        <a:lnTo>
                          <a:pt x="8" y="0"/>
                        </a:lnTo>
                        <a:lnTo>
                          <a:pt x="18" y="14"/>
                        </a:lnTo>
                        <a:lnTo>
                          <a:pt x="8" y="28"/>
                        </a:lnTo>
                        <a:lnTo>
                          <a:pt x="8" y="35"/>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21" name="Line 153"/>
                  <p:cNvSpPr>
                    <a:spLocks noChangeShapeType="1"/>
                  </p:cNvSpPr>
                  <p:nvPr/>
                </p:nvSpPr>
                <p:spPr bwMode="auto">
                  <a:xfrm flipH="1" flipV="1">
                    <a:off x="4918" y="549"/>
                    <a:ext cx="47" cy="82"/>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30" name="Group 154"/>
                <p:cNvGrpSpPr>
                  <a:grpSpLocks/>
                </p:cNvGrpSpPr>
                <p:nvPr/>
              </p:nvGrpSpPr>
              <p:grpSpPr bwMode="auto">
                <a:xfrm>
                  <a:off x="4894" y="523"/>
                  <a:ext cx="58" cy="102"/>
                  <a:chOff x="4894" y="523"/>
                  <a:chExt cx="58" cy="102"/>
                </a:xfrm>
              </p:grpSpPr>
              <p:sp>
                <p:nvSpPr>
                  <p:cNvPr id="7323" name="Freeform 155"/>
                  <p:cNvSpPr>
                    <a:spLocks/>
                  </p:cNvSpPr>
                  <p:nvPr/>
                </p:nvSpPr>
                <p:spPr bwMode="auto">
                  <a:xfrm>
                    <a:off x="4934" y="598"/>
                    <a:ext cx="18" cy="27"/>
                  </a:xfrm>
                  <a:custGeom>
                    <a:avLst/>
                    <a:gdLst/>
                    <a:ahLst/>
                    <a:cxnLst>
                      <a:cxn ang="0">
                        <a:pos x="0" y="26"/>
                      </a:cxn>
                      <a:cxn ang="0">
                        <a:pos x="0" y="19"/>
                      </a:cxn>
                      <a:cxn ang="0">
                        <a:pos x="0" y="6"/>
                      </a:cxn>
                      <a:cxn ang="0">
                        <a:pos x="0" y="0"/>
                      </a:cxn>
                      <a:cxn ang="0">
                        <a:pos x="8" y="0"/>
                      </a:cxn>
                      <a:cxn ang="0">
                        <a:pos x="17" y="6"/>
                      </a:cxn>
                      <a:cxn ang="0">
                        <a:pos x="17" y="13"/>
                      </a:cxn>
                      <a:cxn ang="0">
                        <a:pos x="8" y="26"/>
                      </a:cxn>
                    </a:cxnLst>
                    <a:rect l="0" t="0" r="r" b="b"/>
                    <a:pathLst>
                      <a:path w="18" h="27">
                        <a:moveTo>
                          <a:pt x="0" y="26"/>
                        </a:moveTo>
                        <a:lnTo>
                          <a:pt x="0" y="19"/>
                        </a:lnTo>
                        <a:lnTo>
                          <a:pt x="0" y="6"/>
                        </a:lnTo>
                        <a:lnTo>
                          <a:pt x="0" y="0"/>
                        </a:lnTo>
                        <a:lnTo>
                          <a:pt x="8" y="0"/>
                        </a:lnTo>
                        <a:lnTo>
                          <a:pt x="17" y="6"/>
                        </a:lnTo>
                        <a:lnTo>
                          <a:pt x="17" y="13"/>
                        </a:lnTo>
                        <a:lnTo>
                          <a:pt x="8" y="26"/>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24" name="Line 156"/>
                  <p:cNvSpPr>
                    <a:spLocks noChangeShapeType="1"/>
                  </p:cNvSpPr>
                  <p:nvPr/>
                </p:nvSpPr>
                <p:spPr bwMode="auto">
                  <a:xfrm flipH="1" flipV="1">
                    <a:off x="4894" y="523"/>
                    <a:ext cx="49" cy="82"/>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31" name="Group 157"/>
                <p:cNvGrpSpPr>
                  <a:grpSpLocks/>
                </p:cNvGrpSpPr>
                <p:nvPr/>
              </p:nvGrpSpPr>
              <p:grpSpPr bwMode="auto">
                <a:xfrm>
                  <a:off x="4878" y="496"/>
                  <a:ext cx="50" cy="103"/>
                  <a:chOff x="4878" y="496"/>
                  <a:chExt cx="50" cy="103"/>
                </a:xfrm>
              </p:grpSpPr>
              <p:sp>
                <p:nvSpPr>
                  <p:cNvPr id="7326" name="Freeform 158"/>
                  <p:cNvSpPr>
                    <a:spLocks/>
                  </p:cNvSpPr>
                  <p:nvPr/>
                </p:nvSpPr>
                <p:spPr bwMode="auto">
                  <a:xfrm>
                    <a:off x="4910" y="570"/>
                    <a:ext cx="18" cy="29"/>
                  </a:xfrm>
                  <a:custGeom>
                    <a:avLst/>
                    <a:gdLst/>
                    <a:ahLst/>
                    <a:cxnLst>
                      <a:cxn ang="0">
                        <a:pos x="0" y="20"/>
                      </a:cxn>
                      <a:cxn ang="0">
                        <a:pos x="0" y="14"/>
                      </a:cxn>
                      <a:cxn ang="0">
                        <a:pos x="0" y="6"/>
                      </a:cxn>
                      <a:cxn ang="0">
                        <a:pos x="0" y="0"/>
                      </a:cxn>
                      <a:cxn ang="0">
                        <a:pos x="8" y="0"/>
                      </a:cxn>
                      <a:cxn ang="0">
                        <a:pos x="17" y="6"/>
                      </a:cxn>
                      <a:cxn ang="0">
                        <a:pos x="8" y="20"/>
                      </a:cxn>
                      <a:cxn ang="0">
                        <a:pos x="8" y="28"/>
                      </a:cxn>
                    </a:cxnLst>
                    <a:rect l="0" t="0" r="r" b="b"/>
                    <a:pathLst>
                      <a:path w="18" h="29">
                        <a:moveTo>
                          <a:pt x="0" y="20"/>
                        </a:moveTo>
                        <a:lnTo>
                          <a:pt x="0" y="14"/>
                        </a:lnTo>
                        <a:lnTo>
                          <a:pt x="0" y="6"/>
                        </a:lnTo>
                        <a:lnTo>
                          <a:pt x="0" y="0"/>
                        </a:lnTo>
                        <a:lnTo>
                          <a:pt x="8" y="0"/>
                        </a:lnTo>
                        <a:lnTo>
                          <a:pt x="17" y="6"/>
                        </a:lnTo>
                        <a:lnTo>
                          <a:pt x="8" y="20"/>
                        </a:lnTo>
                        <a:lnTo>
                          <a:pt x="8" y="28"/>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27" name="Line 159"/>
                  <p:cNvSpPr>
                    <a:spLocks noChangeShapeType="1"/>
                  </p:cNvSpPr>
                  <p:nvPr/>
                </p:nvSpPr>
                <p:spPr bwMode="auto">
                  <a:xfrm flipH="1" flipV="1">
                    <a:off x="4878" y="496"/>
                    <a:ext cx="40" cy="74"/>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875" name="Group 160"/>
                <p:cNvGrpSpPr>
                  <a:grpSpLocks/>
                </p:cNvGrpSpPr>
                <p:nvPr/>
              </p:nvGrpSpPr>
              <p:grpSpPr bwMode="auto">
                <a:xfrm>
                  <a:off x="4854" y="462"/>
                  <a:ext cx="51" cy="102"/>
                  <a:chOff x="4854" y="462"/>
                  <a:chExt cx="51" cy="102"/>
                </a:xfrm>
              </p:grpSpPr>
              <p:sp>
                <p:nvSpPr>
                  <p:cNvPr id="7329" name="Freeform 161"/>
                  <p:cNvSpPr>
                    <a:spLocks/>
                  </p:cNvSpPr>
                  <p:nvPr/>
                </p:nvSpPr>
                <p:spPr bwMode="auto">
                  <a:xfrm>
                    <a:off x="4885" y="535"/>
                    <a:ext cx="20" cy="29"/>
                  </a:xfrm>
                  <a:custGeom>
                    <a:avLst/>
                    <a:gdLst/>
                    <a:ahLst/>
                    <a:cxnLst>
                      <a:cxn ang="0">
                        <a:pos x="0" y="21"/>
                      </a:cxn>
                      <a:cxn ang="0">
                        <a:pos x="0" y="14"/>
                      </a:cxn>
                      <a:cxn ang="0">
                        <a:pos x="0" y="7"/>
                      </a:cxn>
                      <a:cxn ang="0">
                        <a:pos x="0" y="0"/>
                      </a:cxn>
                      <a:cxn ang="0">
                        <a:pos x="8" y="0"/>
                      </a:cxn>
                      <a:cxn ang="0">
                        <a:pos x="19" y="7"/>
                      </a:cxn>
                      <a:cxn ang="0">
                        <a:pos x="19" y="14"/>
                      </a:cxn>
                      <a:cxn ang="0">
                        <a:pos x="8" y="28"/>
                      </a:cxn>
                    </a:cxnLst>
                    <a:rect l="0" t="0" r="r" b="b"/>
                    <a:pathLst>
                      <a:path w="20" h="29">
                        <a:moveTo>
                          <a:pt x="0" y="21"/>
                        </a:moveTo>
                        <a:lnTo>
                          <a:pt x="0" y="14"/>
                        </a:lnTo>
                        <a:lnTo>
                          <a:pt x="0" y="7"/>
                        </a:lnTo>
                        <a:lnTo>
                          <a:pt x="0" y="0"/>
                        </a:lnTo>
                        <a:lnTo>
                          <a:pt x="8" y="0"/>
                        </a:lnTo>
                        <a:lnTo>
                          <a:pt x="19" y="7"/>
                        </a:lnTo>
                        <a:lnTo>
                          <a:pt x="19" y="14"/>
                        </a:lnTo>
                        <a:lnTo>
                          <a:pt x="8" y="28"/>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30" name="Line 162"/>
                  <p:cNvSpPr>
                    <a:spLocks noChangeShapeType="1"/>
                  </p:cNvSpPr>
                  <p:nvPr/>
                </p:nvSpPr>
                <p:spPr bwMode="auto">
                  <a:xfrm flipH="1" flipV="1">
                    <a:off x="4854" y="462"/>
                    <a:ext cx="40" cy="81"/>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877" name="Group 163"/>
                <p:cNvGrpSpPr>
                  <a:grpSpLocks/>
                </p:cNvGrpSpPr>
                <p:nvPr/>
              </p:nvGrpSpPr>
              <p:grpSpPr bwMode="auto">
                <a:xfrm>
                  <a:off x="4829" y="435"/>
                  <a:ext cx="58" cy="101"/>
                  <a:chOff x="4829" y="435"/>
                  <a:chExt cx="58" cy="101"/>
                </a:xfrm>
              </p:grpSpPr>
              <p:sp>
                <p:nvSpPr>
                  <p:cNvPr id="7332" name="Freeform 164"/>
                  <p:cNvSpPr>
                    <a:spLocks/>
                  </p:cNvSpPr>
                  <p:nvPr/>
                </p:nvSpPr>
                <p:spPr bwMode="auto">
                  <a:xfrm>
                    <a:off x="4869" y="508"/>
                    <a:ext cx="18" cy="28"/>
                  </a:xfrm>
                  <a:custGeom>
                    <a:avLst/>
                    <a:gdLst/>
                    <a:ahLst/>
                    <a:cxnLst>
                      <a:cxn ang="0">
                        <a:pos x="0" y="27"/>
                      </a:cxn>
                      <a:cxn ang="0">
                        <a:pos x="0" y="20"/>
                      </a:cxn>
                      <a:cxn ang="0">
                        <a:pos x="0" y="7"/>
                      </a:cxn>
                      <a:cxn ang="0">
                        <a:pos x="0" y="0"/>
                      </a:cxn>
                      <a:cxn ang="0">
                        <a:pos x="8" y="0"/>
                      </a:cxn>
                      <a:cxn ang="0">
                        <a:pos x="17" y="7"/>
                      </a:cxn>
                      <a:cxn ang="0">
                        <a:pos x="17" y="13"/>
                      </a:cxn>
                      <a:cxn ang="0">
                        <a:pos x="8" y="27"/>
                      </a:cxn>
                    </a:cxnLst>
                    <a:rect l="0" t="0" r="r" b="b"/>
                    <a:pathLst>
                      <a:path w="18" h="28">
                        <a:moveTo>
                          <a:pt x="0" y="27"/>
                        </a:moveTo>
                        <a:lnTo>
                          <a:pt x="0" y="20"/>
                        </a:lnTo>
                        <a:lnTo>
                          <a:pt x="0" y="7"/>
                        </a:lnTo>
                        <a:lnTo>
                          <a:pt x="0" y="0"/>
                        </a:lnTo>
                        <a:lnTo>
                          <a:pt x="8" y="0"/>
                        </a:lnTo>
                        <a:lnTo>
                          <a:pt x="17" y="7"/>
                        </a:lnTo>
                        <a:lnTo>
                          <a:pt x="17" y="13"/>
                        </a:lnTo>
                        <a:lnTo>
                          <a:pt x="8" y="27"/>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33" name="Line 165"/>
                  <p:cNvSpPr>
                    <a:spLocks noChangeShapeType="1"/>
                  </p:cNvSpPr>
                  <p:nvPr/>
                </p:nvSpPr>
                <p:spPr bwMode="auto">
                  <a:xfrm flipH="1" flipV="1">
                    <a:off x="4829" y="435"/>
                    <a:ext cx="49" cy="82"/>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880" name="Group 166"/>
                <p:cNvGrpSpPr>
                  <a:grpSpLocks/>
                </p:cNvGrpSpPr>
                <p:nvPr/>
              </p:nvGrpSpPr>
              <p:grpSpPr bwMode="auto">
                <a:xfrm>
                  <a:off x="4804" y="408"/>
                  <a:ext cx="60" cy="101"/>
                  <a:chOff x="4804" y="408"/>
                  <a:chExt cx="60" cy="101"/>
                </a:xfrm>
              </p:grpSpPr>
              <p:sp>
                <p:nvSpPr>
                  <p:cNvPr id="7335" name="Freeform 167"/>
                  <p:cNvSpPr>
                    <a:spLocks/>
                  </p:cNvSpPr>
                  <p:nvPr/>
                </p:nvSpPr>
                <p:spPr bwMode="auto">
                  <a:xfrm>
                    <a:off x="4845" y="481"/>
                    <a:ext cx="19" cy="28"/>
                  </a:xfrm>
                  <a:custGeom>
                    <a:avLst/>
                    <a:gdLst/>
                    <a:ahLst/>
                    <a:cxnLst>
                      <a:cxn ang="0">
                        <a:pos x="0" y="20"/>
                      </a:cxn>
                      <a:cxn ang="0">
                        <a:pos x="0" y="13"/>
                      </a:cxn>
                      <a:cxn ang="0">
                        <a:pos x="0" y="7"/>
                      </a:cxn>
                      <a:cxn ang="0">
                        <a:pos x="0" y="0"/>
                      </a:cxn>
                      <a:cxn ang="0">
                        <a:pos x="8" y="0"/>
                      </a:cxn>
                      <a:cxn ang="0">
                        <a:pos x="18" y="7"/>
                      </a:cxn>
                      <a:cxn ang="0">
                        <a:pos x="18" y="13"/>
                      </a:cxn>
                      <a:cxn ang="0">
                        <a:pos x="8" y="27"/>
                      </a:cxn>
                    </a:cxnLst>
                    <a:rect l="0" t="0" r="r" b="b"/>
                    <a:pathLst>
                      <a:path w="19" h="28">
                        <a:moveTo>
                          <a:pt x="0" y="20"/>
                        </a:moveTo>
                        <a:lnTo>
                          <a:pt x="0" y="13"/>
                        </a:lnTo>
                        <a:lnTo>
                          <a:pt x="0" y="7"/>
                        </a:lnTo>
                        <a:lnTo>
                          <a:pt x="0" y="0"/>
                        </a:lnTo>
                        <a:lnTo>
                          <a:pt x="8" y="0"/>
                        </a:lnTo>
                        <a:lnTo>
                          <a:pt x="18" y="7"/>
                        </a:lnTo>
                        <a:lnTo>
                          <a:pt x="18" y="13"/>
                        </a:lnTo>
                        <a:lnTo>
                          <a:pt x="8" y="27"/>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36" name="Line 168"/>
                  <p:cNvSpPr>
                    <a:spLocks noChangeShapeType="1"/>
                  </p:cNvSpPr>
                  <p:nvPr/>
                </p:nvSpPr>
                <p:spPr bwMode="auto">
                  <a:xfrm flipH="1" flipV="1">
                    <a:off x="4804" y="408"/>
                    <a:ext cx="50" cy="81"/>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883" name="Group 169"/>
                <p:cNvGrpSpPr>
                  <a:grpSpLocks/>
                </p:cNvGrpSpPr>
                <p:nvPr/>
              </p:nvGrpSpPr>
              <p:grpSpPr bwMode="auto">
                <a:xfrm>
                  <a:off x="4788" y="380"/>
                  <a:ext cx="51" cy="110"/>
                  <a:chOff x="4788" y="380"/>
                  <a:chExt cx="51" cy="110"/>
                </a:xfrm>
              </p:grpSpPr>
              <p:sp>
                <p:nvSpPr>
                  <p:cNvPr id="7338" name="Freeform 170"/>
                  <p:cNvSpPr>
                    <a:spLocks/>
                  </p:cNvSpPr>
                  <p:nvPr/>
                </p:nvSpPr>
                <p:spPr bwMode="auto">
                  <a:xfrm>
                    <a:off x="4821" y="455"/>
                    <a:ext cx="18" cy="35"/>
                  </a:xfrm>
                  <a:custGeom>
                    <a:avLst/>
                    <a:gdLst/>
                    <a:ahLst/>
                    <a:cxnLst>
                      <a:cxn ang="0">
                        <a:pos x="0" y="27"/>
                      </a:cxn>
                      <a:cxn ang="0">
                        <a:pos x="0" y="20"/>
                      </a:cxn>
                      <a:cxn ang="0">
                        <a:pos x="0" y="13"/>
                      </a:cxn>
                      <a:cxn ang="0">
                        <a:pos x="8" y="0"/>
                      </a:cxn>
                      <a:cxn ang="0">
                        <a:pos x="17" y="0"/>
                      </a:cxn>
                      <a:cxn ang="0">
                        <a:pos x="17" y="6"/>
                      </a:cxn>
                      <a:cxn ang="0">
                        <a:pos x="17" y="20"/>
                      </a:cxn>
                      <a:cxn ang="0">
                        <a:pos x="17" y="27"/>
                      </a:cxn>
                      <a:cxn ang="0">
                        <a:pos x="8" y="34"/>
                      </a:cxn>
                    </a:cxnLst>
                    <a:rect l="0" t="0" r="r" b="b"/>
                    <a:pathLst>
                      <a:path w="18" h="35">
                        <a:moveTo>
                          <a:pt x="0" y="27"/>
                        </a:moveTo>
                        <a:lnTo>
                          <a:pt x="0" y="20"/>
                        </a:lnTo>
                        <a:lnTo>
                          <a:pt x="0" y="13"/>
                        </a:lnTo>
                        <a:lnTo>
                          <a:pt x="8" y="0"/>
                        </a:lnTo>
                        <a:lnTo>
                          <a:pt x="17" y="0"/>
                        </a:lnTo>
                        <a:lnTo>
                          <a:pt x="17" y="6"/>
                        </a:lnTo>
                        <a:lnTo>
                          <a:pt x="17" y="20"/>
                        </a:lnTo>
                        <a:lnTo>
                          <a:pt x="17" y="27"/>
                        </a:lnTo>
                        <a:lnTo>
                          <a:pt x="8" y="34"/>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39" name="Line 171"/>
                  <p:cNvSpPr>
                    <a:spLocks noChangeShapeType="1"/>
                  </p:cNvSpPr>
                  <p:nvPr/>
                </p:nvSpPr>
                <p:spPr bwMode="auto">
                  <a:xfrm flipH="1" flipV="1">
                    <a:off x="4788" y="380"/>
                    <a:ext cx="48" cy="82"/>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886" name="Group 172"/>
                <p:cNvGrpSpPr>
                  <a:grpSpLocks/>
                </p:cNvGrpSpPr>
                <p:nvPr/>
              </p:nvGrpSpPr>
              <p:grpSpPr bwMode="auto">
                <a:xfrm>
                  <a:off x="4764" y="361"/>
                  <a:ext cx="59" cy="102"/>
                  <a:chOff x="4764" y="361"/>
                  <a:chExt cx="59" cy="102"/>
                </a:xfrm>
              </p:grpSpPr>
              <p:sp>
                <p:nvSpPr>
                  <p:cNvPr id="7341" name="Freeform 173"/>
                  <p:cNvSpPr>
                    <a:spLocks/>
                  </p:cNvSpPr>
                  <p:nvPr/>
                </p:nvSpPr>
                <p:spPr bwMode="auto">
                  <a:xfrm>
                    <a:off x="4804" y="435"/>
                    <a:ext cx="19" cy="28"/>
                  </a:xfrm>
                  <a:custGeom>
                    <a:avLst/>
                    <a:gdLst/>
                    <a:ahLst/>
                    <a:cxnLst>
                      <a:cxn ang="0">
                        <a:pos x="0" y="20"/>
                      </a:cxn>
                      <a:cxn ang="0">
                        <a:pos x="0" y="13"/>
                      </a:cxn>
                      <a:cxn ang="0">
                        <a:pos x="0" y="6"/>
                      </a:cxn>
                      <a:cxn ang="0">
                        <a:pos x="0" y="0"/>
                      </a:cxn>
                      <a:cxn ang="0">
                        <a:pos x="8" y="0"/>
                      </a:cxn>
                      <a:cxn ang="0">
                        <a:pos x="18" y="6"/>
                      </a:cxn>
                      <a:cxn ang="0">
                        <a:pos x="18" y="13"/>
                      </a:cxn>
                      <a:cxn ang="0">
                        <a:pos x="8" y="27"/>
                      </a:cxn>
                    </a:cxnLst>
                    <a:rect l="0" t="0" r="r" b="b"/>
                    <a:pathLst>
                      <a:path w="19" h="28">
                        <a:moveTo>
                          <a:pt x="0" y="20"/>
                        </a:moveTo>
                        <a:lnTo>
                          <a:pt x="0" y="13"/>
                        </a:lnTo>
                        <a:lnTo>
                          <a:pt x="0" y="6"/>
                        </a:lnTo>
                        <a:lnTo>
                          <a:pt x="0" y="0"/>
                        </a:lnTo>
                        <a:lnTo>
                          <a:pt x="8" y="0"/>
                        </a:lnTo>
                        <a:lnTo>
                          <a:pt x="18" y="6"/>
                        </a:lnTo>
                        <a:lnTo>
                          <a:pt x="18" y="13"/>
                        </a:lnTo>
                        <a:lnTo>
                          <a:pt x="8" y="27"/>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42" name="Line 174"/>
                  <p:cNvSpPr>
                    <a:spLocks noChangeShapeType="1"/>
                  </p:cNvSpPr>
                  <p:nvPr/>
                </p:nvSpPr>
                <p:spPr bwMode="auto">
                  <a:xfrm flipH="1" flipV="1">
                    <a:off x="4764" y="361"/>
                    <a:ext cx="49" cy="80"/>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889" name="Group 175"/>
                <p:cNvGrpSpPr>
                  <a:grpSpLocks/>
                </p:cNvGrpSpPr>
                <p:nvPr/>
              </p:nvGrpSpPr>
              <p:grpSpPr bwMode="auto">
                <a:xfrm>
                  <a:off x="4788" y="394"/>
                  <a:ext cx="59" cy="110"/>
                  <a:chOff x="4788" y="394"/>
                  <a:chExt cx="59" cy="110"/>
                </a:xfrm>
              </p:grpSpPr>
              <p:sp>
                <p:nvSpPr>
                  <p:cNvPr id="7344" name="Freeform 176"/>
                  <p:cNvSpPr>
                    <a:spLocks/>
                  </p:cNvSpPr>
                  <p:nvPr/>
                </p:nvSpPr>
                <p:spPr bwMode="auto">
                  <a:xfrm>
                    <a:off x="4829" y="469"/>
                    <a:ext cx="18" cy="35"/>
                  </a:xfrm>
                  <a:custGeom>
                    <a:avLst/>
                    <a:gdLst/>
                    <a:ahLst/>
                    <a:cxnLst>
                      <a:cxn ang="0">
                        <a:pos x="0" y="27"/>
                      </a:cxn>
                      <a:cxn ang="0">
                        <a:pos x="0" y="20"/>
                      </a:cxn>
                      <a:cxn ang="0">
                        <a:pos x="0" y="13"/>
                      </a:cxn>
                      <a:cxn ang="0">
                        <a:pos x="0" y="0"/>
                      </a:cxn>
                      <a:cxn ang="0">
                        <a:pos x="17" y="0"/>
                      </a:cxn>
                      <a:cxn ang="0">
                        <a:pos x="17" y="6"/>
                      </a:cxn>
                      <a:cxn ang="0">
                        <a:pos x="17" y="20"/>
                      </a:cxn>
                      <a:cxn ang="0">
                        <a:pos x="17" y="27"/>
                      </a:cxn>
                      <a:cxn ang="0">
                        <a:pos x="0" y="34"/>
                      </a:cxn>
                    </a:cxnLst>
                    <a:rect l="0" t="0" r="r" b="b"/>
                    <a:pathLst>
                      <a:path w="18" h="35">
                        <a:moveTo>
                          <a:pt x="0" y="27"/>
                        </a:moveTo>
                        <a:lnTo>
                          <a:pt x="0" y="20"/>
                        </a:lnTo>
                        <a:lnTo>
                          <a:pt x="0" y="13"/>
                        </a:lnTo>
                        <a:lnTo>
                          <a:pt x="0" y="0"/>
                        </a:lnTo>
                        <a:lnTo>
                          <a:pt x="17" y="0"/>
                        </a:lnTo>
                        <a:lnTo>
                          <a:pt x="17" y="6"/>
                        </a:lnTo>
                        <a:lnTo>
                          <a:pt x="17" y="20"/>
                        </a:lnTo>
                        <a:lnTo>
                          <a:pt x="17" y="27"/>
                        </a:lnTo>
                        <a:lnTo>
                          <a:pt x="0" y="34"/>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45" name="Line 177"/>
                  <p:cNvSpPr>
                    <a:spLocks noChangeShapeType="1"/>
                  </p:cNvSpPr>
                  <p:nvPr/>
                </p:nvSpPr>
                <p:spPr bwMode="auto">
                  <a:xfrm flipH="1" flipV="1">
                    <a:off x="4788" y="394"/>
                    <a:ext cx="48" cy="82"/>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892" name="Group 178"/>
                <p:cNvGrpSpPr>
                  <a:grpSpLocks/>
                </p:cNvGrpSpPr>
                <p:nvPr/>
              </p:nvGrpSpPr>
              <p:grpSpPr bwMode="auto">
                <a:xfrm>
                  <a:off x="4836" y="549"/>
                  <a:ext cx="123" cy="97"/>
                  <a:chOff x="4836" y="549"/>
                  <a:chExt cx="123" cy="97"/>
                </a:xfrm>
              </p:grpSpPr>
              <p:sp>
                <p:nvSpPr>
                  <p:cNvPr id="7347" name="Freeform 179"/>
                  <p:cNvSpPr>
                    <a:spLocks/>
                  </p:cNvSpPr>
                  <p:nvPr/>
                </p:nvSpPr>
                <p:spPr bwMode="auto">
                  <a:xfrm>
                    <a:off x="4925" y="624"/>
                    <a:ext cx="34" cy="22"/>
                  </a:xfrm>
                  <a:custGeom>
                    <a:avLst/>
                    <a:gdLst/>
                    <a:ahLst/>
                    <a:cxnLst>
                      <a:cxn ang="0">
                        <a:pos x="25" y="14"/>
                      </a:cxn>
                      <a:cxn ang="0">
                        <a:pos x="16" y="6"/>
                      </a:cxn>
                      <a:cxn ang="0">
                        <a:pos x="0" y="0"/>
                      </a:cxn>
                      <a:cxn ang="0">
                        <a:pos x="0" y="6"/>
                      </a:cxn>
                      <a:cxn ang="0">
                        <a:pos x="8" y="14"/>
                      </a:cxn>
                      <a:cxn ang="0">
                        <a:pos x="25" y="21"/>
                      </a:cxn>
                      <a:cxn ang="0">
                        <a:pos x="33" y="21"/>
                      </a:cxn>
                    </a:cxnLst>
                    <a:rect l="0" t="0" r="r" b="b"/>
                    <a:pathLst>
                      <a:path w="34" h="22">
                        <a:moveTo>
                          <a:pt x="25" y="14"/>
                        </a:moveTo>
                        <a:lnTo>
                          <a:pt x="16" y="6"/>
                        </a:lnTo>
                        <a:lnTo>
                          <a:pt x="0" y="0"/>
                        </a:lnTo>
                        <a:lnTo>
                          <a:pt x="0" y="6"/>
                        </a:lnTo>
                        <a:lnTo>
                          <a:pt x="8" y="14"/>
                        </a:lnTo>
                        <a:lnTo>
                          <a:pt x="25" y="21"/>
                        </a:lnTo>
                        <a:lnTo>
                          <a:pt x="33" y="21"/>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48" name="Line 180"/>
                  <p:cNvSpPr>
                    <a:spLocks noChangeShapeType="1"/>
                  </p:cNvSpPr>
                  <p:nvPr/>
                </p:nvSpPr>
                <p:spPr bwMode="auto">
                  <a:xfrm flipH="1" flipV="1">
                    <a:off x="4836" y="549"/>
                    <a:ext cx="89" cy="82"/>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895" name="Group 181"/>
                <p:cNvGrpSpPr>
                  <a:grpSpLocks/>
                </p:cNvGrpSpPr>
                <p:nvPr/>
              </p:nvGrpSpPr>
              <p:grpSpPr bwMode="auto">
                <a:xfrm>
                  <a:off x="4813" y="517"/>
                  <a:ext cx="113" cy="93"/>
                  <a:chOff x="4813" y="517"/>
                  <a:chExt cx="113" cy="93"/>
                </a:xfrm>
              </p:grpSpPr>
              <p:sp>
                <p:nvSpPr>
                  <p:cNvPr id="7350" name="Freeform 182"/>
                  <p:cNvSpPr>
                    <a:spLocks/>
                  </p:cNvSpPr>
                  <p:nvPr/>
                </p:nvSpPr>
                <p:spPr bwMode="auto">
                  <a:xfrm>
                    <a:off x="4894" y="590"/>
                    <a:ext cx="32" cy="20"/>
                  </a:xfrm>
                  <a:custGeom>
                    <a:avLst/>
                    <a:gdLst/>
                    <a:ahLst/>
                    <a:cxnLst>
                      <a:cxn ang="0">
                        <a:pos x="22" y="6"/>
                      </a:cxn>
                      <a:cxn ang="0">
                        <a:pos x="14" y="0"/>
                      </a:cxn>
                      <a:cxn ang="0">
                        <a:pos x="7" y="0"/>
                      </a:cxn>
                      <a:cxn ang="0">
                        <a:pos x="0" y="0"/>
                      </a:cxn>
                      <a:cxn ang="0">
                        <a:pos x="0" y="6"/>
                      </a:cxn>
                      <a:cxn ang="0">
                        <a:pos x="7" y="12"/>
                      </a:cxn>
                      <a:cxn ang="0">
                        <a:pos x="22" y="19"/>
                      </a:cxn>
                      <a:cxn ang="0">
                        <a:pos x="31" y="19"/>
                      </a:cxn>
                    </a:cxnLst>
                    <a:rect l="0" t="0" r="r" b="b"/>
                    <a:pathLst>
                      <a:path w="32" h="20">
                        <a:moveTo>
                          <a:pt x="22" y="6"/>
                        </a:moveTo>
                        <a:lnTo>
                          <a:pt x="14" y="0"/>
                        </a:lnTo>
                        <a:lnTo>
                          <a:pt x="7" y="0"/>
                        </a:lnTo>
                        <a:lnTo>
                          <a:pt x="0" y="0"/>
                        </a:lnTo>
                        <a:lnTo>
                          <a:pt x="0" y="6"/>
                        </a:lnTo>
                        <a:lnTo>
                          <a:pt x="7" y="12"/>
                        </a:lnTo>
                        <a:lnTo>
                          <a:pt x="22" y="19"/>
                        </a:lnTo>
                        <a:lnTo>
                          <a:pt x="31" y="19"/>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51" name="Line 183"/>
                  <p:cNvSpPr>
                    <a:spLocks noChangeShapeType="1"/>
                  </p:cNvSpPr>
                  <p:nvPr/>
                </p:nvSpPr>
                <p:spPr bwMode="auto">
                  <a:xfrm flipH="1" flipV="1">
                    <a:off x="4813" y="517"/>
                    <a:ext cx="81" cy="81"/>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898" name="Group 184"/>
                <p:cNvGrpSpPr>
                  <a:grpSpLocks/>
                </p:cNvGrpSpPr>
                <p:nvPr/>
              </p:nvGrpSpPr>
              <p:grpSpPr bwMode="auto">
                <a:xfrm>
                  <a:off x="4781" y="482"/>
                  <a:ext cx="114" cy="97"/>
                  <a:chOff x="4781" y="482"/>
                  <a:chExt cx="114" cy="97"/>
                </a:xfrm>
              </p:grpSpPr>
              <p:sp>
                <p:nvSpPr>
                  <p:cNvPr id="7353" name="Freeform 185"/>
                  <p:cNvSpPr>
                    <a:spLocks/>
                  </p:cNvSpPr>
                  <p:nvPr/>
                </p:nvSpPr>
                <p:spPr bwMode="auto">
                  <a:xfrm>
                    <a:off x="4869" y="557"/>
                    <a:ext cx="26" cy="22"/>
                  </a:xfrm>
                  <a:custGeom>
                    <a:avLst/>
                    <a:gdLst/>
                    <a:ahLst/>
                    <a:cxnLst>
                      <a:cxn ang="0">
                        <a:pos x="25" y="14"/>
                      </a:cxn>
                      <a:cxn ang="0">
                        <a:pos x="16" y="6"/>
                      </a:cxn>
                      <a:cxn ang="0">
                        <a:pos x="0" y="0"/>
                      </a:cxn>
                      <a:cxn ang="0">
                        <a:pos x="0" y="6"/>
                      </a:cxn>
                      <a:cxn ang="0">
                        <a:pos x="7" y="14"/>
                      </a:cxn>
                      <a:cxn ang="0">
                        <a:pos x="25" y="21"/>
                      </a:cxn>
                    </a:cxnLst>
                    <a:rect l="0" t="0" r="r" b="b"/>
                    <a:pathLst>
                      <a:path w="26" h="22">
                        <a:moveTo>
                          <a:pt x="25" y="14"/>
                        </a:moveTo>
                        <a:lnTo>
                          <a:pt x="16" y="6"/>
                        </a:lnTo>
                        <a:lnTo>
                          <a:pt x="0" y="0"/>
                        </a:lnTo>
                        <a:lnTo>
                          <a:pt x="0" y="6"/>
                        </a:lnTo>
                        <a:lnTo>
                          <a:pt x="7" y="14"/>
                        </a:lnTo>
                        <a:lnTo>
                          <a:pt x="25" y="21"/>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54" name="Line 186"/>
                  <p:cNvSpPr>
                    <a:spLocks noChangeShapeType="1"/>
                  </p:cNvSpPr>
                  <p:nvPr/>
                </p:nvSpPr>
                <p:spPr bwMode="auto">
                  <a:xfrm flipH="1" flipV="1">
                    <a:off x="4781" y="482"/>
                    <a:ext cx="88" cy="82"/>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901" name="Group 187"/>
                <p:cNvGrpSpPr>
                  <a:grpSpLocks/>
                </p:cNvGrpSpPr>
                <p:nvPr/>
              </p:nvGrpSpPr>
              <p:grpSpPr bwMode="auto">
                <a:xfrm>
                  <a:off x="4756" y="455"/>
                  <a:ext cx="114" cy="95"/>
                  <a:chOff x="4756" y="455"/>
                  <a:chExt cx="114" cy="95"/>
                </a:xfrm>
              </p:grpSpPr>
              <p:sp>
                <p:nvSpPr>
                  <p:cNvPr id="7356" name="Freeform 188"/>
                  <p:cNvSpPr>
                    <a:spLocks/>
                  </p:cNvSpPr>
                  <p:nvPr/>
                </p:nvSpPr>
                <p:spPr bwMode="auto">
                  <a:xfrm>
                    <a:off x="4836" y="523"/>
                    <a:ext cx="34" cy="27"/>
                  </a:xfrm>
                  <a:custGeom>
                    <a:avLst/>
                    <a:gdLst/>
                    <a:ahLst/>
                    <a:cxnLst>
                      <a:cxn ang="0">
                        <a:pos x="33" y="13"/>
                      </a:cxn>
                      <a:cxn ang="0">
                        <a:pos x="25" y="6"/>
                      </a:cxn>
                      <a:cxn ang="0">
                        <a:pos x="8" y="0"/>
                      </a:cxn>
                      <a:cxn ang="0">
                        <a:pos x="0" y="0"/>
                      </a:cxn>
                      <a:cxn ang="0">
                        <a:pos x="0" y="6"/>
                      </a:cxn>
                      <a:cxn ang="0">
                        <a:pos x="8" y="13"/>
                      </a:cxn>
                      <a:cxn ang="0">
                        <a:pos x="16" y="19"/>
                      </a:cxn>
                      <a:cxn ang="0">
                        <a:pos x="25" y="26"/>
                      </a:cxn>
                      <a:cxn ang="0">
                        <a:pos x="33" y="26"/>
                      </a:cxn>
                    </a:cxnLst>
                    <a:rect l="0" t="0" r="r" b="b"/>
                    <a:pathLst>
                      <a:path w="34" h="27">
                        <a:moveTo>
                          <a:pt x="33" y="13"/>
                        </a:moveTo>
                        <a:lnTo>
                          <a:pt x="25" y="6"/>
                        </a:lnTo>
                        <a:lnTo>
                          <a:pt x="8" y="0"/>
                        </a:lnTo>
                        <a:lnTo>
                          <a:pt x="0" y="0"/>
                        </a:lnTo>
                        <a:lnTo>
                          <a:pt x="0" y="6"/>
                        </a:lnTo>
                        <a:lnTo>
                          <a:pt x="8" y="13"/>
                        </a:lnTo>
                        <a:lnTo>
                          <a:pt x="16" y="19"/>
                        </a:lnTo>
                        <a:lnTo>
                          <a:pt x="25" y="26"/>
                        </a:lnTo>
                        <a:lnTo>
                          <a:pt x="33" y="26"/>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57" name="Line 189"/>
                  <p:cNvSpPr>
                    <a:spLocks noChangeShapeType="1"/>
                  </p:cNvSpPr>
                  <p:nvPr/>
                </p:nvSpPr>
                <p:spPr bwMode="auto">
                  <a:xfrm flipH="1" flipV="1">
                    <a:off x="4756" y="455"/>
                    <a:ext cx="89" cy="81"/>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904" name="Group 190"/>
                <p:cNvGrpSpPr>
                  <a:grpSpLocks/>
                </p:cNvGrpSpPr>
                <p:nvPr/>
              </p:nvGrpSpPr>
              <p:grpSpPr bwMode="auto">
                <a:xfrm>
                  <a:off x="4740" y="429"/>
                  <a:ext cx="115" cy="89"/>
                  <a:chOff x="4740" y="429"/>
                  <a:chExt cx="115" cy="89"/>
                </a:xfrm>
              </p:grpSpPr>
              <p:sp>
                <p:nvSpPr>
                  <p:cNvPr id="7359" name="Freeform 191"/>
                  <p:cNvSpPr>
                    <a:spLocks/>
                  </p:cNvSpPr>
                  <p:nvPr/>
                </p:nvSpPr>
                <p:spPr bwMode="auto">
                  <a:xfrm>
                    <a:off x="4821" y="496"/>
                    <a:ext cx="34" cy="22"/>
                  </a:xfrm>
                  <a:custGeom>
                    <a:avLst/>
                    <a:gdLst/>
                    <a:ahLst/>
                    <a:cxnLst>
                      <a:cxn ang="0">
                        <a:pos x="25" y="14"/>
                      </a:cxn>
                      <a:cxn ang="0">
                        <a:pos x="16" y="6"/>
                      </a:cxn>
                      <a:cxn ang="0">
                        <a:pos x="8" y="0"/>
                      </a:cxn>
                      <a:cxn ang="0">
                        <a:pos x="0" y="0"/>
                      </a:cxn>
                      <a:cxn ang="0">
                        <a:pos x="0" y="6"/>
                      </a:cxn>
                      <a:cxn ang="0">
                        <a:pos x="8" y="14"/>
                      </a:cxn>
                      <a:cxn ang="0">
                        <a:pos x="25" y="21"/>
                      </a:cxn>
                      <a:cxn ang="0">
                        <a:pos x="33" y="21"/>
                      </a:cxn>
                    </a:cxnLst>
                    <a:rect l="0" t="0" r="r" b="b"/>
                    <a:pathLst>
                      <a:path w="34" h="22">
                        <a:moveTo>
                          <a:pt x="25" y="14"/>
                        </a:moveTo>
                        <a:lnTo>
                          <a:pt x="16" y="6"/>
                        </a:lnTo>
                        <a:lnTo>
                          <a:pt x="8" y="0"/>
                        </a:lnTo>
                        <a:lnTo>
                          <a:pt x="0" y="0"/>
                        </a:lnTo>
                        <a:lnTo>
                          <a:pt x="0" y="6"/>
                        </a:lnTo>
                        <a:lnTo>
                          <a:pt x="8" y="14"/>
                        </a:lnTo>
                        <a:lnTo>
                          <a:pt x="25" y="21"/>
                        </a:lnTo>
                        <a:lnTo>
                          <a:pt x="33" y="21"/>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60" name="Line 192"/>
                  <p:cNvSpPr>
                    <a:spLocks noChangeShapeType="1"/>
                  </p:cNvSpPr>
                  <p:nvPr/>
                </p:nvSpPr>
                <p:spPr bwMode="auto">
                  <a:xfrm flipH="1" flipV="1">
                    <a:off x="4740" y="429"/>
                    <a:ext cx="81" cy="74"/>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907" name="Group 193"/>
                <p:cNvGrpSpPr>
                  <a:grpSpLocks/>
                </p:cNvGrpSpPr>
                <p:nvPr/>
              </p:nvGrpSpPr>
              <p:grpSpPr bwMode="auto">
                <a:xfrm>
                  <a:off x="4707" y="388"/>
                  <a:ext cx="115" cy="95"/>
                  <a:chOff x="4707" y="388"/>
                  <a:chExt cx="115" cy="95"/>
                </a:xfrm>
              </p:grpSpPr>
              <p:sp>
                <p:nvSpPr>
                  <p:cNvPr id="7362" name="Freeform 194"/>
                  <p:cNvSpPr>
                    <a:spLocks/>
                  </p:cNvSpPr>
                  <p:nvPr/>
                </p:nvSpPr>
                <p:spPr bwMode="auto">
                  <a:xfrm>
                    <a:off x="4788" y="462"/>
                    <a:ext cx="34" cy="21"/>
                  </a:xfrm>
                  <a:custGeom>
                    <a:avLst/>
                    <a:gdLst/>
                    <a:ahLst/>
                    <a:cxnLst>
                      <a:cxn ang="0">
                        <a:pos x="33" y="13"/>
                      </a:cxn>
                      <a:cxn ang="0">
                        <a:pos x="25" y="6"/>
                      </a:cxn>
                      <a:cxn ang="0">
                        <a:pos x="8" y="0"/>
                      </a:cxn>
                      <a:cxn ang="0">
                        <a:pos x="0" y="0"/>
                      </a:cxn>
                      <a:cxn ang="0">
                        <a:pos x="0" y="6"/>
                      </a:cxn>
                      <a:cxn ang="0">
                        <a:pos x="8" y="13"/>
                      </a:cxn>
                      <a:cxn ang="0">
                        <a:pos x="25" y="20"/>
                      </a:cxn>
                      <a:cxn ang="0">
                        <a:pos x="33" y="20"/>
                      </a:cxn>
                    </a:cxnLst>
                    <a:rect l="0" t="0" r="r" b="b"/>
                    <a:pathLst>
                      <a:path w="34" h="21">
                        <a:moveTo>
                          <a:pt x="33" y="13"/>
                        </a:moveTo>
                        <a:lnTo>
                          <a:pt x="25" y="6"/>
                        </a:lnTo>
                        <a:lnTo>
                          <a:pt x="8" y="0"/>
                        </a:lnTo>
                        <a:lnTo>
                          <a:pt x="0" y="0"/>
                        </a:lnTo>
                        <a:lnTo>
                          <a:pt x="0" y="6"/>
                        </a:lnTo>
                        <a:lnTo>
                          <a:pt x="8" y="13"/>
                        </a:lnTo>
                        <a:lnTo>
                          <a:pt x="25" y="20"/>
                        </a:lnTo>
                        <a:lnTo>
                          <a:pt x="33" y="2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63" name="Line 195"/>
                  <p:cNvSpPr>
                    <a:spLocks noChangeShapeType="1"/>
                  </p:cNvSpPr>
                  <p:nvPr/>
                </p:nvSpPr>
                <p:spPr bwMode="auto">
                  <a:xfrm flipH="1" flipV="1">
                    <a:off x="4707" y="388"/>
                    <a:ext cx="81" cy="81"/>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910" name="Group 196"/>
                <p:cNvGrpSpPr>
                  <a:grpSpLocks/>
                </p:cNvGrpSpPr>
                <p:nvPr/>
              </p:nvGrpSpPr>
              <p:grpSpPr bwMode="auto">
                <a:xfrm>
                  <a:off x="4692" y="374"/>
                  <a:ext cx="113" cy="96"/>
                  <a:chOff x="4692" y="374"/>
                  <a:chExt cx="113" cy="96"/>
                </a:xfrm>
              </p:grpSpPr>
              <p:sp>
                <p:nvSpPr>
                  <p:cNvPr id="7365" name="Freeform 197"/>
                  <p:cNvSpPr>
                    <a:spLocks/>
                  </p:cNvSpPr>
                  <p:nvPr/>
                </p:nvSpPr>
                <p:spPr bwMode="auto">
                  <a:xfrm>
                    <a:off x="4771" y="448"/>
                    <a:ext cx="34" cy="22"/>
                  </a:xfrm>
                  <a:custGeom>
                    <a:avLst/>
                    <a:gdLst/>
                    <a:ahLst/>
                    <a:cxnLst>
                      <a:cxn ang="0">
                        <a:pos x="33" y="14"/>
                      </a:cxn>
                      <a:cxn ang="0">
                        <a:pos x="25" y="6"/>
                      </a:cxn>
                      <a:cxn ang="0">
                        <a:pos x="8" y="0"/>
                      </a:cxn>
                      <a:cxn ang="0">
                        <a:pos x="0" y="0"/>
                      </a:cxn>
                      <a:cxn ang="0">
                        <a:pos x="0" y="6"/>
                      </a:cxn>
                      <a:cxn ang="0">
                        <a:pos x="8" y="14"/>
                      </a:cxn>
                      <a:cxn ang="0">
                        <a:pos x="25" y="21"/>
                      </a:cxn>
                      <a:cxn ang="0">
                        <a:pos x="33" y="21"/>
                      </a:cxn>
                    </a:cxnLst>
                    <a:rect l="0" t="0" r="r" b="b"/>
                    <a:pathLst>
                      <a:path w="34" h="22">
                        <a:moveTo>
                          <a:pt x="33" y="14"/>
                        </a:moveTo>
                        <a:lnTo>
                          <a:pt x="25" y="6"/>
                        </a:lnTo>
                        <a:lnTo>
                          <a:pt x="8" y="0"/>
                        </a:lnTo>
                        <a:lnTo>
                          <a:pt x="0" y="0"/>
                        </a:lnTo>
                        <a:lnTo>
                          <a:pt x="0" y="6"/>
                        </a:lnTo>
                        <a:lnTo>
                          <a:pt x="8" y="14"/>
                        </a:lnTo>
                        <a:lnTo>
                          <a:pt x="25" y="21"/>
                        </a:lnTo>
                        <a:lnTo>
                          <a:pt x="33" y="21"/>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66" name="Line 198"/>
                  <p:cNvSpPr>
                    <a:spLocks noChangeShapeType="1"/>
                  </p:cNvSpPr>
                  <p:nvPr/>
                </p:nvSpPr>
                <p:spPr bwMode="auto">
                  <a:xfrm flipH="1" flipV="1">
                    <a:off x="4692" y="374"/>
                    <a:ext cx="89" cy="81"/>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913" name="Group 199"/>
                <p:cNvGrpSpPr>
                  <a:grpSpLocks/>
                </p:cNvGrpSpPr>
                <p:nvPr/>
              </p:nvGrpSpPr>
              <p:grpSpPr bwMode="auto">
                <a:xfrm>
                  <a:off x="4699" y="342"/>
                  <a:ext cx="90" cy="99"/>
                  <a:chOff x="4699" y="342"/>
                  <a:chExt cx="90" cy="99"/>
                </a:xfrm>
              </p:grpSpPr>
              <p:sp>
                <p:nvSpPr>
                  <p:cNvPr id="7368" name="Freeform 200"/>
                  <p:cNvSpPr>
                    <a:spLocks/>
                  </p:cNvSpPr>
                  <p:nvPr/>
                </p:nvSpPr>
                <p:spPr bwMode="auto">
                  <a:xfrm>
                    <a:off x="4764" y="420"/>
                    <a:ext cx="25" cy="21"/>
                  </a:xfrm>
                  <a:custGeom>
                    <a:avLst/>
                    <a:gdLst/>
                    <a:ahLst/>
                    <a:cxnLst>
                      <a:cxn ang="0">
                        <a:pos x="15" y="13"/>
                      </a:cxn>
                      <a:cxn ang="0">
                        <a:pos x="7" y="6"/>
                      </a:cxn>
                      <a:cxn ang="0">
                        <a:pos x="7" y="0"/>
                      </a:cxn>
                      <a:cxn ang="0">
                        <a:pos x="0" y="0"/>
                      </a:cxn>
                      <a:cxn ang="0">
                        <a:pos x="7" y="0"/>
                      </a:cxn>
                      <a:cxn ang="0">
                        <a:pos x="7" y="6"/>
                      </a:cxn>
                      <a:cxn ang="0">
                        <a:pos x="15" y="13"/>
                      </a:cxn>
                      <a:cxn ang="0">
                        <a:pos x="24" y="20"/>
                      </a:cxn>
                    </a:cxnLst>
                    <a:rect l="0" t="0" r="r" b="b"/>
                    <a:pathLst>
                      <a:path w="25" h="21">
                        <a:moveTo>
                          <a:pt x="15" y="13"/>
                        </a:moveTo>
                        <a:lnTo>
                          <a:pt x="7" y="6"/>
                        </a:lnTo>
                        <a:lnTo>
                          <a:pt x="7" y="0"/>
                        </a:lnTo>
                        <a:lnTo>
                          <a:pt x="0" y="0"/>
                        </a:lnTo>
                        <a:lnTo>
                          <a:pt x="7" y="0"/>
                        </a:lnTo>
                        <a:lnTo>
                          <a:pt x="7" y="6"/>
                        </a:lnTo>
                        <a:lnTo>
                          <a:pt x="15" y="13"/>
                        </a:lnTo>
                        <a:lnTo>
                          <a:pt x="24" y="2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69" name="Line 201"/>
                  <p:cNvSpPr>
                    <a:spLocks noChangeShapeType="1"/>
                  </p:cNvSpPr>
                  <p:nvPr/>
                </p:nvSpPr>
                <p:spPr bwMode="auto">
                  <a:xfrm flipH="1" flipV="1">
                    <a:off x="4699" y="342"/>
                    <a:ext cx="72" cy="87"/>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sp>
            <p:nvSpPr>
              <p:cNvPr id="7370" name="Line 202"/>
              <p:cNvSpPr>
                <a:spLocks noChangeShapeType="1"/>
              </p:cNvSpPr>
              <p:nvPr/>
            </p:nvSpPr>
            <p:spPr bwMode="auto">
              <a:xfrm>
                <a:off x="4296" y="1095"/>
                <a:ext cx="18" cy="0"/>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371" name="Line 203"/>
              <p:cNvSpPr>
                <a:spLocks noChangeShapeType="1"/>
              </p:cNvSpPr>
              <p:nvPr/>
            </p:nvSpPr>
            <p:spPr bwMode="auto">
              <a:xfrm flipV="1">
                <a:off x="4639" y="892"/>
                <a:ext cx="54" cy="649"/>
              </a:xfrm>
              <a:prstGeom prst="line">
                <a:avLst/>
              </a:prstGeom>
              <a:noFill/>
              <a:ln w="254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372" name="Freeform 204"/>
              <p:cNvSpPr>
                <a:spLocks/>
              </p:cNvSpPr>
              <p:nvPr/>
            </p:nvSpPr>
            <p:spPr bwMode="auto">
              <a:xfrm>
                <a:off x="4357" y="1497"/>
                <a:ext cx="284" cy="31"/>
              </a:xfrm>
              <a:custGeom>
                <a:avLst/>
                <a:gdLst/>
                <a:ahLst/>
                <a:cxnLst>
                  <a:cxn ang="0">
                    <a:pos x="300" y="34"/>
                  </a:cxn>
                  <a:cxn ang="0">
                    <a:pos x="276" y="27"/>
                  </a:cxn>
                  <a:cxn ang="0">
                    <a:pos x="259" y="27"/>
                  </a:cxn>
                  <a:cxn ang="0">
                    <a:pos x="234" y="21"/>
                  </a:cxn>
                  <a:cxn ang="0">
                    <a:pos x="210" y="21"/>
                  </a:cxn>
                  <a:cxn ang="0">
                    <a:pos x="178" y="13"/>
                  </a:cxn>
                  <a:cxn ang="0">
                    <a:pos x="161" y="13"/>
                  </a:cxn>
                  <a:cxn ang="0">
                    <a:pos x="121" y="7"/>
                  </a:cxn>
                  <a:cxn ang="0">
                    <a:pos x="105" y="7"/>
                  </a:cxn>
                  <a:cxn ang="0">
                    <a:pos x="89" y="7"/>
                  </a:cxn>
                  <a:cxn ang="0">
                    <a:pos x="56" y="0"/>
                  </a:cxn>
                  <a:cxn ang="0">
                    <a:pos x="32" y="0"/>
                  </a:cxn>
                  <a:cxn ang="0">
                    <a:pos x="16" y="0"/>
                  </a:cxn>
                  <a:cxn ang="0">
                    <a:pos x="7" y="0"/>
                  </a:cxn>
                  <a:cxn ang="0">
                    <a:pos x="0" y="0"/>
                  </a:cxn>
                  <a:cxn ang="0">
                    <a:pos x="7" y="0"/>
                  </a:cxn>
                  <a:cxn ang="0">
                    <a:pos x="16" y="0"/>
                  </a:cxn>
                  <a:cxn ang="0">
                    <a:pos x="40" y="7"/>
                  </a:cxn>
                  <a:cxn ang="0">
                    <a:pos x="97" y="13"/>
                  </a:cxn>
                  <a:cxn ang="0">
                    <a:pos x="121" y="13"/>
                  </a:cxn>
                  <a:cxn ang="0">
                    <a:pos x="129" y="13"/>
                  </a:cxn>
                  <a:cxn ang="0">
                    <a:pos x="170" y="21"/>
                  </a:cxn>
                  <a:cxn ang="0">
                    <a:pos x="210" y="27"/>
                  </a:cxn>
                  <a:cxn ang="0">
                    <a:pos x="251" y="34"/>
                  </a:cxn>
                  <a:cxn ang="0">
                    <a:pos x="276" y="34"/>
                  </a:cxn>
                </a:cxnLst>
                <a:rect l="0" t="0" r="r" b="b"/>
                <a:pathLst>
                  <a:path w="301" h="35">
                    <a:moveTo>
                      <a:pt x="300" y="34"/>
                    </a:moveTo>
                    <a:lnTo>
                      <a:pt x="276" y="27"/>
                    </a:lnTo>
                    <a:lnTo>
                      <a:pt x="259" y="27"/>
                    </a:lnTo>
                    <a:lnTo>
                      <a:pt x="234" y="21"/>
                    </a:lnTo>
                    <a:lnTo>
                      <a:pt x="210" y="21"/>
                    </a:lnTo>
                    <a:lnTo>
                      <a:pt x="178" y="13"/>
                    </a:lnTo>
                    <a:lnTo>
                      <a:pt x="161" y="13"/>
                    </a:lnTo>
                    <a:lnTo>
                      <a:pt x="121" y="7"/>
                    </a:lnTo>
                    <a:lnTo>
                      <a:pt x="105" y="7"/>
                    </a:lnTo>
                    <a:lnTo>
                      <a:pt x="89" y="7"/>
                    </a:lnTo>
                    <a:lnTo>
                      <a:pt x="56" y="0"/>
                    </a:lnTo>
                    <a:lnTo>
                      <a:pt x="32" y="0"/>
                    </a:lnTo>
                    <a:lnTo>
                      <a:pt x="16" y="0"/>
                    </a:lnTo>
                    <a:lnTo>
                      <a:pt x="7" y="0"/>
                    </a:lnTo>
                    <a:lnTo>
                      <a:pt x="0" y="0"/>
                    </a:lnTo>
                    <a:lnTo>
                      <a:pt x="7" y="0"/>
                    </a:lnTo>
                    <a:lnTo>
                      <a:pt x="16" y="0"/>
                    </a:lnTo>
                    <a:lnTo>
                      <a:pt x="40" y="7"/>
                    </a:lnTo>
                    <a:lnTo>
                      <a:pt x="97" y="13"/>
                    </a:lnTo>
                    <a:lnTo>
                      <a:pt x="121" y="13"/>
                    </a:lnTo>
                    <a:lnTo>
                      <a:pt x="129" y="13"/>
                    </a:lnTo>
                    <a:lnTo>
                      <a:pt x="170" y="21"/>
                    </a:lnTo>
                    <a:lnTo>
                      <a:pt x="210" y="27"/>
                    </a:lnTo>
                    <a:lnTo>
                      <a:pt x="251" y="34"/>
                    </a:lnTo>
                    <a:lnTo>
                      <a:pt x="276" y="34"/>
                    </a:lnTo>
                  </a:path>
                </a:pathLst>
              </a:custGeom>
              <a:solidFill>
                <a:schemeClr val="tx1"/>
              </a:solidFill>
              <a:ln w="12700" cap="rnd" cmpd="sng">
                <a:solidFill>
                  <a:srgbClr val="CCCC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73" name="Freeform 205"/>
              <p:cNvSpPr>
                <a:spLocks/>
              </p:cNvSpPr>
              <p:nvPr/>
            </p:nvSpPr>
            <p:spPr bwMode="auto">
              <a:xfrm>
                <a:off x="4640" y="1393"/>
                <a:ext cx="259" cy="135"/>
              </a:xfrm>
              <a:custGeom>
                <a:avLst/>
                <a:gdLst/>
                <a:ahLst/>
                <a:cxnLst>
                  <a:cxn ang="0">
                    <a:pos x="0" y="0"/>
                  </a:cxn>
                  <a:cxn ang="0">
                    <a:pos x="8" y="27"/>
                  </a:cxn>
                  <a:cxn ang="0">
                    <a:pos x="16" y="61"/>
                  </a:cxn>
                  <a:cxn ang="0">
                    <a:pos x="32" y="88"/>
                  </a:cxn>
                  <a:cxn ang="0">
                    <a:pos x="57" y="115"/>
                  </a:cxn>
                  <a:cxn ang="0">
                    <a:pos x="65" y="122"/>
                  </a:cxn>
                  <a:cxn ang="0">
                    <a:pos x="72" y="129"/>
                  </a:cxn>
                  <a:cxn ang="0">
                    <a:pos x="97" y="142"/>
                  </a:cxn>
                  <a:cxn ang="0">
                    <a:pos x="113" y="149"/>
                  </a:cxn>
                  <a:cxn ang="0">
                    <a:pos x="121" y="149"/>
                  </a:cxn>
                  <a:cxn ang="0">
                    <a:pos x="128" y="149"/>
                  </a:cxn>
                  <a:cxn ang="0">
                    <a:pos x="137" y="149"/>
                  </a:cxn>
                  <a:cxn ang="0">
                    <a:pos x="160" y="149"/>
                  </a:cxn>
                  <a:cxn ang="0">
                    <a:pos x="169" y="149"/>
                  </a:cxn>
                  <a:cxn ang="0">
                    <a:pos x="185" y="142"/>
                  </a:cxn>
                  <a:cxn ang="0">
                    <a:pos x="201" y="135"/>
                  </a:cxn>
                  <a:cxn ang="0">
                    <a:pos x="216" y="129"/>
                  </a:cxn>
                  <a:cxn ang="0">
                    <a:pos x="232" y="122"/>
                  </a:cxn>
                  <a:cxn ang="0">
                    <a:pos x="241" y="122"/>
                  </a:cxn>
                  <a:cxn ang="0">
                    <a:pos x="249" y="122"/>
                  </a:cxn>
                  <a:cxn ang="0">
                    <a:pos x="257" y="122"/>
                  </a:cxn>
                  <a:cxn ang="0">
                    <a:pos x="265" y="122"/>
                  </a:cxn>
                  <a:cxn ang="0">
                    <a:pos x="273" y="122"/>
                  </a:cxn>
                  <a:cxn ang="0">
                    <a:pos x="257" y="135"/>
                  </a:cxn>
                  <a:cxn ang="0">
                    <a:pos x="241" y="142"/>
                  </a:cxn>
                  <a:cxn ang="0">
                    <a:pos x="209" y="149"/>
                  </a:cxn>
                  <a:cxn ang="0">
                    <a:pos x="192" y="149"/>
                  </a:cxn>
                  <a:cxn ang="0">
                    <a:pos x="185" y="149"/>
                  </a:cxn>
                  <a:cxn ang="0">
                    <a:pos x="160" y="149"/>
                  </a:cxn>
                  <a:cxn ang="0">
                    <a:pos x="137" y="142"/>
                  </a:cxn>
                  <a:cxn ang="0">
                    <a:pos x="113" y="129"/>
                  </a:cxn>
                  <a:cxn ang="0">
                    <a:pos x="97" y="115"/>
                  </a:cxn>
                  <a:cxn ang="0">
                    <a:pos x="81" y="102"/>
                  </a:cxn>
                  <a:cxn ang="0">
                    <a:pos x="48" y="74"/>
                  </a:cxn>
                  <a:cxn ang="0">
                    <a:pos x="32" y="61"/>
                  </a:cxn>
                  <a:cxn ang="0">
                    <a:pos x="24" y="54"/>
                  </a:cxn>
                  <a:cxn ang="0">
                    <a:pos x="16" y="41"/>
                  </a:cxn>
                  <a:cxn ang="0">
                    <a:pos x="8" y="27"/>
                  </a:cxn>
                  <a:cxn ang="0">
                    <a:pos x="0" y="7"/>
                  </a:cxn>
                  <a:cxn ang="0">
                    <a:pos x="0" y="0"/>
                  </a:cxn>
                </a:cxnLst>
                <a:rect l="0" t="0" r="r" b="b"/>
                <a:pathLst>
                  <a:path w="274" h="150">
                    <a:moveTo>
                      <a:pt x="0" y="0"/>
                    </a:moveTo>
                    <a:lnTo>
                      <a:pt x="8" y="27"/>
                    </a:lnTo>
                    <a:lnTo>
                      <a:pt x="16" y="61"/>
                    </a:lnTo>
                    <a:lnTo>
                      <a:pt x="32" y="88"/>
                    </a:lnTo>
                    <a:lnTo>
                      <a:pt x="57" y="115"/>
                    </a:lnTo>
                    <a:lnTo>
                      <a:pt x="65" y="122"/>
                    </a:lnTo>
                    <a:lnTo>
                      <a:pt x="72" y="129"/>
                    </a:lnTo>
                    <a:lnTo>
                      <a:pt x="97" y="142"/>
                    </a:lnTo>
                    <a:lnTo>
                      <a:pt x="113" y="149"/>
                    </a:lnTo>
                    <a:lnTo>
                      <a:pt x="121" y="149"/>
                    </a:lnTo>
                    <a:lnTo>
                      <a:pt x="128" y="149"/>
                    </a:lnTo>
                    <a:lnTo>
                      <a:pt x="137" y="149"/>
                    </a:lnTo>
                    <a:lnTo>
                      <a:pt x="160" y="149"/>
                    </a:lnTo>
                    <a:lnTo>
                      <a:pt x="169" y="149"/>
                    </a:lnTo>
                    <a:lnTo>
                      <a:pt x="185" y="142"/>
                    </a:lnTo>
                    <a:lnTo>
                      <a:pt x="201" y="135"/>
                    </a:lnTo>
                    <a:lnTo>
                      <a:pt x="216" y="129"/>
                    </a:lnTo>
                    <a:lnTo>
                      <a:pt x="232" y="122"/>
                    </a:lnTo>
                    <a:lnTo>
                      <a:pt x="241" y="122"/>
                    </a:lnTo>
                    <a:lnTo>
                      <a:pt x="249" y="122"/>
                    </a:lnTo>
                    <a:lnTo>
                      <a:pt x="257" y="122"/>
                    </a:lnTo>
                    <a:lnTo>
                      <a:pt x="265" y="122"/>
                    </a:lnTo>
                    <a:lnTo>
                      <a:pt x="273" y="122"/>
                    </a:lnTo>
                    <a:lnTo>
                      <a:pt x="257" y="135"/>
                    </a:lnTo>
                    <a:lnTo>
                      <a:pt x="241" y="142"/>
                    </a:lnTo>
                    <a:lnTo>
                      <a:pt x="209" y="149"/>
                    </a:lnTo>
                    <a:lnTo>
                      <a:pt x="192" y="149"/>
                    </a:lnTo>
                    <a:lnTo>
                      <a:pt x="185" y="149"/>
                    </a:lnTo>
                    <a:lnTo>
                      <a:pt x="160" y="149"/>
                    </a:lnTo>
                    <a:lnTo>
                      <a:pt x="137" y="142"/>
                    </a:lnTo>
                    <a:lnTo>
                      <a:pt x="113" y="129"/>
                    </a:lnTo>
                    <a:lnTo>
                      <a:pt x="97" y="115"/>
                    </a:lnTo>
                    <a:lnTo>
                      <a:pt x="81" y="102"/>
                    </a:lnTo>
                    <a:lnTo>
                      <a:pt x="48" y="74"/>
                    </a:lnTo>
                    <a:lnTo>
                      <a:pt x="32" y="61"/>
                    </a:lnTo>
                    <a:lnTo>
                      <a:pt x="24" y="54"/>
                    </a:lnTo>
                    <a:lnTo>
                      <a:pt x="16" y="41"/>
                    </a:lnTo>
                    <a:lnTo>
                      <a:pt x="8" y="27"/>
                    </a:lnTo>
                    <a:lnTo>
                      <a:pt x="0" y="7"/>
                    </a:lnTo>
                    <a:lnTo>
                      <a:pt x="0" y="0"/>
                    </a:lnTo>
                  </a:path>
                </a:pathLst>
              </a:custGeom>
              <a:solidFill>
                <a:srgbClr val="669900"/>
              </a:solidFill>
              <a:ln w="12700" cap="rnd" cmpd="sng">
                <a:solidFill>
                  <a:srgbClr val="669900"/>
                </a:solidFill>
                <a:prstDash val="solid"/>
                <a:round/>
                <a:headEnd/>
                <a:tailEnd/>
              </a:ln>
              <a:effectLst/>
            </p:spPr>
            <p:txBody>
              <a:bodyPr/>
              <a:lstStyle/>
              <a:p>
                <a:pPr fontAlgn="base">
                  <a:spcBef>
                    <a:spcPct val="0"/>
                  </a:spcBef>
                  <a:spcAft>
                    <a:spcPct val="0"/>
                  </a:spcAft>
                </a:pPr>
                <a:endParaRPr lang="es-AR" sz="2400">
                  <a:solidFill>
                    <a:srgbClr val="000000"/>
                  </a:solidFill>
                </a:endParaRPr>
              </a:p>
            </p:txBody>
          </p:sp>
          <p:sp>
            <p:nvSpPr>
              <p:cNvPr id="7374" name="Freeform 206"/>
              <p:cNvSpPr>
                <a:spLocks/>
              </p:cNvSpPr>
              <p:nvPr/>
            </p:nvSpPr>
            <p:spPr bwMode="auto">
              <a:xfrm>
                <a:off x="4326" y="1168"/>
                <a:ext cx="338" cy="93"/>
              </a:xfrm>
              <a:custGeom>
                <a:avLst/>
                <a:gdLst/>
                <a:ahLst/>
                <a:cxnLst>
                  <a:cxn ang="0">
                    <a:pos x="357" y="7"/>
                  </a:cxn>
                  <a:cxn ang="0">
                    <a:pos x="349" y="14"/>
                  </a:cxn>
                  <a:cxn ang="0">
                    <a:pos x="333" y="27"/>
                  </a:cxn>
                  <a:cxn ang="0">
                    <a:pos x="316" y="41"/>
                  </a:cxn>
                  <a:cxn ang="0">
                    <a:pos x="284" y="54"/>
                  </a:cxn>
                  <a:cxn ang="0">
                    <a:pos x="275" y="54"/>
                  </a:cxn>
                  <a:cxn ang="0">
                    <a:pos x="251" y="61"/>
                  </a:cxn>
                  <a:cxn ang="0">
                    <a:pos x="194" y="74"/>
                  </a:cxn>
                  <a:cxn ang="0">
                    <a:pos x="162" y="74"/>
                  </a:cxn>
                  <a:cxn ang="0">
                    <a:pos x="129" y="82"/>
                  </a:cxn>
                  <a:cxn ang="0">
                    <a:pos x="72" y="88"/>
                  </a:cxn>
                  <a:cxn ang="0">
                    <a:pos x="40" y="95"/>
                  </a:cxn>
                  <a:cxn ang="0">
                    <a:pos x="32" y="95"/>
                  </a:cxn>
                  <a:cxn ang="0">
                    <a:pos x="16" y="102"/>
                  </a:cxn>
                  <a:cxn ang="0">
                    <a:pos x="7" y="102"/>
                  </a:cxn>
                  <a:cxn ang="0">
                    <a:pos x="0" y="102"/>
                  </a:cxn>
                  <a:cxn ang="0">
                    <a:pos x="16" y="102"/>
                  </a:cxn>
                  <a:cxn ang="0">
                    <a:pos x="23" y="102"/>
                  </a:cxn>
                  <a:cxn ang="0">
                    <a:pos x="32" y="102"/>
                  </a:cxn>
                  <a:cxn ang="0">
                    <a:pos x="56" y="95"/>
                  </a:cxn>
                  <a:cxn ang="0">
                    <a:pos x="89" y="88"/>
                  </a:cxn>
                  <a:cxn ang="0">
                    <a:pos x="105" y="82"/>
                  </a:cxn>
                  <a:cxn ang="0">
                    <a:pos x="121" y="74"/>
                  </a:cxn>
                  <a:cxn ang="0">
                    <a:pos x="154" y="61"/>
                  </a:cxn>
                  <a:cxn ang="0">
                    <a:pos x="178" y="54"/>
                  </a:cxn>
                  <a:cxn ang="0">
                    <a:pos x="211" y="48"/>
                  </a:cxn>
                  <a:cxn ang="0">
                    <a:pos x="218" y="48"/>
                  </a:cxn>
                  <a:cxn ang="0">
                    <a:pos x="243" y="48"/>
                  </a:cxn>
                  <a:cxn ang="0">
                    <a:pos x="291" y="34"/>
                  </a:cxn>
                  <a:cxn ang="0">
                    <a:pos x="308" y="27"/>
                  </a:cxn>
                  <a:cxn ang="0">
                    <a:pos x="316" y="27"/>
                  </a:cxn>
                  <a:cxn ang="0">
                    <a:pos x="333" y="20"/>
                  </a:cxn>
                  <a:cxn ang="0">
                    <a:pos x="349" y="14"/>
                  </a:cxn>
                  <a:cxn ang="0">
                    <a:pos x="357" y="0"/>
                  </a:cxn>
                </a:cxnLst>
                <a:rect l="0" t="0" r="r" b="b"/>
                <a:pathLst>
                  <a:path w="358" h="103">
                    <a:moveTo>
                      <a:pt x="357" y="7"/>
                    </a:moveTo>
                    <a:lnTo>
                      <a:pt x="349" y="14"/>
                    </a:lnTo>
                    <a:lnTo>
                      <a:pt x="333" y="27"/>
                    </a:lnTo>
                    <a:lnTo>
                      <a:pt x="316" y="41"/>
                    </a:lnTo>
                    <a:lnTo>
                      <a:pt x="284" y="54"/>
                    </a:lnTo>
                    <a:lnTo>
                      <a:pt x="275" y="54"/>
                    </a:lnTo>
                    <a:lnTo>
                      <a:pt x="251" y="61"/>
                    </a:lnTo>
                    <a:lnTo>
                      <a:pt x="194" y="74"/>
                    </a:lnTo>
                    <a:lnTo>
                      <a:pt x="162" y="74"/>
                    </a:lnTo>
                    <a:lnTo>
                      <a:pt x="129" y="82"/>
                    </a:lnTo>
                    <a:lnTo>
                      <a:pt x="72" y="88"/>
                    </a:lnTo>
                    <a:lnTo>
                      <a:pt x="40" y="95"/>
                    </a:lnTo>
                    <a:lnTo>
                      <a:pt x="32" y="95"/>
                    </a:lnTo>
                    <a:lnTo>
                      <a:pt x="16" y="102"/>
                    </a:lnTo>
                    <a:lnTo>
                      <a:pt x="7" y="102"/>
                    </a:lnTo>
                    <a:lnTo>
                      <a:pt x="0" y="102"/>
                    </a:lnTo>
                    <a:lnTo>
                      <a:pt x="16" y="102"/>
                    </a:lnTo>
                    <a:lnTo>
                      <a:pt x="23" y="102"/>
                    </a:lnTo>
                    <a:lnTo>
                      <a:pt x="32" y="102"/>
                    </a:lnTo>
                    <a:lnTo>
                      <a:pt x="56" y="95"/>
                    </a:lnTo>
                    <a:lnTo>
                      <a:pt x="89" y="88"/>
                    </a:lnTo>
                    <a:lnTo>
                      <a:pt x="105" y="82"/>
                    </a:lnTo>
                    <a:lnTo>
                      <a:pt x="121" y="74"/>
                    </a:lnTo>
                    <a:lnTo>
                      <a:pt x="154" y="61"/>
                    </a:lnTo>
                    <a:lnTo>
                      <a:pt x="178" y="54"/>
                    </a:lnTo>
                    <a:lnTo>
                      <a:pt x="211" y="48"/>
                    </a:lnTo>
                    <a:lnTo>
                      <a:pt x="218" y="48"/>
                    </a:lnTo>
                    <a:lnTo>
                      <a:pt x="243" y="48"/>
                    </a:lnTo>
                    <a:lnTo>
                      <a:pt x="291" y="34"/>
                    </a:lnTo>
                    <a:lnTo>
                      <a:pt x="308" y="27"/>
                    </a:lnTo>
                    <a:lnTo>
                      <a:pt x="316" y="27"/>
                    </a:lnTo>
                    <a:lnTo>
                      <a:pt x="333" y="20"/>
                    </a:lnTo>
                    <a:lnTo>
                      <a:pt x="349" y="14"/>
                    </a:lnTo>
                    <a:lnTo>
                      <a:pt x="357" y="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75" name="Freeform 207"/>
              <p:cNvSpPr>
                <a:spLocks/>
              </p:cNvSpPr>
              <p:nvPr/>
            </p:nvSpPr>
            <p:spPr bwMode="auto">
              <a:xfrm>
                <a:off x="4686" y="850"/>
                <a:ext cx="397" cy="88"/>
              </a:xfrm>
              <a:custGeom>
                <a:avLst/>
                <a:gdLst/>
                <a:ahLst/>
                <a:cxnLst>
                  <a:cxn ang="0">
                    <a:pos x="0" y="81"/>
                  </a:cxn>
                  <a:cxn ang="0">
                    <a:pos x="24" y="75"/>
                  </a:cxn>
                  <a:cxn ang="0">
                    <a:pos x="72" y="62"/>
                  </a:cxn>
                  <a:cxn ang="0">
                    <a:pos x="112" y="54"/>
                  </a:cxn>
                  <a:cxn ang="0">
                    <a:pos x="144" y="48"/>
                  </a:cxn>
                  <a:cxn ang="0">
                    <a:pos x="160" y="48"/>
                  </a:cxn>
                  <a:cxn ang="0">
                    <a:pos x="193" y="41"/>
                  </a:cxn>
                  <a:cxn ang="0">
                    <a:pos x="249" y="33"/>
                  </a:cxn>
                  <a:cxn ang="0">
                    <a:pos x="282" y="27"/>
                  </a:cxn>
                  <a:cxn ang="0">
                    <a:pos x="298" y="27"/>
                  </a:cxn>
                  <a:cxn ang="0">
                    <a:pos x="331" y="20"/>
                  </a:cxn>
                  <a:cxn ang="0">
                    <a:pos x="346" y="20"/>
                  </a:cxn>
                  <a:cxn ang="0">
                    <a:pos x="378" y="14"/>
                  </a:cxn>
                  <a:cxn ang="0">
                    <a:pos x="387" y="14"/>
                  </a:cxn>
                  <a:cxn ang="0">
                    <a:pos x="395" y="14"/>
                  </a:cxn>
                  <a:cxn ang="0">
                    <a:pos x="411" y="6"/>
                  </a:cxn>
                  <a:cxn ang="0">
                    <a:pos x="419" y="0"/>
                  </a:cxn>
                  <a:cxn ang="0">
                    <a:pos x="411" y="0"/>
                  </a:cxn>
                  <a:cxn ang="0">
                    <a:pos x="403" y="0"/>
                  </a:cxn>
                  <a:cxn ang="0">
                    <a:pos x="378" y="6"/>
                  </a:cxn>
                  <a:cxn ang="0">
                    <a:pos x="371" y="6"/>
                  </a:cxn>
                  <a:cxn ang="0">
                    <a:pos x="362" y="6"/>
                  </a:cxn>
                  <a:cxn ang="0">
                    <a:pos x="354" y="6"/>
                  </a:cxn>
                  <a:cxn ang="0">
                    <a:pos x="346" y="6"/>
                  </a:cxn>
                  <a:cxn ang="0">
                    <a:pos x="314" y="14"/>
                  </a:cxn>
                  <a:cxn ang="0">
                    <a:pos x="298" y="14"/>
                  </a:cxn>
                  <a:cxn ang="0">
                    <a:pos x="282" y="14"/>
                  </a:cxn>
                  <a:cxn ang="0">
                    <a:pos x="249" y="20"/>
                  </a:cxn>
                  <a:cxn ang="0">
                    <a:pos x="225" y="27"/>
                  </a:cxn>
                  <a:cxn ang="0">
                    <a:pos x="217" y="27"/>
                  </a:cxn>
                  <a:cxn ang="0">
                    <a:pos x="209" y="27"/>
                  </a:cxn>
                  <a:cxn ang="0">
                    <a:pos x="185" y="33"/>
                  </a:cxn>
                  <a:cxn ang="0">
                    <a:pos x="153" y="41"/>
                  </a:cxn>
                  <a:cxn ang="0">
                    <a:pos x="136" y="41"/>
                  </a:cxn>
                  <a:cxn ang="0">
                    <a:pos x="120" y="48"/>
                  </a:cxn>
                  <a:cxn ang="0">
                    <a:pos x="97" y="54"/>
                  </a:cxn>
                  <a:cxn ang="0">
                    <a:pos x="89" y="54"/>
                  </a:cxn>
                  <a:cxn ang="0">
                    <a:pos x="72" y="62"/>
                  </a:cxn>
                  <a:cxn ang="0">
                    <a:pos x="57" y="68"/>
                  </a:cxn>
                  <a:cxn ang="0">
                    <a:pos x="16" y="89"/>
                  </a:cxn>
                  <a:cxn ang="0">
                    <a:pos x="0" y="96"/>
                  </a:cxn>
                </a:cxnLst>
                <a:rect l="0" t="0" r="r" b="b"/>
                <a:pathLst>
                  <a:path w="420" h="97">
                    <a:moveTo>
                      <a:pt x="0" y="81"/>
                    </a:moveTo>
                    <a:lnTo>
                      <a:pt x="24" y="75"/>
                    </a:lnTo>
                    <a:lnTo>
                      <a:pt x="72" y="62"/>
                    </a:lnTo>
                    <a:lnTo>
                      <a:pt x="112" y="54"/>
                    </a:lnTo>
                    <a:lnTo>
                      <a:pt x="144" y="48"/>
                    </a:lnTo>
                    <a:lnTo>
                      <a:pt x="160" y="48"/>
                    </a:lnTo>
                    <a:lnTo>
                      <a:pt x="193" y="41"/>
                    </a:lnTo>
                    <a:lnTo>
                      <a:pt x="249" y="33"/>
                    </a:lnTo>
                    <a:lnTo>
                      <a:pt x="282" y="27"/>
                    </a:lnTo>
                    <a:lnTo>
                      <a:pt x="298" y="27"/>
                    </a:lnTo>
                    <a:lnTo>
                      <a:pt x="331" y="20"/>
                    </a:lnTo>
                    <a:lnTo>
                      <a:pt x="346" y="20"/>
                    </a:lnTo>
                    <a:lnTo>
                      <a:pt x="378" y="14"/>
                    </a:lnTo>
                    <a:lnTo>
                      <a:pt x="387" y="14"/>
                    </a:lnTo>
                    <a:lnTo>
                      <a:pt x="395" y="14"/>
                    </a:lnTo>
                    <a:lnTo>
                      <a:pt x="411" y="6"/>
                    </a:lnTo>
                    <a:lnTo>
                      <a:pt x="419" y="0"/>
                    </a:lnTo>
                    <a:lnTo>
                      <a:pt x="411" y="0"/>
                    </a:lnTo>
                    <a:lnTo>
                      <a:pt x="403" y="0"/>
                    </a:lnTo>
                    <a:lnTo>
                      <a:pt x="378" y="6"/>
                    </a:lnTo>
                    <a:lnTo>
                      <a:pt x="371" y="6"/>
                    </a:lnTo>
                    <a:lnTo>
                      <a:pt x="362" y="6"/>
                    </a:lnTo>
                    <a:lnTo>
                      <a:pt x="354" y="6"/>
                    </a:lnTo>
                    <a:lnTo>
                      <a:pt x="346" y="6"/>
                    </a:lnTo>
                    <a:lnTo>
                      <a:pt x="314" y="14"/>
                    </a:lnTo>
                    <a:lnTo>
                      <a:pt x="298" y="14"/>
                    </a:lnTo>
                    <a:lnTo>
                      <a:pt x="282" y="14"/>
                    </a:lnTo>
                    <a:lnTo>
                      <a:pt x="249" y="20"/>
                    </a:lnTo>
                    <a:lnTo>
                      <a:pt x="225" y="27"/>
                    </a:lnTo>
                    <a:lnTo>
                      <a:pt x="217" y="27"/>
                    </a:lnTo>
                    <a:lnTo>
                      <a:pt x="209" y="27"/>
                    </a:lnTo>
                    <a:lnTo>
                      <a:pt x="185" y="33"/>
                    </a:lnTo>
                    <a:lnTo>
                      <a:pt x="153" y="41"/>
                    </a:lnTo>
                    <a:lnTo>
                      <a:pt x="136" y="41"/>
                    </a:lnTo>
                    <a:lnTo>
                      <a:pt x="120" y="48"/>
                    </a:lnTo>
                    <a:lnTo>
                      <a:pt x="97" y="54"/>
                    </a:lnTo>
                    <a:lnTo>
                      <a:pt x="89" y="54"/>
                    </a:lnTo>
                    <a:lnTo>
                      <a:pt x="72" y="62"/>
                    </a:lnTo>
                    <a:lnTo>
                      <a:pt x="57" y="68"/>
                    </a:lnTo>
                    <a:lnTo>
                      <a:pt x="16" y="89"/>
                    </a:lnTo>
                    <a:lnTo>
                      <a:pt x="0" y="96"/>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76" name="Freeform 208"/>
              <p:cNvSpPr>
                <a:spLocks/>
              </p:cNvSpPr>
              <p:nvPr/>
            </p:nvSpPr>
            <p:spPr bwMode="auto">
              <a:xfrm>
                <a:off x="4580" y="717"/>
                <a:ext cx="114" cy="176"/>
              </a:xfrm>
              <a:custGeom>
                <a:avLst/>
                <a:gdLst/>
                <a:ahLst/>
                <a:cxnLst>
                  <a:cxn ang="0">
                    <a:pos x="0" y="0"/>
                  </a:cxn>
                  <a:cxn ang="0">
                    <a:pos x="15" y="0"/>
                  </a:cxn>
                  <a:cxn ang="0">
                    <a:pos x="40" y="7"/>
                  </a:cxn>
                  <a:cxn ang="0">
                    <a:pos x="63" y="20"/>
                  </a:cxn>
                  <a:cxn ang="0">
                    <a:pos x="80" y="41"/>
                  </a:cxn>
                  <a:cxn ang="0">
                    <a:pos x="87" y="54"/>
                  </a:cxn>
                  <a:cxn ang="0">
                    <a:pos x="95" y="67"/>
                  </a:cxn>
                  <a:cxn ang="0">
                    <a:pos x="111" y="100"/>
                  </a:cxn>
                  <a:cxn ang="0">
                    <a:pos x="120" y="134"/>
                  </a:cxn>
                  <a:cxn ang="0">
                    <a:pos x="120" y="174"/>
                  </a:cxn>
                  <a:cxn ang="0">
                    <a:pos x="120" y="194"/>
                  </a:cxn>
                </a:cxnLst>
                <a:rect l="0" t="0" r="r" b="b"/>
                <a:pathLst>
                  <a:path w="121" h="195">
                    <a:moveTo>
                      <a:pt x="0" y="0"/>
                    </a:moveTo>
                    <a:lnTo>
                      <a:pt x="15" y="0"/>
                    </a:lnTo>
                    <a:lnTo>
                      <a:pt x="40" y="7"/>
                    </a:lnTo>
                    <a:lnTo>
                      <a:pt x="63" y="20"/>
                    </a:lnTo>
                    <a:lnTo>
                      <a:pt x="80" y="41"/>
                    </a:lnTo>
                    <a:lnTo>
                      <a:pt x="87" y="54"/>
                    </a:lnTo>
                    <a:lnTo>
                      <a:pt x="95" y="67"/>
                    </a:lnTo>
                    <a:lnTo>
                      <a:pt x="111" y="100"/>
                    </a:lnTo>
                    <a:lnTo>
                      <a:pt x="120" y="134"/>
                    </a:lnTo>
                    <a:lnTo>
                      <a:pt x="120" y="174"/>
                    </a:lnTo>
                    <a:lnTo>
                      <a:pt x="120" y="194"/>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77" name="Freeform 209"/>
              <p:cNvSpPr>
                <a:spLocks/>
              </p:cNvSpPr>
              <p:nvPr/>
            </p:nvSpPr>
            <p:spPr bwMode="auto">
              <a:xfrm>
                <a:off x="4556" y="1515"/>
                <a:ext cx="93" cy="68"/>
              </a:xfrm>
              <a:custGeom>
                <a:avLst/>
                <a:gdLst/>
                <a:ahLst/>
                <a:cxnLst>
                  <a:cxn ang="0">
                    <a:pos x="0" y="74"/>
                  </a:cxn>
                  <a:cxn ang="0">
                    <a:pos x="16" y="67"/>
                  </a:cxn>
                  <a:cxn ang="0">
                    <a:pos x="32" y="60"/>
                  </a:cxn>
                  <a:cxn ang="0">
                    <a:pos x="40" y="54"/>
                  </a:cxn>
                  <a:cxn ang="0">
                    <a:pos x="64" y="41"/>
                  </a:cxn>
                  <a:cxn ang="0">
                    <a:pos x="80" y="33"/>
                  </a:cxn>
                  <a:cxn ang="0">
                    <a:pos x="80" y="27"/>
                  </a:cxn>
                  <a:cxn ang="0">
                    <a:pos x="89" y="20"/>
                  </a:cxn>
                  <a:cxn ang="0">
                    <a:pos x="97" y="0"/>
                  </a:cxn>
                </a:cxnLst>
                <a:rect l="0" t="0" r="r" b="b"/>
                <a:pathLst>
                  <a:path w="98" h="75">
                    <a:moveTo>
                      <a:pt x="0" y="74"/>
                    </a:moveTo>
                    <a:lnTo>
                      <a:pt x="16" y="67"/>
                    </a:lnTo>
                    <a:lnTo>
                      <a:pt x="32" y="60"/>
                    </a:lnTo>
                    <a:lnTo>
                      <a:pt x="40" y="54"/>
                    </a:lnTo>
                    <a:lnTo>
                      <a:pt x="64" y="41"/>
                    </a:lnTo>
                    <a:lnTo>
                      <a:pt x="80" y="33"/>
                    </a:lnTo>
                    <a:lnTo>
                      <a:pt x="80" y="27"/>
                    </a:lnTo>
                    <a:lnTo>
                      <a:pt x="89" y="20"/>
                    </a:lnTo>
                    <a:lnTo>
                      <a:pt x="97" y="0"/>
                    </a:lnTo>
                  </a:path>
                </a:pathLst>
              </a:custGeom>
              <a:noFill/>
              <a:ln w="254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78" name="Freeform 210"/>
              <p:cNvSpPr>
                <a:spLocks/>
              </p:cNvSpPr>
              <p:nvPr/>
            </p:nvSpPr>
            <p:spPr bwMode="auto">
              <a:xfrm>
                <a:off x="4472" y="1467"/>
                <a:ext cx="85" cy="85"/>
              </a:xfrm>
              <a:custGeom>
                <a:avLst/>
                <a:gdLst/>
                <a:ahLst/>
                <a:cxnLst>
                  <a:cxn ang="0">
                    <a:pos x="89" y="94"/>
                  </a:cxn>
                  <a:cxn ang="0">
                    <a:pos x="81" y="87"/>
                  </a:cxn>
                  <a:cxn ang="0">
                    <a:pos x="56" y="60"/>
                  </a:cxn>
                  <a:cxn ang="0">
                    <a:pos x="40" y="47"/>
                  </a:cxn>
                  <a:cxn ang="0">
                    <a:pos x="23" y="34"/>
                  </a:cxn>
                  <a:cxn ang="0">
                    <a:pos x="16" y="20"/>
                  </a:cxn>
                  <a:cxn ang="0">
                    <a:pos x="7" y="13"/>
                  </a:cxn>
                  <a:cxn ang="0">
                    <a:pos x="0" y="7"/>
                  </a:cxn>
                  <a:cxn ang="0">
                    <a:pos x="0" y="0"/>
                  </a:cxn>
                </a:cxnLst>
                <a:rect l="0" t="0" r="r" b="b"/>
                <a:pathLst>
                  <a:path w="90" h="95">
                    <a:moveTo>
                      <a:pt x="89" y="94"/>
                    </a:moveTo>
                    <a:lnTo>
                      <a:pt x="81" y="87"/>
                    </a:lnTo>
                    <a:lnTo>
                      <a:pt x="56" y="60"/>
                    </a:lnTo>
                    <a:lnTo>
                      <a:pt x="40" y="47"/>
                    </a:lnTo>
                    <a:lnTo>
                      <a:pt x="23" y="34"/>
                    </a:lnTo>
                    <a:lnTo>
                      <a:pt x="16" y="20"/>
                    </a:lnTo>
                    <a:lnTo>
                      <a:pt x="7" y="13"/>
                    </a:lnTo>
                    <a:lnTo>
                      <a:pt x="0" y="7"/>
                    </a:lnTo>
                    <a:lnTo>
                      <a:pt x="0" y="0"/>
                    </a:lnTo>
                  </a:path>
                </a:pathLst>
              </a:custGeom>
              <a:solidFill>
                <a:srgbClr val="669900"/>
              </a:solidFill>
              <a:ln w="254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grpSp>
            <p:nvGrpSpPr>
              <p:cNvPr id="7916" name="Group 211"/>
              <p:cNvGrpSpPr>
                <a:grpSpLocks/>
              </p:cNvGrpSpPr>
              <p:nvPr/>
            </p:nvGrpSpPr>
            <p:grpSpPr bwMode="auto">
              <a:xfrm>
                <a:off x="4564" y="270"/>
                <a:ext cx="320" cy="279"/>
                <a:chOff x="4926" y="170"/>
                <a:chExt cx="339" cy="310"/>
              </a:xfrm>
            </p:grpSpPr>
            <p:grpSp>
              <p:nvGrpSpPr>
                <p:cNvPr id="7919" name="Group 212"/>
                <p:cNvGrpSpPr>
                  <a:grpSpLocks/>
                </p:cNvGrpSpPr>
                <p:nvPr/>
              </p:nvGrpSpPr>
              <p:grpSpPr bwMode="auto">
                <a:xfrm>
                  <a:off x="4926" y="170"/>
                  <a:ext cx="339" cy="310"/>
                  <a:chOff x="4926" y="170"/>
                  <a:chExt cx="339" cy="310"/>
                </a:xfrm>
              </p:grpSpPr>
              <p:sp>
                <p:nvSpPr>
                  <p:cNvPr id="7381" name="Line 213"/>
                  <p:cNvSpPr>
                    <a:spLocks noChangeShapeType="1"/>
                  </p:cNvSpPr>
                  <p:nvPr/>
                </p:nvSpPr>
                <p:spPr bwMode="auto">
                  <a:xfrm flipV="1">
                    <a:off x="4943" y="293"/>
                    <a:ext cx="193" cy="187"/>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nvGrpSpPr>
                  <p:cNvPr id="7922" name="Group 214"/>
                  <p:cNvGrpSpPr>
                    <a:grpSpLocks/>
                  </p:cNvGrpSpPr>
                  <p:nvPr/>
                </p:nvGrpSpPr>
                <p:grpSpPr bwMode="auto">
                  <a:xfrm>
                    <a:off x="4926" y="359"/>
                    <a:ext cx="89" cy="115"/>
                    <a:chOff x="4926" y="359"/>
                    <a:chExt cx="89" cy="115"/>
                  </a:xfrm>
                </p:grpSpPr>
                <p:sp>
                  <p:nvSpPr>
                    <p:cNvPr id="7383" name="Freeform 215"/>
                    <p:cNvSpPr>
                      <a:spLocks/>
                    </p:cNvSpPr>
                    <p:nvPr/>
                  </p:nvSpPr>
                  <p:spPr bwMode="auto">
                    <a:xfrm>
                      <a:off x="4926" y="438"/>
                      <a:ext cx="43" cy="36"/>
                    </a:xfrm>
                    <a:custGeom>
                      <a:avLst/>
                      <a:gdLst/>
                      <a:ahLst/>
                      <a:cxnLst>
                        <a:cxn ang="0">
                          <a:pos x="16" y="28"/>
                        </a:cxn>
                        <a:cxn ang="0">
                          <a:pos x="25" y="21"/>
                        </a:cxn>
                        <a:cxn ang="0">
                          <a:pos x="33" y="7"/>
                        </a:cxn>
                        <a:cxn ang="0">
                          <a:pos x="42" y="0"/>
                        </a:cxn>
                        <a:cxn ang="0">
                          <a:pos x="33" y="0"/>
                        </a:cxn>
                        <a:cxn ang="0">
                          <a:pos x="25" y="7"/>
                        </a:cxn>
                        <a:cxn ang="0">
                          <a:pos x="16" y="14"/>
                        </a:cxn>
                        <a:cxn ang="0">
                          <a:pos x="8" y="28"/>
                        </a:cxn>
                        <a:cxn ang="0">
                          <a:pos x="0" y="35"/>
                        </a:cxn>
                      </a:cxnLst>
                      <a:rect l="0" t="0" r="r" b="b"/>
                      <a:pathLst>
                        <a:path w="43" h="36">
                          <a:moveTo>
                            <a:pt x="16" y="28"/>
                          </a:moveTo>
                          <a:lnTo>
                            <a:pt x="25" y="21"/>
                          </a:lnTo>
                          <a:lnTo>
                            <a:pt x="33" y="7"/>
                          </a:lnTo>
                          <a:lnTo>
                            <a:pt x="42" y="0"/>
                          </a:lnTo>
                          <a:lnTo>
                            <a:pt x="33" y="0"/>
                          </a:lnTo>
                          <a:lnTo>
                            <a:pt x="25" y="7"/>
                          </a:lnTo>
                          <a:lnTo>
                            <a:pt x="16" y="14"/>
                          </a:lnTo>
                          <a:lnTo>
                            <a:pt x="8" y="28"/>
                          </a:lnTo>
                          <a:lnTo>
                            <a:pt x="0" y="35"/>
                          </a:lnTo>
                        </a:path>
                      </a:pathLst>
                    </a:custGeom>
                    <a:solidFill>
                      <a:srgbClr val="6699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84" name="Line 216"/>
                    <p:cNvSpPr>
                      <a:spLocks noChangeShapeType="1"/>
                    </p:cNvSpPr>
                    <p:nvPr/>
                  </p:nvSpPr>
                  <p:spPr bwMode="auto">
                    <a:xfrm flipV="1">
                      <a:off x="4951" y="359"/>
                      <a:ext cx="64" cy="87"/>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925" name="Group 217"/>
                  <p:cNvGrpSpPr>
                    <a:grpSpLocks/>
                  </p:cNvGrpSpPr>
                  <p:nvPr/>
                </p:nvGrpSpPr>
                <p:grpSpPr bwMode="auto">
                  <a:xfrm>
                    <a:off x="4959" y="331"/>
                    <a:ext cx="89" cy="123"/>
                    <a:chOff x="4959" y="331"/>
                    <a:chExt cx="89" cy="123"/>
                  </a:xfrm>
                </p:grpSpPr>
                <p:sp>
                  <p:nvSpPr>
                    <p:cNvPr id="7386" name="Freeform 218"/>
                    <p:cNvSpPr>
                      <a:spLocks/>
                    </p:cNvSpPr>
                    <p:nvPr/>
                  </p:nvSpPr>
                  <p:spPr bwMode="auto">
                    <a:xfrm>
                      <a:off x="4959" y="413"/>
                      <a:ext cx="42" cy="41"/>
                    </a:xfrm>
                    <a:custGeom>
                      <a:avLst/>
                      <a:gdLst/>
                      <a:ahLst/>
                      <a:cxnLst>
                        <a:cxn ang="0">
                          <a:pos x="16" y="33"/>
                        </a:cxn>
                        <a:cxn ang="0">
                          <a:pos x="24" y="26"/>
                        </a:cxn>
                        <a:cxn ang="0">
                          <a:pos x="32" y="13"/>
                        </a:cxn>
                        <a:cxn ang="0">
                          <a:pos x="41" y="0"/>
                        </a:cxn>
                        <a:cxn ang="0">
                          <a:pos x="32" y="0"/>
                        </a:cxn>
                        <a:cxn ang="0">
                          <a:pos x="24" y="6"/>
                        </a:cxn>
                        <a:cxn ang="0">
                          <a:pos x="16" y="13"/>
                        </a:cxn>
                        <a:cxn ang="0">
                          <a:pos x="8" y="26"/>
                        </a:cxn>
                        <a:cxn ang="0">
                          <a:pos x="0" y="40"/>
                        </a:cxn>
                      </a:cxnLst>
                      <a:rect l="0" t="0" r="r" b="b"/>
                      <a:pathLst>
                        <a:path w="42" h="41">
                          <a:moveTo>
                            <a:pt x="16" y="33"/>
                          </a:moveTo>
                          <a:lnTo>
                            <a:pt x="24" y="26"/>
                          </a:lnTo>
                          <a:lnTo>
                            <a:pt x="32" y="13"/>
                          </a:lnTo>
                          <a:lnTo>
                            <a:pt x="41" y="0"/>
                          </a:lnTo>
                          <a:lnTo>
                            <a:pt x="32" y="0"/>
                          </a:lnTo>
                          <a:lnTo>
                            <a:pt x="24" y="6"/>
                          </a:lnTo>
                          <a:lnTo>
                            <a:pt x="16" y="13"/>
                          </a:lnTo>
                          <a:lnTo>
                            <a:pt x="8" y="26"/>
                          </a:lnTo>
                          <a:lnTo>
                            <a:pt x="0" y="40"/>
                          </a:lnTo>
                        </a:path>
                      </a:pathLst>
                    </a:custGeom>
                    <a:solidFill>
                      <a:srgbClr val="6699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87" name="Line 219"/>
                    <p:cNvSpPr>
                      <a:spLocks noChangeShapeType="1"/>
                    </p:cNvSpPr>
                    <p:nvPr/>
                  </p:nvSpPr>
                  <p:spPr bwMode="auto">
                    <a:xfrm flipV="1">
                      <a:off x="4983" y="331"/>
                      <a:ext cx="65" cy="88"/>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936" name="Group 220"/>
                  <p:cNvGrpSpPr>
                    <a:grpSpLocks/>
                  </p:cNvGrpSpPr>
                  <p:nvPr/>
                </p:nvGrpSpPr>
                <p:grpSpPr bwMode="auto">
                  <a:xfrm>
                    <a:off x="4992" y="300"/>
                    <a:ext cx="80" cy="119"/>
                    <a:chOff x="4992" y="300"/>
                    <a:chExt cx="80" cy="119"/>
                  </a:xfrm>
                </p:grpSpPr>
                <p:sp>
                  <p:nvSpPr>
                    <p:cNvPr id="7389" name="Freeform 221"/>
                    <p:cNvSpPr>
                      <a:spLocks/>
                    </p:cNvSpPr>
                    <p:nvPr/>
                  </p:nvSpPr>
                  <p:spPr bwMode="auto">
                    <a:xfrm>
                      <a:off x="4992" y="378"/>
                      <a:ext cx="32" cy="41"/>
                    </a:xfrm>
                    <a:custGeom>
                      <a:avLst/>
                      <a:gdLst/>
                      <a:ahLst/>
                      <a:cxnLst>
                        <a:cxn ang="0">
                          <a:pos x="14" y="33"/>
                        </a:cxn>
                        <a:cxn ang="0">
                          <a:pos x="22" y="20"/>
                        </a:cxn>
                        <a:cxn ang="0">
                          <a:pos x="31" y="13"/>
                        </a:cxn>
                        <a:cxn ang="0">
                          <a:pos x="31" y="7"/>
                        </a:cxn>
                        <a:cxn ang="0">
                          <a:pos x="31" y="0"/>
                        </a:cxn>
                        <a:cxn ang="0">
                          <a:pos x="31" y="7"/>
                        </a:cxn>
                        <a:cxn ang="0">
                          <a:pos x="22" y="13"/>
                        </a:cxn>
                        <a:cxn ang="0">
                          <a:pos x="14" y="20"/>
                        </a:cxn>
                        <a:cxn ang="0">
                          <a:pos x="7" y="33"/>
                        </a:cxn>
                        <a:cxn ang="0">
                          <a:pos x="0" y="40"/>
                        </a:cxn>
                      </a:cxnLst>
                      <a:rect l="0" t="0" r="r" b="b"/>
                      <a:pathLst>
                        <a:path w="32" h="41">
                          <a:moveTo>
                            <a:pt x="14" y="33"/>
                          </a:moveTo>
                          <a:lnTo>
                            <a:pt x="22" y="20"/>
                          </a:lnTo>
                          <a:lnTo>
                            <a:pt x="31" y="13"/>
                          </a:lnTo>
                          <a:lnTo>
                            <a:pt x="31" y="7"/>
                          </a:lnTo>
                          <a:lnTo>
                            <a:pt x="31" y="0"/>
                          </a:lnTo>
                          <a:lnTo>
                            <a:pt x="31" y="7"/>
                          </a:lnTo>
                          <a:lnTo>
                            <a:pt x="22" y="13"/>
                          </a:lnTo>
                          <a:lnTo>
                            <a:pt x="14" y="20"/>
                          </a:lnTo>
                          <a:lnTo>
                            <a:pt x="7" y="33"/>
                          </a:lnTo>
                          <a:lnTo>
                            <a:pt x="0" y="40"/>
                          </a:lnTo>
                        </a:path>
                      </a:pathLst>
                    </a:custGeom>
                    <a:solidFill>
                      <a:srgbClr val="6699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90" name="Line 222"/>
                    <p:cNvSpPr>
                      <a:spLocks noChangeShapeType="1"/>
                    </p:cNvSpPr>
                    <p:nvPr/>
                  </p:nvSpPr>
                  <p:spPr bwMode="auto">
                    <a:xfrm flipV="1">
                      <a:off x="5008" y="300"/>
                      <a:ext cx="64" cy="86"/>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938" name="Group 223"/>
                  <p:cNvGrpSpPr>
                    <a:grpSpLocks/>
                  </p:cNvGrpSpPr>
                  <p:nvPr/>
                </p:nvGrpSpPr>
                <p:grpSpPr bwMode="auto">
                  <a:xfrm>
                    <a:off x="5015" y="272"/>
                    <a:ext cx="88" cy="115"/>
                    <a:chOff x="5015" y="272"/>
                    <a:chExt cx="88" cy="115"/>
                  </a:xfrm>
                </p:grpSpPr>
                <p:sp>
                  <p:nvSpPr>
                    <p:cNvPr id="7392" name="Freeform 224"/>
                    <p:cNvSpPr>
                      <a:spLocks/>
                    </p:cNvSpPr>
                    <p:nvPr/>
                  </p:nvSpPr>
                  <p:spPr bwMode="auto">
                    <a:xfrm>
                      <a:off x="5015" y="352"/>
                      <a:ext cx="42" cy="35"/>
                    </a:xfrm>
                    <a:custGeom>
                      <a:avLst/>
                      <a:gdLst/>
                      <a:ahLst/>
                      <a:cxnLst>
                        <a:cxn ang="0">
                          <a:pos x="15" y="27"/>
                        </a:cxn>
                        <a:cxn ang="0">
                          <a:pos x="24" y="20"/>
                        </a:cxn>
                        <a:cxn ang="0">
                          <a:pos x="32" y="6"/>
                        </a:cxn>
                        <a:cxn ang="0">
                          <a:pos x="41" y="0"/>
                        </a:cxn>
                        <a:cxn ang="0">
                          <a:pos x="32" y="0"/>
                        </a:cxn>
                        <a:cxn ang="0">
                          <a:pos x="24" y="6"/>
                        </a:cxn>
                        <a:cxn ang="0">
                          <a:pos x="15" y="13"/>
                        </a:cxn>
                        <a:cxn ang="0">
                          <a:pos x="7" y="27"/>
                        </a:cxn>
                        <a:cxn ang="0">
                          <a:pos x="0" y="34"/>
                        </a:cxn>
                      </a:cxnLst>
                      <a:rect l="0" t="0" r="r" b="b"/>
                      <a:pathLst>
                        <a:path w="42" h="35">
                          <a:moveTo>
                            <a:pt x="15" y="27"/>
                          </a:moveTo>
                          <a:lnTo>
                            <a:pt x="24" y="20"/>
                          </a:lnTo>
                          <a:lnTo>
                            <a:pt x="32" y="6"/>
                          </a:lnTo>
                          <a:lnTo>
                            <a:pt x="41" y="0"/>
                          </a:lnTo>
                          <a:lnTo>
                            <a:pt x="32" y="0"/>
                          </a:lnTo>
                          <a:lnTo>
                            <a:pt x="24" y="6"/>
                          </a:lnTo>
                          <a:lnTo>
                            <a:pt x="15" y="13"/>
                          </a:lnTo>
                          <a:lnTo>
                            <a:pt x="7" y="27"/>
                          </a:lnTo>
                          <a:lnTo>
                            <a:pt x="0" y="34"/>
                          </a:lnTo>
                        </a:path>
                      </a:pathLst>
                    </a:custGeom>
                    <a:solidFill>
                      <a:srgbClr val="6699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93" name="Line 225"/>
                    <p:cNvSpPr>
                      <a:spLocks noChangeShapeType="1"/>
                    </p:cNvSpPr>
                    <p:nvPr/>
                  </p:nvSpPr>
                  <p:spPr bwMode="auto">
                    <a:xfrm flipV="1">
                      <a:off x="5040" y="272"/>
                      <a:ext cx="63" cy="87"/>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941" name="Group 226"/>
                  <p:cNvGrpSpPr>
                    <a:grpSpLocks/>
                  </p:cNvGrpSpPr>
                  <p:nvPr/>
                </p:nvGrpSpPr>
                <p:grpSpPr bwMode="auto">
                  <a:xfrm>
                    <a:off x="5048" y="244"/>
                    <a:ext cx="80" cy="122"/>
                    <a:chOff x="5048" y="244"/>
                    <a:chExt cx="80" cy="122"/>
                  </a:xfrm>
                </p:grpSpPr>
                <p:sp>
                  <p:nvSpPr>
                    <p:cNvPr id="7395" name="Freeform 227"/>
                    <p:cNvSpPr>
                      <a:spLocks/>
                    </p:cNvSpPr>
                    <p:nvPr/>
                  </p:nvSpPr>
                  <p:spPr bwMode="auto">
                    <a:xfrm>
                      <a:off x="5048" y="331"/>
                      <a:ext cx="33" cy="35"/>
                    </a:xfrm>
                    <a:custGeom>
                      <a:avLst/>
                      <a:gdLst/>
                      <a:ahLst/>
                      <a:cxnLst>
                        <a:cxn ang="0">
                          <a:pos x="7" y="27"/>
                        </a:cxn>
                        <a:cxn ang="0">
                          <a:pos x="15" y="20"/>
                        </a:cxn>
                        <a:cxn ang="0">
                          <a:pos x="23" y="6"/>
                        </a:cxn>
                        <a:cxn ang="0">
                          <a:pos x="32" y="0"/>
                        </a:cxn>
                        <a:cxn ang="0">
                          <a:pos x="23" y="0"/>
                        </a:cxn>
                        <a:cxn ang="0">
                          <a:pos x="7" y="6"/>
                        </a:cxn>
                        <a:cxn ang="0">
                          <a:pos x="0" y="27"/>
                        </a:cxn>
                        <a:cxn ang="0">
                          <a:pos x="0" y="34"/>
                        </a:cxn>
                      </a:cxnLst>
                      <a:rect l="0" t="0" r="r" b="b"/>
                      <a:pathLst>
                        <a:path w="33" h="35">
                          <a:moveTo>
                            <a:pt x="7" y="27"/>
                          </a:moveTo>
                          <a:lnTo>
                            <a:pt x="15" y="20"/>
                          </a:lnTo>
                          <a:lnTo>
                            <a:pt x="23" y="6"/>
                          </a:lnTo>
                          <a:lnTo>
                            <a:pt x="32" y="0"/>
                          </a:lnTo>
                          <a:lnTo>
                            <a:pt x="23" y="0"/>
                          </a:lnTo>
                          <a:lnTo>
                            <a:pt x="7" y="6"/>
                          </a:lnTo>
                          <a:lnTo>
                            <a:pt x="0" y="27"/>
                          </a:lnTo>
                          <a:lnTo>
                            <a:pt x="0" y="34"/>
                          </a:lnTo>
                        </a:path>
                      </a:pathLst>
                    </a:custGeom>
                    <a:solidFill>
                      <a:srgbClr val="6699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96" name="Line 228"/>
                    <p:cNvSpPr>
                      <a:spLocks noChangeShapeType="1"/>
                    </p:cNvSpPr>
                    <p:nvPr/>
                  </p:nvSpPr>
                  <p:spPr bwMode="auto">
                    <a:xfrm flipV="1">
                      <a:off x="5064" y="244"/>
                      <a:ext cx="64" cy="87"/>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944" name="Group 229"/>
                  <p:cNvGrpSpPr>
                    <a:grpSpLocks/>
                  </p:cNvGrpSpPr>
                  <p:nvPr/>
                </p:nvGrpSpPr>
                <p:grpSpPr bwMode="auto">
                  <a:xfrm>
                    <a:off x="5072" y="217"/>
                    <a:ext cx="89" cy="115"/>
                    <a:chOff x="5072" y="217"/>
                    <a:chExt cx="89" cy="115"/>
                  </a:xfrm>
                </p:grpSpPr>
                <p:sp>
                  <p:nvSpPr>
                    <p:cNvPr id="7398" name="Freeform 230"/>
                    <p:cNvSpPr>
                      <a:spLocks/>
                    </p:cNvSpPr>
                    <p:nvPr/>
                  </p:nvSpPr>
                  <p:spPr bwMode="auto">
                    <a:xfrm>
                      <a:off x="5072" y="299"/>
                      <a:ext cx="41" cy="33"/>
                    </a:xfrm>
                    <a:custGeom>
                      <a:avLst/>
                      <a:gdLst/>
                      <a:ahLst/>
                      <a:cxnLst>
                        <a:cxn ang="0">
                          <a:pos x="15" y="26"/>
                        </a:cxn>
                        <a:cxn ang="0">
                          <a:pos x="23" y="19"/>
                        </a:cxn>
                        <a:cxn ang="0">
                          <a:pos x="31" y="6"/>
                        </a:cxn>
                        <a:cxn ang="0">
                          <a:pos x="40" y="0"/>
                        </a:cxn>
                        <a:cxn ang="0">
                          <a:pos x="31" y="0"/>
                        </a:cxn>
                        <a:cxn ang="0">
                          <a:pos x="23" y="6"/>
                        </a:cxn>
                        <a:cxn ang="0">
                          <a:pos x="15" y="12"/>
                        </a:cxn>
                        <a:cxn ang="0">
                          <a:pos x="7" y="26"/>
                        </a:cxn>
                        <a:cxn ang="0">
                          <a:pos x="0" y="32"/>
                        </a:cxn>
                      </a:cxnLst>
                      <a:rect l="0" t="0" r="r" b="b"/>
                      <a:pathLst>
                        <a:path w="41" h="33">
                          <a:moveTo>
                            <a:pt x="15" y="26"/>
                          </a:moveTo>
                          <a:lnTo>
                            <a:pt x="23" y="19"/>
                          </a:lnTo>
                          <a:lnTo>
                            <a:pt x="31" y="6"/>
                          </a:lnTo>
                          <a:lnTo>
                            <a:pt x="40" y="0"/>
                          </a:lnTo>
                          <a:lnTo>
                            <a:pt x="31" y="0"/>
                          </a:lnTo>
                          <a:lnTo>
                            <a:pt x="23" y="6"/>
                          </a:lnTo>
                          <a:lnTo>
                            <a:pt x="15" y="12"/>
                          </a:lnTo>
                          <a:lnTo>
                            <a:pt x="7" y="26"/>
                          </a:lnTo>
                          <a:lnTo>
                            <a:pt x="0" y="32"/>
                          </a:lnTo>
                        </a:path>
                      </a:pathLst>
                    </a:custGeom>
                    <a:solidFill>
                      <a:srgbClr val="6699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399" name="Line 231"/>
                    <p:cNvSpPr>
                      <a:spLocks noChangeShapeType="1"/>
                    </p:cNvSpPr>
                    <p:nvPr/>
                  </p:nvSpPr>
                  <p:spPr bwMode="auto">
                    <a:xfrm flipV="1">
                      <a:off x="5096" y="217"/>
                      <a:ext cx="65" cy="88"/>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947" name="Group 232"/>
                  <p:cNvGrpSpPr>
                    <a:grpSpLocks/>
                  </p:cNvGrpSpPr>
                  <p:nvPr/>
                </p:nvGrpSpPr>
                <p:grpSpPr bwMode="auto">
                  <a:xfrm>
                    <a:off x="5096" y="190"/>
                    <a:ext cx="88" cy="123"/>
                    <a:chOff x="5096" y="190"/>
                    <a:chExt cx="88" cy="123"/>
                  </a:xfrm>
                </p:grpSpPr>
                <p:sp>
                  <p:nvSpPr>
                    <p:cNvPr id="7401" name="Freeform 233"/>
                    <p:cNvSpPr>
                      <a:spLocks/>
                    </p:cNvSpPr>
                    <p:nvPr/>
                  </p:nvSpPr>
                  <p:spPr bwMode="auto">
                    <a:xfrm>
                      <a:off x="5096" y="277"/>
                      <a:ext cx="41" cy="36"/>
                    </a:xfrm>
                    <a:custGeom>
                      <a:avLst/>
                      <a:gdLst/>
                      <a:ahLst/>
                      <a:cxnLst>
                        <a:cxn ang="0">
                          <a:pos x="15" y="28"/>
                        </a:cxn>
                        <a:cxn ang="0">
                          <a:pos x="23" y="21"/>
                        </a:cxn>
                        <a:cxn ang="0">
                          <a:pos x="31" y="7"/>
                        </a:cxn>
                        <a:cxn ang="0">
                          <a:pos x="40" y="0"/>
                        </a:cxn>
                        <a:cxn ang="0">
                          <a:pos x="31" y="0"/>
                        </a:cxn>
                        <a:cxn ang="0">
                          <a:pos x="23" y="7"/>
                        </a:cxn>
                        <a:cxn ang="0">
                          <a:pos x="15" y="14"/>
                        </a:cxn>
                        <a:cxn ang="0">
                          <a:pos x="7" y="28"/>
                        </a:cxn>
                        <a:cxn ang="0">
                          <a:pos x="0" y="35"/>
                        </a:cxn>
                      </a:cxnLst>
                      <a:rect l="0" t="0" r="r" b="b"/>
                      <a:pathLst>
                        <a:path w="41" h="36">
                          <a:moveTo>
                            <a:pt x="15" y="28"/>
                          </a:moveTo>
                          <a:lnTo>
                            <a:pt x="23" y="21"/>
                          </a:lnTo>
                          <a:lnTo>
                            <a:pt x="31" y="7"/>
                          </a:lnTo>
                          <a:lnTo>
                            <a:pt x="40" y="0"/>
                          </a:lnTo>
                          <a:lnTo>
                            <a:pt x="31" y="0"/>
                          </a:lnTo>
                          <a:lnTo>
                            <a:pt x="23" y="7"/>
                          </a:lnTo>
                          <a:lnTo>
                            <a:pt x="15" y="14"/>
                          </a:lnTo>
                          <a:lnTo>
                            <a:pt x="7" y="28"/>
                          </a:lnTo>
                          <a:lnTo>
                            <a:pt x="0" y="35"/>
                          </a:lnTo>
                        </a:path>
                      </a:pathLst>
                    </a:custGeom>
                    <a:solidFill>
                      <a:srgbClr val="6699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02" name="Line 234"/>
                    <p:cNvSpPr>
                      <a:spLocks noChangeShapeType="1"/>
                    </p:cNvSpPr>
                    <p:nvPr/>
                  </p:nvSpPr>
                  <p:spPr bwMode="auto">
                    <a:xfrm flipV="1">
                      <a:off x="5120" y="190"/>
                      <a:ext cx="64" cy="95"/>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950" name="Group 235"/>
                  <p:cNvGrpSpPr>
                    <a:grpSpLocks/>
                  </p:cNvGrpSpPr>
                  <p:nvPr/>
                </p:nvGrpSpPr>
                <p:grpSpPr bwMode="auto">
                  <a:xfrm>
                    <a:off x="5128" y="170"/>
                    <a:ext cx="81" cy="122"/>
                    <a:chOff x="5128" y="170"/>
                    <a:chExt cx="81" cy="122"/>
                  </a:xfrm>
                </p:grpSpPr>
                <p:sp>
                  <p:nvSpPr>
                    <p:cNvPr id="7404" name="Freeform 236"/>
                    <p:cNvSpPr>
                      <a:spLocks/>
                    </p:cNvSpPr>
                    <p:nvPr/>
                  </p:nvSpPr>
                  <p:spPr bwMode="auto">
                    <a:xfrm>
                      <a:off x="5128" y="256"/>
                      <a:ext cx="34" cy="36"/>
                    </a:xfrm>
                    <a:custGeom>
                      <a:avLst/>
                      <a:gdLst/>
                      <a:ahLst/>
                      <a:cxnLst>
                        <a:cxn ang="0">
                          <a:pos x="8" y="28"/>
                        </a:cxn>
                        <a:cxn ang="0">
                          <a:pos x="16" y="21"/>
                        </a:cxn>
                        <a:cxn ang="0">
                          <a:pos x="25" y="7"/>
                        </a:cxn>
                        <a:cxn ang="0">
                          <a:pos x="33" y="0"/>
                        </a:cxn>
                        <a:cxn ang="0">
                          <a:pos x="25" y="0"/>
                        </a:cxn>
                        <a:cxn ang="0">
                          <a:pos x="16" y="7"/>
                        </a:cxn>
                        <a:cxn ang="0">
                          <a:pos x="8" y="14"/>
                        </a:cxn>
                        <a:cxn ang="0">
                          <a:pos x="0" y="28"/>
                        </a:cxn>
                        <a:cxn ang="0">
                          <a:pos x="0" y="35"/>
                        </a:cxn>
                      </a:cxnLst>
                      <a:rect l="0" t="0" r="r" b="b"/>
                      <a:pathLst>
                        <a:path w="34" h="36">
                          <a:moveTo>
                            <a:pt x="8" y="28"/>
                          </a:moveTo>
                          <a:lnTo>
                            <a:pt x="16" y="21"/>
                          </a:lnTo>
                          <a:lnTo>
                            <a:pt x="25" y="7"/>
                          </a:lnTo>
                          <a:lnTo>
                            <a:pt x="33" y="0"/>
                          </a:lnTo>
                          <a:lnTo>
                            <a:pt x="25" y="0"/>
                          </a:lnTo>
                          <a:lnTo>
                            <a:pt x="16" y="7"/>
                          </a:lnTo>
                          <a:lnTo>
                            <a:pt x="8" y="14"/>
                          </a:lnTo>
                          <a:lnTo>
                            <a:pt x="0" y="28"/>
                          </a:lnTo>
                          <a:lnTo>
                            <a:pt x="0" y="35"/>
                          </a:lnTo>
                        </a:path>
                      </a:pathLst>
                    </a:custGeom>
                    <a:solidFill>
                      <a:srgbClr val="6699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05" name="Line 237"/>
                    <p:cNvSpPr>
                      <a:spLocks noChangeShapeType="1"/>
                    </p:cNvSpPr>
                    <p:nvPr/>
                  </p:nvSpPr>
                  <p:spPr bwMode="auto">
                    <a:xfrm flipV="1">
                      <a:off x="5144" y="170"/>
                      <a:ext cx="65" cy="87"/>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953" name="Group 238"/>
                  <p:cNvGrpSpPr>
                    <a:grpSpLocks/>
                  </p:cNvGrpSpPr>
                  <p:nvPr/>
                </p:nvGrpSpPr>
                <p:grpSpPr bwMode="auto">
                  <a:xfrm>
                    <a:off x="5096" y="211"/>
                    <a:ext cx="80" cy="121"/>
                    <a:chOff x="5096" y="211"/>
                    <a:chExt cx="80" cy="121"/>
                  </a:xfrm>
                </p:grpSpPr>
                <p:sp>
                  <p:nvSpPr>
                    <p:cNvPr id="7407" name="Freeform 239"/>
                    <p:cNvSpPr>
                      <a:spLocks/>
                    </p:cNvSpPr>
                    <p:nvPr/>
                  </p:nvSpPr>
                  <p:spPr bwMode="auto">
                    <a:xfrm>
                      <a:off x="5096" y="299"/>
                      <a:ext cx="33" cy="33"/>
                    </a:xfrm>
                    <a:custGeom>
                      <a:avLst/>
                      <a:gdLst/>
                      <a:ahLst/>
                      <a:cxnLst>
                        <a:cxn ang="0">
                          <a:pos x="8" y="26"/>
                        </a:cxn>
                        <a:cxn ang="0">
                          <a:pos x="16" y="19"/>
                        </a:cxn>
                        <a:cxn ang="0">
                          <a:pos x="24" y="6"/>
                        </a:cxn>
                        <a:cxn ang="0">
                          <a:pos x="32" y="0"/>
                        </a:cxn>
                        <a:cxn ang="0">
                          <a:pos x="24" y="0"/>
                        </a:cxn>
                        <a:cxn ang="0">
                          <a:pos x="16" y="6"/>
                        </a:cxn>
                        <a:cxn ang="0">
                          <a:pos x="8" y="12"/>
                        </a:cxn>
                        <a:cxn ang="0">
                          <a:pos x="0" y="26"/>
                        </a:cxn>
                        <a:cxn ang="0">
                          <a:pos x="0" y="32"/>
                        </a:cxn>
                      </a:cxnLst>
                      <a:rect l="0" t="0" r="r" b="b"/>
                      <a:pathLst>
                        <a:path w="33" h="33">
                          <a:moveTo>
                            <a:pt x="8" y="26"/>
                          </a:moveTo>
                          <a:lnTo>
                            <a:pt x="16" y="19"/>
                          </a:lnTo>
                          <a:lnTo>
                            <a:pt x="24" y="6"/>
                          </a:lnTo>
                          <a:lnTo>
                            <a:pt x="32" y="0"/>
                          </a:lnTo>
                          <a:lnTo>
                            <a:pt x="24" y="0"/>
                          </a:lnTo>
                          <a:lnTo>
                            <a:pt x="16" y="6"/>
                          </a:lnTo>
                          <a:lnTo>
                            <a:pt x="8" y="12"/>
                          </a:lnTo>
                          <a:lnTo>
                            <a:pt x="0" y="26"/>
                          </a:lnTo>
                          <a:lnTo>
                            <a:pt x="0" y="32"/>
                          </a:lnTo>
                        </a:path>
                      </a:pathLst>
                    </a:custGeom>
                    <a:solidFill>
                      <a:srgbClr val="6699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08" name="Line 240"/>
                    <p:cNvSpPr>
                      <a:spLocks noChangeShapeType="1"/>
                    </p:cNvSpPr>
                    <p:nvPr/>
                  </p:nvSpPr>
                  <p:spPr bwMode="auto">
                    <a:xfrm flipV="1">
                      <a:off x="5112" y="211"/>
                      <a:ext cx="64" cy="88"/>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956" name="Group 241"/>
                  <p:cNvGrpSpPr>
                    <a:grpSpLocks/>
                  </p:cNvGrpSpPr>
                  <p:nvPr/>
                </p:nvGrpSpPr>
                <p:grpSpPr bwMode="auto">
                  <a:xfrm>
                    <a:off x="4943" y="401"/>
                    <a:ext cx="137" cy="79"/>
                    <a:chOff x="4943" y="401"/>
                    <a:chExt cx="137" cy="79"/>
                  </a:xfrm>
                </p:grpSpPr>
                <p:sp>
                  <p:nvSpPr>
                    <p:cNvPr id="7410" name="Freeform 242"/>
                    <p:cNvSpPr>
                      <a:spLocks/>
                    </p:cNvSpPr>
                    <p:nvPr/>
                  </p:nvSpPr>
                  <p:spPr bwMode="auto">
                    <a:xfrm>
                      <a:off x="4943" y="452"/>
                      <a:ext cx="58" cy="28"/>
                    </a:xfrm>
                    <a:custGeom>
                      <a:avLst/>
                      <a:gdLst/>
                      <a:ahLst/>
                      <a:cxnLst>
                        <a:cxn ang="0">
                          <a:pos x="7" y="13"/>
                        </a:cxn>
                        <a:cxn ang="0">
                          <a:pos x="32" y="7"/>
                        </a:cxn>
                        <a:cxn ang="0">
                          <a:pos x="48" y="0"/>
                        </a:cxn>
                        <a:cxn ang="0">
                          <a:pos x="57" y="0"/>
                        </a:cxn>
                        <a:cxn ang="0">
                          <a:pos x="48" y="0"/>
                        </a:cxn>
                        <a:cxn ang="0">
                          <a:pos x="48" y="7"/>
                        </a:cxn>
                        <a:cxn ang="0">
                          <a:pos x="39" y="13"/>
                        </a:cxn>
                        <a:cxn ang="0">
                          <a:pos x="32" y="20"/>
                        </a:cxn>
                        <a:cxn ang="0">
                          <a:pos x="7" y="27"/>
                        </a:cxn>
                        <a:cxn ang="0">
                          <a:pos x="0" y="27"/>
                        </a:cxn>
                      </a:cxnLst>
                      <a:rect l="0" t="0" r="r" b="b"/>
                      <a:pathLst>
                        <a:path w="58" h="28">
                          <a:moveTo>
                            <a:pt x="7" y="13"/>
                          </a:moveTo>
                          <a:lnTo>
                            <a:pt x="32" y="7"/>
                          </a:lnTo>
                          <a:lnTo>
                            <a:pt x="48" y="0"/>
                          </a:lnTo>
                          <a:lnTo>
                            <a:pt x="57" y="0"/>
                          </a:lnTo>
                          <a:lnTo>
                            <a:pt x="48" y="0"/>
                          </a:lnTo>
                          <a:lnTo>
                            <a:pt x="48" y="7"/>
                          </a:lnTo>
                          <a:lnTo>
                            <a:pt x="39" y="13"/>
                          </a:lnTo>
                          <a:lnTo>
                            <a:pt x="32" y="20"/>
                          </a:lnTo>
                          <a:lnTo>
                            <a:pt x="7" y="27"/>
                          </a:lnTo>
                          <a:lnTo>
                            <a:pt x="0" y="27"/>
                          </a:lnTo>
                        </a:path>
                      </a:pathLst>
                    </a:custGeom>
                    <a:solidFill>
                      <a:srgbClr val="6699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11" name="Line 243"/>
                    <p:cNvSpPr>
                      <a:spLocks noChangeShapeType="1"/>
                    </p:cNvSpPr>
                    <p:nvPr/>
                  </p:nvSpPr>
                  <p:spPr bwMode="auto">
                    <a:xfrm flipV="1">
                      <a:off x="4983" y="401"/>
                      <a:ext cx="97" cy="65"/>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959" name="Group 244"/>
                  <p:cNvGrpSpPr>
                    <a:grpSpLocks/>
                  </p:cNvGrpSpPr>
                  <p:nvPr/>
                </p:nvGrpSpPr>
                <p:grpSpPr bwMode="auto">
                  <a:xfrm>
                    <a:off x="4975" y="367"/>
                    <a:ext cx="145" cy="79"/>
                    <a:chOff x="4975" y="367"/>
                    <a:chExt cx="145" cy="79"/>
                  </a:xfrm>
                </p:grpSpPr>
                <p:sp>
                  <p:nvSpPr>
                    <p:cNvPr id="7413" name="Freeform 245"/>
                    <p:cNvSpPr>
                      <a:spLocks/>
                    </p:cNvSpPr>
                    <p:nvPr/>
                  </p:nvSpPr>
                  <p:spPr bwMode="auto">
                    <a:xfrm>
                      <a:off x="4975" y="418"/>
                      <a:ext cx="66" cy="28"/>
                    </a:xfrm>
                    <a:custGeom>
                      <a:avLst/>
                      <a:gdLst/>
                      <a:ahLst/>
                      <a:cxnLst>
                        <a:cxn ang="0">
                          <a:pos x="16" y="13"/>
                        </a:cxn>
                        <a:cxn ang="0">
                          <a:pos x="41" y="6"/>
                        </a:cxn>
                        <a:cxn ang="0">
                          <a:pos x="57" y="0"/>
                        </a:cxn>
                        <a:cxn ang="0">
                          <a:pos x="65" y="0"/>
                        </a:cxn>
                        <a:cxn ang="0">
                          <a:pos x="57" y="0"/>
                        </a:cxn>
                        <a:cxn ang="0">
                          <a:pos x="57" y="6"/>
                        </a:cxn>
                        <a:cxn ang="0">
                          <a:pos x="48" y="13"/>
                        </a:cxn>
                        <a:cxn ang="0">
                          <a:pos x="32" y="20"/>
                        </a:cxn>
                        <a:cxn ang="0">
                          <a:pos x="8" y="27"/>
                        </a:cxn>
                        <a:cxn ang="0">
                          <a:pos x="0" y="27"/>
                        </a:cxn>
                      </a:cxnLst>
                      <a:rect l="0" t="0" r="r" b="b"/>
                      <a:pathLst>
                        <a:path w="66" h="28">
                          <a:moveTo>
                            <a:pt x="16" y="13"/>
                          </a:moveTo>
                          <a:lnTo>
                            <a:pt x="41" y="6"/>
                          </a:lnTo>
                          <a:lnTo>
                            <a:pt x="57" y="0"/>
                          </a:lnTo>
                          <a:lnTo>
                            <a:pt x="65" y="0"/>
                          </a:lnTo>
                          <a:lnTo>
                            <a:pt x="57" y="0"/>
                          </a:lnTo>
                          <a:lnTo>
                            <a:pt x="57" y="6"/>
                          </a:lnTo>
                          <a:lnTo>
                            <a:pt x="48" y="13"/>
                          </a:lnTo>
                          <a:lnTo>
                            <a:pt x="32" y="20"/>
                          </a:lnTo>
                          <a:lnTo>
                            <a:pt x="8" y="27"/>
                          </a:lnTo>
                          <a:lnTo>
                            <a:pt x="0" y="27"/>
                          </a:lnTo>
                        </a:path>
                      </a:pathLst>
                    </a:custGeom>
                    <a:solidFill>
                      <a:srgbClr val="6699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14" name="Line 246"/>
                    <p:cNvSpPr>
                      <a:spLocks noChangeShapeType="1"/>
                    </p:cNvSpPr>
                    <p:nvPr/>
                  </p:nvSpPr>
                  <p:spPr bwMode="auto">
                    <a:xfrm flipV="1">
                      <a:off x="5024" y="367"/>
                      <a:ext cx="96" cy="65"/>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962" name="Group 247"/>
                  <p:cNvGrpSpPr>
                    <a:grpSpLocks/>
                  </p:cNvGrpSpPr>
                  <p:nvPr/>
                </p:nvGrpSpPr>
                <p:grpSpPr bwMode="auto">
                  <a:xfrm>
                    <a:off x="5015" y="340"/>
                    <a:ext cx="136" cy="73"/>
                    <a:chOff x="5015" y="340"/>
                    <a:chExt cx="136" cy="73"/>
                  </a:xfrm>
                </p:grpSpPr>
                <p:sp>
                  <p:nvSpPr>
                    <p:cNvPr id="7416" name="Freeform 248"/>
                    <p:cNvSpPr>
                      <a:spLocks/>
                    </p:cNvSpPr>
                    <p:nvPr/>
                  </p:nvSpPr>
                  <p:spPr bwMode="auto">
                    <a:xfrm>
                      <a:off x="5015" y="385"/>
                      <a:ext cx="58" cy="28"/>
                    </a:xfrm>
                    <a:custGeom>
                      <a:avLst/>
                      <a:gdLst/>
                      <a:ahLst/>
                      <a:cxnLst>
                        <a:cxn ang="0">
                          <a:pos x="8" y="13"/>
                        </a:cxn>
                        <a:cxn ang="0">
                          <a:pos x="33" y="7"/>
                        </a:cxn>
                        <a:cxn ang="0">
                          <a:pos x="49" y="0"/>
                        </a:cxn>
                        <a:cxn ang="0">
                          <a:pos x="57" y="0"/>
                        </a:cxn>
                        <a:cxn ang="0">
                          <a:pos x="49" y="0"/>
                        </a:cxn>
                        <a:cxn ang="0">
                          <a:pos x="49" y="7"/>
                        </a:cxn>
                        <a:cxn ang="0">
                          <a:pos x="41" y="13"/>
                        </a:cxn>
                        <a:cxn ang="0">
                          <a:pos x="33" y="20"/>
                        </a:cxn>
                        <a:cxn ang="0">
                          <a:pos x="8" y="27"/>
                        </a:cxn>
                        <a:cxn ang="0">
                          <a:pos x="0" y="27"/>
                        </a:cxn>
                      </a:cxnLst>
                      <a:rect l="0" t="0" r="r" b="b"/>
                      <a:pathLst>
                        <a:path w="58" h="28">
                          <a:moveTo>
                            <a:pt x="8" y="13"/>
                          </a:moveTo>
                          <a:lnTo>
                            <a:pt x="33" y="7"/>
                          </a:lnTo>
                          <a:lnTo>
                            <a:pt x="49" y="0"/>
                          </a:lnTo>
                          <a:lnTo>
                            <a:pt x="57" y="0"/>
                          </a:lnTo>
                          <a:lnTo>
                            <a:pt x="49" y="0"/>
                          </a:lnTo>
                          <a:lnTo>
                            <a:pt x="49" y="7"/>
                          </a:lnTo>
                          <a:lnTo>
                            <a:pt x="41" y="13"/>
                          </a:lnTo>
                          <a:lnTo>
                            <a:pt x="33" y="20"/>
                          </a:lnTo>
                          <a:lnTo>
                            <a:pt x="8" y="27"/>
                          </a:lnTo>
                          <a:lnTo>
                            <a:pt x="0" y="27"/>
                          </a:lnTo>
                        </a:path>
                      </a:pathLst>
                    </a:custGeom>
                    <a:solidFill>
                      <a:srgbClr val="6699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17" name="Line 249"/>
                    <p:cNvSpPr>
                      <a:spLocks noChangeShapeType="1"/>
                    </p:cNvSpPr>
                    <p:nvPr/>
                  </p:nvSpPr>
                  <p:spPr bwMode="auto">
                    <a:xfrm flipV="1">
                      <a:off x="5057" y="340"/>
                      <a:ext cx="94" cy="60"/>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965" name="Group 250"/>
                  <p:cNvGrpSpPr>
                    <a:grpSpLocks/>
                  </p:cNvGrpSpPr>
                  <p:nvPr/>
                </p:nvGrpSpPr>
                <p:grpSpPr bwMode="auto">
                  <a:xfrm>
                    <a:off x="5048" y="313"/>
                    <a:ext cx="136" cy="73"/>
                    <a:chOff x="5048" y="313"/>
                    <a:chExt cx="136" cy="73"/>
                  </a:xfrm>
                </p:grpSpPr>
                <p:sp>
                  <p:nvSpPr>
                    <p:cNvPr id="7419" name="Freeform 251"/>
                    <p:cNvSpPr>
                      <a:spLocks/>
                    </p:cNvSpPr>
                    <p:nvPr/>
                  </p:nvSpPr>
                  <p:spPr bwMode="auto">
                    <a:xfrm>
                      <a:off x="5048" y="358"/>
                      <a:ext cx="56" cy="28"/>
                    </a:xfrm>
                    <a:custGeom>
                      <a:avLst/>
                      <a:gdLst/>
                      <a:ahLst/>
                      <a:cxnLst>
                        <a:cxn ang="0">
                          <a:pos x="7" y="13"/>
                        </a:cxn>
                        <a:cxn ang="0">
                          <a:pos x="31" y="7"/>
                        </a:cxn>
                        <a:cxn ang="0">
                          <a:pos x="47" y="0"/>
                        </a:cxn>
                        <a:cxn ang="0">
                          <a:pos x="55" y="0"/>
                        </a:cxn>
                        <a:cxn ang="0">
                          <a:pos x="47" y="0"/>
                        </a:cxn>
                        <a:cxn ang="0">
                          <a:pos x="47" y="7"/>
                        </a:cxn>
                        <a:cxn ang="0">
                          <a:pos x="38" y="13"/>
                        </a:cxn>
                        <a:cxn ang="0">
                          <a:pos x="31" y="20"/>
                        </a:cxn>
                        <a:cxn ang="0">
                          <a:pos x="7" y="27"/>
                        </a:cxn>
                        <a:cxn ang="0">
                          <a:pos x="0" y="27"/>
                        </a:cxn>
                      </a:cxnLst>
                      <a:rect l="0" t="0" r="r" b="b"/>
                      <a:pathLst>
                        <a:path w="56" h="28">
                          <a:moveTo>
                            <a:pt x="7" y="13"/>
                          </a:moveTo>
                          <a:lnTo>
                            <a:pt x="31" y="7"/>
                          </a:lnTo>
                          <a:lnTo>
                            <a:pt x="47" y="0"/>
                          </a:lnTo>
                          <a:lnTo>
                            <a:pt x="55" y="0"/>
                          </a:lnTo>
                          <a:lnTo>
                            <a:pt x="47" y="0"/>
                          </a:lnTo>
                          <a:lnTo>
                            <a:pt x="47" y="7"/>
                          </a:lnTo>
                          <a:lnTo>
                            <a:pt x="38" y="13"/>
                          </a:lnTo>
                          <a:lnTo>
                            <a:pt x="31" y="20"/>
                          </a:lnTo>
                          <a:lnTo>
                            <a:pt x="7" y="27"/>
                          </a:lnTo>
                          <a:lnTo>
                            <a:pt x="0" y="27"/>
                          </a:lnTo>
                        </a:path>
                      </a:pathLst>
                    </a:custGeom>
                    <a:solidFill>
                      <a:srgbClr val="6699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20" name="Line 252"/>
                    <p:cNvSpPr>
                      <a:spLocks noChangeShapeType="1"/>
                    </p:cNvSpPr>
                    <p:nvPr/>
                  </p:nvSpPr>
                  <p:spPr bwMode="auto">
                    <a:xfrm flipV="1">
                      <a:off x="5088" y="313"/>
                      <a:ext cx="96" cy="60"/>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968" name="Group 253"/>
                  <p:cNvGrpSpPr>
                    <a:grpSpLocks/>
                  </p:cNvGrpSpPr>
                  <p:nvPr/>
                </p:nvGrpSpPr>
                <p:grpSpPr bwMode="auto">
                  <a:xfrm>
                    <a:off x="5072" y="285"/>
                    <a:ext cx="137" cy="74"/>
                    <a:chOff x="5072" y="285"/>
                    <a:chExt cx="137" cy="74"/>
                  </a:xfrm>
                </p:grpSpPr>
                <p:sp>
                  <p:nvSpPr>
                    <p:cNvPr id="7422" name="Freeform 254"/>
                    <p:cNvSpPr>
                      <a:spLocks/>
                    </p:cNvSpPr>
                    <p:nvPr/>
                  </p:nvSpPr>
                  <p:spPr bwMode="auto">
                    <a:xfrm>
                      <a:off x="5072" y="330"/>
                      <a:ext cx="65" cy="29"/>
                    </a:xfrm>
                    <a:custGeom>
                      <a:avLst/>
                      <a:gdLst/>
                      <a:ahLst/>
                      <a:cxnLst>
                        <a:cxn ang="0">
                          <a:pos x="15" y="14"/>
                        </a:cxn>
                        <a:cxn ang="0">
                          <a:pos x="31" y="7"/>
                        </a:cxn>
                        <a:cxn ang="0">
                          <a:pos x="47" y="0"/>
                        </a:cxn>
                        <a:cxn ang="0">
                          <a:pos x="55" y="0"/>
                        </a:cxn>
                        <a:cxn ang="0">
                          <a:pos x="64" y="7"/>
                        </a:cxn>
                        <a:cxn ang="0">
                          <a:pos x="55" y="7"/>
                        </a:cxn>
                        <a:cxn ang="0">
                          <a:pos x="47" y="14"/>
                        </a:cxn>
                        <a:cxn ang="0">
                          <a:pos x="31" y="21"/>
                        </a:cxn>
                        <a:cxn ang="0">
                          <a:pos x="7" y="28"/>
                        </a:cxn>
                        <a:cxn ang="0">
                          <a:pos x="0" y="28"/>
                        </a:cxn>
                      </a:cxnLst>
                      <a:rect l="0" t="0" r="r" b="b"/>
                      <a:pathLst>
                        <a:path w="65" h="29">
                          <a:moveTo>
                            <a:pt x="15" y="14"/>
                          </a:moveTo>
                          <a:lnTo>
                            <a:pt x="31" y="7"/>
                          </a:lnTo>
                          <a:lnTo>
                            <a:pt x="47" y="0"/>
                          </a:lnTo>
                          <a:lnTo>
                            <a:pt x="55" y="0"/>
                          </a:lnTo>
                          <a:lnTo>
                            <a:pt x="64" y="7"/>
                          </a:lnTo>
                          <a:lnTo>
                            <a:pt x="55" y="7"/>
                          </a:lnTo>
                          <a:lnTo>
                            <a:pt x="47" y="14"/>
                          </a:lnTo>
                          <a:lnTo>
                            <a:pt x="31" y="21"/>
                          </a:lnTo>
                          <a:lnTo>
                            <a:pt x="7" y="28"/>
                          </a:lnTo>
                          <a:lnTo>
                            <a:pt x="0" y="28"/>
                          </a:lnTo>
                        </a:path>
                      </a:pathLst>
                    </a:custGeom>
                    <a:solidFill>
                      <a:srgbClr val="6699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23" name="Line 255"/>
                    <p:cNvSpPr>
                      <a:spLocks noChangeShapeType="1"/>
                    </p:cNvSpPr>
                    <p:nvPr/>
                  </p:nvSpPr>
                  <p:spPr bwMode="auto">
                    <a:xfrm flipV="1">
                      <a:off x="5113" y="285"/>
                      <a:ext cx="96" cy="59"/>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971" name="Group 256"/>
                  <p:cNvGrpSpPr>
                    <a:grpSpLocks/>
                  </p:cNvGrpSpPr>
                  <p:nvPr/>
                </p:nvGrpSpPr>
                <p:grpSpPr bwMode="auto">
                  <a:xfrm>
                    <a:off x="5112" y="252"/>
                    <a:ext cx="137" cy="74"/>
                    <a:chOff x="5112" y="252"/>
                    <a:chExt cx="137" cy="74"/>
                  </a:xfrm>
                </p:grpSpPr>
                <p:sp>
                  <p:nvSpPr>
                    <p:cNvPr id="7425" name="Freeform 257"/>
                    <p:cNvSpPr>
                      <a:spLocks/>
                    </p:cNvSpPr>
                    <p:nvPr/>
                  </p:nvSpPr>
                  <p:spPr bwMode="auto">
                    <a:xfrm>
                      <a:off x="5112" y="299"/>
                      <a:ext cx="58" cy="27"/>
                    </a:xfrm>
                    <a:custGeom>
                      <a:avLst/>
                      <a:gdLst/>
                      <a:ahLst/>
                      <a:cxnLst>
                        <a:cxn ang="0">
                          <a:pos x="7" y="13"/>
                        </a:cxn>
                        <a:cxn ang="0">
                          <a:pos x="32" y="6"/>
                        </a:cxn>
                        <a:cxn ang="0">
                          <a:pos x="49" y="0"/>
                        </a:cxn>
                        <a:cxn ang="0">
                          <a:pos x="57" y="0"/>
                        </a:cxn>
                        <a:cxn ang="0">
                          <a:pos x="49" y="0"/>
                        </a:cxn>
                        <a:cxn ang="0">
                          <a:pos x="49" y="6"/>
                        </a:cxn>
                        <a:cxn ang="0">
                          <a:pos x="40" y="13"/>
                        </a:cxn>
                        <a:cxn ang="0">
                          <a:pos x="32" y="19"/>
                        </a:cxn>
                        <a:cxn ang="0">
                          <a:pos x="7" y="26"/>
                        </a:cxn>
                        <a:cxn ang="0">
                          <a:pos x="0" y="26"/>
                        </a:cxn>
                      </a:cxnLst>
                      <a:rect l="0" t="0" r="r" b="b"/>
                      <a:pathLst>
                        <a:path w="58" h="27">
                          <a:moveTo>
                            <a:pt x="7" y="13"/>
                          </a:moveTo>
                          <a:lnTo>
                            <a:pt x="32" y="6"/>
                          </a:lnTo>
                          <a:lnTo>
                            <a:pt x="49" y="0"/>
                          </a:lnTo>
                          <a:lnTo>
                            <a:pt x="57" y="0"/>
                          </a:lnTo>
                          <a:lnTo>
                            <a:pt x="49" y="0"/>
                          </a:lnTo>
                          <a:lnTo>
                            <a:pt x="49" y="6"/>
                          </a:lnTo>
                          <a:lnTo>
                            <a:pt x="40" y="13"/>
                          </a:lnTo>
                          <a:lnTo>
                            <a:pt x="32" y="19"/>
                          </a:lnTo>
                          <a:lnTo>
                            <a:pt x="7" y="26"/>
                          </a:lnTo>
                          <a:lnTo>
                            <a:pt x="0" y="26"/>
                          </a:lnTo>
                        </a:path>
                      </a:pathLst>
                    </a:custGeom>
                    <a:solidFill>
                      <a:srgbClr val="6699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26" name="Line 258"/>
                    <p:cNvSpPr>
                      <a:spLocks noChangeShapeType="1"/>
                    </p:cNvSpPr>
                    <p:nvPr/>
                  </p:nvSpPr>
                  <p:spPr bwMode="auto">
                    <a:xfrm flipV="1">
                      <a:off x="5151" y="252"/>
                      <a:ext cx="98" cy="67"/>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974" name="Group 259"/>
                  <p:cNvGrpSpPr>
                    <a:grpSpLocks/>
                  </p:cNvGrpSpPr>
                  <p:nvPr/>
                </p:nvGrpSpPr>
                <p:grpSpPr bwMode="auto">
                  <a:xfrm>
                    <a:off x="5128" y="238"/>
                    <a:ext cx="137" cy="76"/>
                    <a:chOff x="5128" y="238"/>
                    <a:chExt cx="137" cy="76"/>
                  </a:xfrm>
                </p:grpSpPr>
                <p:sp>
                  <p:nvSpPr>
                    <p:cNvPr id="7428" name="Freeform 260"/>
                    <p:cNvSpPr>
                      <a:spLocks/>
                    </p:cNvSpPr>
                    <p:nvPr/>
                  </p:nvSpPr>
                  <p:spPr bwMode="auto">
                    <a:xfrm>
                      <a:off x="5128" y="292"/>
                      <a:ext cx="57" cy="22"/>
                    </a:xfrm>
                    <a:custGeom>
                      <a:avLst/>
                      <a:gdLst/>
                      <a:ahLst/>
                      <a:cxnLst>
                        <a:cxn ang="0">
                          <a:pos x="7" y="14"/>
                        </a:cxn>
                        <a:cxn ang="0">
                          <a:pos x="31" y="6"/>
                        </a:cxn>
                        <a:cxn ang="0">
                          <a:pos x="47" y="0"/>
                        </a:cxn>
                        <a:cxn ang="0">
                          <a:pos x="56" y="0"/>
                        </a:cxn>
                        <a:cxn ang="0">
                          <a:pos x="47" y="0"/>
                        </a:cxn>
                        <a:cxn ang="0">
                          <a:pos x="47" y="6"/>
                        </a:cxn>
                        <a:cxn ang="0">
                          <a:pos x="31" y="14"/>
                        </a:cxn>
                        <a:cxn ang="0">
                          <a:pos x="7" y="21"/>
                        </a:cxn>
                        <a:cxn ang="0">
                          <a:pos x="0" y="21"/>
                        </a:cxn>
                      </a:cxnLst>
                      <a:rect l="0" t="0" r="r" b="b"/>
                      <a:pathLst>
                        <a:path w="57" h="22">
                          <a:moveTo>
                            <a:pt x="7" y="14"/>
                          </a:moveTo>
                          <a:lnTo>
                            <a:pt x="31" y="6"/>
                          </a:lnTo>
                          <a:lnTo>
                            <a:pt x="47" y="0"/>
                          </a:lnTo>
                          <a:lnTo>
                            <a:pt x="56" y="0"/>
                          </a:lnTo>
                          <a:lnTo>
                            <a:pt x="47" y="0"/>
                          </a:lnTo>
                          <a:lnTo>
                            <a:pt x="47" y="6"/>
                          </a:lnTo>
                          <a:lnTo>
                            <a:pt x="31" y="14"/>
                          </a:lnTo>
                          <a:lnTo>
                            <a:pt x="7" y="21"/>
                          </a:lnTo>
                          <a:lnTo>
                            <a:pt x="0" y="21"/>
                          </a:lnTo>
                        </a:path>
                      </a:pathLst>
                    </a:custGeom>
                    <a:solidFill>
                      <a:srgbClr val="6699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29" name="Line 261"/>
                    <p:cNvSpPr>
                      <a:spLocks noChangeShapeType="1"/>
                    </p:cNvSpPr>
                    <p:nvPr/>
                  </p:nvSpPr>
                  <p:spPr bwMode="auto">
                    <a:xfrm flipV="1">
                      <a:off x="5169" y="238"/>
                      <a:ext cx="96" cy="67"/>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grpSp>
              <p:nvGrpSpPr>
                <p:cNvPr id="7977" name="Group 262"/>
                <p:cNvGrpSpPr>
                  <a:grpSpLocks/>
                </p:cNvGrpSpPr>
                <p:nvPr/>
              </p:nvGrpSpPr>
              <p:grpSpPr bwMode="auto">
                <a:xfrm>
                  <a:off x="5128" y="170"/>
                  <a:ext cx="121" cy="129"/>
                  <a:chOff x="5128" y="170"/>
                  <a:chExt cx="121" cy="129"/>
                </a:xfrm>
              </p:grpSpPr>
              <p:sp>
                <p:nvSpPr>
                  <p:cNvPr id="7431" name="Freeform 263"/>
                  <p:cNvSpPr>
                    <a:spLocks/>
                  </p:cNvSpPr>
                  <p:nvPr/>
                </p:nvSpPr>
                <p:spPr bwMode="auto">
                  <a:xfrm>
                    <a:off x="5128" y="250"/>
                    <a:ext cx="74" cy="49"/>
                  </a:xfrm>
                  <a:custGeom>
                    <a:avLst/>
                    <a:gdLst/>
                    <a:ahLst/>
                    <a:cxnLst>
                      <a:cxn ang="0">
                        <a:pos x="15" y="34"/>
                      </a:cxn>
                      <a:cxn ang="0">
                        <a:pos x="23" y="28"/>
                      </a:cxn>
                      <a:cxn ang="0">
                        <a:pos x="31" y="20"/>
                      </a:cxn>
                      <a:cxn ang="0">
                        <a:pos x="47" y="14"/>
                      </a:cxn>
                      <a:cxn ang="0">
                        <a:pos x="56" y="7"/>
                      </a:cxn>
                      <a:cxn ang="0">
                        <a:pos x="64" y="0"/>
                      </a:cxn>
                      <a:cxn ang="0">
                        <a:pos x="73" y="0"/>
                      </a:cxn>
                      <a:cxn ang="0">
                        <a:pos x="64" y="0"/>
                      </a:cxn>
                      <a:cxn ang="0">
                        <a:pos x="64" y="7"/>
                      </a:cxn>
                      <a:cxn ang="0">
                        <a:pos x="56" y="14"/>
                      </a:cxn>
                      <a:cxn ang="0">
                        <a:pos x="23" y="34"/>
                      </a:cxn>
                      <a:cxn ang="0">
                        <a:pos x="0" y="48"/>
                      </a:cxn>
                    </a:cxnLst>
                    <a:rect l="0" t="0" r="r" b="b"/>
                    <a:pathLst>
                      <a:path w="74" h="49">
                        <a:moveTo>
                          <a:pt x="15" y="34"/>
                        </a:moveTo>
                        <a:lnTo>
                          <a:pt x="23" y="28"/>
                        </a:lnTo>
                        <a:lnTo>
                          <a:pt x="31" y="20"/>
                        </a:lnTo>
                        <a:lnTo>
                          <a:pt x="47" y="14"/>
                        </a:lnTo>
                        <a:lnTo>
                          <a:pt x="56" y="7"/>
                        </a:lnTo>
                        <a:lnTo>
                          <a:pt x="64" y="0"/>
                        </a:lnTo>
                        <a:lnTo>
                          <a:pt x="73" y="0"/>
                        </a:lnTo>
                        <a:lnTo>
                          <a:pt x="64" y="0"/>
                        </a:lnTo>
                        <a:lnTo>
                          <a:pt x="64" y="7"/>
                        </a:lnTo>
                        <a:lnTo>
                          <a:pt x="56" y="14"/>
                        </a:lnTo>
                        <a:lnTo>
                          <a:pt x="23" y="34"/>
                        </a:lnTo>
                        <a:lnTo>
                          <a:pt x="0" y="48"/>
                        </a:lnTo>
                      </a:path>
                    </a:pathLst>
                  </a:custGeom>
                  <a:solidFill>
                    <a:srgbClr val="6699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32" name="Line 264"/>
                  <p:cNvSpPr>
                    <a:spLocks noChangeShapeType="1"/>
                  </p:cNvSpPr>
                  <p:nvPr/>
                </p:nvSpPr>
                <p:spPr bwMode="auto">
                  <a:xfrm flipV="1">
                    <a:off x="5176" y="170"/>
                    <a:ext cx="73" cy="101"/>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sp>
            <p:nvSpPr>
              <p:cNvPr id="7433" name="Rectangle 265"/>
              <p:cNvSpPr>
                <a:spLocks noChangeArrowheads="1"/>
              </p:cNvSpPr>
              <p:nvPr/>
            </p:nvSpPr>
            <p:spPr bwMode="auto">
              <a:xfrm>
                <a:off x="3047" y="1694"/>
                <a:ext cx="268" cy="164"/>
              </a:xfrm>
              <a:prstGeom prst="rect">
                <a:avLst/>
              </a:prstGeom>
              <a:noFill/>
              <a:ln w="9525">
                <a:noFill/>
                <a:miter lim="800000"/>
                <a:headEnd/>
                <a:tailEnd/>
              </a:ln>
              <a:effectLst/>
            </p:spPr>
            <p:txBody>
              <a:bodyPr wrap="none" lIns="92075" tIns="46038" rIns="92075" bIns="46038">
                <a:spAutoFit/>
              </a:bodyPr>
              <a:lstStyle/>
              <a:p>
                <a:pPr defTabSz="762000" eaLnBrk="0" fontAlgn="base" hangingPunct="0">
                  <a:spcBef>
                    <a:spcPct val="0"/>
                  </a:spcBef>
                  <a:spcAft>
                    <a:spcPct val="0"/>
                  </a:spcAft>
                </a:pPr>
                <a:r>
                  <a:rPr lang="es-ES_tradnl" sz="1100">
                    <a:solidFill>
                      <a:srgbClr val="000000"/>
                    </a:solidFill>
                    <a:latin typeface="Arial" pitchFamily="34" charset="0"/>
                  </a:rPr>
                  <a:t>Esp</a:t>
                </a:r>
              </a:p>
            </p:txBody>
          </p:sp>
          <p:sp>
            <p:nvSpPr>
              <p:cNvPr id="7434" name="Freeform 266"/>
              <p:cNvSpPr>
                <a:spLocks/>
              </p:cNvSpPr>
              <p:nvPr/>
            </p:nvSpPr>
            <p:spPr bwMode="auto">
              <a:xfrm>
                <a:off x="4975" y="1333"/>
                <a:ext cx="297" cy="202"/>
              </a:xfrm>
              <a:custGeom>
                <a:avLst/>
                <a:gdLst/>
                <a:ahLst/>
                <a:cxnLst>
                  <a:cxn ang="0">
                    <a:pos x="7" y="6"/>
                  </a:cxn>
                  <a:cxn ang="0">
                    <a:pos x="23" y="6"/>
                  </a:cxn>
                  <a:cxn ang="0">
                    <a:pos x="72" y="0"/>
                  </a:cxn>
                  <a:cxn ang="0">
                    <a:pos x="105" y="6"/>
                  </a:cxn>
                  <a:cxn ang="0">
                    <a:pos x="145" y="20"/>
                  </a:cxn>
                  <a:cxn ang="0">
                    <a:pos x="153" y="27"/>
                  </a:cxn>
                  <a:cxn ang="0">
                    <a:pos x="169" y="33"/>
                  </a:cxn>
                  <a:cxn ang="0">
                    <a:pos x="193" y="46"/>
                  </a:cxn>
                  <a:cxn ang="0">
                    <a:pos x="209" y="60"/>
                  </a:cxn>
                  <a:cxn ang="0">
                    <a:pos x="225" y="74"/>
                  </a:cxn>
                  <a:cxn ang="0">
                    <a:pos x="234" y="81"/>
                  </a:cxn>
                  <a:cxn ang="0">
                    <a:pos x="242" y="88"/>
                  </a:cxn>
                  <a:cxn ang="0">
                    <a:pos x="249" y="101"/>
                  </a:cxn>
                  <a:cxn ang="0">
                    <a:pos x="257" y="121"/>
                  </a:cxn>
                  <a:cxn ang="0">
                    <a:pos x="265" y="148"/>
                  </a:cxn>
                  <a:cxn ang="0">
                    <a:pos x="265" y="155"/>
                  </a:cxn>
                  <a:cxn ang="0">
                    <a:pos x="265" y="162"/>
                  </a:cxn>
                  <a:cxn ang="0">
                    <a:pos x="273" y="189"/>
                  </a:cxn>
                  <a:cxn ang="0">
                    <a:pos x="281" y="202"/>
                  </a:cxn>
                  <a:cxn ang="0">
                    <a:pos x="290" y="209"/>
                  </a:cxn>
                  <a:cxn ang="0">
                    <a:pos x="297" y="216"/>
                  </a:cxn>
                  <a:cxn ang="0">
                    <a:pos x="306" y="223"/>
                  </a:cxn>
                  <a:cxn ang="0">
                    <a:pos x="314" y="223"/>
                  </a:cxn>
                  <a:cxn ang="0">
                    <a:pos x="306" y="216"/>
                  </a:cxn>
                  <a:cxn ang="0">
                    <a:pos x="306" y="209"/>
                  </a:cxn>
                  <a:cxn ang="0">
                    <a:pos x="297" y="189"/>
                  </a:cxn>
                  <a:cxn ang="0">
                    <a:pos x="290" y="176"/>
                  </a:cxn>
                  <a:cxn ang="0">
                    <a:pos x="281" y="155"/>
                  </a:cxn>
                  <a:cxn ang="0">
                    <a:pos x="273" y="141"/>
                  </a:cxn>
                  <a:cxn ang="0">
                    <a:pos x="265" y="128"/>
                  </a:cxn>
                  <a:cxn ang="0">
                    <a:pos x="249" y="107"/>
                  </a:cxn>
                  <a:cxn ang="0">
                    <a:pos x="225" y="88"/>
                  </a:cxn>
                  <a:cxn ang="0">
                    <a:pos x="193" y="67"/>
                  </a:cxn>
                  <a:cxn ang="0">
                    <a:pos x="178" y="60"/>
                  </a:cxn>
                  <a:cxn ang="0">
                    <a:pos x="161" y="54"/>
                  </a:cxn>
                  <a:cxn ang="0">
                    <a:pos x="136" y="40"/>
                  </a:cxn>
                  <a:cxn ang="0">
                    <a:pos x="112" y="27"/>
                  </a:cxn>
                  <a:cxn ang="0">
                    <a:pos x="89" y="20"/>
                  </a:cxn>
                  <a:cxn ang="0">
                    <a:pos x="80" y="13"/>
                  </a:cxn>
                  <a:cxn ang="0">
                    <a:pos x="72" y="13"/>
                  </a:cxn>
                  <a:cxn ang="0">
                    <a:pos x="56" y="6"/>
                  </a:cxn>
                  <a:cxn ang="0">
                    <a:pos x="40" y="6"/>
                  </a:cxn>
                  <a:cxn ang="0">
                    <a:pos x="7" y="6"/>
                  </a:cxn>
                  <a:cxn ang="0">
                    <a:pos x="0" y="6"/>
                  </a:cxn>
                </a:cxnLst>
                <a:rect l="0" t="0" r="r" b="b"/>
                <a:pathLst>
                  <a:path w="315" h="224">
                    <a:moveTo>
                      <a:pt x="7" y="6"/>
                    </a:moveTo>
                    <a:lnTo>
                      <a:pt x="23" y="6"/>
                    </a:lnTo>
                    <a:lnTo>
                      <a:pt x="72" y="0"/>
                    </a:lnTo>
                    <a:lnTo>
                      <a:pt x="105" y="6"/>
                    </a:lnTo>
                    <a:lnTo>
                      <a:pt x="145" y="20"/>
                    </a:lnTo>
                    <a:lnTo>
                      <a:pt x="153" y="27"/>
                    </a:lnTo>
                    <a:lnTo>
                      <a:pt x="169" y="33"/>
                    </a:lnTo>
                    <a:lnTo>
                      <a:pt x="193" y="46"/>
                    </a:lnTo>
                    <a:lnTo>
                      <a:pt x="209" y="60"/>
                    </a:lnTo>
                    <a:lnTo>
                      <a:pt x="225" y="74"/>
                    </a:lnTo>
                    <a:lnTo>
                      <a:pt x="234" y="81"/>
                    </a:lnTo>
                    <a:lnTo>
                      <a:pt x="242" y="88"/>
                    </a:lnTo>
                    <a:lnTo>
                      <a:pt x="249" y="101"/>
                    </a:lnTo>
                    <a:lnTo>
                      <a:pt x="257" y="121"/>
                    </a:lnTo>
                    <a:lnTo>
                      <a:pt x="265" y="148"/>
                    </a:lnTo>
                    <a:lnTo>
                      <a:pt x="265" y="155"/>
                    </a:lnTo>
                    <a:lnTo>
                      <a:pt x="265" y="162"/>
                    </a:lnTo>
                    <a:lnTo>
                      <a:pt x="273" y="189"/>
                    </a:lnTo>
                    <a:lnTo>
                      <a:pt x="281" y="202"/>
                    </a:lnTo>
                    <a:lnTo>
                      <a:pt x="290" y="209"/>
                    </a:lnTo>
                    <a:lnTo>
                      <a:pt x="297" y="216"/>
                    </a:lnTo>
                    <a:lnTo>
                      <a:pt x="306" y="223"/>
                    </a:lnTo>
                    <a:lnTo>
                      <a:pt x="314" y="223"/>
                    </a:lnTo>
                    <a:lnTo>
                      <a:pt x="306" y="216"/>
                    </a:lnTo>
                    <a:lnTo>
                      <a:pt x="306" y="209"/>
                    </a:lnTo>
                    <a:lnTo>
                      <a:pt x="297" y="189"/>
                    </a:lnTo>
                    <a:lnTo>
                      <a:pt x="290" y="176"/>
                    </a:lnTo>
                    <a:lnTo>
                      <a:pt x="281" y="155"/>
                    </a:lnTo>
                    <a:lnTo>
                      <a:pt x="273" y="141"/>
                    </a:lnTo>
                    <a:lnTo>
                      <a:pt x="265" y="128"/>
                    </a:lnTo>
                    <a:lnTo>
                      <a:pt x="249" y="107"/>
                    </a:lnTo>
                    <a:lnTo>
                      <a:pt x="225" y="88"/>
                    </a:lnTo>
                    <a:lnTo>
                      <a:pt x="193" y="67"/>
                    </a:lnTo>
                    <a:lnTo>
                      <a:pt x="178" y="60"/>
                    </a:lnTo>
                    <a:lnTo>
                      <a:pt x="161" y="54"/>
                    </a:lnTo>
                    <a:lnTo>
                      <a:pt x="136" y="40"/>
                    </a:lnTo>
                    <a:lnTo>
                      <a:pt x="112" y="27"/>
                    </a:lnTo>
                    <a:lnTo>
                      <a:pt x="89" y="20"/>
                    </a:lnTo>
                    <a:lnTo>
                      <a:pt x="80" y="13"/>
                    </a:lnTo>
                    <a:lnTo>
                      <a:pt x="72" y="13"/>
                    </a:lnTo>
                    <a:lnTo>
                      <a:pt x="56" y="6"/>
                    </a:lnTo>
                    <a:lnTo>
                      <a:pt x="40" y="6"/>
                    </a:lnTo>
                    <a:lnTo>
                      <a:pt x="7" y="6"/>
                    </a:lnTo>
                    <a:lnTo>
                      <a:pt x="0" y="6"/>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35" name="Line 267"/>
              <p:cNvSpPr>
                <a:spLocks noChangeShapeType="1"/>
              </p:cNvSpPr>
              <p:nvPr/>
            </p:nvSpPr>
            <p:spPr bwMode="auto">
              <a:xfrm flipV="1">
                <a:off x="4967" y="521"/>
                <a:ext cx="14" cy="1063"/>
              </a:xfrm>
              <a:prstGeom prst="line">
                <a:avLst/>
              </a:prstGeom>
              <a:noFill/>
              <a:ln w="254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436" name="Line 268"/>
              <p:cNvSpPr>
                <a:spLocks noChangeShapeType="1"/>
              </p:cNvSpPr>
              <p:nvPr/>
            </p:nvSpPr>
            <p:spPr bwMode="auto">
              <a:xfrm>
                <a:off x="4960" y="1565"/>
                <a:ext cx="0" cy="8"/>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437" name="Freeform 269"/>
              <p:cNvSpPr>
                <a:spLocks/>
              </p:cNvSpPr>
              <p:nvPr/>
            </p:nvSpPr>
            <p:spPr bwMode="auto">
              <a:xfrm>
                <a:off x="4960" y="1576"/>
                <a:ext cx="108" cy="15"/>
              </a:xfrm>
              <a:custGeom>
                <a:avLst/>
                <a:gdLst/>
                <a:ahLst/>
                <a:cxnLst>
                  <a:cxn ang="0">
                    <a:pos x="0" y="0"/>
                  </a:cxn>
                  <a:cxn ang="0">
                    <a:pos x="16" y="0"/>
                  </a:cxn>
                  <a:cxn ang="0">
                    <a:pos x="48" y="0"/>
                  </a:cxn>
                  <a:cxn ang="0">
                    <a:pos x="81" y="0"/>
                  </a:cxn>
                  <a:cxn ang="0">
                    <a:pos x="105" y="16"/>
                  </a:cxn>
                  <a:cxn ang="0">
                    <a:pos x="114" y="16"/>
                  </a:cxn>
                </a:cxnLst>
                <a:rect l="0" t="0" r="r" b="b"/>
                <a:pathLst>
                  <a:path w="115" h="17">
                    <a:moveTo>
                      <a:pt x="0" y="0"/>
                    </a:moveTo>
                    <a:lnTo>
                      <a:pt x="16" y="0"/>
                    </a:lnTo>
                    <a:lnTo>
                      <a:pt x="48" y="0"/>
                    </a:lnTo>
                    <a:lnTo>
                      <a:pt x="81" y="0"/>
                    </a:lnTo>
                    <a:lnTo>
                      <a:pt x="105" y="16"/>
                    </a:lnTo>
                    <a:lnTo>
                      <a:pt x="114" y="16"/>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38" name="Freeform 270"/>
              <p:cNvSpPr>
                <a:spLocks/>
              </p:cNvSpPr>
              <p:nvPr/>
            </p:nvSpPr>
            <p:spPr bwMode="auto">
              <a:xfrm>
                <a:off x="4845" y="1558"/>
                <a:ext cx="122" cy="19"/>
              </a:xfrm>
              <a:custGeom>
                <a:avLst/>
                <a:gdLst/>
                <a:ahLst/>
                <a:cxnLst>
                  <a:cxn ang="0">
                    <a:pos x="129" y="6"/>
                  </a:cxn>
                  <a:cxn ang="0">
                    <a:pos x="112" y="6"/>
                  </a:cxn>
                  <a:cxn ang="0">
                    <a:pos x="71" y="0"/>
                  </a:cxn>
                  <a:cxn ang="0">
                    <a:pos x="40" y="6"/>
                  </a:cxn>
                  <a:cxn ang="0">
                    <a:pos x="15" y="13"/>
                  </a:cxn>
                  <a:cxn ang="0">
                    <a:pos x="0" y="20"/>
                  </a:cxn>
                </a:cxnLst>
                <a:rect l="0" t="0" r="r" b="b"/>
                <a:pathLst>
                  <a:path w="130" h="21">
                    <a:moveTo>
                      <a:pt x="129" y="6"/>
                    </a:moveTo>
                    <a:lnTo>
                      <a:pt x="112" y="6"/>
                    </a:lnTo>
                    <a:lnTo>
                      <a:pt x="71" y="0"/>
                    </a:lnTo>
                    <a:lnTo>
                      <a:pt x="40" y="6"/>
                    </a:lnTo>
                    <a:lnTo>
                      <a:pt x="15" y="13"/>
                    </a:lnTo>
                    <a:lnTo>
                      <a:pt x="0" y="20"/>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39" name="Freeform 271"/>
              <p:cNvSpPr>
                <a:spLocks/>
              </p:cNvSpPr>
              <p:nvPr/>
            </p:nvSpPr>
            <p:spPr bwMode="auto">
              <a:xfrm>
                <a:off x="4967" y="1515"/>
                <a:ext cx="161" cy="74"/>
              </a:xfrm>
              <a:custGeom>
                <a:avLst/>
                <a:gdLst/>
                <a:ahLst/>
                <a:cxnLst>
                  <a:cxn ang="0">
                    <a:pos x="0" y="27"/>
                  </a:cxn>
                  <a:cxn ang="0">
                    <a:pos x="7" y="20"/>
                  </a:cxn>
                  <a:cxn ang="0">
                    <a:pos x="16" y="14"/>
                  </a:cxn>
                  <a:cxn ang="0">
                    <a:pos x="23" y="7"/>
                  </a:cxn>
                  <a:cxn ang="0">
                    <a:pos x="40" y="0"/>
                  </a:cxn>
                  <a:cxn ang="0">
                    <a:pos x="49" y="0"/>
                  </a:cxn>
                  <a:cxn ang="0">
                    <a:pos x="64" y="7"/>
                  </a:cxn>
                  <a:cxn ang="0">
                    <a:pos x="64" y="14"/>
                  </a:cxn>
                  <a:cxn ang="0">
                    <a:pos x="80" y="27"/>
                  </a:cxn>
                  <a:cxn ang="0">
                    <a:pos x="80" y="34"/>
                  </a:cxn>
                  <a:cxn ang="0">
                    <a:pos x="80" y="41"/>
                  </a:cxn>
                  <a:cxn ang="0">
                    <a:pos x="89" y="54"/>
                  </a:cxn>
                  <a:cxn ang="0">
                    <a:pos x="96" y="62"/>
                  </a:cxn>
                  <a:cxn ang="0">
                    <a:pos x="105" y="74"/>
                  </a:cxn>
                  <a:cxn ang="0">
                    <a:pos x="113" y="74"/>
                  </a:cxn>
                  <a:cxn ang="0">
                    <a:pos x="129" y="81"/>
                  </a:cxn>
                  <a:cxn ang="0">
                    <a:pos x="146" y="74"/>
                  </a:cxn>
                  <a:cxn ang="0">
                    <a:pos x="153" y="74"/>
                  </a:cxn>
                  <a:cxn ang="0">
                    <a:pos x="162" y="67"/>
                  </a:cxn>
                  <a:cxn ang="0">
                    <a:pos x="170" y="67"/>
                  </a:cxn>
                </a:cxnLst>
                <a:rect l="0" t="0" r="r" b="b"/>
                <a:pathLst>
                  <a:path w="171" h="82">
                    <a:moveTo>
                      <a:pt x="0" y="27"/>
                    </a:moveTo>
                    <a:lnTo>
                      <a:pt x="7" y="20"/>
                    </a:lnTo>
                    <a:lnTo>
                      <a:pt x="16" y="14"/>
                    </a:lnTo>
                    <a:lnTo>
                      <a:pt x="23" y="7"/>
                    </a:lnTo>
                    <a:lnTo>
                      <a:pt x="40" y="0"/>
                    </a:lnTo>
                    <a:lnTo>
                      <a:pt x="49" y="0"/>
                    </a:lnTo>
                    <a:lnTo>
                      <a:pt x="64" y="7"/>
                    </a:lnTo>
                    <a:lnTo>
                      <a:pt x="64" y="14"/>
                    </a:lnTo>
                    <a:lnTo>
                      <a:pt x="80" y="27"/>
                    </a:lnTo>
                    <a:lnTo>
                      <a:pt x="80" y="34"/>
                    </a:lnTo>
                    <a:lnTo>
                      <a:pt x="80" y="41"/>
                    </a:lnTo>
                    <a:lnTo>
                      <a:pt x="89" y="54"/>
                    </a:lnTo>
                    <a:lnTo>
                      <a:pt x="96" y="62"/>
                    </a:lnTo>
                    <a:lnTo>
                      <a:pt x="105" y="74"/>
                    </a:lnTo>
                    <a:lnTo>
                      <a:pt x="113" y="74"/>
                    </a:lnTo>
                    <a:lnTo>
                      <a:pt x="129" y="81"/>
                    </a:lnTo>
                    <a:lnTo>
                      <a:pt x="146" y="74"/>
                    </a:lnTo>
                    <a:lnTo>
                      <a:pt x="153" y="74"/>
                    </a:lnTo>
                    <a:lnTo>
                      <a:pt x="162" y="67"/>
                    </a:lnTo>
                    <a:lnTo>
                      <a:pt x="170" y="67"/>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40" name="Freeform 272"/>
              <p:cNvSpPr>
                <a:spLocks/>
              </p:cNvSpPr>
              <p:nvPr/>
            </p:nvSpPr>
            <p:spPr bwMode="auto">
              <a:xfrm>
                <a:off x="4747" y="1459"/>
                <a:ext cx="214" cy="112"/>
              </a:xfrm>
              <a:custGeom>
                <a:avLst/>
                <a:gdLst/>
                <a:ahLst/>
                <a:cxnLst>
                  <a:cxn ang="0">
                    <a:pos x="226" y="0"/>
                  </a:cxn>
                  <a:cxn ang="0">
                    <a:pos x="202" y="7"/>
                  </a:cxn>
                  <a:cxn ang="0">
                    <a:pos x="161" y="20"/>
                  </a:cxn>
                  <a:cxn ang="0">
                    <a:pos x="129" y="34"/>
                  </a:cxn>
                  <a:cxn ang="0">
                    <a:pos x="96" y="55"/>
                  </a:cxn>
                  <a:cxn ang="0">
                    <a:pos x="89" y="61"/>
                  </a:cxn>
                  <a:cxn ang="0">
                    <a:pos x="80" y="68"/>
                  </a:cxn>
                  <a:cxn ang="0">
                    <a:pos x="47" y="95"/>
                  </a:cxn>
                  <a:cxn ang="0">
                    <a:pos x="24" y="109"/>
                  </a:cxn>
                  <a:cxn ang="0">
                    <a:pos x="8" y="123"/>
                  </a:cxn>
                  <a:cxn ang="0">
                    <a:pos x="0" y="123"/>
                  </a:cxn>
                </a:cxnLst>
                <a:rect l="0" t="0" r="r" b="b"/>
                <a:pathLst>
                  <a:path w="227" h="124">
                    <a:moveTo>
                      <a:pt x="226" y="0"/>
                    </a:moveTo>
                    <a:lnTo>
                      <a:pt x="202" y="7"/>
                    </a:lnTo>
                    <a:lnTo>
                      <a:pt x="161" y="20"/>
                    </a:lnTo>
                    <a:lnTo>
                      <a:pt x="129" y="34"/>
                    </a:lnTo>
                    <a:lnTo>
                      <a:pt x="96" y="55"/>
                    </a:lnTo>
                    <a:lnTo>
                      <a:pt x="89" y="61"/>
                    </a:lnTo>
                    <a:lnTo>
                      <a:pt x="80" y="68"/>
                    </a:lnTo>
                    <a:lnTo>
                      <a:pt x="47" y="95"/>
                    </a:lnTo>
                    <a:lnTo>
                      <a:pt x="24" y="109"/>
                    </a:lnTo>
                    <a:lnTo>
                      <a:pt x="8" y="123"/>
                    </a:lnTo>
                    <a:lnTo>
                      <a:pt x="0" y="123"/>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41" name="Freeform 273"/>
              <p:cNvSpPr>
                <a:spLocks/>
              </p:cNvSpPr>
              <p:nvPr/>
            </p:nvSpPr>
            <p:spPr bwMode="auto">
              <a:xfrm>
                <a:off x="4967" y="1308"/>
                <a:ext cx="177" cy="216"/>
              </a:xfrm>
              <a:custGeom>
                <a:avLst/>
                <a:gdLst/>
                <a:ahLst/>
                <a:cxnLst>
                  <a:cxn ang="0">
                    <a:pos x="0" y="95"/>
                  </a:cxn>
                  <a:cxn ang="0">
                    <a:pos x="7" y="88"/>
                  </a:cxn>
                  <a:cxn ang="0">
                    <a:pos x="23" y="68"/>
                  </a:cxn>
                  <a:cxn ang="0">
                    <a:pos x="32" y="60"/>
                  </a:cxn>
                  <a:cxn ang="0">
                    <a:pos x="48" y="54"/>
                  </a:cxn>
                  <a:cxn ang="0">
                    <a:pos x="65" y="47"/>
                  </a:cxn>
                  <a:cxn ang="0">
                    <a:pos x="72" y="47"/>
                  </a:cxn>
                  <a:cxn ang="0">
                    <a:pos x="89" y="47"/>
                  </a:cxn>
                  <a:cxn ang="0">
                    <a:pos x="97" y="54"/>
                  </a:cxn>
                  <a:cxn ang="0">
                    <a:pos x="105" y="60"/>
                  </a:cxn>
                  <a:cxn ang="0">
                    <a:pos x="114" y="68"/>
                  </a:cxn>
                  <a:cxn ang="0">
                    <a:pos x="138" y="102"/>
                  </a:cxn>
                  <a:cxn ang="0">
                    <a:pos x="154" y="135"/>
                  </a:cxn>
                  <a:cxn ang="0">
                    <a:pos x="163" y="163"/>
                  </a:cxn>
                  <a:cxn ang="0">
                    <a:pos x="170" y="190"/>
                  </a:cxn>
                  <a:cxn ang="0">
                    <a:pos x="170" y="196"/>
                  </a:cxn>
                  <a:cxn ang="0">
                    <a:pos x="179" y="223"/>
                  </a:cxn>
                  <a:cxn ang="0">
                    <a:pos x="187" y="238"/>
                  </a:cxn>
                  <a:cxn ang="0">
                    <a:pos x="187" y="223"/>
                  </a:cxn>
                  <a:cxn ang="0">
                    <a:pos x="179" y="204"/>
                  </a:cxn>
                  <a:cxn ang="0">
                    <a:pos x="179" y="196"/>
                  </a:cxn>
                  <a:cxn ang="0">
                    <a:pos x="179" y="177"/>
                  </a:cxn>
                  <a:cxn ang="0">
                    <a:pos x="170" y="135"/>
                  </a:cxn>
                  <a:cxn ang="0">
                    <a:pos x="170" y="108"/>
                  </a:cxn>
                  <a:cxn ang="0">
                    <a:pos x="163" y="74"/>
                  </a:cxn>
                  <a:cxn ang="0">
                    <a:pos x="163" y="60"/>
                  </a:cxn>
                  <a:cxn ang="0">
                    <a:pos x="163" y="47"/>
                  </a:cxn>
                  <a:cxn ang="0">
                    <a:pos x="146" y="20"/>
                  </a:cxn>
                  <a:cxn ang="0">
                    <a:pos x="138" y="14"/>
                  </a:cxn>
                  <a:cxn ang="0">
                    <a:pos x="105" y="0"/>
                  </a:cxn>
                  <a:cxn ang="0">
                    <a:pos x="89" y="0"/>
                  </a:cxn>
                  <a:cxn ang="0">
                    <a:pos x="81" y="0"/>
                  </a:cxn>
                  <a:cxn ang="0">
                    <a:pos x="56" y="0"/>
                  </a:cxn>
                  <a:cxn ang="0">
                    <a:pos x="23" y="14"/>
                  </a:cxn>
                  <a:cxn ang="0">
                    <a:pos x="16" y="27"/>
                  </a:cxn>
                  <a:cxn ang="0">
                    <a:pos x="7" y="41"/>
                  </a:cxn>
                </a:cxnLst>
                <a:rect l="0" t="0" r="r" b="b"/>
                <a:pathLst>
                  <a:path w="188" h="239">
                    <a:moveTo>
                      <a:pt x="0" y="95"/>
                    </a:moveTo>
                    <a:lnTo>
                      <a:pt x="7" y="88"/>
                    </a:lnTo>
                    <a:lnTo>
                      <a:pt x="23" y="68"/>
                    </a:lnTo>
                    <a:lnTo>
                      <a:pt x="32" y="60"/>
                    </a:lnTo>
                    <a:lnTo>
                      <a:pt x="48" y="54"/>
                    </a:lnTo>
                    <a:lnTo>
                      <a:pt x="65" y="47"/>
                    </a:lnTo>
                    <a:lnTo>
                      <a:pt x="72" y="47"/>
                    </a:lnTo>
                    <a:lnTo>
                      <a:pt x="89" y="47"/>
                    </a:lnTo>
                    <a:lnTo>
                      <a:pt x="97" y="54"/>
                    </a:lnTo>
                    <a:lnTo>
                      <a:pt x="105" y="60"/>
                    </a:lnTo>
                    <a:lnTo>
                      <a:pt x="114" y="68"/>
                    </a:lnTo>
                    <a:lnTo>
                      <a:pt x="138" y="102"/>
                    </a:lnTo>
                    <a:lnTo>
                      <a:pt x="154" y="135"/>
                    </a:lnTo>
                    <a:lnTo>
                      <a:pt x="163" y="163"/>
                    </a:lnTo>
                    <a:lnTo>
                      <a:pt x="170" y="190"/>
                    </a:lnTo>
                    <a:lnTo>
                      <a:pt x="170" y="196"/>
                    </a:lnTo>
                    <a:lnTo>
                      <a:pt x="179" y="223"/>
                    </a:lnTo>
                    <a:lnTo>
                      <a:pt x="187" y="238"/>
                    </a:lnTo>
                    <a:lnTo>
                      <a:pt x="187" y="223"/>
                    </a:lnTo>
                    <a:lnTo>
                      <a:pt x="179" y="204"/>
                    </a:lnTo>
                    <a:lnTo>
                      <a:pt x="179" y="196"/>
                    </a:lnTo>
                    <a:lnTo>
                      <a:pt x="179" y="177"/>
                    </a:lnTo>
                    <a:lnTo>
                      <a:pt x="170" y="135"/>
                    </a:lnTo>
                    <a:lnTo>
                      <a:pt x="170" y="108"/>
                    </a:lnTo>
                    <a:lnTo>
                      <a:pt x="163" y="74"/>
                    </a:lnTo>
                    <a:lnTo>
                      <a:pt x="163" y="60"/>
                    </a:lnTo>
                    <a:lnTo>
                      <a:pt x="163" y="47"/>
                    </a:lnTo>
                    <a:lnTo>
                      <a:pt x="146" y="20"/>
                    </a:lnTo>
                    <a:lnTo>
                      <a:pt x="138" y="14"/>
                    </a:lnTo>
                    <a:lnTo>
                      <a:pt x="105" y="0"/>
                    </a:lnTo>
                    <a:lnTo>
                      <a:pt x="89" y="0"/>
                    </a:lnTo>
                    <a:lnTo>
                      <a:pt x="81" y="0"/>
                    </a:lnTo>
                    <a:lnTo>
                      <a:pt x="56" y="0"/>
                    </a:lnTo>
                    <a:lnTo>
                      <a:pt x="23" y="14"/>
                    </a:lnTo>
                    <a:lnTo>
                      <a:pt x="16" y="27"/>
                    </a:lnTo>
                    <a:lnTo>
                      <a:pt x="7" y="41"/>
                    </a:lnTo>
                  </a:path>
                </a:pathLst>
              </a:custGeom>
              <a:solidFill>
                <a:srgbClr val="CCCC00"/>
              </a:solidFill>
              <a:ln w="12700" cap="rnd" cmpd="sng">
                <a:solidFill>
                  <a:schemeClr val="tx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42" name="Freeform 274"/>
              <p:cNvSpPr>
                <a:spLocks/>
              </p:cNvSpPr>
              <p:nvPr/>
            </p:nvSpPr>
            <p:spPr bwMode="auto">
              <a:xfrm>
                <a:off x="4670" y="918"/>
                <a:ext cx="297" cy="464"/>
              </a:xfrm>
              <a:custGeom>
                <a:avLst/>
                <a:gdLst/>
                <a:ahLst/>
                <a:cxnLst>
                  <a:cxn ang="0">
                    <a:pos x="306" y="208"/>
                  </a:cxn>
                  <a:cxn ang="0">
                    <a:pos x="281" y="161"/>
                  </a:cxn>
                  <a:cxn ang="0">
                    <a:pos x="257" y="134"/>
                  </a:cxn>
                  <a:cxn ang="0">
                    <a:pos x="233" y="107"/>
                  </a:cxn>
                  <a:cxn ang="0">
                    <a:pos x="184" y="87"/>
                  </a:cxn>
                  <a:cxn ang="0">
                    <a:pos x="152" y="87"/>
                  </a:cxn>
                  <a:cxn ang="0">
                    <a:pos x="120" y="101"/>
                  </a:cxn>
                  <a:cxn ang="0">
                    <a:pos x="96" y="114"/>
                  </a:cxn>
                  <a:cxn ang="0">
                    <a:pos x="80" y="127"/>
                  </a:cxn>
                  <a:cxn ang="0">
                    <a:pos x="56" y="161"/>
                  </a:cxn>
                  <a:cxn ang="0">
                    <a:pos x="32" y="202"/>
                  </a:cxn>
                  <a:cxn ang="0">
                    <a:pos x="16" y="249"/>
                  </a:cxn>
                  <a:cxn ang="0">
                    <a:pos x="16" y="290"/>
                  </a:cxn>
                  <a:cxn ang="0">
                    <a:pos x="0" y="391"/>
                  </a:cxn>
                  <a:cxn ang="0">
                    <a:pos x="0" y="445"/>
                  </a:cxn>
                  <a:cxn ang="0">
                    <a:pos x="0" y="472"/>
                  </a:cxn>
                  <a:cxn ang="0">
                    <a:pos x="0" y="492"/>
                  </a:cxn>
                  <a:cxn ang="0">
                    <a:pos x="0" y="513"/>
                  </a:cxn>
                  <a:cxn ang="0">
                    <a:pos x="7" y="485"/>
                  </a:cxn>
                  <a:cxn ang="0">
                    <a:pos x="16" y="452"/>
                  </a:cxn>
                  <a:cxn ang="0">
                    <a:pos x="32" y="404"/>
                  </a:cxn>
                  <a:cxn ang="0">
                    <a:pos x="40" y="350"/>
                  </a:cxn>
                  <a:cxn ang="0">
                    <a:pos x="40" y="323"/>
                  </a:cxn>
                  <a:cxn ang="0">
                    <a:pos x="48" y="277"/>
                  </a:cxn>
                  <a:cxn ang="0">
                    <a:pos x="56" y="229"/>
                  </a:cxn>
                  <a:cxn ang="0">
                    <a:pos x="72" y="168"/>
                  </a:cxn>
                  <a:cxn ang="0">
                    <a:pos x="80" y="120"/>
                  </a:cxn>
                  <a:cxn ang="0">
                    <a:pos x="89" y="81"/>
                  </a:cxn>
                  <a:cxn ang="0">
                    <a:pos x="105" y="33"/>
                  </a:cxn>
                  <a:cxn ang="0">
                    <a:pos x="120" y="6"/>
                  </a:cxn>
                  <a:cxn ang="0">
                    <a:pos x="135" y="0"/>
                  </a:cxn>
                  <a:cxn ang="0">
                    <a:pos x="160" y="6"/>
                  </a:cxn>
                  <a:cxn ang="0">
                    <a:pos x="184" y="20"/>
                  </a:cxn>
                  <a:cxn ang="0">
                    <a:pos x="208" y="47"/>
                  </a:cxn>
                  <a:cxn ang="0">
                    <a:pos x="233" y="67"/>
                  </a:cxn>
                  <a:cxn ang="0">
                    <a:pos x="257" y="101"/>
                  </a:cxn>
                  <a:cxn ang="0">
                    <a:pos x="297" y="154"/>
                  </a:cxn>
                </a:cxnLst>
                <a:rect l="0" t="0" r="r" b="b"/>
                <a:pathLst>
                  <a:path w="315" h="514">
                    <a:moveTo>
                      <a:pt x="314" y="229"/>
                    </a:moveTo>
                    <a:lnTo>
                      <a:pt x="306" y="208"/>
                    </a:lnTo>
                    <a:lnTo>
                      <a:pt x="297" y="195"/>
                    </a:lnTo>
                    <a:lnTo>
                      <a:pt x="281" y="161"/>
                    </a:lnTo>
                    <a:lnTo>
                      <a:pt x="273" y="147"/>
                    </a:lnTo>
                    <a:lnTo>
                      <a:pt x="257" y="134"/>
                    </a:lnTo>
                    <a:lnTo>
                      <a:pt x="241" y="114"/>
                    </a:lnTo>
                    <a:lnTo>
                      <a:pt x="233" y="107"/>
                    </a:lnTo>
                    <a:lnTo>
                      <a:pt x="208" y="94"/>
                    </a:lnTo>
                    <a:lnTo>
                      <a:pt x="184" y="87"/>
                    </a:lnTo>
                    <a:lnTo>
                      <a:pt x="168" y="87"/>
                    </a:lnTo>
                    <a:lnTo>
                      <a:pt x="152" y="87"/>
                    </a:lnTo>
                    <a:lnTo>
                      <a:pt x="135" y="94"/>
                    </a:lnTo>
                    <a:lnTo>
                      <a:pt x="120" y="101"/>
                    </a:lnTo>
                    <a:lnTo>
                      <a:pt x="105" y="107"/>
                    </a:lnTo>
                    <a:lnTo>
                      <a:pt x="96" y="114"/>
                    </a:lnTo>
                    <a:lnTo>
                      <a:pt x="89" y="120"/>
                    </a:lnTo>
                    <a:lnTo>
                      <a:pt x="80" y="127"/>
                    </a:lnTo>
                    <a:lnTo>
                      <a:pt x="64" y="147"/>
                    </a:lnTo>
                    <a:lnTo>
                      <a:pt x="56" y="161"/>
                    </a:lnTo>
                    <a:lnTo>
                      <a:pt x="40" y="181"/>
                    </a:lnTo>
                    <a:lnTo>
                      <a:pt x="32" y="202"/>
                    </a:lnTo>
                    <a:lnTo>
                      <a:pt x="23" y="229"/>
                    </a:lnTo>
                    <a:lnTo>
                      <a:pt x="16" y="249"/>
                    </a:lnTo>
                    <a:lnTo>
                      <a:pt x="16" y="263"/>
                    </a:lnTo>
                    <a:lnTo>
                      <a:pt x="16" y="290"/>
                    </a:lnTo>
                    <a:lnTo>
                      <a:pt x="7" y="337"/>
                    </a:lnTo>
                    <a:lnTo>
                      <a:pt x="0" y="391"/>
                    </a:lnTo>
                    <a:lnTo>
                      <a:pt x="0" y="425"/>
                    </a:lnTo>
                    <a:lnTo>
                      <a:pt x="0" y="445"/>
                    </a:lnTo>
                    <a:lnTo>
                      <a:pt x="0" y="452"/>
                    </a:lnTo>
                    <a:lnTo>
                      <a:pt x="0" y="472"/>
                    </a:lnTo>
                    <a:lnTo>
                      <a:pt x="0" y="485"/>
                    </a:lnTo>
                    <a:lnTo>
                      <a:pt x="0" y="492"/>
                    </a:lnTo>
                    <a:lnTo>
                      <a:pt x="0" y="506"/>
                    </a:lnTo>
                    <a:lnTo>
                      <a:pt x="0" y="513"/>
                    </a:lnTo>
                    <a:lnTo>
                      <a:pt x="0" y="506"/>
                    </a:lnTo>
                    <a:lnTo>
                      <a:pt x="7" y="485"/>
                    </a:lnTo>
                    <a:lnTo>
                      <a:pt x="16" y="465"/>
                    </a:lnTo>
                    <a:lnTo>
                      <a:pt x="16" y="452"/>
                    </a:lnTo>
                    <a:lnTo>
                      <a:pt x="23" y="438"/>
                    </a:lnTo>
                    <a:lnTo>
                      <a:pt x="32" y="404"/>
                    </a:lnTo>
                    <a:lnTo>
                      <a:pt x="40" y="377"/>
                    </a:lnTo>
                    <a:lnTo>
                      <a:pt x="40" y="350"/>
                    </a:lnTo>
                    <a:lnTo>
                      <a:pt x="40" y="330"/>
                    </a:lnTo>
                    <a:lnTo>
                      <a:pt x="40" y="323"/>
                    </a:lnTo>
                    <a:lnTo>
                      <a:pt x="40" y="304"/>
                    </a:lnTo>
                    <a:lnTo>
                      <a:pt x="48" y="277"/>
                    </a:lnTo>
                    <a:lnTo>
                      <a:pt x="48" y="256"/>
                    </a:lnTo>
                    <a:lnTo>
                      <a:pt x="56" y="229"/>
                    </a:lnTo>
                    <a:lnTo>
                      <a:pt x="64" y="195"/>
                    </a:lnTo>
                    <a:lnTo>
                      <a:pt x="72" y="168"/>
                    </a:lnTo>
                    <a:lnTo>
                      <a:pt x="80" y="134"/>
                    </a:lnTo>
                    <a:lnTo>
                      <a:pt x="80" y="120"/>
                    </a:lnTo>
                    <a:lnTo>
                      <a:pt x="80" y="107"/>
                    </a:lnTo>
                    <a:lnTo>
                      <a:pt x="89" y="81"/>
                    </a:lnTo>
                    <a:lnTo>
                      <a:pt x="96" y="54"/>
                    </a:lnTo>
                    <a:lnTo>
                      <a:pt x="105" y="33"/>
                    </a:lnTo>
                    <a:lnTo>
                      <a:pt x="112" y="13"/>
                    </a:lnTo>
                    <a:lnTo>
                      <a:pt x="120" y="6"/>
                    </a:lnTo>
                    <a:lnTo>
                      <a:pt x="128" y="0"/>
                    </a:lnTo>
                    <a:lnTo>
                      <a:pt x="135" y="0"/>
                    </a:lnTo>
                    <a:lnTo>
                      <a:pt x="144" y="0"/>
                    </a:lnTo>
                    <a:lnTo>
                      <a:pt x="160" y="6"/>
                    </a:lnTo>
                    <a:lnTo>
                      <a:pt x="177" y="13"/>
                    </a:lnTo>
                    <a:lnTo>
                      <a:pt x="184" y="20"/>
                    </a:lnTo>
                    <a:lnTo>
                      <a:pt x="192" y="27"/>
                    </a:lnTo>
                    <a:lnTo>
                      <a:pt x="208" y="47"/>
                    </a:lnTo>
                    <a:lnTo>
                      <a:pt x="217" y="54"/>
                    </a:lnTo>
                    <a:lnTo>
                      <a:pt x="233" y="67"/>
                    </a:lnTo>
                    <a:lnTo>
                      <a:pt x="241" y="81"/>
                    </a:lnTo>
                    <a:lnTo>
                      <a:pt x="257" y="101"/>
                    </a:lnTo>
                    <a:lnTo>
                      <a:pt x="281" y="134"/>
                    </a:lnTo>
                    <a:lnTo>
                      <a:pt x="297" y="154"/>
                    </a:lnTo>
                    <a:lnTo>
                      <a:pt x="314" y="175"/>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43" name="Freeform 275"/>
              <p:cNvSpPr>
                <a:spLocks/>
              </p:cNvSpPr>
              <p:nvPr/>
            </p:nvSpPr>
            <p:spPr bwMode="auto">
              <a:xfrm>
                <a:off x="4960" y="801"/>
                <a:ext cx="342" cy="337"/>
              </a:xfrm>
              <a:custGeom>
                <a:avLst/>
                <a:gdLst/>
                <a:ahLst/>
                <a:cxnLst>
                  <a:cxn ang="0">
                    <a:pos x="0" y="67"/>
                  </a:cxn>
                  <a:cxn ang="0">
                    <a:pos x="7" y="54"/>
                  </a:cxn>
                  <a:cxn ang="0">
                    <a:pos x="15" y="33"/>
                  </a:cxn>
                  <a:cxn ang="0">
                    <a:pos x="23" y="27"/>
                  </a:cxn>
                  <a:cxn ang="0">
                    <a:pos x="40" y="13"/>
                  </a:cxn>
                  <a:cxn ang="0">
                    <a:pos x="40" y="6"/>
                  </a:cxn>
                  <a:cxn ang="0">
                    <a:pos x="63" y="0"/>
                  </a:cxn>
                  <a:cxn ang="0">
                    <a:pos x="87" y="0"/>
                  </a:cxn>
                  <a:cxn ang="0">
                    <a:pos x="112" y="6"/>
                  </a:cxn>
                  <a:cxn ang="0">
                    <a:pos x="112" y="13"/>
                  </a:cxn>
                  <a:cxn ang="0">
                    <a:pos x="128" y="27"/>
                  </a:cxn>
                  <a:cxn ang="0">
                    <a:pos x="145" y="47"/>
                  </a:cxn>
                  <a:cxn ang="0">
                    <a:pos x="152" y="60"/>
                  </a:cxn>
                  <a:cxn ang="0">
                    <a:pos x="169" y="88"/>
                  </a:cxn>
                  <a:cxn ang="0">
                    <a:pos x="176" y="108"/>
                  </a:cxn>
                  <a:cxn ang="0">
                    <a:pos x="185" y="128"/>
                  </a:cxn>
                  <a:cxn ang="0">
                    <a:pos x="201" y="163"/>
                  </a:cxn>
                  <a:cxn ang="0">
                    <a:pos x="225" y="217"/>
                  </a:cxn>
                  <a:cxn ang="0">
                    <a:pos x="257" y="263"/>
                  </a:cxn>
                  <a:cxn ang="0">
                    <a:pos x="289" y="304"/>
                  </a:cxn>
                  <a:cxn ang="0">
                    <a:pos x="304" y="324"/>
                  </a:cxn>
                  <a:cxn ang="0">
                    <a:pos x="313" y="331"/>
                  </a:cxn>
                  <a:cxn ang="0">
                    <a:pos x="329" y="351"/>
                  </a:cxn>
                  <a:cxn ang="0">
                    <a:pos x="337" y="358"/>
                  </a:cxn>
                  <a:cxn ang="0">
                    <a:pos x="345" y="365"/>
                  </a:cxn>
                  <a:cxn ang="0">
                    <a:pos x="362" y="372"/>
                  </a:cxn>
                  <a:cxn ang="0">
                    <a:pos x="353" y="372"/>
                  </a:cxn>
                  <a:cxn ang="0">
                    <a:pos x="362" y="372"/>
                  </a:cxn>
                  <a:cxn ang="0">
                    <a:pos x="362" y="358"/>
                  </a:cxn>
                  <a:cxn ang="0">
                    <a:pos x="362" y="351"/>
                  </a:cxn>
                  <a:cxn ang="0">
                    <a:pos x="353" y="338"/>
                  </a:cxn>
                  <a:cxn ang="0">
                    <a:pos x="345" y="324"/>
                  </a:cxn>
                  <a:cxn ang="0">
                    <a:pos x="329" y="304"/>
                  </a:cxn>
                  <a:cxn ang="0">
                    <a:pos x="313" y="290"/>
                  </a:cxn>
                  <a:cxn ang="0">
                    <a:pos x="296" y="277"/>
                  </a:cxn>
                  <a:cxn ang="0">
                    <a:pos x="280" y="263"/>
                  </a:cxn>
                  <a:cxn ang="0">
                    <a:pos x="249" y="243"/>
                  </a:cxn>
                  <a:cxn ang="0">
                    <a:pos x="241" y="237"/>
                  </a:cxn>
                  <a:cxn ang="0">
                    <a:pos x="217" y="223"/>
                  </a:cxn>
                  <a:cxn ang="0">
                    <a:pos x="169" y="182"/>
                  </a:cxn>
                  <a:cxn ang="0">
                    <a:pos x="128" y="148"/>
                  </a:cxn>
                  <a:cxn ang="0">
                    <a:pos x="96" y="115"/>
                  </a:cxn>
                  <a:cxn ang="0">
                    <a:pos x="80" y="94"/>
                  </a:cxn>
                  <a:cxn ang="0">
                    <a:pos x="72" y="81"/>
                  </a:cxn>
                  <a:cxn ang="0">
                    <a:pos x="63" y="74"/>
                  </a:cxn>
                  <a:cxn ang="0">
                    <a:pos x="47" y="54"/>
                  </a:cxn>
                  <a:cxn ang="0">
                    <a:pos x="40" y="47"/>
                  </a:cxn>
                  <a:cxn ang="0">
                    <a:pos x="31" y="40"/>
                  </a:cxn>
                  <a:cxn ang="0">
                    <a:pos x="23" y="33"/>
                  </a:cxn>
                  <a:cxn ang="0">
                    <a:pos x="15" y="27"/>
                  </a:cxn>
                  <a:cxn ang="0">
                    <a:pos x="7" y="27"/>
                  </a:cxn>
                </a:cxnLst>
                <a:rect l="0" t="0" r="r" b="b"/>
                <a:pathLst>
                  <a:path w="363" h="373">
                    <a:moveTo>
                      <a:pt x="0" y="67"/>
                    </a:moveTo>
                    <a:lnTo>
                      <a:pt x="7" y="54"/>
                    </a:lnTo>
                    <a:lnTo>
                      <a:pt x="15" y="33"/>
                    </a:lnTo>
                    <a:lnTo>
                      <a:pt x="23" y="27"/>
                    </a:lnTo>
                    <a:lnTo>
                      <a:pt x="40" y="13"/>
                    </a:lnTo>
                    <a:lnTo>
                      <a:pt x="40" y="6"/>
                    </a:lnTo>
                    <a:lnTo>
                      <a:pt x="63" y="0"/>
                    </a:lnTo>
                    <a:lnTo>
                      <a:pt x="87" y="0"/>
                    </a:lnTo>
                    <a:lnTo>
                      <a:pt x="112" y="6"/>
                    </a:lnTo>
                    <a:lnTo>
                      <a:pt x="112" y="13"/>
                    </a:lnTo>
                    <a:lnTo>
                      <a:pt x="128" y="27"/>
                    </a:lnTo>
                    <a:lnTo>
                      <a:pt x="145" y="47"/>
                    </a:lnTo>
                    <a:lnTo>
                      <a:pt x="152" y="60"/>
                    </a:lnTo>
                    <a:lnTo>
                      <a:pt x="169" y="88"/>
                    </a:lnTo>
                    <a:lnTo>
                      <a:pt x="176" y="108"/>
                    </a:lnTo>
                    <a:lnTo>
                      <a:pt x="185" y="128"/>
                    </a:lnTo>
                    <a:lnTo>
                      <a:pt x="201" y="163"/>
                    </a:lnTo>
                    <a:lnTo>
                      <a:pt x="225" y="217"/>
                    </a:lnTo>
                    <a:lnTo>
                      <a:pt x="257" y="263"/>
                    </a:lnTo>
                    <a:lnTo>
                      <a:pt x="289" y="304"/>
                    </a:lnTo>
                    <a:lnTo>
                      <a:pt x="304" y="324"/>
                    </a:lnTo>
                    <a:lnTo>
                      <a:pt x="313" y="331"/>
                    </a:lnTo>
                    <a:lnTo>
                      <a:pt x="329" y="351"/>
                    </a:lnTo>
                    <a:lnTo>
                      <a:pt x="337" y="358"/>
                    </a:lnTo>
                    <a:lnTo>
                      <a:pt x="345" y="365"/>
                    </a:lnTo>
                    <a:lnTo>
                      <a:pt x="362" y="372"/>
                    </a:lnTo>
                    <a:lnTo>
                      <a:pt x="353" y="372"/>
                    </a:lnTo>
                    <a:lnTo>
                      <a:pt x="362" y="372"/>
                    </a:lnTo>
                    <a:lnTo>
                      <a:pt x="362" y="358"/>
                    </a:lnTo>
                    <a:lnTo>
                      <a:pt x="362" y="351"/>
                    </a:lnTo>
                    <a:lnTo>
                      <a:pt x="353" y="338"/>
                    </a:lnTo>
                    <a:lnTo>
                      <a:pt x="345" y="324"/>
                    </a:lnTo>
                    <a:lnTo>
                      <a:pt x="329" y="304"/>
                    </a:lnTo>
                    <a:lnTo>
                      <a:pt x="313" y="290"/>
                    </a:lnTo>
                    <a:lnTo>
                      <a:pt x="296" y="277"/>
                    </a:lnTo>
                    <a:lnTo>
                      <a:pt x="280" y="263"/>
                    </a:lnTo>
                    <a:lnTo>
                      <a:pt x="249" y="243"/>
                    </a:lnTo>
                    <a:lnTo>
                      <a:pt x="241" y="237"/>
                    </a:lnTo>
                    <a:lnTo>
                      <a:pt x="217" y="223"/>
                    </a:lnTo>
                    <a:lnTo>
                      <a:pt x="169" y="182"/>
                    </a:lnTo>
                    <a:lnTo>
                      <a:pt x="128" y="148"/>
                    </a:lnTo>
                    <a:lnTo>
                      <a:pt x="96" y="115"/>
                    </a:lnTo>
                    <a:lnTo>
                      <a:pt x="80" y="94"/>
                    </a:lnTo>
                    <a:lnTo>
                      <a:pt x="72" y="81"/>
                    </a:lnTo>
                    <a:lnTo>
                      <a:pt x="63" y="74"/>
                    </a:lnTo>
                    <a:lnTo>
                      <a:pt x="47" y="54"/>
                    </a:lnTo>
                    <a:lnTo>
                      <a:pt x="40" y="47"/>
                    </a:lnTo>
                    <a:lnTo>
                      <a:pt x="31" y="40"/>
                    </a:lnTo>
                    <a:lnTo>
                      <a:pt x="23" y="33"/>
                    </a:lnTo>
                    <a:lnTo>
                      <a:pt x="15" y="27"/>
                    </a:lnTo>
                    <a:lnTo>
                      <a:pt x="7" y="27"/>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44" name="Line 276"/>
              <p:cNvSpPr>
                <a:spLocks noChangeShapeType="1"/>
              </p:cNvSpPr>
              <p:nvPr/>
            </p:nvSpPr>
            <p:spPr bwMode="auto">
              <a:xfrm>
                <a:off x="5088" y="1058"/>
                <a:ext cx="19" cy="0"/>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445" name="Line 277"/>
              <p:cNvSpPr>
                <a:spLocks noChangeShapeType="1"/>
              </p:cNvSpPr>
              <p:nvPr/>
            </p:nvSpPr>
            <p:spPr bwMode="auto">
              <a:xfrm flipH="1" flipV="1">
                <a:off x="4854" y="856"/>
                <a:ext cx="23" cy="630"/>
              </a:xfrm>
              <a:prstGeom prst="line">
                <a:avLst/>
              </a:prstGeom>
              <a:noFill/>
              <a:ln w="254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446" name="Freeform 278"/>
              <p:cNvSpPr>
                <a:spLocks/>
              </p:cNvSpPr>
              <p:nvPr/>
            </p:nvSpPr>
            <p:spPr bwMode="auto">
              <a:xfrm>
                <a:off x="4874" y="1455"/>
                <a:ext cx="177" cy="15"/>
              </a:xfrm>
              <a:custGeom>
                <a:avLst/>
                <a:gdLst/>
                <a:ahLst/>
                <a:cxnLst>
                  <a:cxn ang="0">
                    <a:pos x="0" y="16"/>
                  </a:cxn>
                  <a:cxn ang="0">
                    <a:pos x="7" y="16"/>
                  </a:cxn>
                  <a:cxn ang="0">
                    <a:pos x="23" y="8"/>
                  </a:cxn>
                  <a:cxn ang="0">
                    <a:pos x="65" y="0"/>
                  </a:cxn>
                  <a:cxn ang="0">
                    <a:pos x="97" y="0"/>
                  </a:cxn>
                  <a:cxn ang="0">
                    <a:pos x="121" y="0"/>
                  </a:cxn>
                  <a:cxn ang="0">
                    <a:pos x="130" y="0"/>
                  </a:cxn>
                  <a:cxn ang="0">
                    <a:pos x="146" y="0"/>
                  </a:cxn>
                  <a:cxn ang="0">
                    <a:pos x="163" y="0"/>
                  </a:cxn>
                  <a:cxn ang="0">
                    <a:pos x="170" y="0"/>
                  </a:cxn>
                  <a:cxn ang="0">
                    <a:pos x="179" y="0"/>
                  </a:cxn>
                  <a:cxn ang="0">
                    <a:pos x="187" y="0"/>
                  </a:cxn>
                  <a:cxn ang="0">
                    <a:pos x="179" y="0"/>
                  </a:cxn>
                  <a:cxn ang="0">
                    <a:pos x="163" y="0"/>
                  </a:cxn>
                  <a:cxn ang="0">
                    <a:pos x="121" y="8"/>
                  </a:cxn>
                  <a:cxn ang="0">
                    <a:pos x="105" y="8"/>
                  </a:cxn>
                  <a:cxn ang="0">
                    <a:pos x="97" y="8"/>
                  </a:cxn>
                  <a:cxn ang="0">
                    <a:pos x="72" y="16"/>
                  </a:cxn>
                  <a:cxn ang="0">
                    <a:pos x="48" y="16"/>
                  </a:cxn>
                  <a:cxn ang="0">
                    <a:pos x="23" y="16"/>
                  </a:cxn>
                  <a:cxn ang="0">
                    <a:pos x="7" y="16"/>
                  </a:cxn>
                </a:cxnLst>
                <a:rect l="0" t="0" r="r" b="b"/>
                <a:pathLst>
                  <a:path w="188" h="17">
                    <a:moveTo>
                      <a:pt x="0" y="16"/>
                    </a:moveTo>
                    <a:lnTo>
                      <a:pt x="7" y="16"/>
                    </a:lnTo>
                    <a:lnTo>
                      <a:pt x="23" y="8"/>
                    </a:lnTo>
                    <a:lnTo>
                      <a:pt x="65" y="0"/>
                    </a:lnTo>
                    <a:lnTo>
                      <a:pt x="97" y="0"/>
                    </a:lnTo>
                    <a:lnTo>
                      <a:pt x="121" y="0"/>
                    </a:lnTo>
                    <a:lnTo>
                      <a:pt x="130" y="0"/>
                    </a:lnTo>
                    <a:lnTo>
                      <a:pt x="146" y="0"/>
                    </a:lnTo>
                    <a:lnTo>
                      <a:pt x="163" y="0"/>
                    </a:lnTo>
                    <a:lnTo>
                      <a:pt x="170" y="0"/>
                    </a:lnTo>
                    <a:lnTo>
                      <a:pt x="179" y="0"/>
                    </a:lnTo>
                    <a:lnTo>
                      <a:pt x="187" y="0"/>
                    </a:lnTo>
                    <a:lnTo>
                      <a:pt x="179" y="0"/>
                    </a:lnTo>
                    <a:lnTo>
                      <a:pt x="163" y="0"/>
                    </a:lnTo>
                    <a:lnTo>
                      <a:pt x="121" y="8"/>
                    </a:lnTo>
                    <a:lnTo>
                      <a:pt x="105" y="8"/>
                    </a:lnTo>
                    <a:lnTo>
                      <a:pt x="97" y="8"/>
                    </a:lnTo>
                    <a:lnTo>
                      <a:pt x="72" y="16"/>
                    </a:lnTo>
                    <a:lnTo>
                      <a:pt x="48" y="16"/>
                    </a:lnTo>
                    <a:lnTo>
                      <a:pt x="23" y="16"/>
                    </a:lnTo>
                    <a:lnTo>
                      <a:pt x="7" y="16"/>
                    </a:lnTo>
                  </a:path>
                </a:pathLst>
              </a:custGeom>
              <a:solidFill>
                <a:srgbClr val="CCCC00"/>
              </a:solidFill>
              <a:ln w="12700" cap="rnd" cmpd="sng">
                <a:solidFill>
                  <a:schemeClr val="tx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47" name="Freeform 279"/>
              <p:cNvSpPr>
                <a:spLocks/>
              </p:cNvSpPr>
              <p:nvPr/>
            </p:nvSpPr>
            <p:spPr bwMode="auto">
              <a:xfrm>
                <a:off x="4678" y="1356"/>
                <a:ext cx="197" cy="130"/>
              </a:xfrm>
              <a:custGeom>
                <a:avLst/>
                <a:gdLst/>
                <a:ahLst/>
                <a:cxnLst>
                  <a:cxn ang="0">
                    <a:pos x="208" y="0"/>
                  </a:cxn>
                  <a:cxn ang="0">
                    <a:pos x="208" y="7"/>
                  </a:cxn>
                  <a:cxn ang="0">
                    <a:pos x="200" y="28"/>
                  </a:cxn>
                  <a:cxn ang="0">
                    <a:pos x="192" y="47"/>
                  </a:cxn>
                  <a:cxn ang="0">
                    <a:pos x="184" y="68"/>
                  </a:cxn>
                  <a:cxn ang="0">
                    <a:pos x="176" y="82"/>
                  </a:cxn>
                  <a:cxn ang="0">
                    <a:pos x="167" y="88"/>
                  </a:cxn>
                  <a:cxn ang="0">
                    <a:pos x="160" y="102"/>
                  </a:cxn>
                  <a:cxn ang="0">
                    <a:pos x="152" y="109"/>
                  </a:cxn>
                  <a:cxn ang="0">
                    <a:pos x="144" y="115"/>
                  </a:cxn>
                  <a:cxn ang="0">
                    <a:pos x="136" y="123"/>
                  </a:cxn>
                  <a:cxn ang="0">
                    <a:pos x="120" y="136"/>
                  </a:cxn>
                  <a:cxn ang="0">
                    <a:pos x="105" y="143"/>
                  </a:cxn>
                  <a:cxn ang="0">
                    <a:pos x="97" y="143"/>
                  </a:cxn>
                  <a:cxn ang="0">
                    <a:pos x="88" y="143"/>
                  </a:cxn>
                  <a:cxn ang="0">
                    <a:pos x="81" y="143"/>
                  </a:cxn>
                  <a:cxn ang="0">
                    <a:pos x="72" y="136"/>
                  </a:cxn>
                  <a:cxn ang="0">
                    <a:pos x="56" y="129"/>
                  </a:cxn>
                  <a:cxn ang="0">
                    <a:pos x="48" y="123"/>
                  </a:cxn>
                  <a:cxn ang="0">
                    <a:pos x="41" y="115"/>
                  </a:cxn>
                  <a:cxn ang="0">
                    <a:pos x="32" y="109"/>
                  </a:cxn>
                  <a:cxn ang="0">
                    <a:pos x="24" y="102"/>
                  </a:cxn>
                  <a:cxn ang="0">
                    <a:pos x="16" y="102"/>
                  </a:cxn>
                  <a:cxn ang="0">
                    <a:pos x="8" y="102"/>
                  </a:cxn>
                  <a:cxn ang="0">
                    <a:pos x="0" y="102"/>
                  </a:cxn>
                  <a:cxn ang="0">
                    <a:pos x="0" y="109"/>
                  </a:cxn>
                  <a:cxn ang="0">
                    <a:pos x="8" y="115"/>
                  </a:cxn>
                  <a:cxn ang="0">
                    <a:pos x="16" y="123"/>
                  </a:cxn>
                  <a:cxn ang="0">
                    <a:pos x="41" y="129"/>
                  </a:cxn>
                  <a:cxn ang="0">
                    <a:pos x="56" y="136"/>
                  </a:cxn>
                  <a:cxn ang="0">
                    <a:pos x="81" y="136"/>
                  </a:cxn>
                  <a:cxn ang="0">
                    <a:pos x="97" y="129"/>
                  </a:cxn>
                  <a:cxn ang="0">
                    <a:pos x="112" y="115"/>
                  </a:cxn>
                  <a:cxn ang="0">
                    <a:pos x="120" y="109"/>
                  </a:cxn>
                  <a:cxn ang="0">
                    <a:pos x="127" y="102"/>
                  </a:cxn>
                  <a:cxn ang="0">
                    <a:pos x="152" y="88"/>
                  </a:cxn>
                  <a:cxn ang="0">
                    <a:pos x="167" y="75"/>
                  </a:cxn>
                  <a:cxn ang="0">
                    <a:pos x="176" y="61"/>
                  </a:cxn>
                  <a:cxn ang="0">
                    <a:pos x="184" y="55"/>
                  </a:cxn>
                  <a:cxn ang="0">
                    <a:pos x="192" y="41"/>
                  </a:cxn>
                  <a:cxn ang="0">
                    <a:pos x="200" y="28"/>
                  </a:cxn>
                  <a:cxn ang="0">
                    <a:pos x="208" y="7"/>
                  </a:cxn>
                  <a:cxn ang="0">
                    <a:pos x="208" y="0"/>
                  </a:cxn>
                </a:cxnLst>
                <a:rect l="0" t="0" r="r" b="b"/>
                <a:pathLst>
                  <a:path w="209" h="144">
                    <a:moveTo>
                      <a:pt x="208" y="0"/>
                    </a:moveTo>
                    <a:lnTo>
                      <a:pt x="208" y="7"/>
                    </a:lnTo>
                    <a:lnTo>
                      <a:pt x="200" y="28"/>
                    </a:lnTo>
                    <a:lnTo>
                      <a:pt x="192" y="47"/>
                    </a:lnTo>
                    <a:lnTo>
                      <a:pt x="184" y="68"/>
                    </a:lnTo>
                    <a:lnTo>
                      <a:pt x="176" y="82"/>
                    </a:lnTo>
                    <a:lnTo>
                      <a:pt x="167" y="88"/>
                    </a:lnTo>
                    <a:lnTo>
                      <a:pt x="160" y="102"/>
                    </a:lnTo>
                    <a:lnTo>
                      <a:pt x="152" y="109"/>
                    </a:lnTo>
                    <a:lnTo>
                      <a:pt x="144" y="115"/>
                    </a:lnTo>
                    <a:lnTo>
                      <a:pt x="136" y="123"/>
                    </a:lnTo>
                    <a:lnTo>
                      <a:pt x="120" y="136"/>
                    </a:lnTo>
                    <a:lnTo>
                      <a:pt x="105" y="143"/>
                    </a:lnTo>
                    <a:lnTo>
                      <a:pt x="97" y="143"/>
                    </a:lnTo>
                    <a:lnTo>
                      <a:pt x="88" y="143"/>
                    </a:lnTo>
                    <a:lnTo>
                      <a:pt x="81" y="143"/>
                    </a:lnTo>
                    <a:lnTo>
                      <a:pt x="72" y="136"/>
                    </a:lnTo>
                    <a:lnTo>
                      <a:pt x="56" y="129"/>
                    </a:lnTo>
                    <a:lnTo>
                      <a:pt x="48" y="123"/>
                    </a:lnTo>
                    <a:lnTo>
                      <a:pt x="41" y="115"/>
                    </a:lnTo>
                    <a:lnTo>
                      <a:pt x="32" y="109"/>
                    </a:lnTo>
                    <a:lnTo>
                      <a:pt x="24" y="102"/>
                    </a:lnTo>
                    <a:lnTo>
                      <a:pt x="16" y="102"/>
                    </a:lnTo>
                    <a:lnTo>
                      <a:pt x="8" y="102"/>
                    </a:lnTo>
                    <a:lnTo>
                      <a:pt x="0" y="102"/>
                    </a:lnTo>
                    <a:lnTo>
                      <a:pt x="0" y="109"/>
                    </a:lnTo>
                    <a:lnTo>
                      <a:pt x="8" y="115"/>
                    </a:lnTo>
                    <a:lnTo>
                      <a:pt x="16" y="123"/>
                    </a:lnTo>
                    <a:lnTo>
                      <a:pt x="41" y="129"/>
                    </a:lnTo>
                    <a:lnTo>
                      <a:pt x="56" y="136"/>
                    </a:lnTo>
                    <a:lnTo>
                      <a:pt x="81" y="136"/>
                    </a:lnTo>
                    <a:lnTo>
                      <a:pt x="97" y="129"/>
                    </a:lnTo>
                    <a:lnTo>
                      <a:pt x="112" y="115"/>
                    </a:lnTo>
                    <a:lnTo>
                      <a:pt x="120" y="109"/>
                    </a:lnTo>
                    <a:lnTo>
                      <a:pt x="127" y="102"/>
                    </a:lnTo>
                    <a:lnTo>
                      <a:pt x="152" y="88"/>
                    </a:lnTo>
                    <a:lnTo>
                      <a:pt x="167" y="75"/>
                    </a:lnTo>
                    <a:lnTo>
                      <a:pt x="176" y="61"/>
                    </a:lnTo>
                    <a:lnTo>
                      <a:pt x="184" y="55"/>
                    </a:lnTo>
                    <a:lnTo>
                      <a:pt x="192" y="41"/>
                    </a:lnTo>
                    <a:lnTo>
                      <a:pt x="200" y="28"/>
                    </a:lnTo>
                    <a:lnTo>
                      <a:pt x="208" y="7"/>
                    </a:lnTo>
                    <a:lnTo>
                      <a:pt x="208" y="0"/>
                    </a:lnTo>
                  </a:path>
                </a:pathLst>
              </a:custGeom>
              <a:solidFill>
                <a:schemeClr val="accent1"/>
              </a:solidFill>
              <a:ln w="12700" cap="rnd" cmpd="sng">
                <a:solidFill>
                  <a:schemeClr val="tx1"/>
                </a:solidFill>
                <a:prstDash val="solid"/>
                <a:round/>
                <a:headEnd/>
                <a:tailEnd/>
              </a:ln>
              <a:effectLst/>
            </p:spPr>
            <p:txBody>
              <a:bodyPr/>
              <a:lstStyle/>
              <a:p>
                <a:pPr fontAlgn="base">
                  <a:spcBef>
                    <a:spcPct val="0"/>
                  </a:spcBef>
                  <a:spcAft>
                    <a:spcPct val="0"/>
                  </a:spcAft>
                </a:pPr>
                <a:endParaRPr lang="es-AR" sz="2400">
                  <a:solidFill>
                    <a:srgbClr val="000000"/>
                  </a:solidFill>
                </a:endParaRPr>
              </a:p>
            </p:txBody>
          </p:sp>
          <p:sp>
            <p:nvSpPr>
              <p:cNvPr id="7448" name="Freeform 280"/>
              <p:cNvSpPr>
                <a:spLocks/>
              </p:cNvSpPr>
              <p:nvPr/>
            </p:nvSpPr>
            <p:spPr bwMode="auto">
              <a:xfrm>
                <a:off x="4874" y="1114"/>
                <a:ext cx="224" cy="232"/>
              </a:xfrm>
              <a:custGeom>
                <a:avLst/>
                <a:gdLst/>
                <a:ahLst/>
                <a:cxnLst>
                  <a:cxn ang="0">
                    <a:pos x="0" y="14"/>
                  </a:cxn>
                  <a:cxn ang="0">
                    <a:pos x="7" y="34"/>
                  </a:cxn>
                  <a:cxn ang="0">
                    <a:pos x="15" y="68"/>
                  </a:cxn>
                  <a:cxn ang="0">
                    <a:pos x="23" y="87"/>
                  </a:cxn>
                  <a:cxn ang="0">
                    <a:pos x="40" y="114"/>
                  </a:cxn>
                  <a:cxn ang="0">
                    <a:pos x="47" y="121"/>
                  </a:cxn>
                  <a:cxn ang="0">
                    <a:pos x="64" y="134"/>
                  </a:cxn>
                  <a:cxn ang="0">
                    <a:pos x="105" y="161"/>
                  </a:cxn>
                  <a:cxn ang="0">
                    <a:pos x="121" y="175"/>
                  </a:cxn>
                  <a:cxn ang="0">
                    <a:pos x="145" y="188"/>
                  </a:cxn>
                  <a:cxn ang="0">
                    <a:pos x="194" y="215"/>
                  </a:cxn>
                  <a:cxn ang="0">
                    <a:pos x="210" y="229"/>
                  </a:cxn>
                  <a:cxn ang="0">
                    <a:pos x="219" y="236"/>
                  </a:cxn>
                  <a:cxn ang="0">
                    <a:pos x="227" y="249"/>
                  </a:cxn>
                  <a:cxn ang="0">
                    <a:pos x="236" y="256"/>
                  </a:cxn>
                  <a:cxn ang="0">
                    <a:pos x="227" y="256"/>
                  </a:cxn>
                  <a:cxn ang="0">
                    <a:pos x="210" y="242"/>
                  </a:cxn>
                  <a:cxn ang="0">
                    <a:pos x="194" y="229"/>
                  </a:cxn>
                  <a:cxn ang="0">
                    <a:pos x="178" y="209"/>
                  </a:cxn>
                  <a:cxn ang="0">
                    <a:pos x="170" y="195"/>
                  </a:cxn>
                  <a:cxn ang="0">
                    <a:pos x="162" y="182"/>
                  </a:cxn>
                  <a:cxn ang="0">
                    <a:pos x="138" y="155"/>
                  </a:cxn>
                  <a:cxn ang="0">
                    <a:pos x="121" y="141"/>
                  </a:cxn>
                  <a:cxn ang="0">
                    <a:pos x="96" y="121"/>
                  </a:cxn>
                  <a:cxn ang="0">
                    <a:pos x="89" y="114"/>
                  </a:cxn>
                  <a:cxn ang="0">
                    <a:pos x="72" y="101"/>
                  </a:cxn>
                  <a:cxn ang="0">
                    <a:pos x="47" y="74"/>
                  </a:cxn>
                  <a:cxn ang="0">
                    <a:pos x="31" y="61"/>
                  </a:cxn>
                  <a:cxn ang="0">
                    <a:pos x="23" y="47"/>
                  </a:cxn>
                  <a:cxn ang="0">
                    <a:pos x="7" y="20"/>
                  </a:cxn>
                  <a:cxn ang="0">
                    <a:pos x="0" y="0"/>
                  </a:cxn>
                </a:cxnLst>
                <a:rect l="0" t="0" r="r" b="b"/>
                <a:pathLst>
                  <a:path w="237" h="257">
                    <a:moveTo>
                      <a:pt x="0" y="14"/>
                    </a:moveTo>
                    <a:lnTo>
                      <a:pt x="7" y="34"/>
                    </a:lnTo>
                    <a:lnTo>
                      <a:pt x="15" y="68"/>
                    </a:lnTo>
                    <a:lnTo>
                      <a:pt x="23" y="87"/>
                    </a:lnTo>
                    <a:lnTo>
                      <a:pt x="40" y="114"/>
                    </a:lnTo>
                    <a:lnTo>
                      <a:pt x="47" y="121"/>
                    </a:lnTo>
                    <a:lnTo>
                      <a:pt x="64" y="134"/>
                    </a:lnTo>
                    <a:lnTo>
                      <a:pt x="105" y="161"/>
                    </a:lnTo>
                    <a:lnTo>
                      <a:pt x="121" y="175"/>
                    </a:lnTo>
                    <a:lnTo>
                      <a:pt x="145" y="188"/>
                    </a:lnTo>
                    <a:lnTo>
                      <a:pt x="194" y="215"/>
                    </a:lnTo>
                    <a:lnTo>
                      <a:pt x="210" y="229"/>
                    </a:lnTo>
                    <a:lnTo>
                      <a:pt x="219" y="236"/>
                    </a:lnTo>
                    <a:lnTo>
                      <a:pt x="227" y="249"/>
                    </a:lnTo>
                    <a:lnTo>
                      <a:pt x="236" y="256"/>
                    </a:lnTo>
                    <a:lnTo>
                      <a:pt x="227" y="256"/>
                    </a:lnTo>
                    <a:lnTo>
                      <a:pt x="210" y="242"/>
                    </a:lnTo>
                    <a:lnTo>
                      <a:pt x="194" y="229"/>
                    </a:lnTo>
                    <a:lnTo>
                      <a:pt x="178" y="209"/>
                    </a:lnTo>
                    <a:lnTo>
                      <a:pt x="170" y="195"/>
                    </a:lnTo>
                    <a:lnTo>
                      <a:pt x="162" y="182"/>
                    </a:lnTo>
                    <a:lnTo>
                      <a:pt x="138" y="155"/>
                    </a:lnTo>
                    <a:lnTo>
                      <a:pt x="121" y="141"/>
                    </a:lnTo>
                    <a:lnTo>
                      <a:pt x="96" y="121"/>
                    </a:lnTo>
                    <a:lnTo>
                      <a:pt x="89" y="114"/>
                    </a:lnTo>
                    <a:lnTo>
                      <a:pt x="72" y="101"/>
                    </a:lnTo>
                    <a:lnTo>
                      <a:pt x="47" y="74"/>
                    </a:lnTo>
                    <a:lnTo>
                      <a:pt x="31" y="61"/>
                    </a:lnTo>
                    <a:lnTo>
                      <a:pt x="23" y="47"/>
                    </a:lnTo>
                    <a:lnTo>
                      <a:pt x="7" y="20"/>
                    </a:lnTo>
                    <a:lnTo>
                      <a:pt x="0" y="0"/>
                    </a:lnTo>
                  </a:path>
                </a:pathLst>
              </a:custGeom>
              <a:solidFill>
                <a:schemeClr val="accent1"/>
              </a:solidFill>
              <a:ln w="12700" cap="rnd" cmpd="sng">
                <a:solidFill>
                  <a:schemeClr val="tx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49" name="Freeform 281"/>
              <p:cNvSpPr>
                <a:spLocks/>
              </p:cNvSpPr>
              <p:nvPr/>
            </p:nvSpPr>
            <p:spPr bwMode="auto">
              <a:xfrm>
                <a:off x="4686" y="943"/>
                <a:ext cx="175" cy="274"/>
              </a:xfrm>
              <a:custGeom>
                <a:avLst/>
                <a:gdLst/>
                <a:ahLst/>
                <a:cxnLst>
                  <a:cxn ang="0">
                    <a:pos x="184" y="34"/>
                  </a:cxn>
                  <a:cxn ang="0">
                    <a:pos x="176" y="54"/>
                  </a:cxn>
                  <a:cxn ang="0">
                    <a:pos x="152" y="94"/>
                  </a:cxn>
                  <a:cxn ang="0">
                    <a:pos x="136" y="128"/>
                  </a:cxn>
                  <a:cxn ang="0">
                    <a:pos x="120" y="147"/>
                  </a:cxn>
                  <a:cxn ang="0">
                    <a:pos x="112" y="155"/>
                  </a:cxn>
                  <a:cxn ang="0">
                    <a:pos x="104" y="168"/>
                  </a:cxn>
                  <a:cxn ang="0">
                    <a:pos x="72" y="201"/>
                  </a:cxn>
                  <a:cxn ang="0">
                    <a:pos x="56" y="215"/>
                  </a:cxn>
                  <a:cxn ang="0">
                    <a:pos x="48" y="229"/>
                  </a:cxn>
                  <a:cxn ang="0">
                    <a:pos x="24" y="262"/>
                  </a:cxn>
                  <a:cxn ang="0">
                    <a:pos x="16" y="275"/>
                  </a:cxn>
                  <a:cxn ang="0">
                    <a:pos x="8" y="289"/>
                  </a:cxn>
                  <a:cxn ang="0">
                    <a:pos x="0" y="296"/>
                  </a:cxn>
                  <a:cxn ang="0">
                    <a:pos x="0" y="302"/>
                  </a:cxn>
                  <a:cxn ang="0">
                    <a:pos x="16" y="289"/>
                  </a:cxn>
                  <a:cxn ang="0">
                    <a:pos x="24" y="283"/>
                  </a:cxn>
                  <a:cxn ang="0">
                    <a:pos x="32" y="275"/>
                  </a:cxn>
                  <a:cxn ang="0">
                    <a:pos x="41" y="269"/>
                  </a:cxn>
                  <a:cxn ang="0">
                    <a:pos x="48" y="256"/>
                  </a:cxn>
                  <a:cxn ang="0">
                    <a:pos x="64" y="242"/>
                  </a:cxn>
                  <a:cxn ang="0">
                    <a:pos x="72" y="222"/>
                  </a:cxn>
                  <a:cxn ang="0">
                    <a:pos x="81" y="215"/>
                  </a:cxn>
                  <a:cxn ang="0">
                    <a:pos x="88" y="201"/>
                  </a:cxn>
                  <a:cxn ang="0">
                    <a:pos x="104" y="181"/>
                  </a:cxn>
                  <a:cxn ang="0">
                    <a:pos x="120" y="155"/>
                  </a:cxn>
                  <a:cxn ang="0">
                    <a:pos x="136" y="128"/>
                  </a:cxn>
                  <a:cxn ang="0">
                    <a:pos x="152" y="107"/>
                  </a:cxn>
                  <a:cxn ang="0">
                    <a:pos x="152" y="100"/>
                  </a:cxn>
                  <a:cxn ang="0">
                    <a:pos x="160" y="86"/>
                  </a:cxn>
                  <a:cxn ang="0">
                    <a:pos x="168" y="68"/>
                  </a:cxn>
                  <a:cxn ang="0">
                    <a:pos x="176" y="41"/>
                  </a:cxn>
                  <a:cxn ang="0">
                    <a:pos x="184" y="14"/>
                  </a:cxn>
                  <a:cxn ang="0">
                    <a:pos x="184" y="0"/>
                  </a:cxn>
                </a:cxnLst>
                <a:rect l="0" t="0" r="r" b="b"/>
                <a:pathLst>
                  <a:path w="185" h="303">
                    <a:moveTo>
                      <a:pt x="184" y="34"/>
                    </a:moveTo>
                    <a:lnTo>
                      <a:pt x="176" y="54"/>
                    </a:lnTo>
                    <a:lnTo>
                      <a:pt x="152" y="94"/>
                    </a:lnTo>
                    <a:lnTo>
                      <a:pt x="136" y="128"/>
                    </a:lnTo>
                    <a:lnTo>
                      <a:pt x="120" y="147"/>
                    </a:lnTo>
                    <a:lnTo>
                      <a:pt x="112" y="155"/>
                    </a:lnTo>
                    <a:lnTo>
                      <a:pt x="104" y="168"/>
                    </a:lnTo>
                    <a:lnTo>
                      <a:pt x="72" y="201"/>
                    </a:lnTo>
                    <a:lnTo>
                      <a:pt x="56" y="215"/>
                    </a:lnTo>
                    <a:lnTo>
                      <a:pt x="48" y="229"/>
                    </a:lnTo>
                    <a:lnTo>
                      <a:pt x="24" y="262"/>
                    </a:lnTo>
                    <a:lnTo>
                      <a:pt x="16" y="275"/>
                    </a:lnTo>
                    <a:lnTo>
                      <a:pt x="8" y="289"/>
                    </a:lnTo>
                    <a:lnTo>
                      <a:pt x="0" y="296"/>
                    </a:lnTo>
                    <a:lnTo>
                      <a:pt x="0" y="302"/>
                    </a:lnTo>
                    <a:lnTo>
                      <a:pt x="16" y="289"/>
                    </a:lnTo>
                    <a:lnTo>
                      <a:pt x="24" y="283"/>
                    </a:lnTo>
                    <a:lnTo>
                      <a:pt x="32" y="275"/>
                    </a:lnTo>
                    <a:lnTo>
                      <a:pt x="41" y="269"/>
                    </a:lnTo>
                    <a:lnTo>
                      <a:pt x="48" y="256"/>
                    </a:lnTo>
                    <a:lnTo>
                      <a:pt x="64" y="242"/>
                    </a:lnTo>
                    <a:lnTo>
                      <a:pt x="72" y="222"/>
                    </a:lnTo>
                    <a:lnTo>
                      <a:pt x="81" y="215"/>
                    </a:lnTo>
                    <a:lnTo>
                      <a:pt x="88" y="201"/>
                    </a:lnTo>
                    <a:lnTo>
                      <a:pt x="104" y="181"/>
                    </a:lnTo>
                    <a:lnTo>
                      <a:pt x="120" y="155"/>
                    </a:lnTo>
                    <a:lnTo>
                      <a:pt x="136" y="128"/>
                    </a:lnTo>
                    <a:lnTo>
                      <a:pt x="152" y="107"/>
                    </a:lnTo>
                    <a:lnTo>
                      <a:pt x="152" y="100"/>
                    </a:lnTo>
                    <a:lnTo>
                      <a:pt x="160" y="86"/>
                    </a:lnTo>
                    <a:lnTo>
                      <a:pt x="168" y="68"/>
                    </a:lnTo>
                    <a:lnTo>
                      <a:pt x="176" y="41"/>
                    </a:lnTo>
                    <a:lnTo>
                      <a:pt x="184" y="14"/>
                    </a:lnTo>
                    <a:lnTo>
                      <a:pt x="184" y="0"/>
                    </a:lnTo>
                  </a:path>
                </a:pathLst>
              </a:custGeom>
              <a:solidFill>
                <a:schemeClr val="accent1"/>
              </a:solidFill>
              <a:ln w="12700" cap="rnd" cmpd="sng">
                <a:solidFill>
                  <a:schemeClr val="tx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grpSp>
            <p:nvGrpSpPr>
              <p:cNvPr id="7980" name="Group 282"/>
              <p:cNvGrpSpPr>
                <a:grpSpLocks/>
              </p:cNvGrpSpPr>
              <p:nvPr/>
            </p:nvGrpSpPr>
            <p:grpSpPr bwMode="auto">
              <a:xfrm>
                <a:off x="4782" y="562"/>
                <a:ext cx="298" cy="171"/>
                <a:chOff x="5157" y="494"/>
                <a:chExt cx="316" cy="189"/>
              </a:xfrm>
            </p:grpSpPr>
            <p:sp>
              <p:nvSpPr>
                <p:cNvPr id="7451" name="Line 283"/>
                <p:cNvSpPr>
                  <a:spLocks noChangeShapeType="1"/>
                </p:cNvSpPr>
                <p:nvPr/>
              </p:nvSpPr>
              <p:spPr bwMode="auto">
                <a:xfrm flipV="1">
                  <a:off x="5174" y="574"/>
                  <a:ext cx="181" cy="98"/>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nvGrpSpPr>
                <p:cNvPr id="7983" name="Group 284"/>
                <p:cNvGrpSpPr>
                  <a:grpSpLocks/>
                </p:cNvGrpSpPr>
                <p:nvPr/>
              </p:nvGrpSpPr>
              <p:grpSpPr bwMode="auto">
                <a:xfrm>
                  <a:off x="5157" y="601"/>
                  <a:ext cx="77" cy="66"/>
                  <a:chOff x="5157" y="601"/>
                  <a:chExt cx="77" cy="66"/>
                </a:xfrm>
              </p:grpSpPr>
              <p:sp>
                <p:nvSpPr>
                  <p:cNvPr id="7453" name="Freeform 285"/>
                  <p:cNvSpPr>
                    <a:spLocks/>
                  </p:cNvSpPr>
                  <p:nvPr/>
                </p:nvSpPr>
                <p:spPr bwMode="auto">
                  <a:xfrm>
                    <a:off x="5157" y="646"/>
                    <a:ext cx="53" cy="21"/>
                  </a:xfrm>
                  <a:custGeom>
                    <a:avLst/>
                    <a:gdLst/>
                    <a:ahLst/>
                    <a:cxnLst>
                      <a:cxn ang="0">
                        <a:pos x="34" y="0"/>
                      </a:cxn>
                      <a:cxn ang="0">
                        <a:pos x="25" y="6"/>
                      </a:cxn>
                      <a:cxn ang="0">
                        <a:pos x="8" y="13"/>
                      </a:cxn>
                      <a:cxn ang="0">
                        <a:pos x="0" y="20"/>
                      </a:cxn>
                      <a:cxn ang="0">
                        <a:pos x="8" y="20"/>
                      </a:cxn>
                      <a:cxn ang="0">
                        <a:pos x="17" y="20"/>
                      </a:cxn>
                      <a:cxn ang="0">
                        <a:pos x="25" y="13"/>
                      </a:cxn>
                      <a:cxn ang="0">
                        <a:pos x="42" y="6"/>
                      </a:cxn>
                      <a:cxn ang="0">
                        <a:pos x="52" y="0"/>
                      </a:cxn>
                    </a:cxnLst>
                    <a:rect l="0" t="0" r="r" b="b"/>
                    <a:pathLst>
                      <a:path w="53" h="21">
                        <a:moveTo>
                          <a:pt x="34" y="0"/>
                        </a:moveTo>
                        <a:lnTo>
                          <a:pt x="25" y="6"/>
                        </a:lnTo>
                        <a:lnTo>
                          <a:pt x="8" y="13"/>
                        </a:lnTo>
                        <a:lnTo>
                          <a:pt x="0" y="20"/>
                        </a:lnTo>
                        <a:lnTo>
                          <a:pt x="8" y="20"/>
                        </a:lnTo>
                        <a:lnTo>
                          <a:pt x="17" y="20"/>
                        </a:lnTo>
                        <a:lnTo>
                          <a:pt x="25" y="13"/>
                        </a:lnTo>
                        <a:lnTo>
                          <a:pt x="42" y="6"/>
                        </a:lnTo>
                        <a:lnTo>
                          <a:pt x="52" y="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54" name="Line 286"/>
                  <p:cNvSpPr>
                    <a:spLocks noChangeShapeType="1"/>
                  </p:cNvSpPr>
                  <p:nvPr/>
                </p:nvSpPr>
                <p:spPr bwMode="auto">
                  <a:xfrm flipV="1">
                    <a:off x="5183" y="601"/>
                    <a:ext cx="51" cy="51"/>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986" name="Group 287"/>
                <p:cNvGrpSpPr>
                  <a:grpSpLocks/>
                </p:cNvGrpSpPr>
                <p:nvPr/>
              </p:nvGrpSpPr>
              <p:grpSpPr bwMode="auto">
                <a:xfrm>
                  <a:off x="5191" y="587"/>
                  <a:ext cx="77" cy="66"/>
                  <a:chOff x="5191" y="587"/>
                  <a:chExt cx="77" cy="66"/>
                </a:xfrm>
              </p:grpSpPr>
              <p:sp>
                <p:nvSpPr>
                  <p:cNvPr id="7456" name="Freeform 288"/>
                  <p:cNvSpPr>
                    <a:spLocks/>
                  </p:cNvSpPr>
                  <p:nvPr/>
                </p:nvSpPr>
                <p:spPr bwMode="auto">
                  <a:xfrm>
                    <a:off x="5191" y="633"/>
                    <a:ext cx="44" cy="20"/>
                  </a:xfrm>
                  <a:custGeom>
                    <a:avLst/>
                    <a:gdLst/>
                    <a:ahLst/>
                    <a:cxnLst>
                      <a:cxn ang="0">
                        <a:pos x="25" y="0"/>
                      </a:cxn>
                      <a:cxn ang="0">
                        <a:pos x="16" y="6"/>
                      </a:cxn>
                      <a:cxn ang="0">
                        <a:pos x="0" y="12"/>
                      </a:cxn>
                      <a:cxn ang="0">
                        <a:pos x="0" y="19"/>
                      </a:cxn>
                      <a:cxn ang="0">
                        <a:pos x="8" y="19"/>
                      </a:cxn>
                      <a:cxn ang="0">
                        <a:pos x="16" y="19"/>
                      </a:cxn>
                      <a:cxn ang="0">
                        <a:pos x="25" y="12"/>
                      </a:cxn>
                      <a:cxn ang="0">
                        <a:pos x="33" y="6"/>
                      </a:cxn>
                      <a:cxn ang="0">
                        <a:pos x="43" y="0"/>
                      </a:cxn>
                    </a:cxnLst>
                    <a:rect l="0" t="0" r="r" b="b"/>
                    <a:pathLst>
                      <a:path w="44" h="20">
                        <a:moveTo>
                          <a:pt x="25" y="0"/>
                        </a:moveTo>
                        <a:lnTo>
                          <a:pt x="16" y="6"/>
                        </a:lnTo>
                        <a:lnTo>
                          <a:pt x="0" y="12"/>
                        </a:lnTo>
                        <a:lnTo>
                          <a:pt x="0" y="19"/>
                        </a:lnTo>
                        <a:lnTo>
                          <a:pt x="8" y="19"/>
                        </a:lnTo>
                        <a:lnTo>
                          <a:pt x="16" y="19"/>
                        </a:lnTo>
                        <a:lnTo>
                          <a:pt x="25" y="12"/>
                        </a:lnTo>
                        <a:lnTo>
                          <a:pt x="33" y="6"/>
                        </a:lnTo>
                        <a:lnTo>
                          <a:pt x="43" y="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57" name="Line 289"/>
                  <p:cNvSpPr>
                    <a:spLocks noChangeShapeType="1"/>
                  </p:cNvSpPr>
                  <p:nvPr/>
                </p:nvSpPr>
                <p:spPr bwMode="auto">
                  <a:xfrm flipV="1">
                    <a:off x="5209" y="587"/>
                    <a:ext cx="59" cy="52"/>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031" name="Group 290"/>
                <p:cNvGrpSpPr>
                  <a:grpSpLocks/>
                </p:cNvGrpSpPr>
                <p:nvPr/>
              </p:nvGrpSpPr>
              <p:grpSpPr bwMode="auto">
                <a:xfrm>
                  <a:off x="5216" y="567"/>
                  <a:ext cx="77" cy="70"/>
                  <a:chOff x="5216" y="567"/>
                  <a:chExt cx="77" cy="70"/>
                </a:xfrm>
              </p:grpSpPr>
              <p:sp>
                <p:nvSpPr>
                  <p:cNvPr id="7459" name="Freeform 291"/>
                  <p:cNvSpPr>
                    <a:spLocks/>
                  </p:cNvSpPr>
                  <p:nvPr/>
                </p:nvSpPr>
                <p:spPr bwMode="auto">
                  <a:xfrm>
                    <a:off x="5216" y="620"/>
                    <a:ext cx="45" cy="17"/>
                  </a:xfrm>
                  <a:custGeom>
                    <a:avLst/>
                    <a:gdLst/>
                    <a:ahLst/>
                    <a:cxnLst>
                      <a:cxn ang="0">
                        <a:pos x="26" y="0"/>
                      </a:cxn>
                      <a:cxn ang="0">
                        <a:pos x="16" y="8"/>
                      </a:cxn>
                      <a:cxn ang="0">
                        <a:pos x="8" y="8"/>
                      </a:cxn>
                      <a:cxn ang="0">
                        <a:pos x="0" y="16"/>
                      </a:cxn>
                      <a:cxn ang="0">
                        <a:pos x="8" y="16"/>
                      </a:cxn>
                      <a:cxn ang="0">
                        <a:pos x="16" y="16"/>
                      </a:cxn>
                      <a:cxn ang="0">
                        <a:pos x="34" y="8"/>
                      </a:cxn>
                      <a:cxn ang="0">
                        <a:pos x="44" y="0"/>
                      </a:cxn>
                    </a:cxnLst>
                    <a:rect l="0" t="0" r="r" b="b"/>
                    <a:pathLst>
                      <a:path w="45" h="17">
                        <a:moveTo>
                          <a:pt x="26" y="0"/>
                        </a:moveTo>
                        <a:lnTo>
                          <a:pt x="16" y="8"/>
                        </a:lnTo>
                        <a:lnTo>
                          <a:pt x="8" y="8"/>
                        </a:lnTo>
                        <a:lnTo>
                          <a:pt x="0" y="16"/>
                        </a:lnTo>
                        <a:lnTo>
                          <a:pt x="8" y="16"/>
                        </a:lnTo>
                        <a:lnTo>
                          <a:pt x="16" y="16"/>
                        </a:lnTo>
                        <a:lnTo>
                          <a:pt x="34" y="8"/>
                        </a:lnTo>
                        <a:lnTo>
                          <a:pt x="44" y="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60" name="Line 292"/>
                  <p:cNvSpPr>
                    <a:spLocks noChangeShapeType="1"/>
                  </p:cNvSpPr>
                  <p:nvPr/>
                </p:nvSpPr>
                <p:spPr bwMode="auto">
                  <a:xfrm flipV="1">
                    <a:off x="5234" y="567"/>
                    <a:ext cx="59" cy="53"/>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037" name="Group 293"/>
                <p:cNvGrpSpPr>
                  <a:grpSpLocks/>
                </p:cNvGrpSpPr>
                <p:nvPr/>
              </p:nvGrpSpPr>
              <p:grpSpPr bwMode="auto">
                <a:xfrm>
                  <a:off x="5243" y="547"/>
                  <a:ext cx="78" cy="71"/>
                  <a:chOff x="5243" y="547"/>
                  <a:chExt cx="78" cy="71"/>
                </a:xfrm>
              </p:grpSpPr>
              <p:sp>
                <p:nvSpPr>
                  <p:cNvPr id="7462" name="Freeform 294"/>
                  <p:cNvSpPr>
                    <a:spLocks/>
                  </p:cNvSpPr>
                  <p:nvPr/>
                </p:nvSpPr>
                <p:spPr bwMode="auto">
                  <a:xfrm>
                    <a:off x="5243" y="601"/>
                    <a:ext cx="44" cy="17"/>
                  </a:xfrm>
                  <a:custGeom>
                    <a:avLst/>
                    <a:gdLst/>
                    <a:ahLst/>
                    <a:cxnLst>
                      <a:cxn ang="0">
                        <a:pos x="25" y="0"/>
                      </a:cxn>
                      <a:cxn ang="0">
                        <a:pos x="16" y="8"/>
                      </a:cxn>
                      <a:cxn ang="0">
                        <a:pos x="8" y="8"/>
                      </a:cxn>
                      <a:cxn ang="0">
                        <a:pos x="0" y="16"/>
                      </a:cxn>
                      <a:cxn ang="0">
                        <a:pos x="8" y="16"/>
                      </a:cxn>
                      <a:cxn ang="0">
                        <a:pos x="16" y="16"/>
                      </a:cxn>
                      <a:cxn ang="0">
                        <a:pos x="33" y="8"/>
                      </a:cxn>
                      <a:cxn ang="0">
                        <a:pos x="43" y="0"/>
                      </a:cxn>
                    </a:cxnLst>
                    <a:rect l="0" t="0" r="r" b="b"/>
                    <a:pathLst>
                      <a:path w="44" h="17">
                        <a:moveTo>
                          <a:pt x="25" y="0"/>
                        </a:moveTo>
                        <a:lnTo>
                          <a:pt x="16" y="8"/>
                        </a:lnTo>
                        <a:lnTo>
                          <a:pt x="8" y="8"/>
                        </a:lnTo>
                        <a:lnTo>
                          <a:pt x="0" y="16"/>
                        </a:lnTo>
                        <a:lnTo>
                          <a:pt x="8" y="16"/>
                        </a:lnTo>
                        <a:lnTo>
                          <a:pt x="16" y="16"/>
                        </a:lnTo>
                        <a:lnTo>
                          <a:pt x="33" y="8"/>
                        </a:lnTo>
                        <a:lnTo>
                          <a:pt x="43" y="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63" name="Line 295"/>
                  <p:cNvSpPr>
                    <a:spLocks noChangeShapeType="1"/>
                  </p:cNvSpPr>
                  <p:nvPr/>
                </p:nvSpPr>
                <p:spPr bwMode="auto">
                  <a:xfrm flipV="1">
                    <a:off x="5260" y="547"/>
                    <a:ext cx="61" cy="54"/>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054" name="Group 296"/>
                <p:cNvGrpSpPr>
                  <a:grpSpLocks/>
                </p:cNvGrpSpPr>
                <p:nvPr/>
              </p:nvGrpSpPr>
              <p:grpSpPr bwMode="auto">
                <a:xfrm>
                  <a:off x="5260" y="534"/>
                  <a:ext cx="86" cy="70"/>
                  <a:chOff x="5260" y="534"/>
                  <a:chExt cx="86" cy="70"/>
                </a:xfrm>
              </p:grpSpPr>
              <p:sp>
                <p:nvSpPr>
                  <p:cNvPr id="7465" name="Freeform 297"/>
                  <p:cNvSpPr>
                    <a:spLocks/>
                  </p:cNvSpPr>
                  <p:nvPr/>
                </p:nvSpPr>
                <p:spPr bwMode="auto">
                  <a:xfrm>
                    <a:off x="5260" y="587"/>
                    <a:ext cx="53" cy="17"/>
                  </a:xfrm>
                  <a:custGeom>
                    <a:avLst/>
                    <a:gdLst/>
                    <a:ahLst/>
                    <a:cxnLst>
                      <a:cxn ang="0">
                        <a:pos x="35" y="0"/>
                      </a:cxn>
                      <a:cxn ang="0">
                        <a:pos x="26" y="8"/>
                      </a:cxn>
                      <a:cxn ang="0">
                        <a:pos x="16" y="8"/>
                      </a:cxn>
                      <a:cxn ang="0">
                        <a:pos x="0" y="16"/>
                      </a:cxn>
                      <a:cxn ang="0">
                        <a:pos x="9" y="16"/>
                      </a:cxn>
                      <a:cxn ang="0">
                        <a:pos x="16" y="16"/>
                      </a:cxn>
                      <a:cxn ang="0">
                        <a:pos x="42" y="8"/>
                      </a:cxn>
                      <a:cxn ang="0">
                        <a:pos x="52" y="0"/>
                      </a:cxn>
                    </a:cxnLst>
                    <a:rect l="0" t="0" r="r" b="b"/>
                    <a:pathLst>
                      <a:path w="53" h="17">
                        <a:moveTo>
                          <a:pt x="35" y="0"/>
                        </a:moveTo>
                        <a:lnTo>
                          <a:pt x="26" y="8"/>
                        </a:lnTo>
                        <a:lnTo>
                          <a:pt x="16" y="8"/>
                        </a:lnTo>
                        <a:lnTo>
                          <a:pt x="0" y="16"/>
                        </a:lnTo>
                        <a:lnTo>
                          <a:pt x="9" y="16"/>
                        </a:lnTo>
                        <a:lnTo>
                          <a:pt x="16" y="16"/>
                        </a:lnTo>
                        <a:lnTo>
                          <a:pt x="42" y="8"/>
                        </a:lnTo>
                        <a:lnTo>
                          <a:pt x="52" y="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66" name="Line 298"/>
                  <p:cNvSpPr>
                    <a:spLocks noChangeShapeType="1"/>
                  </p:cNvSpPr>
                  <p:nvPr/>
                </p:nvSpPr>
                <p:spPr bwMode="auto">
                  <a:xfrm flipV="1">
                    <a:off x="5286" y="534"/>
                    <a:ext cx="60" cy="53"/>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056" name="Group 299"/>
                <p:cNvGrpSpPr>
                  <a:grpSpLocks/>
                </p:cNvGrpSpPr>
                <p:nvPr/>
              </p:nvGrpSpPr>
              <p:grpSpPr bwMode="auto">
                <a:xfrm>
                  <a:off x="5293" y="521"/>
                  <a:ext cx="79" cy="67"/>
                  <a:chOff x="5293" y="521"/>
                  <a:chExt cx="79" cy="67"/>
                </a:xfrm>
              </p:grpSpPr>
              <p:sp>
                <p:nvSpPr>
                  <p:cNvPr id="7468" name="Freeform 300"/>
                  <p:cNvSpPr>
                    <a:spLocks/>
                  </p:cNvSpPr>
                  <p:nvPr/>
                </p:nvSpPr>
                <p:spPr bwMode="auto">
                  <a:xfrm>
                    <a:off x="5293" y="567"/>
                    <a:ext cx="45" cy="21"/>
                  </a:xfrm>
                  <a:custGeom>
                    <a:avLst/>
                    <a:gdLst/>
                    <a:ahLst/>
                    <a:cxnLst>
                      <a:cxn ang="0">
                        <a:pos x="26" y="0"/>
                      </a:cxn>
                      <a:cxn ang="0">
                        <a:pos x="16" y="6"/>
                      </a:cxn>
                      <a:cxn ang="0">
                        <a:pos x="0" y="13"/>
                      </a:cxn>
                      <a:cxn ang="0">
                        <a:pos x="0" y="20"/>
                      </a:cxn>
                      <a:cxn ang="0">
                        <a:pos x="8" y="20"/>
                      </a:cxn>
                      <a:cxn ang="0">
                        <a:pos x="16" y="20"/>
                      </a:cxn>
                      <a:cxn ang="0">
                        <a:pos x="26" y="13"/>
                      </a:cxn>
                      <a:cxn ang="0">
                        <a:pos x="34" y="6"/>
                      </a:cxn>
                      <a:cxn ang="0">
                        <a:pos x="44" y="0"/>
                      </a:cxn>
                    </a:cxnLst>
                    <a:rect l="0" t="0" r="r" b="b"/>
                    <a:pathLst>
                      <a:path w="45" h="21">
                        <a:moveTo>
                          <a:pt x="26" y="0"/>
                        </a:moveTo>
                        <a:lnTo>
                          <a:pt x="16" y="6"/>
                        </a:lnTo>
                        <a:lnTo>
                          <a:pt x="0" y="13"/>
                        </a:lnTo>
                        <a:lnTo>
                          <a:pt x="0" y="20"/>
                        </a:lnTo>
                        <a:lnTo>
                          <a:pt x="8" y="20"/>
                        </a:lnTo>
                        <a:lnTo>
                          <a:pt x="16" y="20"/>
                        </a:lnTo>
                        <a:lnTo>
                          <a:pt x="26" y="13"/>
                        </a:lnTo>
                        <a:lnTo>
                          <a:pt x="34" y="6"/>
                        </a:lnTo>
                        <a:lnTo>
                          <a:pt x="44" y="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69" name="Line 301"/>
                  <p:cNvSpPr>
                    <a:spLocks noChangeShapeType="1"/>
                  </p:cNvSpPr>
                  <p:nvPr/>
                </p:nvSpPr>
                <p:spPr bwMode="auto">
                  <a:xfrm flipV="1">
                    <a:off x="5312" y="521"/>
                    <a:ext cx="60" cy="52"/>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059" name="Group 302"/>
                <p:cNvGrpSpPr>
                  <a:grpSpLocks/>
                </p:cNvGrpSpPr>
                <p:nvPr/>
              </p:nvGrpSpPr>
              <p:grpSpPr bwMode="auto">
                <a:xfrm>
                  <a:off x="5312" y="508"/>
                  <a:ext cx="76" cy="70"/>
                  <a:chOff x="5312" y="508"/>
                  <a:chExt cx="76" cy="70"/>
                </a:xfrm>
              </p:grpSpPr>
              <p:sp>
                <p:nvSpPr>
                  <p:cNvPr id="7471" name="Freeform 303"/>
                  <p:cNvSpPr>
                    <a:spLocks/>
                  </p:cNvSpPr>
                  <p:nvPr/>
                </p:nvSpPr>
                <p:spPr bwMode="auto">
                  <a:xfrm>
                    <a:off x="5312" y="561"/>
                    <a:ext cx="44" cy="17"/>
                  </a:xfrm>
                  <a:custGeom>
                    <a:avLst/>
                    <a:gdLst/>
                    <a:ahLst/>
                    <a:cxnLst>
                      <a:cxn ang="0">
                        <a:pos x="33" y="0"/>
                      </a:cxn>
                      <a:cxn ang="0">
                        <a:pos x="25" y="8"/>
                      </a:cxn>
                      <a:cxn ang="0">
                        <a:pos x="16" y="8"/>
                      </a:cxn>
                      <a:cxn ang="0">
                        <a:pos x="0" y="16"/>
                      </a:cxn>
                      <a:cxn ang="0">
                        <a:pos x="8" y="16"/>
                      </a:cxn>
                      <a:cxn ang="0">
                        <a:pos x="16" y="16"/>
                      </a:cxn>
                      <a:cxn ang="0">
                        <a:pos x="33" y="8"/>
                      </a:cxn>
                      <a:cxn ang="0">
                        <a:pos x="43" y="0"/>
                      </a:cxn>
                    </a:cxnLst>
                    <a:rect l="0" t="0" r="r" b="b"/>
                    <a:pathLst>
                      <a:path w="44" h="17">
                        <a:moveTo>
                          <a:pt x="33" y="0"/>
                        </a:moveTo>
                        <a:lnTo>
                          <a:pt x="25" y="8"/>
                        </a:lnTo>
                        <a:lnTo>
                          <a:pt x="16" y="8"/>
                        </a:lnTo>
                        <a:lnTo>
                          <a:pt x="0" y="16"/>
                        </a:lnTo>
                        <a:lnTo>
                          <a:pt x="8" y="16"/>
                        </a:lnTo>
                        <a:lnTo>
                          <a:pt x="16" y="16"/>
                        </a:lnTo>
                        <a:lnTo>
                          <a:pt x="33" y="8"/>
                        </a:lnTo>
                        <a:lnTo>
                          <a:pt x="43" y="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72" name="Line 304"/>
                  <p:cNvSpPr>
                    <a:spLocks noChangeShapeType="1"/>
                  </p:cNvSpPr>
                  <p:nvPr/>
                </p:nvSpPr>
                <p:spPr bwMode="auto">
                  <a:xfrm flipV="1">
                    <a:off x="5328" y="508"/>
                    <a:ext cx="60" cy="53"/>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062" name="Group 305"/>
                <p:cNvGrpSpPr>
                  <a:grpSpLocks/>
                </p:cNvGrpSpPr>
                <p:nvPr/>
              </p:nvGrpSpPr>
              <p:grpSpPr bwMode="auto">
                <a:xfrm>
                  <a:off x="5337" y="494"/>
                  <a:ext cx="77" cy="74"/>
                  <a:chOff x="5337" y="494"/>
                  <a:chExt cx="77" cy="74"/>
                </a:xfrm>
              </p:grpSpPr>
              <p:sp>
                <p:nvSpPr>
                  <p:cNvPr id="7474" name="Freeform 306"/>
                  <p:cNvSpPr>
                    <a:spLocks/>
                  </p:cNvSpPr>
                  <p:nvPr/>
                </p:nvSpPr>
                <p:spPr bwMode="auto">
                  <a:xfrm>
                    <a:off x="5337" y="547"/>
                    <a:ext cx="43" cy="21"/>
                  </a:xfrm>
                  <a:custGeom>
                    <a:avLst/>
                    <a:gdLst/>
                    <a:ahLst/>
                    <a:cxnLst>
                      <a:cxn ang="0">
                        <a:pos x="32" y="0"/>
                      </a:cxn>
                      <a:cxn ang="0">
                        <a:pos x="15" y="6"/>
                      </a:cxn>
                      <a:cxn ang="0">
                        <a:pos x="7" y="13"/>
                      </a:cxn>
                      <a:cxn ang="0">
                        <a:pos x="0" y="20"/>
                      </a:cxn>
                      <a:cxn ang="0">
                        <a:pos x="7" y="20"/>
                      </a:cxn>
                      <a:cxn ang="0">
                        <a:pos x="15" y="20"/>
                      </a:cxn>
                      <a:cxn ang="0">
                        <a:pos x="32" y="6"/>
                      </a:cxn>
                      <a:cxn ang="0">
                        <a:pos x="42" y="0"/>
                      </a:cxn>
                    </a:cxnLst>
                    <a:rect l="0" t="0" r="r" b="b"/>
                    <a:pathLst>
                      <a:path w="43" h="21">
                        <a:moveTo>
                          <a:pt x="32" y="0"/>
                        </a:moveTo>
                        <a:lnTo>
                          <a:pt x="15" y="6"/>
                        </a:lnTo>
                        <a:lnTo>
                          <a:pt x="7" y="13"/>
                        </a:lnTo>
                        <a:lnTo>
                          <a:pt x="0" y="20"/>
                        </a:lnTo>
                        <a:lnTo>
                          <a:pt x="7" y="20"/>
                        </a:lnTo>
                        <a:lnTo>
                          <a:pt x="15" y="20"/>
                        </a:lnTo>
                        <a:lnTo>
                          <a:pt x="32" y="6"/>
                        </a:lnTo>
                        <a:lnTo>
                          <a:pt x="42" y="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75" name="Line 307"/>
                  <p:cNvSpPr>
                    <a:spLocks noChangeShapeType="1"/>
                  </p:cNvSpPr>
                  <p:nvPr/>
                </p:nvSpPr>
                <p:spPr bwMode="auto">
                  <a:xfrm flipV="1">
                    <a:off x="5355" y="494"/>
                    <a:ext cx="59" cy="59"/>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065" name="Group 308"/>
                <p:cNvGrpSpPr>
                  <a:grpSpLocks/>
                </p:cNvGrpSpPr>
                <p:nvPr/>
              </p:nvGrpSpPr>
              <p:grpSpPr bwMode="auto">
                <a:xfrm>
                  <a:off x="5312" y="521"/>
                  <a:ext cx="76" cy="67"/>
                  <a:chOff x="5312" y="521"/>
                  <a:chExt cx="76" cy="67"/>
                </a:xfrm>
              </p:grpSpPr>
              <p:sp>
                <p:nvSpPr>
                  <p:cNvPr id="7477" name="Freeform 309"/>
                  <p:cNvSpPr>
                    <a:spLocks/>
                  </p:cNvSpPr>
                  <p:nvPr/>
                </p:nvSpPr>
                <p:spPr bwMode="auto">
                  <a:xfrm>
                    <a:off x="5312" y="567"/>
                    <a:ext cx="44" cy="21"/>
                  </a:xfrm>
                  <a:custGeom>
                    <a:avLst/>
                    <a:gdLst/>
                    <a:ahLst/>
                    <a:cxnLst>
                      <a:cxn ang="0">
                        <a:pos x="25" y="6"/>
                      </a:cxn>
                      <a:cxn ang="0">
                        <a:pos x="16" y="13"/>
                      </a:cxn>
                      <a:cxn ang="0">
                        <a:pos x="8" y="13"/>
                      </a:cxn>
                      <a:cxn ang="0">
                        <a:pos x="0" y="20"/>
                      </a:cxn>
                      <a:cxn ang="0">
                        <a:pos x="8" y="20"/>
                      </a:cxn>
                      <a:cxn ang="0">
                        <a:pos x="16" y="20"/>
                      </a:cxn>
                      <a:cxn ang="0">
                        <a:pos x="25" y="13"/>
                      </a:cxn>
                      <a:cxn ang="0">
                        <a:pos x="33" y="6"/>
                      </a:cxn>
                      <a:cxn ang="0">
                        <a:pos x="43" y="0"/>
                      </a:cxn>
                    </a:cxnLst>
                    <a:rect l="0" t="0" r="r" b="b"/>
                    <a:pathLst>
                      <a:path w="44" h="21">
                        <a:moveTo>
                          <a:pt x="25" y="6"/>
                        </a:moveTo>
                        <a:lnTo>
                          <a:pt x="16" y="13"/>
                        </a:lnTo>
                        <a:lnTo>
                          <a:pt x="8" y="13"/>
                        </a:lnTo>
                        <a:lnTo>
                          <a:pt x="0" y="20"/>
                        </a:lnTo>
                        <a:lnTo>
                          <a:pt x="8" y="20"/>
                        </a:lnTo>
                        <a:lnTo>
                          <a:pt x="16" y="20"/>
                        </a:lnTo>
                        <a:lnTo>
                          <a:pt x="25" y="13"/>
                        </a:lnTo>
                        <a:lnTo>
                          <a:pt x="33" y="6"/>
                        </a:lnTo>
                        <a:lnTo>
                          <a:pt x="43" y="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78" name="Line 310"/>
                  <p:cNvSpPr>
                    <a:spLocks noChangeShapeType="1"/>
                  </p:cNvSpPr>
                  <p:nvPr/>
                </p:nvSpPr>
                <p:spPr bwMode="auto">
                  <a:xfrm flipV="1">
                    <a:off x="5328" y="521"/>
                    <a:ext cx="60" cy="52"/>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068" name="Group 311"/>
                <p:cNvGrpSpPr>
                  <a:grpSpLocks/>
                </p:cNvGrpSpPr>
                <p:nvPr/>
              </p:nvGrpSpPr>
              <p:grpSpPr bwMode="auto">
                <a:xfrm>
                  <a:off x="5183" y="646"/>
                  <a:ext cx="119" cy="37"/>
                  <a:chOff x="5183" y="646"/>
                  <a:chExt cx="119" cy="37"/>
                </a:xfrm>
              </p:grpSpPr>
              <p:sp>
                <p:nvSpPr>
                  <p:cNvPr id="7480" name="Freeform 312"/>
                  <p:cNvSpPr>
                    <a:spLocks/>
                  </p:cNvSpPr>
                  <p:nvPr/>
                </p:nvSpPr>
                <p:spPr bwMode="auto">
                  <a:xfrm>
                    <a:off x="5183" y="666"/>
                    <a:ext cx="52" cy="17"/>
                  </a:xfrm>
                  <a:custGeom>
                    <a:avLst/>
                    <a:gdLst/>
                    <a:ahLst/>
                    <a:cxnLst>
                      <a:cxn ang="0">
                        <a:pos x="33" y="16"/>
                      </a:cxn>
                      <a:cxn ang="0">
                        <a:pos x="25" y="16"/>
                      </a:cxn>
                      <a:cxn ang="0">
                        <a:pos x="8" y="16"/>
                      </a:cxn>
                      <a:cxn ang="0">
                        <a:pos x="0" y="16"/>
                      </a:cxn>
                      <a:cxn ang="0">
                        <a:pos x="0" y="0"/>
                      </a:cxn>
                      <a:cxn ang="0">
                        <a:pos x="8" y="0"/>
                      </a:cxn>
                      <a:cxn ang="0">
                        <a:pos x="33" y="0"/>
                      </a:cxn>
                      <a:cxn ang="0">
                        <a:pos x="42" y="16"/>
                      </a:cxn>
                      <a:cxn ang="0">
                        <a:pos x="51" y="16"/>
                      </a:cxn>
                    </a:cxnLst>
                    <a:rect l="0" t="0" r="r" b="b"/>
                    <a:pathLst>
                      <a:path w="52" h="17">
                        <a:moveTo>
                          <a:pt x="33" y="16"/>
                        </a:moveTo>
                        <a:lnTo>
                          <a:pt x="25" y="16"/>
                        </a:lnTo>
                        <a:lnTo>
                          <a:pt x="8" y="16"/>
                        </a:lnTo>
                        <a:lnTo>
                          <a:pt x="0" y="16"/>
                        </a:lnTo>
                        <a:lnTo>
                          <a:pt x="0" y="0"/>
                        </a:lnTo>
                        <a:lnTo>
                          <a:pt x="8" y="0"/>
                        </a:lnTo>
                        <a:lnTo>
                          <a:pt x="33" y="0"/>
                        </a:lnTo>
                        <a:lnTo>
                          <a:pt x="42" y="16"/>
                        </a:lnTo>
                        <a:lnTo>
                          <a:pt x="51" y="16"/>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81" name="Line 313"/>
                  <p:cNvSpPr>
                    <a:spLocks noChangeShapeType="1"/>
                  </p:cNvSpPr>
                  <p:nvPr/>
                </p:nvSpPr>
                <p:spPr bwMode="auto">
                  <a:xfrm flipV="1">
                    <a:off x="5209" y="646"/>
                    <a:ext cx="93" cy="26"/>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071" name="Group 314"/>
                <p:cNvGrpSpPr>
                  <a:grpSpLocks/>
                </p:cNvGrpSpPr>
                <p:nvPr/>
              </p:nvGrpSpPr>
              <p:grpSpPr bwMode="auto">
                <a:xfrm>
                  <a:off x="5216" y="626"/>
                  <a:ext cx="121" cy="43"/>
                  <a:chOff x="5216" y="626"/>
                  <a:chExt cx="121" cy="43"/>
                </a:xfrm>
              </p:grpSpPr>
              <p:sp>
                <p:nvSpPr>
                  <p:cNvPr id="7483" name="Freeform 315"/>
                  <p:cNvSpPr>
                    <a:spLocks/>
                  </p:cNvSpPr>
                  <p:nvPr/>
                </p:nvSpPr>
                <p:spPr bwMode="auto">
                  <a:xfrm>
                    <a:off x="5216" y="652"/>
                    <a:ext cx="53" cy="17"/>
                  </a:xfrm>
                  <a:custGeom>
                    <a:avLst/>
                    <a:gdLst/>
                    <a:ahLst/>
                    <a:cxnLst>
                      <a:cxn ang="0">
                        <a:pos x="34" y="16"/>
                      </a:cxn>
                      <a:cxn ang="0">
                        <a:pos x="25" y="16"/>
                      </a:cxn>
                      <a:cxn ang="0">
                        <a:pos x="8" y="0"/>
                      </a:cxn>
                      <a:cxn ang="0">
                        <a:pos x="0" y="0"/>
                      </a:cxn>
                      <a:cxn ang="0">
                        <a:pos x="8" y="0"/>
                      </a:cxn>
                      <a:cxn ang="0">
                        <a:pos x="34" y="0"/>
                      </a:cxn>
                      <a:cxn ang="0">
                        <a:pos x="52" y="0"/>
                      </a:cxn>
                    </a:cxnLst>
                    <a:rect l="0" t="0" r="r" b="b"/>
                    <a:pathLst>
                      <a:path w="53" h="17">
                        <a:moveTo>
                          <a:pt x="34" y="16"/>
                        </a:moveTo>
                        <a:lnTo>
                          <a:pt x="25" y="16"/>
                        </a:lnTo>
                        <a:lnTo>
                          <a:pt x="8" y="0"/>
                        </a:lnTo>
                        <a:lnTo>
                          <a:pt x="0" y="0"/>
                        </a:lnTo>
                        <a:lnTo>
                          <a:pt x="8" y="0"/>
                        </a:lnTo>
                        <a:lnTo>
                          <a:pt x="34" y="0"/>
                        </a:lnTo>
                        <a:lnTo>
                          <a:pt x="52" y="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84" name="Line 316"/>
                  <p:cNvSpPr>
                    <a:spLocks noChangeShapeType="1"/>
                  </p:cNvSpPr>
                  <p:nvPr/>
                </p:nvSpPr>
                <p:spPr bwMode="auto">
                  <a:xfrm flipV="1">
                    <a:off x="5243" y="626"/>
                    <a:ext cx="94" cy="26"/>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074" name="Group 317"/>
                <p:cNvGrpSpPr>
                  <a:grpSpLocks/>
                </p:cNvGrpSpPr>
                <p:nvPr/>
              </p:nvGrpSpPr>
              <p:grpSpPr bwMode="auto">
                <a:xfrm>
                  <a:off x="5251" y="607"/>
                  <a:ext cx="112" cy="43"/>
                  <a:chOff x="5251" y="607"/>
                  <a:chExt cx="112" cy="43"/>
                </a:xfrm>
              </p:grpSpPr>
              <p:sp>
                <p:nvSpPr>
                  <p:cNvPr id="7486" name="Freeform 318"/>
                  <p:cNvSpPr>
                    <a:spLocks/>
                  </p:cNvSpPr>
                  <p:nvPr/>
                </p:nvSpPr>
                <p:spPr bwMode="auto">
                  <a:xfrm>
                    <a:off x="5251" y="633"/>
                    <a:ext cx="52" cy="17"/>
                  </a:xfrm>
                  <a:custGeom>
                    <a:avLst/>
                    <a:gdLst/>
                    <a:ahLst/>
                    <a:cxnLst>
                      <a:cxn ang="0">
                        <a:pos x="33" y="16"/>
                      </a:cxn>
                      <a:cxn ang="0">
                        <a:pos x="25" y="16"/>
                      </a:cxn>
                      <a:cxn ang="0">
                        <a:pos x="8" y="16"/>
                      </a:cxn>
                      <a:cxn ang="0">
                        <a:pos x="0" y="16"/>
                      </a:cxn>
                      <a:cxn ang="0">
                        <a:pos x="0" y="0"/>
                      </a:cxn>
                      <a:cxn ang="0">
                        <a:pos x="8" y="0"/>
                      </a:cxn>
                      <a:cxn ang="0">
                        <a:pos x="33" y="0"/>
                      </a:cxn>
                      <a:cxn ang="0">
                        <a:pos x="51" y="0"/>
                      </a:cxn>
                    </a:cxnLst>
                    <a:rect l="0" t="0" r="r" b="b"/>
                    <a:pathLst>
                      <a:path w="52" h="17">
                        <a:moveTo>
                          <a:pt x="33" y="16"/>
                        </a:moveTo>
                        <a:lnTo>
                          <a:pt x="25" y="16"/>
                        </a:lnTo>
                        <a:lnTo>
                          <a:pt x="8" y="16"/>
                        </a:lnTo>
                        <a:lnTo>
                          <a:pt x="0" y="16"/>
                        </a:lnTo>
                        <a:lnTo>
                          <a:pt x="0" y="0"/>
                        </a:lnTo>
                        <a:lnTo>
                          <a:pt x="8" y="0"/>
                        </a:lnTo>
                        <a:lnTo>
                          <a:pt x="33" y="0"/>
                        </a:lnTo>
                        <a:lnTo>
                          <a:pt x="51" y="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87" name="Line 319"/>
                  <p:cNvSpPr>
                    <a:spLocks noChangeShapeType="1"/>
                  </p:cNvSpPr>
                  <p:nvPr/>
                </p:nvSpPr>
                <p:spPr bwMode="auto">
                  <a:xfrm flipV="1">
                    <a:off x="5278" y="607"/>
                    <a:ext cx="85" cy="32"/>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077" name="Group 320"/>
                <p:cNvGrpSpPr>
                  <a:grpSpLocks/>
                </p:cNvGrpSpPr>
                <p:nvPr/>
              </p:nvGrpSpPr>
              <p:grpSpPr bwMode="auto">
                <a:xfrm>
                  <a:off x="5278" y="593"/>
                  <a:ext cx="120" cy="44"/>
                  <a:chOff x="5278" y="593"/>
                  <a:chExt cx="120" cy="44"/>
                </a:xfrm>
              </p:grpSpPr>
              <p:sp>
                <p:nvSpPr>
                  <p:cNvPr id="7489" name="Freeform 321"/>
                  <p:cNvSpPr>
                    <a:spLocks/>
                  </p:cNvSpPr>
                  <p:nvPr/>
                </p:nvSpPr>
                <p:spPr bwMode="auto">
                  <a:xfrm>
                    <a:off x="5278" y="620"/>
                    <a:ext cx="51" cy="17"/>
                  </a:xfrm>
                  <a:custGeom>
                    <a:avLst/>
                    <a:gdLst/>
                    <a:ahLst/>
                    <a:cxnLst>
                      <a:cxn ang="0">
                        <a:pos x="32" y="16"/>
                      </a:cxn>
                      <a:cxn ang="0">
                        <a:pos x="25" y="16"/>
                      </a:cxn>
                      <a:cxn ang="0">
                        <a:pos x="7" y="16"/>
                      </a:cxn>
                      <a:cxn ang="0">
                        <a:pos x="0" y="16"/>
                      </a:cxn>
                      <a:cxn ang="0">
                        <a:pos x="0" y="0"/>
                      </a:cxn>
                      <a:cxn ang="0">
                        <a:pos x="7" y="0"/>
                      </a:cxn>
                      <a:cxn ang="0">
                        <a:pos x="32" y="0"/>
                      </a:cxn>
                      <a:cxn ang="0">
                        <a:pos x="50" y="0"/>
                      </a:cxn>
                    </a:cxnLst>
                    <a:rect l="0" t="0" r="r" b="b"/>
                    <a:pathLst>
                      <a:path w="51" h="17">
                        <a:moveTo>
                          <a:pt x="32" y="16"/>
                        </a:moveTo>
                        <a:lnTo>
                          <a:pt x="25" y="16"/>
                        </a:lnTo>
                        <a:lnTo>
                          <a:pt x="7" y="16"/>
                        </a:lnTo>
                        <a:lnTo>
                          <a:pt x="0" y="16"/>
                        </a:lnTo>
                        <a:lnTo>
                          <a:pt x="0" y="0"/>
                        </a:lnTo>
                        <a:lnTo>
                          <a:pt x="7" y="0"/>
                        </a:lnTo>
                        <a:lnTo>
                          <a:pt x="32" y="0"/>
                        </a:lnTo>
                        <a:lnTo>
                          <a:pt x="50" y="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90" name="Line 322"/>
                  <p:cNvSpPr>
                    <a:spLocks noChangeShapeType="1"/>
                  </p:cNvSpPr>
                  <p:nvPr/>
                </p:nvSpPr>
                <p:spPr bwMode="auto">
                  <a:xfrm flipV="1">
                    <a:off x="5302" y="593"/>
                    <a:ext cx="96" cy="33"/>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080" name="Group 323"/>
                <p:cNvGrpSpPr>
                  <a:grpSpLocks/>
                </p:cNvGrpSpPr>
                <p:nvPr/>
              </p:nvGrpSpPr>
              <p:grpSpPr bwMode="auto">
                <a:xfrm>
                  <a:off x="5302" y="580"/>
                  <a:ext cx="112" cy="38"/>
                  <a:chOff x="5302" y="580"/>
                  <a:chExt cx="112" cy="38"/>
                </a:xfrm>
              </p:grpSpPr>
              <p:sp>
                <p:nvSpPr>
                  <p:cNvPr id="7492" name="Freeform 324"/>
                  <p:cNvSpPr>
                    <a:spLocks/>
                  </p:cNvSpPr>
                  <p:nvPr/>
                </p:nvSpPr>
                <p:spPr bwMode="auto">
                  <a:xfrm>
                    <a:off x="5302" y="601"/>
                    <a:ext cx="54" cy="17"/>
                  </a:xfrm>
                  <a:custGeom>
                    <a:avLst/>
                    <a:gdLst/>
                    <a:ahLst/>
                    <a:cxnLst>
                      <a:cxn ang="0">
                        <a:pos x="35" y="16"/>
                      </a:cxn>
                      <a:cxn ang="0">
                        <a:pos x="26" y="16"/>
                      </a:cxn>
                      <a:cxn ang="0">
                        <a:pos x="9" y="16"/>
                      </a:cxn>
                      <a:cxn ang="0">
                        <a:pos x="0" y="16"/>
                      </a:cxn>
                      <a:cxn ang="0">
                        <a:pos x="0" y="0"/>
                      </a:cxn>
                      <a:cxn ang="0">
                        <a:pos x="9" y="0"/>
                      </a:cxn>
                      <a:cxn ang="0">
                        <a:pos x="35" y="16"/>
                      </a:cxn>
                      <a:cxn ang="0">
                        <a:pos x="53" y="16"/>
                      </a:cxn>
                    </a:cxnLst>
                    <a:rect l="0" t="0" r="r" b="b"/>
                    <a:pathLst>
                      <a:path w="54" h="17">
                        <a:moveTo>
                          <a:pt x="35" y="16"/>
                        </a:moveTo>
                        <a:lnTo>
                          <a:pt x="26" y="16"/>
                        </a:lnTo>
                        <a:lnTo>
                          <a:pt x="9" y="16"/>
                        </a:lnTo>
                        <a:lnTo>
                          <a:pt x="0" y="16"/>
                        </a:lnTo>
                        <a:lnTo>
                          <a:pt x="0" y="0"/>
                        </a:lnTo>
                        <a:lnTo>
                          <a:pt x="9" y="0"/>
                        </a:lnTo>
                        <a:lnTo>
                          <a:pt x="35" y="16"/>
                        </a:lnTo>
                        <a:lnTo>
                          <a:pt x="53" y="16"/>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93" name="Line 325"/>
                  <p:cNvSpPr>
                    <a:spLocks noChangeShapeType="1"/>
                  </p:cNvSpPr>
                  <p:nvPr/>
                </p:nvSpPr>
                <p:spPr bwMode="auto">
                  <a:xfrm flipV="1">
                    <a:off x="5328" y="580"/>
                    <a:ext cx="86" cy="27"/>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083" name="Group 326"/>
                <p:cNvGrpSpPr>
                  <a:grpSpLocks/>
                </p:cNvGrpSpPr>
                <p:nvPr/>
              </p:nvGrpSpPr>
              <p:grpSpPr bwMode="auto">
                <a:xfrm>
                  <a:off x="5337" y="561"/>
                  <a:ext cx="112" cy="43"/>
                  <a:chOff x="5337" y="561"/>
                  <a:chExt cx="112" cy="43"/>
                </a:xfrm>
              </p:grpSpPr>
              <p:sp>
                <p:nvSpPr>
                  <p:cNvPr id="7495" name="Freeform 327"/>
                  <p:cNvSpPr>
                    <a:spLocks/>
                  </p:cNvSpPr>
                  <p:nvPr/>
                </p:nvSpPr>
                <p:spPr bwMode="auto">
                  <a:xfrm>
                    <a:off x="5337" y="587"/>
                    <a:ext cx="52" cy="17"/>
                  </a:xfrm>
                  <a:custGeom>
                    <a:avLst/>
                    <a:gdLst/>
                    <a:ahLst/>
                    <a:cxnLst>
                      <a:cxn ang="0">
                        <a:pos x="34" y="16"/>
                      </a:cxn>
                      <a:cxn ang="0">
                        <a:pos x="24" y="16"/>
                      </a:cxn>
                      <a:cxn ang="0">
                        <a:pos x="7" y="16"/>
                      </a:cxn>
                      <a:cxn ang="0">
                        <a:pos x="0" y="16"/>
                      </a:cxn>
                      <a:cxn ang="0">
                        <a:pos x="0" y="0"/>
                      </a:cxn>
                      <a:cxn ang="0">
                        <a:pos x="7" y="0"/>
                      </a:cxn>
                      <a:cxn ang="0">
                        <a:pos x="34" y="0"/>
                      </a:cxn>
                      <a:cxn ang="0">
                        <a:pos x="51" y="0"/>
                      </a:cxn>
                    </a:cxnLst>
                    <a:rect l="0" t="0" r="r" b="b"/>
                    <a:pathLst>
                      <a:path w="52" h="17">
                        <a:moveTo>
                          <a:pt x="34" y="16"/>
                        </a:moveTo>
                        <a:lnTo>
                          <a:pt x="24" y="16"/>
                        </a:lnTo>
                        <a:lnTo>
                          <a:pt x="7" y="16"/>
                        </a:lnTo>
                        <a:lnTo>
                          <a:pt x="0" y="16"/>
                        </a:lnTo>
                        <a:lnTo>
                          <a:pt x="0" y="0"/>
                        </a:lnTo>
                        <a:lnTo>
                          <a:pt x="7" y="0"/>
                        </a:lnTo>
                        <a:lnTo>
                          <a:pt x="34" y="0"/>
                        </a:lnTo>
                        <a:lnTo>
                          <a:pt x="51" y="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96" name="Line 328"/>
                  <p:cNvSpPr>
                    <a:spLocks noChangeShapeType="1"/>
                  </p:cNvSpPr>
                  <p:nvPr/>
                </p:nvSpPr>
                <p:spPr bwMode="auto">
                  <a:xfrm flipV="1">
                    <a:off x="5363" y="561"/>
                    <a:ext cx="86" cy="32"/>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086" name="Group 329"/>
                <p:cNvGrpSpPr>
                  <a:grpSpLocks/>
                </p:cNvGrpSpPr>
                <p:nvPr/>
              </p:nvGrpSpPr>
              <p:grpSpPr bwMode="auto">
                <a:xfrm>
                  <a:off x="5355" y="561"/>
                  <a:ext cx="111" cy="36"/>
                  <a:chOff x="5355" y="561"/>
                  <a:chExt cx="111" cy="36"/>
                </a:xfrm>
              </p:grpSpPr>
              <p:sp>
                <p:nvSpPr>
                  <p:cNvPr id="7498" name="Freeform 330"/>
                  <p:cNvSpPr>
                    <a:spLocks/>
                  </p:cNvSpPr>
                  <p:nvPr/>
                </p:nvSpPr>
                <p:spPr bwMode="auto">
                  <a:xfrm>
                    <a:off x="5355" y="580"/>
                    <a:ext cx="51" cy="17"/>
                  </a:xfrm>
                  <a:custGeom>
                    <a:avLst/>
                    <a:gdLst/>
                    <a:ahLst/>
                    <a:cxnLst>
                      <a:cxn ang="0">
                        <a:pos x="32" y="16"/>
                      </a:cxn>
                      <a:cxn ang="0">
                        <a:pos x="25" y="16"/>
                      </a:cxn>
                      <a:cxn ang="0">
                        <a:pos x="7" y="16"/>
                      </a:cxn>
                      <a:cxn ang="0">
                        <a:pos x="0" y="16"/>
                      </a:cxn>
                      <a:cxn ang="0">
                        <a:pos x="0" y="0"/>
                      </a:cxn>
                      <a:cxn ang="0">
                        <a:pos x="7" y="0"/>
                      </a:cxn>
                      <a:cxn ang="0">
                        <a:pos x="32" y="0"/>
                      </a:cxn>
                      <a:cxn ang="0">
                        <a:pos x="50" y="0"/>
                      </a:cxn>
                    </a:cxnLst>
                    <a:rect l="0" t="0" r="r" b="b"/>
                    <a:pathLst>
                      <a:path w="51" h="17">
                        <a:moveTo>
                          <a:pt x="32" y="16"/>
                        </a:moveTo>
                        <a:lnTo>
                          <a:pt x="25" y="16"/>
                        </a:lnTo>
                        <a:lnTo>
                          <a:pt x="7" y="16"/>
                        </a:lnTo>
                        <a:lnTo>
                          <a:pt x="0" y="16"/>
                        </a:lnTo>
                        <a:lnTo>
                          <a:pt x="0" y="0"/>
                        </a:lnTo>
                        <a:lnTo>
                          <a:pt x="7" y="0"/>
                        </a:lnTo>
                        <a:lnTo>
                          <a:pt x="32" y="0"/>
                        </a:lnTo>
                        <a:lnTo>
                          <a:pt x="50" y="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499" name="Line 331"/>
                  <p:cNvSpPr>
                    <a:spLocks noChangeShapeType="1"/>
                  </p:cNvSpPr>
                  <p:nvPr/>
                </p:nvSpPr>
                <p:spPr bwMode="auto">
                  <a:xfrm flipV="1">
                    <a:off x="5379" y="561"/>
                    <a:ext cx="87" cy="26"/>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089" name="Group 332"/>
                <p:cNvGrpSpPr>
                  <a:grpSpLocks/>
                </p:cNvGrpSpPr>
                <p:nvPr/>
              </p:nvGrpSpPr>
              <p:grpSpPr bwMode="auto">
                <a:xfrm>
                  <a:off x="5372" y="521"/>
                  <a:ext cx="101" cy="49"/>
                  <a:chOff x="5372" y="521"/>
                  <a:chExt cx="101" cy="49"/>
                </a:xfrm>
              </p:grpSpPr>
              <p:sp>
                <p:nvSpPr>
                  <p:cNvPr id="7501" name="Freeform 333"/>
                  <p:cNvSpPr>
                    <a:spLocks/>
                  </p:cNvSpPr>
                  <p:nvPr/>
                </p:nvSpPr>
                <p:spPr bwMode="auto">
                  <a:xfrm>
                    <a:off x="5372" y="553"/>
                    <a:ext cx="43" cy="17"/>
                  </a:xfrm>
                  <a:custGeom>
                    <a:avLst/>
                    <a:gdLst/>
                    <a:ahLst/>
                    <a:cxnLst>
                      <a:cxn ang="0">
                        <a:pos x="32" y="8"/>
                      </a:cxn>
                      <a:cxn ang="0">
                        <a:pos x="24" y="8"/>
                      </a:cxn>
                      <a:cxn ang="0">
                        <a:pos x="0" y="16"/>
                      </a:cxn>
                      <a:cxn ang="0">
                        <a:pos x="0" y="8"/>
                      </a:cxn>
                      <a:cxn ang="0">
                        <a:pos x="7" y="8"/>
                      </a:cxn>
                      <a:cxn ang="0">
                        <a:pos x="24" y="8"/>
                      </a:cxn>
                      <a:cxn ang="0">
                        <a:pos x="42" y="0"/>
                      </a:cxn>
                    </a:cxnLst>
                    <a:rect l="0" t="0" r="r" b="b"/>
                    <a:pathLst>
                      <a:path w="43" h="17">
                        <a:moveTo>
                          <a:pt x="32" y="8"/>
                        </a:moveTo>
                        <a:lnTo>
                          <a:pt x="24" y="8"/>
                        </a:lnTo>
                        <a:lnTo>
                          <a:pt x="0" y="16"/>
                        </a:lnTo>
                        <a:lnTo>
                          <a:pt x="0" y="8"/>
                        </a:lnTo>
                        <a:lnTo>
                          <a:pt x="7" y="8"/>
                        </a:lnTo>
                        <a:lnTo>
                          <a:pt x="24" y="8"/>
                        </a:lnTo>
                        <a:lnTo>
                          <a:pt x="42" y="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02" name="Line 334"/>
                  <p:cNvSpPr>
                    <a:spLocks noChangeShapeType="1"/>
                  </p:cNvSpPr>
                  <p:nvPr/>
                </p:nvSpPr>
                <p:spPr bwMode="auto">
                  <a:xfrm flipV="1">
                    <a:off x="5388" y="521"/>
                    <a:ext cx="85" cy="40"/>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sp>
            <p:nvSpPr>
              <p:cNvPr id="7503" name="Arc 335"/>
              <p:cNvSpPr>
                <a:spLocks/>
              </p:cNvSpPr>
              <p:nvPr/>
            </p:nvSpPr>
            <p:spPr bwMode="auto">
              <a:xfrm>
                <a:off x="4847" y="725"/>
                <a:ext cx="16" cy="163"/>
              </a:xfrm>
              <a:custGeom>
                <a:avLst/>
                <a:gdLst>
                  <a:gd name="G0" fmla="+- 21599 0 0"/>
                  <a:gd name="G1" fmla="+- 21565 0 0"/>
                  <a:gd name="G2" fmla="+- 21600 0 0"/>
                  <a:gd name="T0" fmla="*/ 0 w 21599"/>
                  <a:gd name="T1" fmla="*/ 21334 h 21565"/>
                  <a:gd name="T2" fmla="*/ 20370 w 21599"/>
                  <a:gd name="T3" fmla="*/ 0 h 21565"/>
                  <a:gd name="T4" fmla="*/ 21599 w 21599"/>
                  <a:gd name="T5" fmla="*/ 21565 h 21565"/>
                </a:gdLst>
                <a:ahLst/>
                <a:cxnLst>
                  <a:cxn ang="0">
                    <a:pos x="T0" y="T1"/>
                  </a:cxn>
                  <a:cxn ang="0">
                    <a:pos x="T2" y="T3"/>
                  </a:cxn>
                  <a:cxn ang="0">
                    <a:pos x="T4" y="T5"/>
                  </a:cxn>
                </a:cxnLst>
                <a:rect l="0" t="0" r="r" b="b"/>
                <a:pathLst>
                  <a:path w="21599" h="21565" fill="none" extrusionOk="0">
                    <a:moveTo>
                      <a:pt x="0" y="21334"/>
                    </a:moveTo>
                    <a:cubicBezTo>
                      <a:pt x="121" y="9971"/>
                      <a:pt x="9025" y="646"/>
                      <a:pt x="20369" y="-1"/>
                    </a:cubicBezTo>
                  </a:path>
                  <a:path w="21599" h="21565" stroke="0" extrusionOk="0">
                    <a:moveTo>
                      <a:pt x="0" y="21334"/>
                    </a:moveTo>
                    <a:cubicBezTo>
                      <a:pt x="121" y="9971"/>
                      <a:pt x="9025" y="646"/>
                      <a:pt x="20369" y="-1"/>
                    </a:cubicBezTo>
                    <a:lnTo>
                      <a:pt x="21599" y="21565"/>
                    </a:lnTo>
                    <a:close/>
                  </a:path>
                </a:pathLst>
              </a:custGeom>
              <a:solidFill>
                <a:srgbClr val="669900"/>
              </a:solidFill>
              <a:ln w="12700" cap="rnd">
                <a:solidFill>
                  <a:schemeClr val="tx1"/>
                </a:solidFill>
                <a:round/>
                <a:headEnd/>
                <a:tailEnd/>
              </a:ln>
              <a:effectLst/>
            </p:spPr>
            <p:txBody>
              <a:bodyPr wrap="none" anchor="ctr"/>
              <a:lstStyle/>
              <a:p>
                <a:pPr fontAlgn="base">
                  <a:spcBef>
                    <a:spcPct val="0"/>
                  </a:spcBef>
                  <a:spcAft>
                    <a:spcPct val="0"/>
                  </a:spcAft>
                </a:pPr>
                <a:endParaRPr lang="es-AR" sz="2400">
                  <a:solidFill>
                    <a:srgbClr val="000000"/>
                  </a:solidFill>
                </a:endParaRPr>
              </a:p>
            </p:txBody>
          </p:sp>
          <p:grpSp>
            <p:nvGrpSpPr>
              <p:cNvPr id="8092" name="Group 336"/>
              <p:cNvGrpSpPr>
                <a:grpSpLocks/>
              </p:cNvGrpSpPr>
              <p:nvPr/>
            </p:nvGrpSpPr>
            <p:grpSpPr bwMode="auto">
              <a:xfrm>
                <a:off x="4594" y="509"/>
                <a:ext cx="406" cy="211"/>
                <a:chOff x="4958" y="435"/>
                <a:chExt cx="431" cy="234"/>
              </a:xfrm>
            </p:grpSpPr>
            <p:sp>
              <p:nvSpPr>
                <p:cNvPr id="7505" name="Line 337"/>
                <p:cNvSpPr>
                  <a:spLocks noChangeShapeType="1"/>
                </p:cNvSpPr>
                <p:nvPr/>
              </p:nvSpPr>
              <p:spPr bwMode="auto">
                <a:xfrm flipH="1" flipV="1">
                  <a:off x="5127" y="530"/>
                  <a:ext cx="259" cy="136"/>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nvGrpSpPr>
                <p:cNvPr id="8095" name="Group 338"/>
                <p:cNvGrpSpPr>
                  <a:grpSpLocks/>
                </p:cNvGrpSpPr>
                <p:nvPr/>
              </p:nvGrpSpPr>
              <p:grpSpPr bwMode="auto">
                <a:xfrm>
                  <a:off x="5288" y="578"/>
                  <a:ext cx="101" cy="88"/>
                  <a:chOff x="5288" y="578"/>
                  <a:chExt cx="101" cy="88"/>
                </a:xfrm>
              </p:grpSpPr>
              <p:sp>
                <p:nvSpPr>
                  <p:cNvPr id="7507" name="Freeform 339"/>
                  <p:cNvSpPr>
                    <a:spLocks/>
                  </p:cNvSpPr>
                  <p:nvPr/>
                </p:nvSpPr>
                <p:spPr bwMode="auto">
                  <a:xfrm>
                    <a:off x="5369" y="637"/>
                    <a:ext cx="20" cy="29"/>
                  </a:xfrm>
                  <a:custGeom>
                    <a:avLst/>
                    <a:gdLst/>
                    <a:ahLst/>
                    <a:cxnLst>
                      <a:cxn ang="0">
                        <a:pos x="0" y="28"/>
                      </a:cxn>
                      <a:cxn ang="0">
                        <a:pos x="0" y="21"/>
                      </a:cxn>
                      <a:cxn ang="0">
                        <a:pos x="0" y="14"/>
                      </a:cxn>
                      <a:cxn ang="0">
                        <a:pos x="0" y="7"/>
                      </a:cxn>
                      <a:cxn ang="0">
                        <a:pos x="0" y="0"/>
                      </a:cxn>
                      <a:cxn ang="0">
                        <a:pos x="8" y="7"/>
                      </a:cxn>
                      <a:cxn ang="0">
                        <a:pos x="19" y="21"/>
                      </a:cxn>
                      <a:cxn ang="0">
                        <a:pos x="19" y="28"/>
                      </a:cxn>
                    </a:cxnLst>
                    <a:rect l="0" t="0" r="r" b="b"/>
                    <a:pathLst>
                      <a:path w="20" h="29">
                        <a:moveTo>
                          <a:pt x="0" y="28"/>
                        </a:moveTo>
                        <a:lnTo>
                          <a:pt x="0" y="21"/>
                        </a:lnTo>
                        <a:lnTo>
                          <a:pt x="0" y="14"/>
                        </a:lnTo>
                        <a:lnTo>
                          <a:pt x="0" y="7"/>
                        </a:lnTo>
                        <a:lnTo>
                          <a:pt x="0" y="0"/>
                        </a:lnTo>
                        <a:lnTo>
                          <a:pt x="8" y="7"/>
                        </a:lnTo>
                        <a:lnTo>
                          <a:pt x="19" y="21"/>
                        </a:lnTo>
                        <a:lnTo>
                          <a:pt x="19" y="28"/>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08" name="Line 340"/>
                  <p:cNvSpPr>
                    <a:spLocks noChangeShapeType="1"/>
                  </p:cNvSpPr>
                  <p:nvPr/>
                </p:nvSpPr>
                <p:spPr bwMode="auto">
                  <a:xfrm flipH="1" flipV="1">
                    <a:off x="5288" y="578"/>
                    <a:ext cx="90" cy="67"/>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098" name="Group 341"/>
                <p:cNvGrpSpPr>
                  <a:grpSpLocks/>
                </p:cNvGrpSpPr>
                <p:nvPr/>
              </p:nvGrpSpPr>
              <p:grpSpPr bwMode="auto">
                <a:xfrm>
                  <a:off x="5248" y="557"/>
                  <a:ext cx="101" cy="88"/>
                  <a:chOff x="5248" y="557"/>
                  <a:chExt cx="101" cy="88"/>
                </a:xfrm>
              </p:grpSpPr>
              <p:sp>
                <p:nvSpPr>
                  <p:cNvPr id="7510" name="Freeform 342"/>
                  <p:cNvSpPr>
                    <a:spLocks/>
                  </p:cNvSpPr>
                  <p:nvPr/>
                </p:nvSpPr>
                <p:spPr bwMode="auto">
                  <a:xfrm>
                    <a:off x="5329" y="617"/>
                    <a:ext cx="20" cy="28"/>
                  </a:xfrm>
                  <a:custGeom>
                    <a:avLst/>
                    <a:gdLst/>
                    <a:ahLst/>
                    <a:cxnLst>
                      <a:cxn ang="0">
                        <a:pos x="0" y="27"/>
                      </a:cxn>
                      <a:cxn ang="0">
                        <a:pos x="0" y="20"/>
                      </a:cxn>
                      <a:cxn ang="0">
                        <a:pos x="0" y="13"/>
                      </a:cxn>
                      <a:cxn ang="0">
                        <a:pos x="0" y="7"/>
                      </a:cxn>
                      <a:cxn ang="0">
                        <a:pos x="0" y="0"/>
                      </a:cxn>
                      <a:cxn ang="0">
                        <a:pos x="8" y="7"/>
                      </a:cxn>
                      <a:cxn ang="0">
                        <a:pos x="19" y="20"/>
                      </a:cxn>
                      <a:cxn ang="0">
                        <a:pos x="19" y="27"/>
                      </a:cxn>
                    </a:cxnLst>
                    <a:rect l="0" t="0" r="r" b="b"/>
                    <a:pathLst>
                      <a:path w="20" h="28">
                        <a:moveTo>
                          <a:pt x="0" y="27"/>
                        </a:moveTo>
                        <a:lnTo>
                          <a:pt x="0" y="20"/>
                        </a:lnTo>
                        <a:lnTo>
                          <a:pt x="0" y="13"/>
                        </a:lnTo>
                        <a:lnTo>
                          <a:pt x="0" y="7"/>
                        </a:lnTo>
                        <a:lnTo>
                          <a:pt x="0" y="0"/>
                        </a:lnTo>
                        <a:lnTo>
                          <a:pt x="8" y="7"/>
                        </a:lnTo>
                        <a:lnTo>
                          <a:pt x="19" y="20"/>
                        </a:lnTo>
                        <a:lnTo>
                          <a:pt x="19" y="27"/>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11" name="Line 343"/>
                  <p:cNvSpPr>
                    <a:spLocks noChangeShapeType="1"/>
                  </p:cNvSpPr>
                  <p:nvPr/>
                </p:nvSpPr>
                <p:spPr bwMode="auto">
                  <a:xfrm flipH="1" flipV="1">
                    <a:off x="5248" y="557"/>
                    <a:ext cx="90" cy="67"/>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101" name="Group 344"/>
                <p:cNvGrpSpPr>
                  <a:grpSpLocks/>
                </p:cNvGrpSpPr>
                <p:nvPr/>
              </p:nvGrpSpPr>
              <p:grpSpPr bwMode="auto">
                <a:xfrm>
                  <a:off x="5208" y="536"/>
                  <a:ext cx="98" cy="89"/>
                  <a:chOff x="5208" y="536"/>
                  <a:chExt cx="98" cy="89"/>
                </a:xfrm>
              </p:grpSpPr>
              <p:sp>
                <p:nvSpPr>
                  <p:cNvPr id="7513" name="Freeform 345"/>
                  <p:cNvSpPr>
                    <a:spLocks/>
                  </p:cNvSpPr>
                  <p:nvPr/>
                </p:nvSpPr>
                <p:spPr bwMode="auto">
                  <a:xfrm>
                    <a:off x="5280" y="598"/>
                    <a:ext cx="26" cy="27"/>
                  </a:xfrm>
                  <a:custGeom>
                    <a:avLst/>
                    <a:gdLst/>
                    <a:ahLst/>
                    <a:cxnLst>
                      <a:cxn ang="0">
                        <a:pos x="16" y="19"/>
                      </a:cxn>
                      <a:cxn ang="0">
                        <a:pos x="16" y="13"/>
                      </a:cxn>
                      <a:cxn ang="0">
                        <a:pos x="7" y="6"/>
                      </a:cxn>
                      <a:cxn ang="0">
                        <a:pos x="7" y="0"/>
                      </a:cxn>
                      <a:cxn ang="0">
                        <a:pos x="0" y="0"/>
                      </a:cxn>
                      <a:cxn ang="0">
                        <a:pos x="7" y="0"/>
                      </a:cxn>
                      <a:cxn ang="0">
                        <a:pos x="16" y="0"/>
                      </a:cxn>
                      <a:cxn ang="0">
                        <a:pos x="25" y="6"/>
                      </a:cxn>
                      <a:cxn ang="0">
                        <a:pos x="25" y="13"/>
                      </a:cxn>
                      <a:cxn ang="0">
                        <a:pos x="25" y="19"/>
                      </a:cxn>
                      <a:cxn ang="0">
                        <a:pos x="25" y="26"/>
                      </a:cxn>
                    </a:cxnLst>
                    <a:rect l="0" t="0" r="r" b="b"/>
                    <a:pathLst>
                      <a:path w="26" h="27">
                        <a:moveTo>
                          <a:pt x="16" y="19"/>
                        </a:moveTo>
                        <a:lnTo>
                          <a:pt x="16" y="13"/>
                        </a:lnTo>
                        <a:lnTo>
                          <a:pt x="7" y="6"/>
                        </a:lnTo>
                        <a:lnTo>
                          <a:pt x="7" y="0"/>
                        </a:lnTo>
                        <a:lnTo>
                          <a:pt x="0" y="0"/>
                        </a:lnTo>
                        <a:lnTo>
                          <a:pt x="7" y="0"/>
                        </a:lnTo>
                        <a:lnTo>
                          <a:pt x="16" y="0"/>
                        </a:lnTo>
                        <a:lnTo>
                          <a:pt x="25" y="6"/>
                        </a:lnTo>
                        <a:lnTo>
                          <a:pt x="25" y="13"/>
                        </a:lnTo>
                        <a:lnTo>
                          <a:pt x="25" y="19"/>
                        </a:lnTo>
                        <a:lnTo>
                          <a:pt x="25" y="26"/>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14" name="Line 346"/>
                  <p:cNvSpPr>
                    <a:spLocks noChangeShapeType="1"/>
                  </p:cNvSpPr>
                  <p:nvPr/>
                </p:nvSpPr>
                <p:spPr bwMode="auto">
                  <a:xfrm flipH="1" flipV="1">
                    <a:off x="5208" y="536"/>
                    <a:ext cx="90" cy="62"/>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104" name="Group 347"/>
                <p:cNvGrpSpPr>
                  <a:grpSpLocks/>
                </p:cNvGrpSpPr>
                <p:nvPr/>
              </p:nvGrpSpPr>
              <p:grpSpPr bwMode="auto">
                <a:xfrm>
                  <a:off x="5176" y="509"/>
                  <a:ext cx="91" cy="90"/>
                  <a:chOff x="5176" y="509"/>
                  <a:chExt cx="91" cy="90"/>
                </a:xfrm>
              </p:grpSpPr>
              <p:sp>
                <p:nvSpPr>
                  <p:cNvPr id="7516" name="Freeform 348"/>
                  <p:cNvSpPr>
                    <a:spLocks/>
                  </p:cNvSpPr>
                  <p:nvPr/>
                </p:nvSpPr>
                <p:spPr bwMode="auto">
                  <a:xfrm>
                    <a:off x="5248" y="570"/>
                    <a:ext cx="19" cy="29"/>
                  </a:xfrm>
                  <a:custGeom>
                    <a:avLst/>
                    <a:gdLst/>
                    <a:ahLst/>
                    <a:cxnLst>
                      <a:cxn ang="0">
                        <a:pos x="8" y="28"/>
                      </a:cxn>
                      <a:cxn ang="0">
                        <a:pos x="8" y="20"/>
                      </a:cxn>
                      <a:cxn ang="0">
                        <a:pos x="0" y="14"/>
                      </a:cxn>
                      <a:cxn ang="0">
                        <a:pos x="0" y="6"/>
                      </a:cxn>
                      <a:cxn ang="0">
                        <a:pos x="8" y="0"/>
                      </a:cxn>
                      <a:cxn ang="0">
                        <a:pos x="18" y="6"/>
                      </a:cxn>
                      <a:cxn ang="0">
                        <a:pos x="18" y="14"/>
                      </a:cxn>
                      <a:cxn ang="0">
                        <a:pos x="18" y="20"/>
                      </a:cxn>
                      <a:cxn ang="0">
                        <a:pos x="18" y="28"/>
                      </a:cxn>
                    </a:cxnLst>
                    <a:rect l="0" t="0" r="r" b="b"/>
                    <a:pathLst>
                      <a:path w="19" h="29">
                        <a:moveTo>
                          <a:pt x="8" y="28"/>
                        </a:moveTo>
                        <a:lnTo>
                          <a:pt x="8" y="20"/>
                        </a:lnTo>
                        <a:lnTo>
                          <a:pt x="0" y="14"/>
                        </a:lnTo>
                        <a:lnTo>
                          <a:pt x="0" y="6"/>
                        </a:lnTo>
                        <a:lnTo>
                          <a:pt x="8" y="0"/>
                        </a:lnTo>
                        <a:lnTo>
                          <a:pt x="18" y="6"/>
                        </a:lnTo>
                        <a:lnTo>
                          <a:pt x="18" y="14"/>
                        </a:lnTo>
                        <a:lnTo>
                          <a:pt x="18" y="20"/>
                        </a:lnTo>
                        <a:lnTo>
                          <a:pt x="18" y="28"/>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17" name="Line 349"/>
                  <p:cNvSpPr>
                    <a:spLocks noChangeShapeType="1"/>
                  </p:cNvSpPr>
                  <p:nvPr/>
                </p:nvSpPr>
                <p:spPr bwMode="auto">
                  <a:xfrm flipH="1" flipV="1">
                    <a:off x="5176" y="509"/>
                    <a:ext cx="79" cy="69"/>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116" name="Group 350"/>
                <p:cNvGrpSpPr>
                  <a:grpSpLocks/>
                </p:cNvGrpSpPr>
                <p:nvPr/>
              </p:nvGrpSpPr>
              <p:grpSpPr bwMode="auto">
                <a:xfrm>
                  <a:off x="5145" y="490"/>
                  <a:ext cx="90" cy="94"/>
                  <a:chOff x="5145" y="490"/>
                  <a:chExt cx="90" cy="94"/>
                </a:xfrm>
              </p:grpSpPr>
              <p:sp>
                <p:nvSpPr>
                  <p:cNvPr id="7519" name="Freeform 351"/>
                  <p:cNvSpPr>
                    <a:spLocks/>
                  </p:cNvSpPr>
                  <p:nvPr/>
                </p:nvSpPr>
                <p:spPr bwMode="auto">
                  <a:xfrm>
                    <a:off x="5216" y="549"/>
                    <a:ext cx="19" cy="35"/>
                  </a:xfrm>
                  <a:custGeom>
                    <a:avLst/>
                    <a:gdLst/>
                    <a:ahLst/>
                    <a:cxnLst>
                      <a:cxn ang="0">
                        <a:pos x="9" y="27"/>
                      </a:cxn>
                      <a:cxn ang="0">
                        <a:pos x="9" y="21"/>
                      </a:cxn>
                      <a:cxn ang="0">
                        <a:pos x="0" y="13"/>
                      </a:cxn>
                      <a:cxn ang="0">
                        <a:pos x="0" y="7"/>
                      </a:cxn>
                      <a:cxn ang="0">
                        <a:pos x="9" y="0"/>
                      </a:cxn>
                      <a:cxn ang="0">
                        <a:pos x="18" y="13"/>
                      </a:cxn>
                      <a:cxn ang="0">
                        <a:pos x="18" y="21"/>
                      </a:cxn>
                      <a:cxn ang="0">
                        <a:pos x="18" y="27"/>
                      </a:cxn>
                      <a:cxn ang="0">
                        <a:pos x="18" y="34"/>
                      </a:cxn>
                    </a:cxnLst>
                    <a:rect l="0" t="0" r="r" b="b"/>
                    <a:pathLst>
                      <a:path w="19" h="35">
                        <a:moveTo>
                          <a:pt x="9" y="27"/>
                        </a:moveTo>
                        <a:lnTo>
                          <a:pt x="9" y="21"/>
                        </a:lnTo>
                        <a:lnTo>
                          <a:pt x="0" y="13"/>
                        </a:lnTo>
                        <a:lnTo>
                          <a:pt x="0" y="7"/>
                        </a:lnTo>
                        <a:lnTo>
                          <a:pt x="9" y="0"/>
                        </a:lnTo>
                        <a:lnTo>
                          <a:pt x="18" y="13"/>
                        </a:lnTo>
                        <a:lnTo>
                          <a:pt x="18" y="21"/>
                        </a:lnTo>
                        <a:lnTo>
                          <a:pt x="18" y="27"/>
                        </a:lnTo>
                        <a:lnTo>
                          <a:pt x="18" y="34"/>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20" name="Line 352"/>
                  <p:cNvSpPr>
                    <a:spLocks noChangeShapeType="1"/>
                  </p:cNvSpPr>
                  <p:nvPr/>
                </p:nvSpPr>
                <p:spPr bwMode="auto">
                  <a:xfrm flipH="1" flipV="1">
                    <a:off x="5145" y="490"/>
                    <a:ext cx="79" cy="67"/>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123" name="Group 353"/>
                <p:cNvGrpSpPr>
                  <a:grpSpLocks/>
                </p:cNvGrpSpPr>
                <p:nvPr/>
              </p:nvGrpSpPr>
              <p:grpSpPr bwMode="auto">
                <a:xfrm>
                  <a:off x="5104" y="469"/>
                  <a:ext cx="91" cy="89"/>
                  <a:chOff x="5104" y="469"/>
                  <a:chExt cx="91" cy="89"/>
                </a:xfrm>
              </p:grpSpPr>
              <p:sp>
                <p:nvSpPr>
                  <p:cNvPr id="7522" name="Freeform 354"/>
                  <p:cNvSpPr>
                    <a:spLocks/>
                  </p:cNvSpPr>
                  <p:nvPr/>
                </p:nvSpPr>
                <p:spPr bwMode="auto">
                  <a:xfrm>
                    <a:off x="5176" y="529"/>
                    <a:ext cx="19" cy="29"/>
                  </a:xfrm>
                  <a:custGeom>
                    <a:avLst/>
                    <a:gdLst/>
                    <a:ahLst/>
                    <a:cxnLst>
                      <a:cxn ang="0">
                        <a:pos x="9" y="28"/>
                      </a:cxn>
                      <a:cxn ang="0">
                        <a:pos x="9" y="20"/>
                      </a:cxn>
                      <a:cxn ang="0">
                        <a:pos x="0" y="14"/>
                      </a:cxn>
                      <a:cxn ang="0">
                        <a:pos x="0" y="6"/>
                      </a:cxn>
                      <a:cxn ang="0">
                        <a:pos x="9" y="0"/>
                      </a:cxn>
                      <a:cxn ang="0">
                        <a:pos x="18" y="6"/>
                      </a:cxn>
                      <a:cxn ang="0">
                        <a:pos x="18" y="20"/>
                      </a:cxn>
                      <a:cxn ang="0">
                        <a:pos x="18" y="28"/>
                      </a:cxn>
                    </a:cxnLst>
                    <a:rect l="0" t="0" r="r" b="b"/>
                    <a:pathLst>
                      <a:path w="19" h="29">
                        <a:moveTo>
                          <a:pt x="9" y="28"/>
                        </a:moveTo>
                        <a:lnTo>
                          <a:pt x="9" y="20"/>
                        </a:lnTo>
                        <a:lnTo>
                          <a:pt x="0" y="14"/>
                        </a:lnTo>
                        <a:lnTo>
                          <a:pt x="0" y="6"/>
                        </a:lnTo>
                        <a:lnTo>
                          <a:pt x="9" y="0"/>
                        </a:lnTo>
                        <a:lnTo>
                          <a:pt x="18" y="6"/>
                        </a:lnTo>
                        <a:lnTo>
                          <a:pt x="18" y="20"/>
                        </a:lnTo>
                        <a:lnTo>
                          <a:pt x="18" y="28"/>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23" name="Line 355"/>
                  <p:cNvSpPr>
                    <a:spLocks noChangeShapeType="1"/>
                  </p:cNvSpPr>
                  <p:nvPr/>
                </p:nvSpPr>
                <p:spPr bwMode="auto">
                  <a:xfrm flipH="1" flipV="1">
                    <a:off x="5104" y="469"/>
                    <a:ext cx="80" cy="67"/>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124" name="Group 356"/>
                <p:cNvGrpSpPr>
                  <a:grpSpLocks/>
                </p:cNvGrpSpPr>
                <p:nvPr/>
              </p:nvGrpSpPr>
              <p:grpSpPr bwMode="auto">
                <a:xfrm>
                  <a:off x="5072" y="456"/>
                  <a:ext cx="96" cy="88"/>
                  <a:chOff x="5072" y="456"/>
                  <a:chExt cx="96" cy="88"/>
                </a:xfrm>
              </p:grpSpPr>
              <p:sp>
                <p:nvSpPr>
                  <p:cNvPr id="7525" name="Freeform 357"/>
                  <p:cNvSpPr>
                    <a:spLocks/>
                  </p:cNvSpPr>
                  <p:nvPr/>
                </p:nvSpPr>
                <p:spPr bwMode="auto">
                  <a:xfrm>
                    <a:off x="5145" y="517"/>
                    <a:ext cx="23" cy="27"/>
                  </a:xfrm>
                  <a:custGeom>
                    <a:avLst/>
                    <a:gdLst/>
                    <a:ahLst/>
                    <a:cxnLst>
                      <a:cxn ang="0">
                        <a:pos x="7" y="26"/>
                      </a:cxn>
                      <a:cxn ang="0">
                        <a:pos x="7" y="19"/>
                      </a:cxn>
                      <a:cxn ang="0">
                        <a:pos x="7" y="6"/>
                      </a:cxn>
                      <a:cxn ang="0">
                        <a:pos x="7" y="0"/>
                      </a:cxn>
                      <a:cxn ang="0">
                        <a:pos x="0" y="0"/>
                      </a:cxn>
                      <a:cxn ang="0">
                        <a:pos x="7" y="0"/>
                      </a:cxn>
                      <a:cxn ang="0">
                        <a:pos x="15" y="0"/>
                      </a:cxn>
                      <a:cxn ang="0">
                        <a:pos x="22" y="6"/>
                      </a:cxn>
                      <a:cxn ang="0">
                        <a:pos x="22" y="13"/>
                      </a:cxn>
                      <a:cxn ang="0">
                        <a:pos x="22" y="19"/>
                      </a:cxn>
                      <a:cxn ang="0">
                        <a:pos x="22" y="26"/>
                      </a:cxn>
                    </a:cxnLst>
                    <a:rect l="0" t="0" r="r" b="b"/>
                    <a:pathLst>
                      <a:path w="23" h="27">
                        <a:moveTo>
                          <a:pt x="7" y="26"/>
                        </a:moveTo>
                        <a:lnTo>
                          <a:pt x="7" y="19"/>
                        </a:lnTo>
                        <a:lnTo>
                          <a:pt x="7" y="6"/>
                        </a:lnTo>
                        <a:lnTo>
                          <a:pt x="7" y="0"/>
                        </a:lnTo>
                        <a:lnTo>
                          <a:pt x="0" y="0"/>
                        </a:lnTo>
                        <a:lnTo>
                          <a:pt x="7" y="0"/>
                        </a:lnTo>
                        <a:lnTo>
                          <a:pt x="15" y="0"/>
                        </a:lnTo>
                        <a:lnTo>
                          <a:pt x="22" y="6"/>
                        </a:lnTo>
                        <a:lnTo>
                          <a:pt x="22" y="13"/>
                        </a:lnTo>
                        <a:lnTo>
                          <a:pt x="22" y="19"/>
                        </a:lnTo>
                        <a:lnTo>
                          <a:pt x="22" y="26"/>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26" name="Line 358"/>
                  <p:cNvSpPr>
                    <a:spLocks noChangeShapeType="1"/>
                  </p:cNvSpPr>
                  <p:nvPr/>
                </p:nvSpPr>
                <p:spPr bwMode="auto">
                  <a:xfrm flipH="1" flipV="1">
                    <a:off x="5072" y="456"/>
                    <a:ext cx="87" cy="67"/>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129" name="Group 359"/>
                <p:cNvGrpSpPr>
                  <a:grpSpLocks/>
                </p:cNvGrpSpPr>
                <p:nvPr/>
              </p:nvGrpSpPr>
              <p:grpSpPr bwMode="auto">
                <a:xfrm>
                  <a:off x="5039" y="435"/>
                  <a:ext cx="91" cy="94"/>
                  <a:chOff x="5039" y="435"/>
                  <a:chExt cx="91" cy="94"/>
                </a:xfrm>
              </p:grpSpPr>
              <p:sp>
                <p:nvSpPr>
                  <p:cNvPr id="7528" name="Freeform 360"/>
                  <p:cNvSpPr>
                    <a:spLocks/>
                  </p:cNvSpPr>
                  <p:nvPr/>
                </p:nvSpPr>
                <p:spPr bwMode="auto">
                  <a:xfrm>
                    <a:off x="5112" y="495"/>
                    <a:ext cx="18" cy="34"/>
                  </a:xfrm>
                  <a:custGeom>
                    <a:avLst/>
                    <a:gdLst/>
                    <a:ahLst/>
                    <a:cxnLst>
                      <a:cxn ang="0">
                        <a:pos x="8" y="26"/>
                      </a:cxn>
                      <a:cxn ang="0">
                        <a:pos x="8" y="19"/>
                      </a:cxn>
                      <a:cxn ang="0">
                        <a:pos x="0" y="13"/>
                      </a:cxn>
                      <a:cxn ang="0">
                        <a:pos x="0" y="6"/>
                      </a:cxn>
                      <a:cxn ang="0">
                        <a:pos x="8" y="0"/>
                      </a:cxn>
                      <a:cxn ang="0">
                        <a:pos x="17" y="13"/>
                      </a:cxn>
                      <a:cxn ang="0">
                        <a:pos x="17" y="19"/>
                      </a:cxn>
                      <a:cxn ang="0">
                        <a:pos x="17" y="26"/>
                      </a:cxn>
                      <a:cxn ang="0">
                        <a:pos x="17" y="33"/>
                      </a:cxn>
                    </a:cxnLst>
                    <a:rect l="0" t="0" r="r" b="b"/>
                    <a:pathLst>
                      <a:path w="18" h="34">
                        <a:moveTo>
                          <a:pt x="8" y="26"/>
                        </a:moveTo>
                        <a:lnTo>
                          <a:pt x="8" y="19"/>
                        </a:lnTo>
                        <a:lnTo>
                          <a:pt x="0" y="13"/>
                        </a:lnTo>
                        <a:lnTo>
                          <a:pt x="0" y="6"/>
                        </a:lnTo>
                        <a:lnTo>
                          <a:pt x="8" y="0"/>
                        </a:lnTo>
                        <a:lnTo>
                          <a:pt x="17" y="13"/>
                        </a:lnTo>
                        <a:lnTo>
                          <a:pt x="17" y="19"/>
                        </a:lnTo>
                        <a:lnTo>
                          <a:pt x="17" y="26"/>
                        </a:lnTo>
                        <a:lnTo>
                          <a:pt x="17" y="33"/>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29" name="Line 361"/>
                  <p:cNvSpPr>
                    <a:spLocks noChangeShapeType="1"/>
                  </p:cNvSpPr>
                  <p:nvPr/>
                </p:nvSpPr>
                <p:spPr bwMode="auto">
                  <a:xfrm flipH="1" flipV="1">
                    <a:off x="5039" y="435"/>
                    <a:ext cx="81" cy="68"/>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130" name="Group 362"/>
                <p:cNvGrpSpPr>
                  <a:grpSpLocks/>
                </p:cNvGrpSpPr>
                <p:nvPr/>
              </p:nvGrpSpPr>
              <p:grpSpPr bwMode="auto">
                <a:xfrm>
                  <a:off x="5080" y="469"/>
                  <a:ext cx="97" cy="89"/>
                  <a:chOff x="5080" y="469"/>
                  <a:chExt cx="97" cy="89"/>
                </a:xfrm>
              </p:grpSpPr>
              <p:sp>
                <p:nvSpPr>
                  <p:cNvPr id="7531" name="Freeform 363"/>
                  <p:cNvSpPr>
                    <a:spLocks/>
                  </p:cNvSpPr>
                  <p:nvPr/>
                </p:nvSpPr>
                <p:spPr bwMode="auto">
                  <a:xfrm>
                    <a:off x="5152" y="529"/>
                    <a:ext cx="25" cy="29"/>
                  </a:xfrm>
                  <a:custGeom>
                    <a:avLst/>
                    <a:gdLst/>
                    <a:ahLst/>
                    <a:cxnLst>
                      <a:cxn ang="0">
                        <a:pos x="8" y="20"/>
                      </a:cxn>
                      <a:cxn ang="0">
                        <a:pos x="8" y="14"/>
                      </a:cxn>
                      <a:cxn ang="0">
                        <a:pos x="0" y="6"/>
                      </a:cxn>
                      <a:cxn ang="0">
                        <a:pos x="0" y="0"/>
                      </a:cxn>
                      <a:cxn ang="0">
                        <a:pos x="8" y="0"/>
                      </a:cxn>
                      <a:cxn ang="0">
                        <a:pos x="16" y="6"/>
                      </a:cxn>
                      <a:cxn ang="0">
                        <a:pos x="24" y="20"/>
                      </a:cxn>
                      <a:cxn ang="0">
                        <a:pos x="24" y="28"/>
                      </a:cxn>
                    </a:cxnLst>
                    <a:rect l="0" t="0" r="r" b="b"/>
                    <a:pathLst>
                      <a:path w="25" h="29">
                        <a:moveTo>
                          <a:pt x="8" y="20"/>
                        </a:moveTo>
                        <a:lnTo>
                          <a:pt x="8" y="14"/>
                        </a:lnTo>
                        <a:lnTo>
                          <a:pt x="0" y="6"/>
                        </a:lnTo>
                        <a:lnTo>
                          <a:pt x="0" y="0"/>
                        </a:lnTo>
                        <a:lnTo>
                          <a:pt x="8" y="0"/>
                        </a:lnTo>
                        <a:lnTo>
                          <a:pt x="16" y="6"/>
                        </a:lnTo>
                        <a:lnTo>
                          <a:pt x="24" y="20"/>
                        </a:lnTo>
                        <a:lnTo>
                          <a:pt x="24" y="28"/>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32" name="Line 364"/>
                  <p:cNvSpPr>
                    <a:spLocks noChangeShapeType="1"/>
                  </p:cNvSpPr>
                  <p:nvPr/>
                </p:nvSpPr>
                <p:spPr bwMode="auto">
                  <a:xfrm flipH="1" flipV="1">
                    <a:off x="5080" y="469"/>
                    <a:ext cx="79" cy="60"/>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135" name="Group 365"/>
                <p:cNvGrpSpPr>
                  <a:grpSpLocks/>
                </p:cNvGrpSpPr>
                <p:nvPr/>
              </p:nvGrpSpPr>
              <p:grpSpPr bwMode="auto">
                <a:xfrm>
                  <a:off x="5208" y="605"/>
                  <a:ext cx="162" cy="64"/>
                  <a:chOff x="5208" y="605"/>
                  <a:chExt cx="162" cy="64"/>
                </a:xfrm>
              </p:grpSpPr>
              <p:sp>
                <p:nvSpPr>
                  <p:cNvPr id="7534" name="Freeform 366"/>
                  <p:cNvSpPr>
                    <a:spLocks/>
                  </p:cNvSpPr>
                  <p:nvPr/>
                </p:nvSpPr>
                <p:spPr bwMode="auto">
                  <a:xfrm>
                    <a:off x="5321" y="652"/>
                    <a:ext cx="49" cy="17"/>
                  </a:xfrm>
                  <a:custGeom>
                    <a:avLst/>
                    <a:gdLst/>
                    <a:ahLst/>
                    <a:cxnLst>
                      <a:cxn ang="0">
                        <a:pos x="39" y="0"/>
                      </a:cxn>
                      <a:cxn ang="0">
                        <a:pos x="32" y="0"/>
                      </a:cxn>
                      <a:cxn ang="0">
                        <a:pos x="16" y="0"/>
                      </a:cxn>
                      <a:cxn ang="0">
                        <a:pos x="7" y="0"/>
                      </a:cxn>
                      <a:cxn ang="0">
                        <a:pos x="0" y="0"/>
                      </a:cxn>
                      <a:cxn ang="0">
                        <a:pos x="7" y="0"/>
                      </a:cxn>
                      <a:cxn ang="0">
                        <a:pos x="7" y="16"/>
                      </a:cxn>
                      <a:cxn ang="0">
                        <a:pos x="16" y="16"/>
                      </a:cxn>
                      <a:cxn ang="0">
                        <a:pos x="39" y="16"/>
                      </a:cxn>
                      <a:cxn ang="0">
                        <a:pos x="48" y="16"/>
                      </a:cxn>
                    </a:cxnLst>
                    <a:rect l="0" t="0" r="r" b="b"/>
                    <a:pathLst>
                      <a:path w="49" h="17">
                        <a:moveTo>
                          <a:pt x="39" y="0"/>
                        </a:moveTo>
                        <a:lnTo>
                          <a:pt x="32" y="0"/>
                        </a:lnTo>
                        <a:lnTo>
                          <a:pt x="16" y="0"/>
                        </a:lnTo>
                        <a:lnTo>
                          <a:pt x="7" y="0"/>
                        </a:lnTo>
                        <a:lnTo>
                          <a:pt x="0" y="0"/>
                        </a:lnTo>
                        <a:lnTo>
                          <a:pt x="7" y="0"/>
                        </a:lnTo>
                        <a:lnTo>
                          <a:pt x="7" y="16"/>
                        </a:lnTo>
                        <a:lnTo>
                          <a:pt x="16" y="16"/>
                        </a:lnTo>
                        <a:lnTo>
                          <a:pt x="39" y="16"/>
                        </a:lnTo>
                        <a:lnTo>
                          <a:pt x="48" y="16"/>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35" name="Line 367"/>
                  <p:cNvSpPr>
                    <a:spLocks noChangeShapeType="1"/>
                  </p:cNvSpPr>
                  <p:nvPr/>
                </p:nvSpPr>
                <p:spPr bwMode="auto">
                  <a:xfrm flipH="1" flipV="1">
                    <a:off x="5208" y="605"/>
                    <a:ext cx="130" cy="54"/>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148" name="Group 368"/>
                <p:cNvGrpSpPr>
                  <a:grpSpLocks/>
                </p:cNvGrpSpPr>
                <p:nvPr/>
              </p:nvGrpSpPr>
              <p:grpSpPr bwMode="auto">
                <a:xfrm>
                  <a:off x="5160" y="585"/>
                  <a:ext cx="162" cy="56"/>
                  <a:chOff x="5160" y="585"/>
                  <a:chExt cx="162" cy="56"/>
                </a:xfrm>
              </p:grpSpPr>
              <p:sp>
                <p:nvSpPr>
                  <p:cNvPr id="7537" name="Freeform 369"/>
                  <p:cNvSpPr>
                    <a:spLocks/>
                  </p:cNvSpPr>
                  <p:nvPr/>
                </p:nvSpPr>
                <p:spPr bwMode="auto">
                  <a:xfrm>
                    <a:off x="5280" y="624"/>
                    <a:ext cx="42" cy="17"/>
                  </a:xfrm>
                  <a:custGeom>
                    <a:avLst/>
                    <a:gdLst/>
                    <a:ahLst/>
                    <a:cxnLst>
                      <a:cxn ang="0">
                        <a:pos x="32" y="0"/>
                      </a:cxn>
                      <a:cxn ang="0">
                        <a:pos x="24" y="0"/>
                      </a:cxn>
                      <a:cxn ang="0">
                        <a:pos x="7" y="0"/>
                      </a:cxn>
                      <a:cxn ang="0">
                        <a:pos x="0" y="0"/>
                      </a:cxn>
                      <a:cxn ang="0">
                        <a:pos x="0" y="8"/>
                      </a:cxn>
                      <a:cxn ang="0">
                        <a:pos x="7" y="16"/>
                      </a:cxn>
                      <a:cxn ang="0">
                        <a:pos x="15" y="16"/>
                      </a:cxn>
                      <a:cxn ang="0">
                        <a:pos x="32" y="16"/>
                      </a:cxn>
                      <a:cxn ang="0">
                        <a:pos x="41" y="16"/>
                      </a:cxn>
                    </a:cxnLst>
                    <a:rect l="0" t="0" r="r" b="b"/>
                    <a:pathLst>
                      <a:path w="42" h="17">
                        <a:moveTo>
                          <a:pt x="32" y="0"/>
                        </a:moveTo>
                        <a:lnTo>
                          <a:pt x="24" y="0"/>
                        </a:lnTo>
                        <a:lnTo>
                          <a:pt x="7" y="0"/>
                        </a:lnTo>
                        <a:lnTo>
                          <a:pt x="0" y="0"/>
                        </a:lnTo>
                        <a:lnTo>
                          <a:pt x="0" y="8"/>
                        </a:lnTo>
                        <a:lnTo>
                          <a:pt x="7" y="16"/>
                        </a:lnTo>
                        <a:lnTo>
                          <a:pt x="15" y="16"/>
                        </a:lnTo>
                        <a:lnTo>
                          <a:pt x="32" y="16"/>
                        </a:lnTo>
                        <a:lnTo>
                          <a:pt x="41" y="16"/>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38" name="Line 370"/>
                  <p:cNvSpPr>
                    <a:spLocks noChangeShapeType="1"/>
                  </p:cNvSpPr>
                  <p:nvPr/>
                </p:nvSpPr>
                <p:spPr bwMode="auto">
                  <a:xfrm flipH="1" flipV="1">
                    <a:off x="5160" y="585"/>
                    <a:ext cx="120" cy="46"/>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150" name="Group 371"/>
                <p:cNvGrpSpPr>
                  <a:grpSpLocks/>
                </p:cNvGrpSpPr>
                <p:nvPr/>
              </p:nvGrpSpPr>
              <p:grpSpPr bwMode="auto">
                <a:xfrm>
                  <a:off x="5112" y="558"/>
                  <a:ext cx="162" cy="64"/>
                  <a:chOff x="5112" y="558"/>
                  <a:chExt cx="162" cy="64"/>
                </a:xfrm>
              </p:grpSpPr>
              <p:sp>
                <p:nvSpPr>
                  <p:cNvPr id="7540" name="Freeform 372"/>
                  <p:cNvSpPr>
                    <a:spLocks/>
                  </p:cNvSpPr>
                  <p:nvPr/>
                </p:nvSpPr>
                <p:spPr bwMode="auto">
                  <a:xfrm>
                    <a:off x="5233" y="605"/>
                    <a:ext cx="41" cy="17"/>
                  </a:xfrm>
                  <a:custGeom>
                    <a:avLst/>
                    <a:gdLst/>
                    <a:ahLst/>
                    <a:cxnLst>
                      <a:cxn ang="0">
                        <a:pos x="40" y="0"/>
                      </a:cxn>
                      <a:cxn ang="0">
                        <a:pos x="31" y="0"/>
                      </a:cxn>
                      <a:cxn ang="0">
                        <a:pos x="15" y="0"/>
                      </a:cxn>
                      <a:cxn ang="0">
                        <a:pos x="7" y="0"/>
                      </a:cxn>
                      <a:cxn ang="0">
                        <a:pos x="0" y="0"/>
                      </a:cxn>
                      <a:cxn ang="0">
                        <a:pos x="7" y="16"/>
                      </a:cxn>
                      <a:cxn ang="0">
                        <a:pos x="15" y="16"/>
                      </a:cxn>
                      <a:cxn ang="0">
                        <a:pos x="31" y="16"/>
                      </a:cxn>
                      <a:cxn ang="0">
                        <a:pos x="40" y="16"/>
                      </a:cxn>
                    </a:cxnLst>
                    <a:rect l="0" t="0" r="r" b="b"/>
                    <a:pathLst>
                      <a:path w="41" h="17">
                        <a:moveTo>
                          <a:pt x="40" y="0"/>
                        </a:moveTo>
                        <a:lnTo>
                          <a:pt x="31" y="0"/>
                        </a:lnTo>
                        <a:lnTo>
                          <a:pt x="15" y="0"/>
                        </a:lnTo>
                        <a:lnTo>
                          <a:pt x="7" y="0"/>
                        </a:lnTo>
                        <a:lnTo>
                          <a:pt x="0" y="0"/>
                        </a:lnTo>
                        <a:lnTo>
                          <a:pt x="7" y="16"/>
                        </a:lnTo>
                        <a:lnTo>
                          <a:pt x="15" y="16"/>
                        </a:lnTo>
                        <a:lnTo>
                          <a:pt x="31" y="16"/>
                        </a:lnTo>
                        <a:lnTo>
                          <a:pt x="40" y="16"/>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41" name="Line 373"/>
                  <p:cNvSpPr>
                    <a:spLocks noChangeShapeType="1"/>
                  </p:cNvSpPr>
                  <p:nvPr/>
                </p:nvSpPr>
                <p:spPr bwMode="auto">
                  <a:xfrm flipH="1" flipV="1">
                    <a:off x="5112" y="558"/>
                    <a:ext cx="128" cy="52"/>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154" name="Group 374"/>
                <p:cNvGrpSpPr>
                  <a:grpSpLocks/>
                </p:cNvGrpSpPr>
                <p:nvPr/>
              </p:nvGrpSpPr>
              <p:grpSpPr bwMode="auto">
                <a:xfrm>
                  <a:off x="5072" y="537"/>
                  <a:ext cx="162" cy="64"/>
                  <a:chOff x="5072" y="537"/>
                  <a:chExt cx="162" cy="64"/>
                </a:xfrm>
              </p:grpSpPr>
              <p:sp>
                <p:nvSpPr>
                  <p:cNvPr id="7543" name="Freeform 375"/>
                  <p:cNvSpPr>
                    <a:spLocks/>
                  </p:cNvSpPr>
                  <p:nvPr/>
                </p:nvSpPr>
                <p:spPr bwMode="auto">
                  <a:xfrm>
                    <a:off x="5184" y="584"/>
                    <a:ext cx="50" cy="17"/>
                  </a:xfrm>
                  <a:custGeom>
                    <a:avLst/>
                    <a:gdLst/>
                    <a:ahLst/>
                    <a:cxnLst>
                      <a:cxn ang="0">
                        <a:pos x="40" y="0"/>
                      </a:cxn>
                      <a:cxn ang="0">
                        <a:pos x="32" y="0"/>
                      </a:cxn>
                      <a:cxn ang="0">
                        <a:pos x="16" y="0"/>
                      </a:cxn>
                      <a:cxn ang="0">
                        <a:pos x="7" y="0"/>
                      </a:cxn>
                      <a:cxn ang="0">
                        <a:pos x="0" y="0"/>
                      </a:cxn>
                      <a:cxn ang="0">
                        <a:pos x="7" y="0"/>
                      </a:cxn>
                      <a:cxn ang="0">
                        <a:pos x="16" y="16"/>
                      </a:cxn>
                      <a:cxn ang="0">
                        <a:pos x="23" y="16"/>
                      </a:cxn>
                      <a:cxn ang="0">
                        <a:pos x="40" y="16"/>
                      </a:cxn>
                      <a:cxn ang="0">
                        <a:pos x="49" y="16"/>
                      </a:cxn>
                    </a:cxnLst>
                    <a:rect l="0" t="0" r="r" b="b"/>
                    <a:pathLst>
                      <a:path w="50" h="17">
                        <a:moveTo>
                          <a:pt x="40" y="0"/>
                        </a:moveTo>
                        <a:lnTo>
                          <a:pt x="32" y="0"/>
                        </a:lnTo>
                        <a:lnTo>
                          <a:pt x="16" y="0"/>
                        </a:lnTo>
                        <a:lnTo>
                          <a:pt x="7" y="0"/>
                        </a:lnTo>
                        <a:lnTo>
                          <a:pt x="0" y="0"/>
                        </a:lnTo>
                        <a:lnTo>
                          <a:pt x="7" y="0"/>
                        </a:lnTo>
                        <a:lnTo>
                          <a:pt x="16" y="16"/>
                        </a:lnTo>
                        <a:lnTo>
                          <a:pt x="23" y="16"/>
                        </a:lnTo>
                        <a:lnTo>
                          <a:pt x="40" y="16"/>
                        </a:lnTo>
                        <a:lnTo>
                          <a:pt x="49" y="16"/>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44" name="Line 376"/>
                  <p:cNvSpPr>
                    <a:spLocks noChangeShapeType="1"/>
                  </p:cNvSpPr>
                  <p:nvPr/>
                </p:nvSpPr>
                <p:spPr bwMode="auto">
                  <a:xfrm flipH="1" flipV="1">
                    <a:off x="5072" y="537"/>
                    <a:ext cx="128" cy="54"/>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159" name="Group 377"/>
                <p:cNvGrpSpPr>
                  <a:grpSpLocks/>
                </p:cNvGrpSpPr>
                <p:nvPr/>
              </p:nvGrpSpPr>
              <p:grpSpPr bwMode="auto">
                <a:xfrm>
                  <a:off x="5039" y="518"/>
                  <a:ext cx="162" cy="56"/>
                  <a:chOff x="5039" y="518"/>
                  <a:chExt cx="162" cy="56"/>
                </a:xfrm>
              </p:grpSpPr>
              <p:sp>
                <p:nvSpPr>
                  <p:cNvPr id="7546" name="Freeform 378"/>
                  <p:cNvSpPr>
                    <a:spLocks/>
                  </p:cNvSpPr>
                  <p:nvPr/>
                </p:nvSpPr>
                <p:spPr bwMode="auto">
                  <a:xfrm>
                    <a:off x="5160" y="557"/>
                    <a:ext cx="41" cy="17"/>
                  </a:xfrm>
                  <a:custGeom>
                    <a:avLst/>
                    <a:gdLst/>
                    <a:ahLst/>
                    <a:cxnLst>
                      <a:cxn ang="0">
                        <a:pos x="31" y="8"/>
                      </a:cxn>
                      <a:cxn ang="0">
                        <a:pos x="23" y="8"/>
                      </a:cxn>
                      <a:cxn ang="0">
                        <a:pos x="7" y="0"/>
                      </a:cxn>
                      <a:cxn ang="0">
                        <a:pos x="0" y="0"/>
                      </a:cxn>
                      <a:cxn ang="0">
                        <a:pos x="0" y="8"/>
                      </a:cxn>
                      <a:cxn ang="0">
                        <a:pos x="15" y="16"/>
                      </a:cxn>
                      <a:cxn ang="0">
                        <a:pos x="23" y="16"/>
                      </a:cxn>
                      <a:cxn ang="0">
                        <a:pos x="31" y="16"/>
                      </a:cxn>
                      <a:cxn ang="0">
                        <a:pos x="40" y="16"/>
                      </a:cxn>
                    </a:cxnLst>
                    <a:rect l="0" t="0" r="r" b="b"/>
                    <a:pathLst>
                      <a:path w="41" h="17">
                        <a:moveTo>
                          <a:pt x="31" y="8"/>
                        </a:moveTo>
                        <a:lnTo>
                          <a:pt x="23" y="8"/>
                        </a:lnTo>
                        <a:lnTo>
                          <a:pt x="7" y="0"/>
                        </a:lnTo>
                        <a:lnTo>
                          <a:pt x="0" y="0"/>
                        </a:lnTo>
                        <a:lnTo>
                          <a:pt x="0" y="8"/>
                        </a:lnTo>
                        <a:lnTo>
                          <a:pt x="15" y="16"/>
                        </a:lnTo>
                        <a:lnTo>
                          <a:pt x="23" y="16"/>
                        </a:lnTo>
                        <a:lnTo>
                          <a:pt x="31" y="16"/>
                        </a:lnTo>
                        <a:lnTo>
                          <a:pt x="40" y="16"/>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47" name="Line 379"/>
                  <p:cNvSpPr>
                    <a:spLocks noChangeShapeType="1"/>
                  </p:cNvSpPr>
                  <p:nvPr/>
                </p:nvSpPr>
                <p:spPr bwMode="auto">
                  <a:xfrm flipH="1" flipV="1">
                    <a:off x="5039" y="518"/>
                    <a:ext cx="128" cy="46"/>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162" name="Group 380"/>
                <p:cNvGrpSpPr>
                  <a:grpSpLocks/>
                </p:cNvGrpSpPr>
                <p:nvPr/>
              </p:nvGrpSpPr>
              <p:grpSpPr bwMode="auto">
                <a:xfrm>
                  <a:off x="4990" y="490"/>
                  <a:ext cx="163" cy="63"/>
                  <a:chOff x="4990" y="490"/>
                  <a:chExt cx="163" cy="63"/>
                </a:xfrm>
              </p:grpSpPr>
              <p:sp>
                <p:nvSpPr>
                  <p:cNvPr id="7549" name="Freeform 381"/>
                  <p:cNvSpPr>
                    <a:spLocks/>
                  </p:cNvSpPr>
                  <p:nvPr/>
                </p:nvSpPr>
                <p:spPr bwMode="auto">
                  <a:xfrm>
                    <a:off x="5104" y="536"/>
                    <a:ext cx="49" cy="17"/>
                  </a:xfrm>
                  <a:custGeom>
                    <a:avLst/>
                    <a:gdLst/>
                    <a:ahLst/>
                    <a:cxnLst>
                      <a:cxn ang="0">
                        <a:pos x="40" y="0"/>
                      </a:cxn>
                      <a:cxn ang="0">
                        <a:pos x="31" y="0"/>
                      </a:cxn>
                      <a:cxn ang="0">
                        <a:pos x="16" y="0"/>
                      </a:cxn>
                      <a:cxn ang="0">
                        <a:pos x="7" y="0"/>
                      </a:cxn>
                      <a:cxn ang="0">
                        <a:pos x="0" y="0"/>
                      </a:cxn>
                      <a:cxn ang="0">
                        <a:pos x="7" y="0"/>
                      </a:cxn>
                      <a:cxn ang="0">
                        <a:pos x="16" y="16"/>
                      </a:cxn>
                      <a:cxn ang="0">
                        <a:pos x="24" y="16"/>
                      </a:cxn>
                      <a:cxn ang="0">
                        <a:pos x="40" y="16"/>
                      </a:cxn>
                      <a:cxn ang="0">
                        <a:pos x="48" y="16"/>
                      </a:cxn>
                    </a:cxnLst>
                    <a:rect l="0" t="0" r="r" b="b"/>
                    <a:pathLst>
                      <a:path w="49" h="17">
                        <a:moveTo>
                          <a:pt x="40" y="0"/>
                        </a:moveTo>
                        <a:lnTo>
                          <a:pt x="31" y="0"/>
                        </a:lnTo>
                        <a:lnTo>
                          <a:pt x="16" y="0"/>
                        </a:lnTo>
                        <a:lnTo>
                          <a:pt x="7" y="0"/>
                        </a:lnTo>
                        <a:lnTo>
                          <a:pt x="0" y="0"/>
                        </a:lnTo>
                        <a:lnTo>
                          <a:pt x="7" y="0"/>
                        </a:lnTo>
                        <a:lnTo>
                          <a:pt x="16" y="16"/>
                        </a:lnTo>
                        <a:lnTo>
                          <a:pt x="24" y="16"/>
                        </a:lnTo>
                        <a:lnTo>
                          <a:pt x="40" y="16"/>
                        </a:lnTo>
                        <a:lnTo>
                          <a:pt x="48" y="16"/>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50" name="Line 382"/>
                  <p:cNvSpPr>
                    <a:spLocks noChangeShapeType="1"/>
                  </p:cNvSpPr>
                  <p:nvPr/>
                </p:nvSpPr>
                <p:spPr bwMode="auto">
                  <a:xfrm flipH="1" flipV="1">
                    <a:off x="4990" y="490"/>
                    <a:ext cx="129" cy="53"/>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163" name="Group 383"/>
                <p:cNvGrpSpPr>
                  <a:grpSpLocks/>
                </p:cNvGrpSpPr>
                <p:nvPr/>
              </p:nvGrpSpPr>
              <p:grpSpPr bwMode="auto">
                <a:xfrm>
                  <a:off x="4965" y="483"/>
                  <a:ext cx="163" cy="63"/>
                  <a:chOff x="4965" y="483"/>
                  <a:chExt cx="163" cy="63"/>
                </a:xfrm>
              </p:grpSpPr>
              <p:sp>
                <p:nvSpPr>
                  <p:cNvPr id="7552" name="Freeform 384"/>
                  <p:cNvSpPr>
                    <a:spLocks/>
                  </p:cNvSpPr>
                  <p:nvPr/>
                </p:nvSpPr>
                <p:spPr bwMode="auto">
                  <a:xfrm>
                    <a:off x="5080" y="529"/>
                    <a:ext cx="48" cy="17"/>
                  </a:xfrm>
                  <a:custGeom>
                    <a:avLst/>
                    <a:gdLst/>
                    <a:ahLst/>
                    <a:cxnLst>
                      <a:cxn ang="0">
                        <a:pos x="39" y="0"/>
                      </a:cxn>
                      <a:cxn ang="0">
                        <a:pos x="30" y="0"/>
                      </a:cxn>
                      <a:cxn ang="0">
                        <a:pos x="16" y="0"/>
                      </a:cxn>
                      <a:cxn ang="0">
                        <a:pos x="7" y="0"/>
                      </a:cxn>
                      <a:cxn ang="0">
                        <a:pos x="0" y="0"/>
                      </a:cxn>
                      <a:cxn ang="0">
                        <a:pos x="7" y="0"/>
                      </a:cxn>
                      <a:cxn ang="0">
                        <a:pos x="16" y="16"/>
                      </a:cxn>
                      <a:cxn ang="0">
                        <a:pos x="23" y="16"/>
                      </a:cxn>
                      <a:cxn ang="0">
                        <a:pos x="39" y="16"/>
                      </a:cxn>
                      <a:cxn ang="0">
                        <a:pos x="47" y="16"/>
                      </a:cxn>
                    </a:cxnLst>
                    <a:rect l="0" t="0" r="r" b="b"/>
                    <a:pathLst>
                      <a:path w="48" h="17">
                        <a:moveTo>
                          <a:pt x="39" y="0"/>
                        </a:moveTo>
                        <a:lnTo>
                          <a:pt x="30" y="0"/>
                        </a:lnTo>
                        <a:lnTo>
                          <a:pt x="16" y="0"/>
                        </a:lnTo>
                        <a:lnTo>
                          <a:pt x="7" y="0"/>
                        </a:lnTo>
                        <a:lnTo>
                          <a:pt x="0" y="0"/>
                        </a:lnTo>
                        <a:lnTo>
                          <a:pt x="7" y="0"/>
                        </a:lnTo>
                        <a:lnTo>
                          <a:pt x="16" y="16"/>
                        </a:lnTo>
                        <a:lnTo>
                          <a:pt x="23" y="16"/>
                        </a:lnTo>
                        <a:lnTo>
                          <a:pt x="39" y="16"/>
                        </a:lnTo>
                        <a:lnTo>
                          <a:pt x="47" y="16"/>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53" name="Line 385"/>
                  <p:cNvSpPr>
                    <a:spLocks noChangeShapeType="1"/>
                  </p:cNvSpPr>
                  <p:nvPr/>
                </p:nvSpPr>
                <p:spPr bwMode="auto">
                  <a:xfrm flipH="1" flipV="1">
                    <a:off x="4965" y="483"/>
                    <a:ext cx="129" cy="53"/>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166" name="Group 386"/>
                <p:cNvGrpSpPr>
                  <a:grpSpLocks/>
                </p:cNvGrpSpPr>
                <p:nvPr/>
              </p:nvGrpSpPr>
              <p:grpSpPr bwMode="auto">
                <a:xfrm>
                  <a:off x="4958" y="442"/>
                  <a:ext cx="147" cy="76"/>
                  <a:chOff x="4958" y="442"/>
                  <a:chExt cx="147" cy="76"/>
                </a:xfrm>
              </p:grpSpPr>
              <p:sp>
                <p:nvSpPr>
                  <p:cNvPr id="7555" name="Freeform 387"/>
                  <p:cNvSpPr>
                    <a:spLocks/>
                  </p:cNvSpPr>
                  <p:nvPr/>
                </p:nvSpPr>
                <p:spPr bwMode="auto">
                  <a:xfrm>
                    <a:off x="5072" y="496"/>
                    <a:ext cx="33" cy="22"/>
                  </a:xfrm>
                  <a:custGeom>
                    <a:avLst/>
                    <a:gdLst/>
                    <a:ahLst/>
                    <a:cxnLst>
                      <a:cxn ang="0">
                        <a:pos x="16" y="14"/>
                      </a:cxn>
                      <a:cxn ang="0">
                        <a:pos x="8" y="6"/>
                      </a:cxn>
                      <a:cxn ang="0">
                        <a:pos x="0" y="6"/>
                      </a:cxn>
                      <a:cxn ang="0">
                        <a:pos x="0" y="0"/>
                      </a:cxn>
                      <a:cxn ang="0">
                        <a:pos x="0" y="6"/>
                      </a:cxn>
                      <a:cxn ang="0">
                        <a:pos x="8" y="14"/>
                      </a:cxn>
                      <a:cxn ang="0">
                        <a:pos x="24" y="21"/>
                      </a:cxn>
                      <a:cxn ang="0">
                        <a:pos x="32" y="21"/>
                      </a:cxn>
                    </a:cxnLst>
                    <a:rect l="0" t="0" r="r" b="b"/>
                    <a:pathLst>
                      <a:path w="33" h="22">
                        <a:moveTo>
                          <a:pt x="16" y="14"/>
                        </a:moveTo>
                        <a:lnTo>
                          <a:pt x="8" y="6"/>
                        </a:lnTo>
                        <a:lnTo>
                          <a:pt x="0" y="6"/>
                        </a:lnTo>
                        <a:lnTo>
                          <a:pt x="0" y="0"/>
                        </a:lnTo>
                        <a:lnTo>
                          <a:pt x="0" y="6"/>
                        </a:lnTo>
                        <a:lnTo>
                          <a:pt x="8" y="14"/>
                        </a:lnTo>
                        <a:lnTo>
                          <a:pt x="24" y="21"/>
                        </a:lnTo>
                        <a:lnTo>
                          <a:pt x="32" y="21"/>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56" name="Line 388"/>
                  <p:cNvSpPr>
                    <a:spLocks noChangeShapeType="1"/>
                  </p:cNvSpPr>
                  <p:nvPr/>
                </p:nvSpPr>
                <p:spPr bwMode="auto">
                  <a:xfrm flipH="1" flipV="1">
                    <a:off x="4958" y="442"/>
                    <a:ext cx="120" cy="61"/>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sp>
            <p:nvSpPr>
              <p:cNvPr id="7557" name="Line 389"/>
              <p:cNvSpPr>
                <a:spLocks noChangeShapeType="1"/>
              </p:cNvSpPr>
              <p:nvPr/>
            </p:nvSpPr>
            <p:spPr bwMode="auto">
              <a:xfrm>
                <a:off x="4709" y="1095"/>
                <a:ext cx="17" cy="0"/>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558" name="Line 390"/>
              <p:cNvSpPr>
                <a:spLocks noChangeShapeType="1"/>
              </p:cNvSpPr>
              <p:nvPr/>
            </p:nvSpPr>
            <p:spPr bwMode="auto">
              <a:xfrm flipV="1">
                <a:off x="5043" y="892"/>
                <a:ext cx="54" cy="649"/>
              </a:xfrm>
              <a:prstGeom prst="line">
                <a:avLst/>
              </a:prstGeom>
              <a:noFill/>
              <a:ln w="254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559" name="Freeform 391"/>
              <p:cNvSpPr>
                <a:spLocks/>
              </p:cNvSpPr>
              <p:nvPr/>
            </p:nvSpPr>
            <p:spPr bwMode="auto">
              <a:xfrm>
                <a:off x="4770" y="1497"/>
                <a:ext cx="275" cy="31"/>
              </a:xfrm>
              <a:custGeom>
                <a:avLst/>
                <a:gdLst/>
                <a:ahLst/>
                <a:cxnLst>
                  <a:cxn ang="0">
                    <a:pos x="290" y="34"/>
                  </a:cxn>
                  <a:cxn ang="0">
                    <a:pos x="266" y="27"/>
                  </a:cxn>
                  <a:cxn ang="0">
                    <a:pos x="257" y="27"/>
                  </a:cxn>
                  <a:cxn ang="0">
                    <a:pos x="224" y="21"/>
                  </a:cxn>
                  <a:cxn ang="0">
                    <a:pos x="209" y="21"/>
                  </a:cxn>
                  <a:cxn ang="0">
                    <a:pos x="177" y="13"/>
                  </a:cxn>
                  <a:cxn ang="0">
                    <a:pos x="152" y="13"/>
                  </a:cxn>
                  <a:cxn ang="0">
                    <a:pos x="111" y="7"/>
                  </a:cxn>
                  <a:cxn ang="0">
                    <a:pos x="95" y="7"/>
                  </a:cxn>
                  <a:cxn ang="0">
                    <a:pos x="79" y="7"/>
                  </a:cxn>
                  <a:cxn ang="0">
                    <a:pos x="47" y="0"/>
                  </a:cxn>
                  <a:cxn ang="0">
                    <a:pos x="22" y="0"/>
                  </a:cxn>
                  <a:cxn ang="0">
                    <a:pos x="16" y="0"/>
                  </a:cxn>
                  <a:cxn ang="0">
                    <a:pos x="7" y="0"/>
                  </a:cxn>
                  <a:cxn ang="0">
                    <a:pos x="0" y="0"/>
                  </a:cxn>
                  <a:cxn ang="0">
                    <a:pos x="7" y="0"/>
                  </a:cxn>
                  <a:cxn ang="0">
                    <a:pos x="31" y="7"/>
                  </a:cxn>
                  <a:cxn ang="0">
                    <a:pos x="87" y="13"/>
                  </a:cxn>
                  <a:cxn ang="0">
                    <a:pos x="111" y="13"/>
                  </a:cxn>
                  <a:cxn ang="0">
                    <a:pos x="128" y="21"/>
                  </a:cxn>
                  <a:cxn ang="0">
                    <a:pos x="160" y="21"/>
                  </a:cxn>
                  <a:cxn ang="0">
                    <a:pos x="200" y="27"/>
                  </a:cxn>
                  <a:cxn ang="0">
                    <a:pos x="249" y="34"/>
                  </a:cxn>
                  <a:cxn ang="0">
                    <a:pos x="273" y="34"/>
                  </a:cxn>
                </a:cxnLst>
                <a:rect l="0" t="0" r="r" b="b"/>
                <a:pathLst>
                  <a:path w="291" h="35">
                    <a:moveTo>
                      <a:pt x="290" y="34"/>
                    </a:moveTo>
                    <a:lnTo>
                      <a:pt x="266" y="27"/>
                    </a:lnTo>
                    <a:lnTo>
                      <a:pt x="257" y="27"/>
                    </a:lnTo>
                    <a:lnTo>
                      <a:pt x="224" y="21"/>
                    </a:lnTo>
                    <a:lnTo>
                      <a:pt x="209" y="21"/>
                    </a:lnTo>
                    <a:lnTo>
                      <a:pt x="177" y="13"/>
                    </a:lnTo>
                    <a:lnTo>
                      <a:pt x="152" y="13"/>
                    </a:lnTo>
                    <a:lnTo>
                      <a:pt x="111" y="7"/>
                    </a:lnTo>
                    <a:lnTo>
                      <a:pt x="95" y="7"/>
                    </a:lnTo>
                    <a:lnTo>
                      <a:pt x="79" y="7"/>
                    </a:lnTo>
                    <a:lnTo>
                      <a:pt x="47" y="0"/>
                    </a:lnTo>
                    <a:lnTo>
                      <a:pt x="22" y="0"/>
                    </a:lnTo>
                    <a:lnTo>
                      <a:pt x="16" y="0"/>
                    </a:lnTo>
                    <a:lnTo>
                      <a:pt x="7" y="0"/>
                    </a:lnTo>
                    <a:lnTo>
                      <a:pt x="0" y="0"/>
                    </a:lnTo>
                    <a:lnTo>
                      <a:pt x="7" y="0"/>
                    </a:lnTo>
                    <a:lnTo>
                      <a:pt x="31" y="7"/>
                    </a:lnTo>
                    <a:lnTo>
                      <a:pt x="87" y="13"/>
                    </a:lnTo>
                    <a:lnTo>
                      <a:pt x="111" y="13"/>
                    </a:lnTo>
                    <a:lnTo>
                      <a:pt x="128" y="21"/>
                    </a:lnTo>
                    <a:lnTo>
                      <a:pt x="160" y="21"/>
                    </a:lnTo>
                    <a:lnTo>
                      <a:pt x="200" y="27"/>
                    </a:lnTo>
                    <a:lnTo>
                      <a:pt x="249" y="34"/>
                    </a:lnTo>
                    <a:lnTo>
                      <a:pt x="273" y="34"/>
                    </a:lnTo>
                  </a:path>
                </a:pathLst>
              </a:custGeom>
              <a:solidFill>
                <a:srgbClr val="CCCC00"/>
              </a:solidFill>
              <a:ln w="12700" cap="rnd" cmpd="sng">
                <a:solidFill>
                  <a:schemeClr val="tx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60" name="Freeform 392"/>
              <p:cNvSpPr>
                <a:spLocks/>
              </p:cNvSpPr>
              <p:nvPr/>
            </p:nvSpPr>
            <p:spPr bwMode="auto">
              <a:xfrm>
                <a:off x="5044" y="1394"/>
                <a:ext cx="258" cy="141"/>
              </a:xfrm>
              <a:custGeom>
                <a:avLst/>
                <a:gdLst/>
                <a:ahLst/>
                <a:cxnLst>
                  <a:cxn ang="0">
                    <a:pos x="7" y="0"/>
                  </a:cxn>
                  <a:cxn ang="0">
                    <a:pos x="15" y="27"/>
                  </a:cxn>
                  <a:cxn ang="0">
                    <a:pos x="23" y="61"/>
                  </a:cxn>
                  <a:cxn ang="0">
                    <a:pos x="40" y="94"/>
                  </a:cxn>
                  <a:cxn ang="0">
                    <a:pos x="56" y="115"/>
                  </a:cxn>
                  <a:cxn ang="0">
                    <a:pos x="63" y="122"/>
                  </a:cxn>
                  <a:cxn ang="0">
                    <a:pos x="80" y="128"/>
                  </a:cxn>
                  <a:cxn ang="0">
                    <a:pos x="104" y="142"/>
                  </a:cxn>
                  <a:cxn ang="0">
                    <a:pos x="120" y="149"/>
                  </a:cxn>
                  <a:cxn ang="0">
                    <a:pos x="136" y="156"/>
                  </a:cxn>
                  <a:cxn ang="0">
                    <a:pos x="144" y="156"/>
                  </a:cxn>
                  <a:cxn ang="0">
                    <a:pos x="152" y="156"/>
                  </a:cxn>
                  <a:cxn ang="0">
                    <a:pos x="169" y="149"/>
                  </a:cxn>
                  <a:cxn ang="0">
                    <a:pos x="184" y="142"/>
                  </a:cxn>
                  <a:cxn ang="0">
                    <a:pos x="200" y="135"/>
                  </a:cxn>
                  <a:cxn ang="0">
                    <a:pos x="215" y="128"/>
                  </a:cxn>
                  <a:cxn ang="0">
                    <a:pos x="231" y="122"/>
                  </a:cxn>
                  <a:cxn ang="0">
                    <a:pos x="240" y="122"/>
                  </a:cxn>
                  <a:cxn ang="0">
                    <a:pos x="256" y="122"/>
                  </a:cxn>
                  <a:cxn ang="0">
                    <a:pos x="264" y="122"/>
                  </a:cxn>
                  <a:cxn ang="0">
                    <a:pos x="273" y="122"/>
                  </a:cxn>
                  <a:cxn ang="0">
                    <a:pos x="273" y="128"/>
                  </a:cxn>
                  <a:cxn ang="0">
                    <a:pos x="264" y="135"/>
                  </a:cxn>
                  <a:cxn ang="0">
                    <a:pos x="240" y="142"/>
                  </a:cxn>
                  <a:cxn ang="0">
                    <a:pos x="231" y="142"/>
                  </a:cxn>
                  <a:cxn ang="0">
                    <a:pos x="200" y="149"/>
                  </a:cxn>
                  <a:cxn ang="0">
                    <a:pos x="191" y="149"/>
                  </a:cxn>
                  <a:cxn ang="0">
                    <a:pos x="184" y="149"/>
                  </a:cxn>
                  <a:cxn ang="0">
                    <a:pos x="169" y="149"/>
                  </a:cxn>
                  <a:cxn ang="0">
                    <a:pos x="144" y="142"/>
                  </a:cxn>
                  <a:cxn ang="0">
                    <a:pos x="120" y="128"/>
                  </a:cxn>
                  <a:cxn ang="0">
                    <a:pos x="104" y="115"/>
                  </a:cxn>
                  <a:cxn ang="0">
                    <a:pos x="96" y="108"/>
                  </a:cxn>
                  <a:cxn ang="0">
                    <a:pos x="71" y="94"/>
                  </a:cxn>
                  <a:cxn ang="0">
                    <a:pos x="56" y="81"/>
                  </a:cxn>
                  <a:cxn ang="0">
                    <a:pos x="40" y="67"/>
                  </a:cxn>
                  <a:cxn ang="0">
                    <a:pos x="31" y="61"/>
                  </a:cxn>
                  <a:cxn ang="0">
                    <a:pos x="23" y="47"/>
                  </a:cxn>
                  <a:cxn ang="0">
                    <a:pos x="15" y="33"/>
                  </a:cxn>
                  <a:cxn ang="0">
                    <a:pos x="7" y="13"/>
                  </a:cxn>
                  <a:cxn ang="0">
                    <a:pos x="0" y="0"/>
                  </a:cxn>
                </a:cxnLst>
                <a:rect l="0" t="0" r="r" b="b"/>
                <a:pathLst>
                  <a:path w="274" h="157">
                    <a:moveTo>
                      <a:pt x="7" y="0"/>
                    </a:moveTo>
                    <a:lnTo>
                      <a:pt x="15" y="27"/>
                    </a:lnTo>
                    <a:lnTo>
                      <a:pt x="23" y="61"/>
                    </a:lnTo>
                    <a:lnTo>
                      <a:pt x="40" y="94"/>
                    </a:lnTo>
                    <a:lnTo>
                      <a:pt x="56" y="115"/>
                    </a:lnTo>
                    <a:lnTo>
                      <a:pt x="63" y="122"/>
                    </a:lnTo>
                    <a:lnTo>
                      <a:pt x="80" y="128"/>
                    </a:lnTo>
                    <a:lnTo>
                      <a:pt x="104" y="142"/>
                    </a:lnTo>
                    <a:lnTo>
                      <a:pt x="120" y="149"/>
                    </a:lnTo>
                    <a:lnTo>
                      <a:pt x="136" y="156"/>
                    </a:lnTo>
                    <a:lnTo>
                      <a:pt x="144" y="156"/>
                    </a:lnTo>
                    <a:lnTo>
                      <a:pt x="152" y="156"/>
                    </a:lnTo>
                    <a:lnTo>
                      <a:pt x="169" y="149"/>
                    </a:lnTo>
                    <a:lnTo>
                      <a:pt x="184" y="142"/>
                    </a:lnTo>
                    <a:lnTo>
                      <a:pt x="200" y="135"/>
                    </a:lnTo>
                    <a:lnTo>
                      <a:pt x="215" y="128"/>
                    </a:lnTo>
                    <a:lnTo>
                      <a:pt x="231" y="122"/>
                    </a:lnTo>
                    <a:lnTo>
                      <a:pt x="240" y="122"/>
                    </a:lnTo>
                    <a:lnTo>
                      <a:pt x="256" y="122"/>
                    </a:lnTo>
                    <a:lnTo>
                      <a:pt x="264" y="122"/>
                    </a:lnTo>
                    <a:lnTo>
                      <a:pt x="273" y="122"/>
                    </a:lnTo>
                    <a:lnTo>
                      <a:pt x="273" y="128"/>
                    </a:lnTo>
                    <a:lnTo>
                      <a:pt x="264" y="135"/>
                    </a:lnTo>
                    <a:lnTo>
                      <a:pt x="240" y="142"/>
                    </a:lnTo>
                    <a:lnTo>
                      <a:pt x="231" y="142"/>
                    </a:lnTo>
                    <a:lnTo>
                      <a:pt x="200" y="149"/>
                    </a:lnTo>
                    <a:lnTo>
                      <a:pt x="191" y="149"/>
                    </a:lnTo>
                    <a:lnTo>
                      <a:pt x="184" y="149"/>
                    </a:lnTo>
                    <a:lnTo>
                      <a:pt x="169" y="149"/>
                    </a:lnTo>
                    <a:lnTo>
                      <a:pt x="144" y="142"/>
                    </a:lnTo>
                    <a:lnTo>
                      <a:pt x="120" y="128"/>
                    </a:lnTo>
                    <a:lnTo>
                      <a:pt x="104" y="115"/>
                    </a:lnTo>
                    <a:lnTo>
                      <a:pt x="96" y="108"/>
                    </a:lnTo>
                    <a:lnTo>
                      <a:pt x="71" y="94"/>
                    </a:lnTo>
                    <a:lnTo>
                      <a:pt x="56" y="81"/>
                    </a:lnTo>
                    <a:lnTo>
                      <a:pt x="40" y="67"/>
                    </a:lnTo>
                    <a:lnTo>
                      <a:pt x="31" y="61"/>
                    </a:lnTo>
                    <a:lnTo>
                      <a:pt x="23" y="47"/>
                    </a:lnTo>
                    <a:lnTo>
                      <a:pt x="15" y="33"/>
                    </a:lnTo>
                    <a:lnTo>
                      <a:pt x="7" y="13"/>
                    </a:lnTo>
                    <a:lnTo>
                      <a:pt x="0" y="0"/>
                    </a:lnTo>
                  </a:path>
                </a:pathLst>
              </a:custGeom>
              <a:solidFill>
                <a:srgbClr val="CCCC00"/>
              </a:solidFill>
              <a:ln w="12700" cap="rnd" cmpd="sng">
                <a:solidFill>
                  <a:schemeClr val="tx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61" name="Freeform 393"/>
              <p:cNvSpPr>
                <a:spLocks/>
              </p:cNvSpPr>
              <p:nvPr/>
            </p:nvSpPr>
            <p:spPr bwMode="auto">
              <a:xfrm>
                <a:off x="4784" y="1168"/>
                <a:ext cx="291" cy="252"/>
              </a:xfrm>
              <a:custGeom>
                <a:avLst/>
                <a:gdLst/>
                <a:ahLst/>
                <a:cxnLst>
                  <a:cxn ang="0">
                    <a:pos x="307" y="14"/>
                  </a:cxn>
                  <a:cxn ang="0">
                    <a:pos x="298" y="34"/>
                  </a:cxn>
                  <a:cxn ang="0">
                    <a:pos x="274" y="74"/>
                  </a:cxn>
                  <a:cxn ang="0">
                    <a:pos x="258" y="101"/>
                  </a:cxn>
                  <a:cxn ang="0">
                    <a:pos x="234" y="128"/>
                  </a:cxn>
                  <a:cxn ang="0">
                    <a:pos x="225" y="135"/>
                  </a:cxn>
                  <a:cxn ang="0">
                    <a:pos x="201" y="155"/>
                  </a:cxn>
                  <a:cxn ang="0">
                    <a:pos x="152" y="183"/>
                  </a:cxn>
                  <a:cxn ang="0">
                    <a:pos x="129" y="189"/>
                  </a:cxn>
                  <a:cxn ang="0">
                    <a:pos x="96" y="203"/>
                  </a:cxn>
                  <a:cxn ang="0">
                    <a:pos x="47" y="231"/>
                  </a:cxn>
                  <a:cxn ang="0">
                    <a:pos x="31" y="244"/>
                  </a:cxn>
                  <a:cxn ang="0">
                    <a:pos x="15" y="258"/>
                  </a:cxn>
                  <a:cxn ang="0">
                    <a:pos x="7" y="264"/>
                  </a:cxn>
                  <a:cxn ang="0">
                    <a:pos x="0" y="271"/>
                  </a:cxn>
                  <a:cxn ang="0">
                    <a:pos x="0" y="278"/>
                  </a:cxn>
                  <a:cxn ang="0">
                    <a:pos x="22" y="264"/>
                  </a:cxn>
                  <a:cxn ang="0">
                    <a:pos x="39" y="250"/>
                  </a:cxn>
                  <a:cxn ang="0">
                    <a:pos x="64" y="231"/>
                  </a:cxn>
                  <a:cxn ang="0">
                    <a:pos x="80" y="210"/>
                  </a:cxn>
                  <a:cxn ang="0">
                    <a:pos x="96" y="189"/>
                  </a:cxn>
                  <a:cxn ang="0">
                    <a:pos x="120" y="169"/>
                  </a:cxn>
                  <a:cxn ang="0">
                    <a:pos x="145" y="149"/>
                  </a:cxn>
                  <a:cxn ang="0">
                    <a:pos x="160" y="135"/>
                  </a:cxn>
                  <a:cxn ang="0">
                    <a:pos x="176" y="128"/>
                  </a:cxn>
                  <a:cxn ang="0">
                    <a:pos x="201" y="115"/>
                  </a:cxn>
                  <a:cxn ang="0">
                    <a:pos x="241" y="88"/>
                  </a:cxn>
                  <a:cxn ang="0">
                    <a:pos x="258" y="67"/>
                  </a:cxn>
                  <a:cxn ang="0">
                    <a:pos x="274" y="53"/>
                  </a:cxn>
                  <a:cxn ang="0">
                    <a:pos x="298" y="20"/>
                  </a:cxn>
                  <a:cxn ang="0">
                    <a:pos x="307" y="0"/>
                  </a:cxn>
                </a:cxnLst>
                <a:rect l="0" t="0" r="r" b="b"/>
                <a:pathLst>
                  <a:path w="308" h="279">
                    <a:moveTo>
                      <a:pt x="307" y="14"/>
                    </a:moveTo>
                    <a:lnTo>
                      <a:pt x="298" y="34"/>
                    </a:lnTo>
                    <a:lnTo>
                      <a:pt x="274" y="74"/>
                    </a:lnTo>
                    <a:lnTo>
                      <a:pt x="258" y="101"/>
                    </a:lnTo>
                    <a:lnTo>
                      <a:pt x="234" y="128"/>
                    </a:lnTo>
                    <a:lnTo>
                      <a:pt x="225" y="135"/>
                    </a:lnTo>
                    <a:lnTo>
                      <a:pt x="201" y="155"/>
                    </a:lnTo>
                    <a:lnTo>
                      <a:pt x="152" y="183"/>
                    </a:lnTo>
                    <a:lnTo>
                      <a:pt x="129" y="189"/>
                    </a:lnTo>
                    <a:lnTo>
                      <a:pt x="96" y="203"/>
                    </a:lnTo>
                    <a:lnTo>
                      <a:pt x="47" y="231"/>
                    </a:lnTo>
                    <a:lnTo>
                      <a:pt x="31" y="244"/>
                    </a:lnTo>
                    <a:lnTo>
                      <a:pt x="15" y="258"/>
                    </a:lnTo>
                    <a:lnTo>
                      <a:pt x="7" y="264"/>
                    </a:lnTo>
                    <a:lnTo>
                      <a:pt x="0" y="271"/>
                    </a:lnTo>
                    <a:lnTo>
                      <a:pt x="0" y="278"/>
                    </a:lnTo>
                    <a:lnTo>
                      <a:pt x="22" y="264"/>
                    </a:lnTo>
                    <a:lnTo>
                      <a:pt x="39" y="250"/>
                    </a:lnTo>
                    <a:lnTo>
                      <a:pt x="64" y="231"/>
                    </a:lnTo>
                    <a:lnTo>
                      <a:pt x="80" y="210"/>
                    </a:lnTo>
                    <a:lnTo>
                      <a:pt x="96" y="189"/>
                    </a:lnTo>
                    <a:lnTo>
                      <a:pt x="120" y="169"/>
                    </a:lnTo>
                    <a:lnTo>
                      <a:pt x="145" y="149"/>
                    </a:lnTo>
                    <a:lnTo>
                      <a:pt x="160" y="135"/>
                    </a:lnTo>
                    <a:lnTo>
                      <a:pt x="176" y="128"/>
                    </a:lnTo>
                    <a:lnTo>
                      <a:pt x="201" y="115"/>
                    </a:lnTo>
                    <a:lnTo>
                      <a:pt x="241" y="88"/>
                    </a:lnTo>
                    <a:lnTo>
                      <a:pt x="258" y="67"/>
                    </a:lnTo>
                    <a:lnTo>
                      <a:pt x="274" y="53"/>
                    </a:lnTo>
                    <a:lnTo>
                      <a:pt x="298" y="20"/>
                    </a:lnTo>
                    <a:lnTo>
                      <a:pt x="307" y="0"/>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62" name="Freeform 394"/>
              <p:cNvSpPr>
                <a:spLocks/>
              </p:cNvSpPr>
              <p:nvPr/>
            </p:nvSpPr>
            <p:spPr bwMode="auto">
              <a:xfrm>
                <a:off x="5097" y="936"/>
                <a:ext cx="274" cy="245"/>
              </a:xfrm>
              <a:custGeom>
                <a:avLst/>
                <a:gdLst/>
                <a:ahLst/>
                <a:cxnLst>
                  <a:cxn ang="0">
                    <a:pos x="0" y="34"/>
                  </a:cxn>
                  <a:cxn ang="0">
                    <a:pos x="16" y="54"/>
                  </a:cxn>
                  <a:cxn ang="0">
                    <a:pos x="40" y="81"/>
                  </a:cxn>
                  <a:cxn ang="0">
                    <a:pos x="65" y="107"/>
                  </a:cxn>
                  <a:cxn ang="0">
                    <a:pos x="96" y="128"/>
                  </a:cxn>
                  <a:cxn ang="0">
                    <a:pos x="105" y="135"/>
                  </a:cxn>
                  <a:cxn ang="0">
                    <a:pos x="128" y="155"/>
                  </a:cxn>
                  <a:cxn ang="0">
                    <a:pos x="177" y="182"/>
                  </a:cxn>
                  <a:cxn ang="0">
                    <a:pos x="193" y="189"/>
                  </a:cxn>
                  <a:cxn ang="0">
                    <a:pos x="209" y="195"/>
                  </a:cxn>
                  <a:cxn ang="0">
                    <a:pos x="224" y="209"/>
                  </a:cxn>
                  <a:cxn ang="0">
                    <a:pos x="241" y="223"/>
                  </a:cxn>
                  <a:cxn ang="0">
                    <a:pos x="257" y="236"/>
                  </a:cxn>
                  <a:cxn ang="0">
                    <a:pos x="266" y="243"/>
                  </a:cxn>
                  <a:cxn ang="0">
                    <a:pos x="273" y="250"/>
                  </a:cxn>
                  <a:cxn ang="0">
                    <a:pos x="282" y="263"/>
                  </a:cxn>
                  <a:cxn ang="0">
                    <a:pos x="290" y="270"/>
                  </a:cxn>
                  <a:cxn ang="0">
                    <a:pos x="273" y="263"/>
                  </a:cxn>
                  <a:cxn ang="0">
                    <a:pos x="257" y="256"/>
                  </a:cxn>
                  <a:cxn ang="0">
                    <a:pos x="249" y="256"/>
                  </a:cxn>
                  <a:cxn ang="0">
                    <a:pos x="233" y="243"/>
                  </a:cxn>
                  <a:cxn ang="0">
                    <a:pos x="200" y="223"/>
                  </a:cxn>
                  <a:cxn ang="0">
                    <a:pos x="160" y="195"/>
                  </a:cxn>
                  <a:cxn ang="0">
                    <a:pos x="144" y="182"/>
                  </a:cxn>
                  <a:cxn ang="0">
                    <a:pos x="128" y="168"/>
                  </a:cxn>
                  <a:cxn ang="0">
                    <a:pos x="96" y="141"/>
                  </a:cxn>
                  <a:cxn ang="0">
                    <a:pos x="65" y="114"/>
                  </a:cxn>
                  <a:cxn ang="0">
                    <a:pos x="48" y="101"/>
                  </a:cxn>
                  <a:cxn ang="0">
                    <a:pos x="40" y="88"/>
                  </a:cxn>
                  <a:cxn ang="0">
                    <a:pos x="32" y="75"/>
                  </a:cxn>
                  <a:cxn ang="0">
                    <a:pos x="23" y="61"/>
                  </a:cxn>
                  <a:cxn ang="0">
                    <a:pos x="16" y="41"/>
                  </a:cxn>
                  <a:cxn ang="0">
                    <a:pos x="7" y="14"/>
                  </a:cxn>
                  <a:cxn ang="0">
                    <a:pos x="0" y="0"/>
                  </a:cxn>
                </a:cxnLst>
                <a:rect l="0" t="0" r="r" b="b"/>
                <a:pathLst>
                  <a:path w="291" h="271">
                    <a:moveTo>
                      <a:pt x="0" y="34"/>
                    </a:moveTo>
                    <a:lnTo>
                      <a:pt x="16" y="54"/>
                    </a:lnTo>
                    <a:lnTo>
                      <a:pt x="40" y="81"/>
                    </a:lnTo>
                    <a:lnTo>
                      <a:pt x="65" y="107"/>
                    </a:lnTo>
                    <a:lnTo>
                      <a:pt x="96" y="128"/>
                    </a:lnTo>
                    <a:lnTo>
                      <a:pt x="105" y="135"/>
                    </a:lnTo>
                    <a:lnTo>
                      <a:pt x="128" y="155"/>
                    </a:lnTo>
                    <a:lnTo>
                      <a:pt x="177" y="182"/>
                    </a:lnTo>
                    <a:lnTo>
                      <a:pt x="193" y="189"/>
                    </a:lnTo>
                    <a:lnTo>
                      <a:pt x="209" y="195"/>
                    </a:lnTo>
                    <a:lnTo>
                      <a:pt x="224" y="209"/>
                    </a:lnTo>
                    <a:lnTo>
                      <a:pt x="241" y="223"/>
                    </a:lnTo>
                    <a:lnTo>
                      <a:pt x="257" y="236"/>
                    </a:lnTo>
                    <a:lnTo>
                      <a:pt x="266" y="243"/>
                    </a:lnTo>
                    <a:lnTo>
                      <a:pt x="273" y="250"/>
                    </a:lnTo>
                    <a:lnTo>
                      <a:pt x="282" y="263"/>
                    </a:lnTo>
                    <a:lnTo>
                      <a:pt x="290" y="270"/>
                    </a:lnTo>
                    <a:lnTo>
                      <a:pt x="273" y="263"/>
                    </a:lnTo>
                    <a:lnTo>
                      <a:pt x="257" y="256"/>
                    </a:lnTo>
                    <a:lnTo>
                      <a:pt x="249" y="256"/>
                    </a:lnTo>
                    <a:lnTo>
                      <a:pt x="233" y="243"/>
                    </a:lnTo>
                    <a:lnTo>
                      <a:pt x="200" y="223"/>
                    </a:lnTo>
                    <a:lnTo>
                      <a:pt x="160" y="195"/>
                    </a:lnTo>
                    <a:lnTo>
                      <a:pt x="144" y="182"/>
                    </a:lnTo>
                    <a:lnTo>
                      <a:pt x="128" y="168"/>
                    </a:lnTo>
                    <a:lnTo>
                      <a:pt x="96" y="141"/>
                    </a:lnTo>
                    <a:lnTo>
                      <a:pt x="65" y="114"/>
                    </a:lnTo>
                    <a:lnTo>
                      <a:pt x="48" y="101"/>
                    </a:lnTo>
                    <a:lnTo>
                      <a:pt x="40" y="88"/>
                    </a:lnTo>
                    <a:lnTo>
                      <a:pt x="32" y="75"/>
                    </a:lnTo>
                    <a:lnTo>
                      <a:pt x="23" y="61"/>
                    </a:lnTo>
                    <a:lnTo>
                      <a:pt x="16" y="41"/>
                    </a:lnTo>
                    <a:lnTo>
                      <a:pt x="7" y="14"/>
                    </a:lnTo>
                    <a:lnTo>
                      <a:pt x="0" y="0"/>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63" name="Freeform 395"/>
              <p:cNvSpPr>
                <a:spLocks/>
              </p:cNvSpPr>
              <p:nvPr/>
            </p:nvSpPr>
            <p:spPr bwMode="auto">
              <a:xfrm>
                <a:off x="4982" y="717"/>
                <a:ext cx="116" cy="176"/>
              </a:xfrm>
              <a:custGeom>
                <a:avLst/>
                <a:gdLst/>
                <a:ahLst/>
                <a:cxnLst>
                  <a:cxn ang="0">
                    <a:pos x="0" y="0"/>
                  </a:cxn>
                  <a:cxn ang="0">
                    <a:pos x="7" y="0"/>
                  </a:cxn>
                  <a:cxn ang="0">
                    <a:pos x="16" y="0"/>
                  </a:cxn>
                  <a:cxn ang="0">
                    <a:pos x="32" y="7"/>
                  </a:cxn>
                  <a:cxn ang="0">
                    <a:pos x="49" y="13"/>
                  </a:cxn>
                  <a:cxn ang="0">
                    <a:pos x="56" y="20"/>
                  </a:cxn>
                  <a:cxn ang="0">
                    <a:pos x="65" y="33"/>
                  </a:cxn>
                  <a:cxn ang="0">
                    <a:pos x="72" y="33"/>
                  </a:cxn>
                  <a:cxn ang="0">
                    <a:pos x="81" y="47"/>
                  </a:cxn>
                  <a:cxn ang="0">
                    <a:pos x="89" y="60"/>
                  </a:cxn>
                  <a:cxn ang="0">
                    <a:pos x="98" y="74"/>
                  </a:cxn>
                  <a:cxn ang="0">
                    <a:pos x="114" y="107"/>
                  </a:cxn>
                  <a:cxn ang="0">
                    <a:pos x="122" y="140"/>
                  </a:cxn>
                  <a:cxn ang="0">
                    <a:pos x="122" y="174"/>
                  </a:cxn>
                  <a:cxn ang="0">
                    <a:pos x="122" y="194"/>
                  </a:cxn>
                </a:cxnLst>
                <a:rect l="0" t="0" r="r" b="b"/>
                <a:pathLst>
                  <a:path w="123" h="195">
                    <a:moveTo>
                      <a:pt x="0" y="0"/>
                    </a:moveTo>
                    <a:lnTo>
                      <a:pt x="7" y="0"/>
                    </a:lnTo>
                    <a:lnTo>
                      <a:pt x="16" y="0"/>
                    </a:lnTo>
                    <a:lnTo>
                      <a:pt x="32" y="7"/>
                    </a:lnTo>
                    <a:lnTo>
                      <a:pt x="49" y="13"/>
                    </a:lnTo>
                    <a:lnTo>
                      <a:pt x="56" y="20"/>
                    </a:lnTo>
                    <a:lnTo>
                      <a:pt x="65" y="33"/>
                    </a:lnTo>
                    <a:lnTo>
                      <a:pt x="72" y="33"/>
                    </a:lnTo>
                    <a:lnTo>
                      <a:pt x="81" y="47"/>
                    </a:lnTo>
                    <a:lnTo>
                      <a:pt x="89" y="60"/>
                    </a:lnTo>
                    <a:lnTo>
                      <a:pt x="98" y="74"/>
                    </a:lnTo>
                    <a:lnTo>
                      <a:pt x="114" y="107"/>
                    </a:lnTo>
                    <a:lnTo>
                      <a:pt x="122" y="140"/>
                    </a:lnTo>
                    <a:lnTo>
                      <a:pt x="122" y="174"/>
                    </a:lnTo>
                    <a:lnTo>
                      <a:pt x="122" y="194"/>
                    </a:lnTo>
                  </a:path>
                </a:pathLst>
              </a:custGeom>
              <a:solidFill>
                <a:schemeClr val="accent1"/>
              </a:solidFill>
              <a:ln w="12700" cap="rnd" cmpd="sng">
                <a:solidFill>
                  <a:schemeClr val="tx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64" name="Freeform 396"/>
              <p:cNvSpPr>
                <a:spLocks/>
              </p:cNvSpPr>
              <p:nvPr/>
            </p:nvSpPr>
            <p:spPr bwMode="auto">
              <a:xfrm>
                <a:off x="4967" y="1515"/>
                <a:ext cx="92" cy="68"/>
              </a:xfrm>
              <a:custGeom>
                <a:avLst/>
                <a:gdLst/>
                <a:ahLst/>
                <a:cxnLst>
                  <a:cxn ang="0">
                    <a:pos x="0" y="74"/>
                  </a:cxn>
                  <a:cxn ang="0">
                    <a:pos x="15" y="67"/>
                  </a:cxn>
                  <a:cxn ang="0">
                    <a:pos x="31" y="60"/>
                  </a:cxn>
                  <a:cxn ang="0">
                    <a:pos x="40" y="54"/>
                  </a:cxn>
                  <a:cxn ang="0">
                    <a:pos x="64" y="41"/>
                  </a:cxn>
                  <a:cxn ang="0">
                    <a:pos x="80" y="33"/>
                  </a:cxn>
                  <a:cxn ang="0">
                    <a:pos x="80" y="27"/>
                  </a:cxn>
                  <a:cxn ang="0">
                    <a:pos x="88" y="20"/>
                  </a:cxn>
                  <a:cxn ang="0">
                    <a:pos x="97" y="0"/>
                  </a:cxn>
                </a:cxnLst>
                <a:rect l="0" t="0" r="r" b="b"/>
                <a:pathLst>
                  <a:path w="98" h="75">
                    <a:moveTo>
                      <a:pt x="0" y="74"/>
                    </a:moveTo>
                    <a:lnTo>
                      <a:pt x="15" y="67"/>
                    </a:lnTo>
                    <a:lnTo>
                      <a:pt x="31" y="60"/>
                    </a:lnTo>
                    <a:lnTo>
                      <a:pt x="40" y="54"/>
                    </a:lnTo>
                    <a:lnTo>
                      <a:pt x="64" y="41"/>
                    </a:lnTo>
                    <a:lnTo>
                      <a:pt x="80" y="33"/>
                    </a:lnTo>
                    <a:lnTo>
                      <a:pt x="80" y="27"/>
                    </a:lnTo>
                    <a:lnTo>
                      <a:pt x="88" y="20"/>
                    </a:lnTo>
                    <a:lnTo>
                      <a:pt x="97" y="0"/>
                    </a:lnTo>
                  </a:path>
                </a:pathLst>
              </a:custGeom>
              <a:noFill/>
              <a:ln w="254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65" name="Freeform 397"/>
              <p:cNvSpPr>
                <a:spLocks/>
              </p:cNvSpPr>
              <p:nvPr/>
            </p:nvSpPr>
            <p:spPr bwMode="auto">
              <a:xfrm>
                <a:off x="4884" y="1467"/>
                <a:ext cx="83" cy="85"/>
              </a:xfrm>
              <a:custGeom>
                <a:avLst/>
                <a:gdLst/>
                <a:ahLst/>
                <a:cxnLst>
                  <a:cxn ang="0">
                    <a:pos x="88" y="94"/>
                  </a:cxn>
                  <a:cxn ang="0">
                    <a:pos x="79" y="87"/>
                  </a:cxn>
                  <a:cxn ang="0">
                    <a:pos x="55" y="60"/>
                  </a:cxn>
                  <a:cxn ang="0">
                    <a:pos x="39" y="47"/>
                  </a:cxn>
                  <a:cxn ang="0">
                    <a:pos x="23" y="34"/>
                  </a:cxn>
                  <a:cxn ang="0">
                    <a:pos x="15" y="20"/>
                  </a:cxn>
                  <a:cxn ang="0">
                    <a:pos x="7" y="13"/>
                  </a:cxn>
                  <a:cxn ang="0">
                    <a:pos x="0" y="7"/>
                  </a:cxn>
                  <a:cxn ang="0">
                    <a:pos x="0" y="0"/>
                  </a:cxn>
                </a:cxnLst>
                <a:rect l="0" t="0" r="r" b="b"/>
                <a:pathLst>
                  <a:path w="89" h="95">
                    <a:moveTo>
                      <a:pt x="88" y="94"/>
                    </a:moveTo>
                    <a:lnTo>
                      <a:pt x="79" y="87"/>
                    </a:lnTo>
                    <a:lnTo>
                      <a:pt x="55" y="60"/>
                    </a:lnTo>
                    <a:lnTo>
                      <a:pt x="39" y="47"/>
                    </a:lnTo>
                    <a:lnTo>
                      <a:pt x="23" y="34"/>
                    </a:lnTo>
                    <a:lnTo>
                      <a:pt x="15" y="20"/>
                    </a:lnTo>
                    <a:lnTo>
                      <a:pt x="7" y="13"/>
                    </a:lnTo>
                    <a:lnTo>
                      <a:pt x="0" y="7"/>
                    </a:lnTo>
                    <a:lnTo>
                      <a:pt x="0" y="0"/>
                    </a:lnTo>
                  </a:path>
                </a:pathLst>
              </a:custGeom>
              <a:noFill/>
              <a:ln w="254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grpSp>
            <p:nvGrpSpPr>
              <p:cNvPr id="8171" name="Group 398"/>
              <p:cNvGrpSpPr>
                <a:grpSpLocks/>
              </p:cNvGrpSpPr>
              <p:nvPr/>
            </p:nvGrpSpPr>
            <p:grpSpPr bwMode="auto">
              <a:xfrm>
                <a:off x="4973" y="144"/>
                <a:ext cx="251" cy="388"/>
                <a:chOff x="5360" y="31"/>
                <a:chExt cx="266" cy="430"/>
              </a:xfrm>
            </p:grpSpPr>
            <p:grpSp>
              <p:nvGrpSpPr>
                <p:cNvPr id="8172" name="Group 399"/>
                <p:cNvGrpSpPr>
                  <a:grpSpLocks/>
                </p:cNvGrpSpPr>
                <p:nvPr/>
              </p:nvGrpSpPr>
              <p:grpSpPr bwMode="auto">
                <a:xfrm>
                  <a:off x="5360" y="48"/>
                  <a:ext cx="266" cy="413"/>
                  <a:chOff x="5360" y="48"/>
                  <a:chExt cx="266" cy="413"/>
                </a:xfrm>
              </p:grpSpPr>
              <p:sp>
                <p:nvSpPr>
                  <p:cNvPr id="7568" name="Line 400"/>
                  <p:cNvSpPr>
                    <a:spLocks noChangeShapeType="1"/>
                  </p:cNvSpPr>
                  <p:nvPr/>
                </p:nvSpPr>
                <p:spPr bwMode="auto">
                  <a:xfrm flipV="1">
                    <a:off x="5375" y="188"/>
                    <a:ext cx="136" cy="269"/>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nvGrpSpPr>
                  <p:cNvPr id="8177" name="Group 401"/>
                  <p:cNvGrpSpPr>
                    <a:grpSpLocks/>
                  </p:cNvGrpSpPr>
                  <p:nvPr/>
                </p:nvGrpSpPr>
                <p:grpSpPr bwMode="auto">
                  <a:xfrm>
                    <a:off x="5360" y="315"/>
                    <a:ext cx="34" cy="146"/>
                    <a:chOff x="5360" y="315"/>
                    <a:chExt cx="34" cy="146"/>
                  </a:xfrm>
                </p:grpSpPr>
                <p:sp>
                  <p:nvSpPr>
                    <p:cNvPr id="7570" name="Freeform 402"/>
                    <p:cNvSpPr>
                      <a:spLocks/>
                    </p:cNvSpPr>
                    <p:nvPr/>
                  </p:nvSpPr>
                  <p:spPr bwMode="auto">
                    <a:xfrm>
                      <a:off x="5360" y="407"/>
                      <a:ext cx="18" cy="54"/>
                    </a:xfrm>
                    <a:custGeom>
                      <a:avLst/>
                      <a:gdLst/>
                      <a:ahLst/>
                      <a:cxnLst>
                        <a:cxn ang="0">
                          <a:pos x="11" y="42"/>
                        </a:cxn>
                        <a:cxn ang="0">
                          <a:pos x="17" y="27"/>
                        </a:cxn>
                        <a:cxn ang="0">
                          <a:pos x="15" y="18"/>
                        </a:cxn>
                        <a:cxn ang="0">
                          <a:pos x="14" y="10"/>
                        </a:cxn>
                        <a:cxn ang="0">
                          <a:pos x="13" y="0"/>
                        </a:cxn>
                        <a:cxn ang="0">
                          <a:pos x="9" y="5"/>
                        </a:cxn>
                        <a:cxn ang="0">
                          <a:pos x="4" y="11"/>
                        </a:cxn>
                        <a:cxn ang="0">
                          <a:pos x="0" y="26"/>
                        </a:cxn>
                        <a:cxn ang="0">
                          <a:pos x="1" y="35"/>
                        </a:cxn>
                        <a:cxn ang="0">
                          <a:pos x="1" y="44"/>
                        </a:cxn>
                        <a:cxn ang="0">
                          <a:pos x="2" y="53"/>
                        </a:cxn>
                      </a:cxnLst>
                      <a:rect l="0" t="0" r="r" b="b"/>
                      <a:pathLst>
                        <a:path w="18" h="54">
                          <a:moveTo>
                            <a:pt x="11" y="42"/>
                          </a:moveTo>
                          <a:lnTo>
                            <a:pt x="17" y="27"/>
                          </a:lnTo>
                          <a:lnTo>
                            <a:pt x="15" y="18"/>
                          </a:lnTo>
                          <a:lnTo>
                            <a:pt x="14" y="10"/>
                          </a:lnTo>
                          <a:lnTo>
                            <a:pt x="13" y="0"/>
                          </a:lnTo>
                          <a:lnTo>
                            <a:pt x="9" y="5"/>
                          </a:lnTo>
                          <a:lnTo>
                            <a:pt x="4" y="11"/>
                          </a:lnTo>
                          <a:lnTo>
                            <a:pt x="0" y="26"/>
                          </a:lnTo>
                          <a:lnTo>
                            <a:pt x="1" y="35"/>
                          </a:lnTo>
                          <a:lnTo>
                            <a:pt x="1" y="44"/>
                          </a:lnTo>
                          <a:lnTo>
                            <a:pt x="2" y="53"/>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71" name="Line 403"/>
                    <p:cNvSpPr>
                      <a:spLocks noChangeShapeType="1"/>
                    </p:cNvSpPr>
                    <p:nvPr/>
                  </p:nvSpPr>
                  <p:spPr bwMode="auto">
                    <a:xfrm flipV="1">
                      <a:off x="5366" y="315"/>
                      <a:ext cx="28" cy="112"/>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188" name="Group 404"/>
                  <p:cNvGrpSpPr>
                    <a:grpSpLocks/>
                  </p:cNvGrpSpPr>
                  <p:nvPr/>
                </p:nvGrpSpPr>
                <p:grpSpPr bwMode="auto">
                  <a:xfrm>
                    <a:off x="5384" y="273"/>
                    <a:ext cx="40" cy="151"/>
                    <a:chOff x="5384" y="273"/>
                    <a:chExt cx="40" cy="151"/>
                  </a:xfrm>
                </p:grpSpPr>
                <p:sp>
                  <p:nvSpPr>
                    <p:cNvPr id="7573" name="Freeform 405"/>
                    <p:cNvSpPr>
                      <a:spLocks/>
                    </p:cNvSpPr>
                    <p:nvPr/>
                  </p:nvSpPr>
                  <p:spPr bwMode="auto">
                    <a:xfrm>
                      <a:off x="5384" y="371"/>
                      <a:ext cx="18" cy="53"/>
                    </a:xfrm>
                    <a:custGeom>
                      <a:avLst/>
                      <a:gdLst/>
                      <a:ahLst/>
                      <a:cxnLst>
                        <a:cxn ang="0">
                          <a:pos x="10" y="40"/>
                        </a:cxn>
                        <a:cxn ang="0">
                          <a:pos x="17" y="26"/>
                        </a:cxn>
                        <a:cxn ang="0">
                          <a:pos x="14" y="17"/>
                        </a:cxn>
                        <a:cxn ang="0">
                          <a:pos x="15" y="8"/>
                        </a:cxn>
                        <a:cxn ang="0">
                          <a:pos x="14" y="0"/>
                        </a:cxn>
                        <a:cxn ang="0">
                          <a:pos x="10" y="5"/>
                        </a:cxn>
                        <a:cxn ang="0">
                          <a:pos x="5" y="19"/>
                        </a:cxn>
                        <a:cxn ang="0">
                          <a:pos x="0" y="34"/>
                        </a:cxn>
                        <a:cxn ang="0">
                          <a:pos x="1" y="43"/>
                        </a:cxn>
                        <a:cxn ang="0">
                          <a:pos x="1" y="52"/>
                        </a:cxn>
                      </a:cxnLst>
                      <a:rect l="0" t="0" r="r" b="b"/>
                      <a:pathLst>
                        <a:path w="18" h="53">
                          <a:moveTo>
                            <a:pt x="10" y="40"/>
                          </a:moveTo>
                          <a:lnTo>
                            <a:pt x="17" y="26"/>
                          </a:lnTo>
                          <a:lnTo>
                            <a:pt x="14" y="17"/>
                          </a:lnTo>
                          <a:lnTo>
                            <a:pt x="15" y="8"/>
                          </a:lnTo>
                          <a:lnTo>
                            <a:pt x="14" y="0"/>
                          </a:lnTo>
                          <a:lnTo>
                            <a:pt x="10" y="5"/>
                          </a:lnTo>
                          <a:lnTo>
                            <a:pt x="5" y="19"/>
                          </a:lnTo>
                          <a:lnTo>
                            <a:pt x="0" y="34"/>
                          </a:lnTo>
                          <a:lnTo>
                            <a:pt x="1" y="43"/>
                          </a:lnTo>
                          <a:lnTo>
                            <a:pt x="1" y="52"/>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74" name="Line 406"/>
                    <p:cNvSpPr>
                      <a:spLocks noChangeShapeType="1"/>
                    </p:cNvSpPr>
                    <p:nvPr/>
                  </p:nvSpPr>
                  <p:spPr bwMode="auto">
                    <a:xfrm flipV="1">
                      <a:off x="5385" y="273"/>
                      <a:ext cx="39" cy="114"/>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213" name="Group 407"/>
                  <p:cNvGrpSpPr>
                    <a:grpSpLocks/>
                  </p:cNvGrpSpPr>
                  <p:nvPr/>
                </p:nvGrpSpPr>
                <p:grpSpPr bwMode="auto">
                  <a:xfrm>
                    <a:off x="5400" y="232"/>
                    <a:ext cx="43" cy="148"/>
                    <a:chOff x="5400" y="232"/>
                    <a:chExt cx="43" cy="148"/>
                  </a:xfrm>
                </p:grpSpPr>
                <p:sp>
                  <p:nvSpPr>
                    <p:cNvPr id="7576" name="Freeform 408"/>
                    <p:cNvSpPr>
                      <a:spLocks/>
                    </p:cNvSpPr>
                    <p:nvPr/>
                  </p:nvSpPr>
                  <p:spPr bwMode="auto">
                    <a:xfrm>
                      <a:off x="5400" y="330"/>
                      <a:ext cx="19" cy="50"/>
                    </a:xfrm>
                    <a:custGeom>
                      <a:avLst/>
                      <a:gdLst/>
                      <a:ahLst/>
                      <a:cxnLst>
                        <a:cxn ang="0">
                          <a:pos x="9" y="36"/>
                        </a:cxn>
                        <a:cxn ang="0">
                          <a:pos x="14" y="23"/>
                        </a:cxn>
                        <a:cxn ang="0">
                          <a:pos x="18" y="8"/>
                        </a:cxn>
                        <a:cxn ang="0">
                          <a:pos x="16" y="0"/>
                        </a:cxn>
                        <a:cxn ang="0">
                          <a:pos x="11" y="5"/>
                        </a:cxn>
                        <a:cxn ang="0">
                          <a:pos x="7" y="10"/>
                        </a:cxn>
                        <a:cxn ang="0">
                          <a:pos x="3" y="24"/>
                        </a:cxn>
                        <a:cxn ang="0">
                          <a:pos x="0" y="39"/>
                        </a:cxn>
                        <a:cxn ang="0">
                          <a:pos x="0" y="49"/>
                        </a:cxn>
                      </a:cxnLst>
                      <a:rect l="0" t="0" r="r" b="b"/>
                      <a:pathLst>
                        <a:path w="19" h="50">
                          <a:moveTo>
                            <a:pt x="9" y="36"/>
                          </a:moveTo>
                          <a:lnTo>
                            <a:pt x="14" y="23"/>
                          </a:lnTo>
                          <a:lnTo>
                            <a:pt x="18" y="8"/>
                          </a:lnTo>
                          <a:lnTo>
                            <a:pt x="16" y="0"/>
                          </a:lnTo>
                          <a:lnTo>
                            <a:pt x="11" y="5"/>
                          </a:lnTo>
                          <a:lnTo>
                            <a:pt x="7" y="10"/>
                          </a:lnTo>
                          <a:lnTo>
                            <a:pt x="3" y="24"/>
                          </a:lnTo>
                          <a:lnTo>
                            <a:pt x="0" y="39"/>
                          </a:lnTo>
                          <a:lnTo>
                            <a:pt x="0" y="49"/>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77" name="Line 409"/>
                    <p:cNvSpPr>
                      <a:spLocks noChangeShapeType="1"/>
                    </p:cNvSpPr>
                    <p:nvPr/>
                  </p:nvSpPr>
                  <p:spPr bwMode="auto">
                    <a:xfrm flipV="1">
                      <a:off x="5402" y="232"/>
                      <a:ext cx="41" cy="113"/>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216" name="Group 410"/>
                  <p:cNvGrpSpPr>
                    <a:grpSpLocks/>
                  </p:cNvGrpSpPr>
                  <p:nvPr/>
                </p:nvGrpSpPr>
                <p:grpSpPr bwMode="auto">
                  <a:xfrm>
                    <a:off x="5416" y="188"/>
                    <a:ext cx="40" cy="152"/>
                    <a:chOff x="5416" y="188"/>
                    <a:chExt cx="40" cy="152"/>
                  </a:xfrm>
                </p:grpSpPr>
                <p:sp>
                  <p:nvSpPr>
                    <p:cNvPr id="7579" name="Freeform 411"/>
                    <p:cNvSpPr>
                      <a:spLocks/>
                    </p:cNvSpPr>
                    <p:nvPr/>
                  </p:nvSpPr>
                  <p:spPr bwMode="auto">
                    <a:xfrm>
                      <a:off x="5416" y="293"/>
                      <a:ext cx="26" cy="47"/>
                    </a:xfrm>
                    <a:custGeom>
                      <a:avLst/>
                      <a:gdLst/>
                      <a:ahLst/>
                      <a:cxnLst>
                        <a:cxn ang="0">
                          <a:pos x="16" y="30"/>
                        </a:cxn>
                        <a:cxn ang="0">
                          <a:pos x="16" y="20"/>
                        </a:cxn>
                        <a:cxn ang="0">
                          <a:pos x="20" y="4"/>
                        </a:cxn>
                        <a:cxn ang="0">
                          <a:pos x="25" y="0"/>
                        </a:cxn>
                        <a:cxn ang="0">
                          <a:pos x="14" y="1"/>
                        </a:cxn>
                        <a:cxn ang="0">
                          <a:pos x="4" y="13"/>
                        </a:cxn>
                        <a:cxn ang="0">
                          <a:pos x="0" y="28"/>
                        </a:cxn>
                        <a:cxn ang="0">
                          <a:pos x="1" y="37"/>
                        </a:cxn>
                        <a:cxn ang="0">
                          <a:pos x="1" y="46"/>
                        </a:cxn>
                      </a:cxnLst>
                      <a:rect l="0" t="0" r="r" b="b"/>
                      <a:pathLst>
                        <a:path w="26" h="47">
                          <a:moveTo>
                            <a:pt x="16" y="30"/>
                          </a:moveTo>
                          <a:lnTo>
                            <a:pt x="16" y="20"/>
                          </a:lnTo>
                          <a:lnTo>
                            <a:pt x="20" y="4"/>
                          </a:lnTo>
                          <a:lnTo>
                            <a:pt x="25" y="0"/>
                          </a:lnTo>
                          <a:lnTo>
                            <a:pt x="14" y="1"/>
                          </a:lnTo>
                          <a:lnTo>
                            <a:pt x="4" y="13"/>
                          </a:lnTo>
                          <a:lnTo>
                            <a:pt x="0" y="28"/>
                          </a:lnTo>
                          <a:lnTo>
                            <a:pt x="1" y="37"/>
                          </a:lnTo>
                          <a:lnTo>
                            <a:pt x="1" y="46"/>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80" name="Line 412"/>
                    <p:cNvSpPr>
                      <a:spLocks noChangeShapeType="1"/>
                    </p:cNvSpPr>
                    <p:nvPr/>
                  </p:nvSpPr>
                  <p:spPr bwMode="auto">
                    <a:xfrm flipV="1">
                      <a:off x="5426" y="188"/>
                      <a:ext cx="30" cy="112"/>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219" name="Group 413"/>
                  <p:cNvGrpSpPr>
                    <a:grpSpLocks/>
                  </p:cNvGrpSpPr>
                  <p:nvPr/>
                </p:nvGrpSpPr>
                <p:grpSpPr bwMode="auto">
                  <a:xfrm>
                    <a:off x="5439" y="157"/>
                    <a:ext cx="38" cy="145"/>
                    <a:chOff x="5439" y="157"/>
                    <a:chExt cx="38" cy="145"/>
                  </a:xfrm>
                </p:grpSpPr>
                <p:sp>
                  <p:nvSpPr>
                    <p:cNvPr id="7582" name="Freeform 414"/>
                    <p:cNvSpPr>
                      <a:spLocks/>
                    </p:cNvSpPr>
                    <p:nvPr/>
                  </p:nvSpPr>
                  <p:spPr bwMode="auto">
                    <a:xfrm>
                      <a:off x="5439" y="248"/>
                      <a:ext cx="18" cy="54"/>
                    </a:xfrm>
                    <a:custGeom>
                      <a:avLst/>
                      <a:gdLst/>
                      <a:ahLst/>
                      <a:cxnLst>
                        <a:cxn ang="0">
                          <a:pos x="12" y="42"/>
                        </a:cxn>
                        <a:cxn ang="0">
                          <a:pos x="17" y="26"/>
                        </a:cxn>
                        <a:cxn ang="0">
                          <a:pos x="17" y="18"/>
                        </a:cxn>
                        <a:cxn ang="0">
                          <a:pos x="15" y="10"/>
                        </a:cxn>
                        <a:cxn ang="0">
                          <a:pos x="14" y="0"/>
                        </a:cxn>
                        <a:cxn ang="0">
                          <a:pos x="9" y="5"/>
                        </a:cxn>
                        <a:cxn ang="0">
                          <a:pos x="4" y="11"/>
                        </a:cxn>
                        <a:cxn ang="0">
                          <a:pos x="0" y="26"/>
                        </a:cxn>
                        <a:cxn ang="0">
                          <a:pos x="1" y="34"/>
                        </a:cxn>
                        <a:cxn ang="0">
                          <a:pos x="2" y="43"/>
                        </a:cxn>
                        <a:cxn ang="0">
                          <a:pos x="2" y="53"/>
                        </a:cxn>
                      </a:cxnLst>
                      <a:rect l="0" t="0" r="r" b="b"/>
                      <a:pathLst>
                        <a:path w="18" h="54">
                          <a:moveTo>
                            <a:pt x="12" y="42"/>
                          </a:moveTo>
                          <a:lnTo>
                            <a:pt x="17" y="26"/>
                          </a:lnTo>
                          <a:lnTo>
                            <a:pt x="17" y="18"/>
                          </a:lnTo>
                          <a:lnTo>
                            <a:pt x="15" y="10"/>
                          </a:lnTo>
                          <a:lnTo>
                            <a:pt x="14" y="0"/>
                          </a:lnTo>
                          <a:lnTo>
                            <a:pt x="9" y="5"/>
                          </a:lnTo>
                          <a:lnTo>
                            <a:pt x="4" y="11"/>
                          </a:lnTo>
                          <a:lnTo>
                            <a:pt x="0" y="26"/>
                          </a:lnTo>
                          <a:lnTo>
                            <a:pt x="1" y="34"/>
                          </a:lnTo>
                          <a:lnTo>
                            <a:pt x="2" y="43"/>
                          </a:lnTo>
                          <a:lnTo>
                            <a:pt x="2" y="53"/>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83" name="Line 415"/>
                    <p:cNvSpPr>
                      <a:spLocks noChangeShapeType="1"/>
                    </p:cNvSpPr>
                    <p:nvPr/>
                  </p:nvSpPr>
                  <p:spPr bwMode="auto">
                    <a:xfrm flipV="1">
                      <a:off x="5441" y="157"/>
                      <a:ext cx="36" cy="107"/>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222" name="Group 416"/>
                  <p:cNvGrpSpPr>
                    <a:grpSpLocks/>
                  </p:cNvGrpSpPr>
                  <p:nvPr/>
                </p:nvGrpSpPr>
                <p:grpSpPr bwMode="auto">
                  <a:xfrm>
                    <a:off x="5460" y="110"/>
                    <a:ext cx="41" cy="153"/>
                    <a:chOff x="5460" y="110"/>
                    <a:chExt cx="41" cy="153"/>
                  </a:xfrm>
                </p:grpSpPr>
                <p:sp>
                  <p:nvSpPr>
                    <p:cNvPr id="7585" name="Freeform 417"/>
                    <p:cNvSpPr>
                      <a:spLocks/>
                    </p:cNvSpPr>
                    <p:nvPr/>
                  </p:nvSpPr>
                  <p:spPr bwMode="auto">
                    <a:xfrm>
                      <a:off x="5460" y="212"/>
                      <a:ext cx="21" cy="51"/>
                    </a:xfrm>
                    <a:custGeom>
                      <a:avLst/>
                      <a:gdLst/>
                      <a:ahLst/>
                      <a:cxnLst>
                        <a:cxn ang="0">
                          <a:pos x="10" y="38"/>
                        </a:cxn>
                        <a:cxn ang="0">
                          <a:pos x="14" y="23"/>
                        </a:cxn>
                        <a:cxn ang="0">
                          <a:pos x="20" y="9"/>
                        </a:cxn>
                        <a:cxn ang="0">
                          <a:pos x="18" y="0"/>
                        </a:cxn>
                        <a:cxn ang="0">
                          <a:pos x="9" y="0"/>
                        </a:cxn>
                        <a:cxn ang="0">
                          <a:pos x="5" y="16"/>
                        </a:cxn>
                        <a:cxn ang="0">
                          <a:pos x="1" y="31"/>
                        </a:cxn>
                        <a:cxn ang="0">
                          <a:pos x="0" y="40"/>
                        </a:cxn>
                        <a:cxn ang="0">
                          <a:pos x="1" y="50"/>
                        </a:cxn>
                      </a:cxnLst>
                      <a:rect l="0" t="0" r="r" b="b"/>
                      <a:pathLst>
                        <a:path w="21" h="51">
                          <a:moveTo>
                            <a:pt x="10" y="38"/>
                          </a:moveTo>
                          <a:lnTo>
                            <a:pt x="14" y="23"/>
                          </a:lnTo>
                          <a:lnTo>
                            <a:pt x="20" y="9"/>
                          </a:lnTo>
                          <a:lnTo>
                            <a:pt x="18" y="0"/>
                          </a:lnTo>
                          <a:lnTo>
                            <a:pt x="9" y="0"/>
                          </a:lnTo>
                          <a:lnTo>
                            <a:pt x="5" y="16"/>
                          </a:lnTo>
                          <a:lnTo>
                            <a:pt x="1" y="31"/>
                          </a:lnTo>
                          <a:lnTo>
                            <a:pt x="0" y="40"/>
                          </a:lnTo>
                          <a:lnTo>
                            <a:pt x="1" y="50"/>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86" name="Line 418"/>
                    <p:cNvSpPr>
                      <a:spLocks noChangeShapeType="1"/>
                    </p:cNvSpPr>
                    <p:nvPr/>
                  </p:nvSpPr>
                  <p:spPr bwMode="auto">
                    <a:xfrm flipV="1">
                      <a:off x="5466" y="110"/>
                      <a:ext cx="35" cy="117"/>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225" name="Group 419"/>
                  <p:cNvGrpSpPr>
                    <a:grpSpLocks/>
                  </p:cNvGrpSpPr>
                  <p:nvPr/>
                </p:nvGrpSpPr>
                <p:grpSpPr bwMode="auto">
                  <a:xfrm>
                    <a:off x="5478" y="84"/>
                    <a:ext cx="37" cy="146"/>
                    <a:chOff x="5478" y="84"/>
                    <a:chExt cx="37" cy="146"/>
                  </a:xfrm>
                </p:grpSpPr>
                <p:sp>
                  <p:nvSpPr>
                    <p:cNvPr id="7588" name="Freeform 420"/>
                    <p:cNvSpPr>
                      <a:spLocks/>
                    </p:cNvSpPr>
                    <p:nvPr/>
                  </p:nvSpPr>
                  <p:spPr bwMode="auto">
                    <a:xfrm>
                      <a:off x="5478" y="177"/>
                      <a:ext cx="18" cy="53"/>
                    </a:xfrm>
                    <a:custGeom>
                      <a:avLst/>
                      <a:gdLst/>
                      <a:ahLst/>
                      <a:cxnLst>
                        <a:cxn ang="0">
                          <a:pos x="6" y="38"/>
                        </a:cxn>
                        <a:cxn ang="0">
                          <a:pos x="12" y="24"/>
                        </a:cxn>
                        <a:cxn ang="0">
                          <a:pos x="17" y="9"/>
                        </a:cxn>
                        <a:cxn ang="0">
                          <a:pos x="15" y="0"/>
                        </a:cxn>
                        <a:cxn ang="0">
                          <a:pos x="11" y="4"/>
                        </a:cxn>
                        <a:cxn ang="0">
                          <a:pos x="5" y="11"/>
                        </a:cxn>
                        <a:cxn ang="0">
                          <a:pos x="0" y="25"/>
                        </a:cxn>
                        <a:cxn ang="0">
                          <a:pos x="2" y="34"/>
                        </a:cxn>
                        <a:cxn ang="0">
                          <a:pos x="2" y="43"/>
                        </a:cxn>
                        <a:cxn ang="0">
                          <a:pos x="2" y="52"/>
                        </a:cxn>
                      </a:cxnLst>
                      <a:rect l="0" t="0" r="r" b="b"/>
                      <a:pathLst>
                        <a:path w="18" h="53">
                          <a:moveTo>
                            <a:pt x="6" y="38"/>
                          </a:moveTo>
                          <a:lnTo>
                            <a:pt x="12" y="24"/>
                          </a:lnTo>
                          <a:lnTo>
                            <a:pt x="17" y="9"/>
                          </a:lnTo>
                          <a:lnTo>
                            <a:pt x="15" y="0"/>
                          </a:lnTo>
                          <a:lnTo>
                            <a:pt x="11" y="4"/>
                          </a:lnTo>
                          <a:lnTo>
                            <a:pt x="5" y="11"/>
                          </a:lnTo>
                          <a:lnTo>
                            <a:pt x="0" y="25"/>
                          </a:lnTo>
                          <a:lnTo>
                            <a:pt x="2" y="34"/>
                          </a:lnTo>
                          <a:lnTo>
                            <a:pt x="2" y="43"/>
                          </a:lnTo>
                          <a:lnTo>
                            <a:pt x="2" y="52"/>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89" name="Line 421"/>
                    <p:cNvSpPr>
                      <a:spLocks noChangeShapeType="1"/>
                    </p:cNvSpPr>
                    <p:nvPr/>
                  </p:nvSpPr>
                  <p:spPr bwMode="auto">
                    <a:xfrm flipV="1">
                      <a:off x="5480" y="84"/>
                      <a:ext cx="35" cy="108"/>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228" name="Group 422"/>
                  <p:cNvGrpSpPr>
                    <a:grpSpLocks/>
                  </p:cNvGrpSpPr>
                  <p:nvPr/>
                </p:nvGrpSpPr>
                <p:grpSpPr bwMode="auto">
                  <a:xfrm>
                    <a:off x="5499" y="48"/>
                    <a:ext cx="41" cy="151"/>
                    <a:chOff x="5499" y="48"/>
                    <a:chExt cx="41" cy="151"/>
                  </a:xfrm>
                </p:grpSpPr>
                <p:sp>
                  <p:nvSpPr>
                    <p:cNvPr id="7591" name="Freeform 423"/>
                    <p:cNvSpPr>
                      <a:spLocks/>
                    </p:cNvSpPr>
                    <p:nvPr/>
                  </p:nvSpPr>
                  <p:spPr bwMode="auto">
                    <a:xfrm>
                      <a:off x="5499" y="146"/>
                      <a:ext cx="18" cy="53"/>
                    </a:xfrm>
                    <a:custGeom>
                      <a:avLst/>
                      <a:gdLst/>
                      <a:ahLst/>
                      <a:cxnLst>
                        <a:cxn ang="0">
                          <a:pos x="12" y="41"/>
                        </a:cxn>
                        <a:cxn ang="0">
                          <a:pos x="17" y="27"/>
                        </a:cxn>
                        <a:cxn ang="0">
                          <a:pos x="17" y="17"/>
                        </a:cxn>
                        <a:cxn ang="0">
                          <a:pos x="15" y="9"/>
                        </a:cxn>
                        <a:cxn ang="0">
                          <a:pos x="14" y="0"/>
                        </a:cxn>
                        <a:cxn ang="0">
                          <a:pos x="9" y="4"/>
                        </a:cxn>
                        <a:cxn ang="0">
                          <a:pos x="4" y="19"/>
                        </a:cxn>
                        <a:cxn ang="0">
                          <a:pos x="0" y="34"/>
                        </a:cxn>
                        <a:cxn ang="0">
                          <a:pos x="1" y="43"/>
                        </a:cxn>
                        <a:cxn ang="0">
                          <a:pos x="1" y="52"/>
                        </a:cxn>
                      </a:cxnLst>
                      <a:rect l="0" t="0" r="r" b="b"/>
                      <a:pathLst>
                        <a:path w="18" h="53">
                          <a:moveTo>
                            <a:pt x="12" y="41"/>
                          </a:moveTo>
                          <a:lnTo>
                            <a:pt x="17" y="27"/>
                          </a:lnTo>
                          <a:lnTo>
                            <a:pt x="17" y="17"/>
                          </a:lnTo>
                          <a:lnTo>
                            <a:pt x="15" y="9"/>
                          </a:lnTo>
                          <a:lnTo>
                            <a:pt x="14" y="0"/>
                          </a:lnTo>
                          <a:lnTo>
                            <a:pt x="9" y="4"/>
                          </a:lnTo>
                          <a:lnTo>
                            <a:pt x="4" y="19"/>
                          </a:lnTo>
                          <a:lnTo>
                            <a:pt x="0" y="34"/>
                          </a:lnTo>
                          <a:lnTo>
                            <a:pt x="1" y="43"/>
                          </a:lnTo>
                          <a:lnTo>
                            <a:pt x="1" y="52"/>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92" name="Line 424"/>
                    <p:cNvSpPr>
                      <a:spLocks noChangeShapeType="1"/>
                    </p:cNvSpPr>
                    <p:nvPr/>
                  </p:nvSpPr>
                  <p:spPr bwMode="auto">
                    <a:xfrm flipV="1">
                      <a:off x="5500" y="48"/>
                      <a:ext cx="40" cy="112"/>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232" name="Group 425"/>
                  <p:cNvGrpSpPr>
                    <a:grpSpLocks/>
                  </p:cNvGrpSpPr>
                  <p:nvPr/>
                </p:nvGrpSpPr>
                <p:grpSpPr bwMode="auto">
                  <a:xfrm>
                    <a:off x="5480" y="97"/>
                    <a:ext cx="40" cy="152"/>
                    <a:chOff x="5480" y="97"/>
                    <a:chExt cx="40" cy="152"/>
                  </a:xfrm>
                </p:grpSpPr>
                <p:sp>
                  <p:nvSpPr>
                    <p:cNvPr id="7594" name="Freeform 426"/>
                    <p:cNvSpPr>
                      <a:spLocks/>
                    </p:cNvSpPr>
                    <p:nvPr/>
                  </p:nvSpPr>
                  <p:spPr bwMode="auto">
                    <a:xfrm>
                      <a:off x="5480" y="194"/>
                      <a:ext cx="19" cy="55"/>
                    </a:xfrm>
                    <a:custGeom>
                      <a:avLst/>
                      <a:gdLst/>
                      <a:ahLst/>
                      <a:cxnLst>
                        <a:cxn ang="0">
                          <a:pos x="12" y="42"/>
                        </a:cxn>
                        <a:cxn ang="0">
                          <a:pos x="18" y="27"/>
                        </a:cxn>
                        <a:cxn ang="0">
                          <a:pos x="16" y="19"/>
                        </a:cxn>
                        <a:cxn ang="0">
                          <a:pos x="18" y="10"/>
                        </a:cxn>
                        <a:cxn ang="0">
                          <a:pos x="16" y="0"/>
                        </a:cxn>
                        <a:cxn ang="0">
                          <a:pos x="10" y="6"/>
                        </a:cxn>
                        <a:cxn ang="0">
                          <a:pos x="5" y="21"/>
                        </a:cxn>
                        <a:cxn ang="0">
                          <a:pos x="0" y="35"/>
                        </a:cxn>
                        <a:cxn ang="0">
                          <a:pos x="0" y="45"/>
                        </a:cxn>
                        <a:cxn ang="0">
                          <a:pos x="1" y="54"/>
                        </a:cxn>
                      </a:cxnLst>
                      <a:rect l="0" t="0" r="r" b="b"/>
                      <a:pathLst>
                        <a:path w="19" h="55">
                          <a:moveTo>
                            <a:pt x="12" y="42"/>
                          </a:moveTo>
                          <a:lnTo>
                            <a:pt x="18" y="27"/>
                          </a:lnTo>
                          <a:lnTo>
                            <a:pt x="16" y="19"/>
                          </a:lnTo>
                          <a:lnTo>
                            <a:pt x="18" y="10"/>
                          </a:lnTo>
                          <a:lnTo>
                            <a:pt x="16" y="0"/>
                          </a:lnTo>
                          <a:lnTo>
                            <a:pt x="10" y="6"/>
                          </a:lnTo>
                          <a:lnTo>
                            <a:pt x="5" y="21"/>
                          </a:lnTo>
                          <a:lnTo>
                            <a:pt x="0" y="35"/>
                          </a:lnTo>
                          <a:lnTo>
                            <a:pt x="0" y="45"/>
                          </a:lnTo>
                          <a:lnTo>
                            <a:pt x="1" y="54"/>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95" name="Line 427"/>
                    <p:cNvSpPr>
                      <a:spLocks noChangeShapeType="1"/>
                    </p:cNvSpPr>
                    <p:nvPr/>
                  </p:nvSpPr>
                  <p:spPr bwMode="auto">
                    <a:xfrm flipV="1">
                      <a:off x="5481" y="97"/>
                      <a:ext cx="39" cy="114"/>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236" name="Group 428"/>
                  <p:cNvGrpSpPr>
                    <a:grpSpLocks/>
                  </p:cNvGrpSpPr>
                  <p:nvPr/>
                </p:nvGrpSpPr>
                <p:grpSpPr bwMode="auto">
                  <a:xfrm>
                    <a:off x="5374" y="317"/>
                    <a:ext cx="117" cy="144"/>
                    <a:chOff x="5374" y="317"/>
                    <a:chExt cx="117" cy="144"/>
                  </a:xfrm>
                </p:grpSpPr>
                <p:sp>
                  <p:nvSpPr>
                    <p:cNvPr id="7597" name="Freeform 429"/>
                    <p:cNvSpPr>
                      <a:spLocks/>
                    </p:cNvSpPr>
                    <p:nvPr/>
                  </p:nvSpPr>
                  <p:spPr bwMode="auto">
                    <a:xfrm>
                      <a:off x="5374" y="405"/>
                      <a:ext cx="42" cy="56"/>
                    </a:xfrm>
                    <a:custGeom>
                      <a:avLst/>
                      <a:gdLst/>
                      <a:ahLst/>
                      <a:cxnLst>
                        <a:cxn ang="0">
                          <a:pos x="7" y="34"/>
                        </a:cxn>
                        <a:cxn ang="0">
                          <a:pos x="11" y="28"/>
                        </a:cxn>
                        <a:cxn ang="0">
                          <a:pos x="18" y="22"/>
                        </a:cxn>
                        <a:cxn ang="0">
                          <a:pos x="22" y="17"/>
                        </a:cxn>
                        <a:cxn ang="0">
                          <a:pos x="26" y="11"/>
                        </a:cxn>
                        <a:cxn ang="0">
                          <a:pos x="32" y="6"/>
                        </a:cxn>
                        <a:cxn ang="0">
                          <a:pos x="37" y="0"/>
                        </a:cxn>
                        <a:cxn ang="0">
                          <a:pos x="38" y="10"/>
                        </a:cxn>
                        <a:cxn ang="0">
                          <a:pos x="41" y="20"/>
                        </a:cxn>
                        <a:cxn ang="0">
                          <a:pos x="35" y="26"/>
                        </a:cxn>
                        <a:cxn ang="0">
                          <a:pos x="25" y="37"/>
                        </a:cxn>
                        <a:cxn ang="0">
                          <a:pos x="15" y="48"/>
                        </a:cxn>
                        <a:cxn ang="0">
                          <a:pos x="0" y="55"/>
                        </a:cxn>
                      </a:cxnLst>
                      <a:rect l="0" t="0" r="r" b="b"/>
                      <a:pathLst>
                        <a:path w="42" h="56">
                          <a:moveTo>
                            <a:pt x="7" y="34"/>
                          </a:moveTo>
                          <a:lnTo>
                            <a:pt x="11" y="28"/>
                          </a:lnTo>
                          <a:lnTo>
                            <a:pt x="18" y="22"/>
                          </a:lnTo>
                          <a:lnTo>
                            <a:pt x="22" y="17"/>
                          </a:lnTo>
                          <a:lnTo>
                            <a:pt x="26" y="11"/>
                          </a:lnTo>
                          <a:lnTo>
                            <a:pt x="32" y="6"/>
                          </a:lnTo>
                          <a:lnTo>
                            <a:pt x="37" y="0"/>
                          </a:lnTo>
                          <a:lnTo>
                            <a:pt x="38" y="10"/>
                          </a:lnTo>
                          <a:lnTo>
                            <a:pt x="41" y="20"/>
                          </a:lnTo>
                          <a:lnTo>
                            <a:pt x="35" y="26"/>
                          </a:lnTo>
                          <a:lnTo>
                            <a:pt x="25" y="37"/>
                          </a:lnTo>
                          <a:lnTo>
                            <a:pt x="15" y="48"/>
                          </a:lnTo>
                          <a:lnTo>
                            <a:pt x="0" y="55"/>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598" name="Line 430"/>
                    <p:cNvSpPr>
                      <a:spLocks noChangeShapeType="1"/>
                    </p:cNvSpPr>
                    <p:nvPr/>
                  </p:nvSpPr>
                  <p:spPr bwMode="auto">
                    <a:xfrm flipV="1">
                      <a:off x="5407" y="317"/>
                      <a:ext cx="84" cy="114"/>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237" name="Group 431"/>
                  <p:cNvGrpSpPr>
                    <a:grpSpLocks/>
                  </p:cNvGrpSpPr>
                  <p:nvPr/>
                </p:nvGrpSpPr>
                <p:grpSpPr bwMode="auto">
                  <a:xfrm>
                    <a:off x="5403" y="266"/>
                    <a:ext cx="118" cy="143"/>
                    <a:chOff x="5403" y="266"/>
                    <a:chExt cx="118" cy="143"/>
                  </a:xfrm>
                </p:grpSpPr>
                <p:sp>
                  <p:nvSpPr>
                    <p:cNvPr id="7600" name="Freeform 432"/>
                    <p:cNvSpPr>
                      <a:spLocks/>
                    </p:cNvSpPr>
                    <p:nvPr/>
                  </p:nvSpPr>
                  <p:spPr bwMode="auto">
                    <a:xfrm>
                      <a:off x="5403" y="359"/>
                      <a:ext cx="49" cy="50"/>
                    </a:xfrm>
                    <a:custGeom>
                      <a:avLst/>
                      <a:gdLst/>
                      <a:ahLst/>
                      <a:cxnLst>
                        <a:cxn ang="0">
                          <a:pos x="8" y="27"/>
                        </a:cxn>
                        <a:cxn ang="0">
                          <a:pos x="14" y="23"/>
                        </a:cxn>
                        <a:cxn ang="0">
                          <a:pos x="18" y="16"/>
                        </a:cxn>
                        <a:cxn ang="0">
                          <a:pos x="22" y="12"/>
                        </a:cxn>
                        <a:cxn ang="0">
                          <a:pos x="28" y="6"/>
                        </a:cxn>
                        <a:cxn ang="0">
                          <a:pos x="44" y="0"/>
                        </a:cxn>
                        <a:cxn ang="0">
                          <a:pos x="41" y="5"/>
                        </a:cxn>
                        <a:cxn ang="0">
                          <a:pos x="48" y="9"/>
                        </a:cxn>
                        <a:cxn ang="0">
                          <a:pos x="37" y="21"/>
                        </a:cxn>
                        <a:cxn ang="0">
                          <a:pos x="27" y="32"/>
                        </a:cxn>
                        <a:cxn ang="0">
                          <a:pos x="17" y="42"/>
                        </a:cxn>
                        <a:cxn ang="0">
                          <a:pos x="0" y="49"/>
                        </a:cxn>
                      </a:cxnLst>
                      <a:rect l="0" t="0" r="r" b="b"/>
                      <a:pathLst>
                        <a:path w="49" h="50">
                          <a:moveTo>
                            <a:pt x="8" y="27"/>
                          </a:moveTo>
                          <a:lnTo>
                            <a:pt x="14" y="23"/>
                          </a:lnTo>
                          <a:lnTo>
                            <a:pt x="18" y="16"/>
                          </a:lnTo>
                          <a:lnTo>
                            <a:pt x="22" y="12"/>
                          </a:lnTo>
                          <a:lnTo>
                            <a:pt x="28" y="6"/>
                          </a:lnTo>
                          <a:lnTo>
                            <a:pt x="44" y="0"/>
                          </a:lnTo>
                          <a:lnTo>
                            <a:pt x="41" y="5"/>
                          </a:lnTo>
                          <a:lnTo>
                            <a:pt x="48" y="9"/>
                          </a:lnTo>
                          <a:lnTo>
                            <a:pt x="37" y="21"/>
                          </a:lnTo>
                          <a:lnTo>
                            <a:pt x="27" y="32"/>
                          </a:lnTo>
                          <a:lnTo>
                            <a:pt x="17" y="42"/>
                          </a:lnTo>
                          <a:lnTo>
                            <a:pt x="0" y="49"/>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01" name="Line 433"/>
                    <p:cNvSpPr>
                      <a:spLocks noChangeShapeType="1"/>
                    </p:cNvSpPr>
                    <p:nvPr/>
                  </p:nvSpPr>
                  <p:spPr bwMode="auto">
                    <a:xfrm flipV="1">
                      <a:off x="5437" y="266"/>
                      <a:ext cx="84" cy="111"/>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238" name="Group 434"/>
                  <p:cNvGrpSpPr>
                    <a:grpSpLocks/>
                  </p:cNvGrpSpPr>
                  <p:nvPr/>
                </p:nvGrpSpPr>
                <p:grpSpPr bwMode="auto">
                  <a:xfrm>
                    <a:off x="5427" y="229"/>
                    <a:ext cx="118" cy="133"/>
                    <a:chOff x="5427" y="229"/>
                    <a:chExt cx="118" cy="133"/>
                  </a:xfrm>
                </p:grpSpPr>
                <p:sp>
                  <p:nvSpPr>
                    <p:cNvPr id="7603" name="Freeform 435"/>
                    <p:cNvSpPr>
                      <a:spLocks/>
                    </p:cNvSpPr>
                    <p:nvPr/>
                  </p:nvSpPr>
                  <p:spPr bwMode="auto">
                    <a:xfrm>
                      <a:off x="5427" y="318"/>
                      <a:ext cx="48" cy="44"/>
                    </a:xfrm>
                    <a:custGeom>
                      <a:avLst/>
                      <a:gdLst/>
                      <a:ahLst/>
                      <a:cxnLst>
                        <a:cxn ang="0">
                          <a:pos x="2" y="28"/>
                        </a:cxn>
                        <a:cxn ang="0">
                          <a:pos x="7" y="21"/>
                        </a:cxn>
                        <a:cxn ang="0">
                          <a:pos x="13" y="16"/>
                        </a:cxn>
                        <a:cxn ang="0">
                          <a:pos x="34" y="4"/>
                        </a:cxn>
                        <a:cxn ang="0">
                          <a:pos x="39" y="0"/>
                        </a:cxn>
                        <a:cxn ang="0">
                          <a:pos x="34" y="4"/>
                        </a:cxn>
                        <a:cxn ang="0">
                          <a:pos x="39" y="0"/>
                        </a:cxn>
                        <a:cxn ang="0">
                          <a:pos x="47" y="4"/>
                        </a:cxn>
                        <a:cxn ang="0">
                          <a:pos x="36" y="14"/>
                        </a:cxn>
                        <a:cxn ang="0">
                          <a:pos x="26" y="26"/>
                        </a:cxn>
                        <a:cxn ang="0">
                          <a:pos x="16" y="37"/>
                        </a:cxn>
                        <a:cxn ang="0">
                          <a:pos x="0" y="43"/>
                        </a:cxn>
                      </a:cxnLst>
                      <a:rect l="0" t="0" r="r" b="b"/>
                      <a:pathLst>
                        <a:path w="48" h="44">
                          <a:moveTo>
                            <a:pt x="2" y="28"/>
                          </a:moveTo>
                          <a:lnTo>
                            <a:pt x="7" y="21"/>
                          </a:lnTo>
                          <a:lnTo>
                            <a:pt x="13" y="16"/>
                          </a:lnTo>
                          <a:lnTo>
                            <a:pt x="34" y="4"/>
                          </a:lnTo>
                          <a:lnTo>
                            <a:pt x="39" y="0"/>
                          </a:lnTo>
                          <a:lnTo>
                            <a:pt x="34" y="4"/>
                          </a:lnTo>
                          <a:lnTo>
                            <a:pt x="39" y="0"/>
                          </a:lnTo>
                          <a:lnTo>
                            <a:pt x="47" y="4"/>
                          </a:lnTo>
                          <a:lnTo>
                            <a:pt x="36" y="14"/>
                          </a:lnTo>
                          <a:lnTo>
                            <a:pt x="26" y="26"/>
                          </a:lnTo>
                          <a:lnTo>
                            <a:pt x="16" y="37"/>
                          </a:lnTo>
                          <a:lnTo>
                            <a:pt x="0" y="43"/>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04" name="Line 436"/>
                    <p:cNvSpPr>
                      <a:spLocks noChangeShapeType="1"/>
                    </p:cNvSpPr>
                    <p:nvPr/>
                  </p:nvSpPr>
                  <p:spPr bwMode="auto">
                    <a:xfrm flipV="1">
                      <a:off x="5461" y="229"/>
                      <a:ext cx="84" cy="104"/>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239" name="Group 437"/>
                  <p:cNvGrpSpPr>
                    <a:grpSpLocks/>
                  </p:cNvGrpSpPr>
                  <p:nvPr/>
                </p:nvGrpSpPr>
                <p:grpSpPr bwMode="auto">
                  <a:xfrm>
                    <a:off x="5451" y="183"/>
                    <a:ext cx="117" cy="145"/>
                    <a:chOff x="5451" y="183"/>
                    <a:chExt cx="117" cy="145"/>
                  </a:xfrm>
                </p:grpSpPr>
                <p:sp>
                  <p:nvSpPr>
                    <p:cNvPr id="7606" name="Freeform 438"/>
                    <p:cNvSpPr>
                      <a:spLocks/>
                    </p:cNvSpPr>
                    <p:nvPr/>
                  </p:nvSpPr>
                  <p:spPr bwMode="auto">
                    <a:xfrm>
                      <a:off x="5451" y="271"/>
                      <a:ext cx="41" cy="57"/>
                    </a:xfrm>
                    <a:custGeom>
                      <a:avLst/>
                      <a:gdLst/>
                      <a:ahLst/>
                      <a:cxnLst>
                        <a:cxn ang="0">
                          <a:pos x="7" y="34"/>
                        </a:cxn>
                        <a:cxn ang="0">
                          <a:pos x="11" y="29"/>
                        </a:cxn>
                        <a:cxn ang="0">
                          <a:pos x="17" y="23"/>
                        </a:cxn>
                        <a:cxn ang="0">
                          <a:pos x="21" y="18"/>
                        </a:cxn>
                        <a:cxn ang="0">
                          <a:pos x="28" y="12"/>
                        </a:cxn>
                        <a:cxn ang="0">
                          <a:pos x="32" y="6"/>
                        </a:cxn>
                        <a:cxn ang="0">
                          <a:pos x="36" y="0"/>
                        </a:cxn>
                        <a:cxn ang="0">
                          <a:pos x="38" y="10"/>
                        </a:cxn>
                        <a:cxn ang="0">
                          <a:pos x="40" y="20"/>
                        </a:cxn>
                        <a:cxn ang="0">
                          <a:pos x="35" y="26"/>
                        </a:cxn>
                        <a:cxn ang="0">
                          <a:pos x="24" y="37"/>
                        </a:cxn>
                        <a:cxn ang="0">
                          <a:pos x="16" y="49"/>
                        </a:cxn>
                        <a:cxn ang="0">
                          <a:pos x="0" y="56"/>
                        </a:cxn>
                      </a:cxnLst>
                      <a:rect l="0" t="0" r="r" b="b"/>
                      <a:pathLst>
                        <a:path w="41" h="57">
                          <a:moveTo>
                            <a:pt x="7" y="34"/>
                          </a:moveTo>
                          <a:lnTo>
                            <a:pt x="11" y="29"/>
                          </a:lnTo>
                          <a:lnTo>
                            <a:pt x="17" y="23"/>
                          </a:lnTo>
                          <a:lnTo>
                            <a:pt x="21" y="18"/>
                          </a:lnTo>
                          <a:lnTo>
                            <a:pt x="28" y="12"/>
                          </a:lnTo>
                          <a:lnTo>
                            <a:pt x="32" y="6"/>
                          </a:lnTo>
                          <a:lnTo>
                            <a:pt x="36" y="0"/>
                          </a:lnTo>
                          <a:lnTo>
                            <a:pt x="38" y="10"/>
                          </a:lnTo>
                          <a:lnTo>
                            <a:pt x="40" y="20"/>
                          </a:lnTo>
                          <a:lnTo>
                            <a:pt x="35" y="26"/>
                          </a:lnTo>
                          <a:lnTo>
                            <a:pt x="24" y="37"/>
                          </a:lnTo>
                          <a:lnTo>
                            <a:pt x="16" y="49"/>
                          </a:lnTo>
                          <a:lnTo>
                            <a:pt x="0" y="56"/>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07" name="Line 439"/>
                    <p:cNvSpPr>
                      <a:spLocks noChangeShapeType="1"/>
                    </p:cNvSpPr>
                    <p:nvPr/>
                  </p:nvSpPr>
                  <p:spPr bwMode="auto">
                    <a:xfrm flipV="1">
                      <a:off x="5485" y="183"/>
                      <a:ext cx="83" cy="113"/>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240" name="Group 440"/>
                  <p:cNvGrpSpPr>
                    <a:grpSpLocks/>
                  </p:cNvGrpSpPr>
                  <p:nvPr/>
                </p:nvGrpSpPr>
                <p:grpSpPr bwMode="auto">
                  <a:xfrm>
                    <a:off x="5468" y="142"/>
                    <a:ext cx="119" cy="145"/>
                    <a:chOff x="5468" y="142"/>
                    <a:chExt cx="119" cy="145"/>
                  </a:xfrm>
                </p:grpSpPr>
                <p:sp>
                  <p:nvSpPr>
                    <p:cNvPr id="7609" name="Freeform 441"/>
                    <p:cNvSpPr>
                      <a:spLocks/>
                    </p:cNvSpPr>
                    <p:nvPr/>
                  </p:nvSpPr>
                  <p:spPr bwMode="auto">
                    <a:xfrm>
                      <a:off x="5468" y="236"/>
                      <a:ext cx="41" cy="51"/>
                    </a:xfrm>
                    <a:custGeom>
                      <a:avLst/>
                      <a:gdLst/>
                      <a:ahLst/>
                      <a:cxnLst>
                        <a:cxn ang="0">
                          <a:pos x="8" y="27"/>
                        </a:cxn>
                        <a:cxn ang="0">
                          <a:pos x="12" y="22"/>
                        </a:cxn>
                        <a:cxn ang="0">
                          <a:pos x="18" y="16"/>
                        </a:cxn>
                        <a:cxn ang="0">
                          <a:pos x="23" y="11"/>
                        </a:cxn>
                        <a:cxn ang="0">
                          <a:pos x="29" y="5"/>
                        </a:cxn>
                        <a:cxn ang="0">
                          <a:pos x="33" y="0"/>
                        </a:cxn>
                        <a:cxn ang="0">
                          <a:pos x="40" y="3"/>
                        </a:cxn>
                        <a:cxn ang="0">
                          <a:pos x="36" y="19"/>
                        </a:cxn>
                        <a:cxn ang="0">
                          <a:pos x="27" y="32"/>
                        </a:cxn>
                        <a:cxn ang="0">
                          <a:pos x="5" y="43"/>
                        </a:cxn>
                        <a:cxn ang="0">
                          <a:pos x="0" y="50"/>
                        </a:cxn>
                      </a:cxnLst>
                      <a:rect l="0" t="0" r="r" b="b"/>
                      <a:pathLst>
                        <a:path w="41" h="51">
                          <a:moveTo>
                            <a:pt x="8" y="27"/>
                          </a:moveTo>
                          <a:lnTo>
                            <a:pt x="12" y="22"/>
                          </a:lnTo>
                          <a:lnTo>
                            <a:pt x="18" y="16"/>
                          </a:lnTo>
                          <a:lnTo>
                            <a:pt x="23" y="11"/>
                          </a:lnTo>
                          <a:lnTo>
                            <a:pt x="29" y="5"/>
                          </a:lnTo>
                          <a:lnTo>
                            <a:pt x="33" y="0"/>
                          </a:lnTo>
                          <a:lnTo>
                            <a:pt x="40" y="3"/>
                          </a:lnTo>
                          <a:lnTo>
                            <a:pt x="36" y="19"/>
                          </a:lnTo>
                          <a:lnTo>
                            <a:pt x="27" y="32"/>
                          </a:lnTo>
                          <a:lnTo>
                            <a:pt x="5" y="43"/>
                          </a:lnTo>
                          <a:lnTo>
                            <a:pt x="0" y="50"/>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10" name="Line 442"/>
                    <p:cNvSpPr>
                      <a:spLocks noChangeShapeType="1"/>
                    </p:cNvSpPr>
                    <p:nvPr/>
                  </p:nvSpPr>
                  <p:spPr bwMode="auto">
                    <a:xfrm flipV="1">
                      <a:off x="5504" y="142"/>
                      <a:ext cx="83" cy="113"/>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243" name="Group 443"/>
                  <p:cNvGrpSpPr>
                    <a:grpSpLocks/>
                  </p:cNvGrpSpPr>
                  <p:nvPr/>
                </p:nvGrpSpPr>
                <p:grpSpPr bwMode="auto">
                  <a:xfrm>
                    <a:off x="5499" y="100"/>
                    <a:ext cx="118" cy="133"/>
                    <a:chOff x="5499" y="100"/>
                    <a:chExt cx="118" cy="133"/>
                  </a:xfrm>
                </p:grpSpPr>
                <p:sp>
                  <p:nvSpPr>
                    <p:cNvPr id="7612" name="Freeform 444"/>
                    <p:cNvSpPr>
                      <a:spLocks/>
                    </p:cNvSpPr>
                    <p:nvPr/>
                  </p:nvSpPr>
                  <p:spPr bwMode="auto">
                    <a:xfrm>
                      <a:off x="5499" y="188"/>
                      <a:ext cx="43" cy="45"/>
                    </a:xfrm>
                    <a:custGeom>
                      <a:avLst/>
                      <a:gdLst/>
                      <a:ahLst/>
                      <a:cxnLst>
                        <a:cxn ang="0">
                          <a:pos x="2" y="28"/>
                        </a:cxn>
                        <a:cxn ang="0">
                          <a:pos x="8" y="22"/>
                        </a:cxn>
                        <a:cxn ang="0">
                          <a:pos x="12" y="16"/>
                        </a:cxn>
                        <a:cxn ang="0">
                          <a:pos x="29" y="11"/>
                        </a:cxn>
                        <a:cxn ang="0">
                          <a:pos x="34" y="4"/>
                        </a:cxn>
                        <a:cxn ang="0">
                          <a:pos x="39" y="0"/>
                        </a:cxn>
                        <a:cxn ang="0">
                          <a:pos x="42" y="9"/>
                        </a:cxn>
                        <a:cxn ang="0">
                          <a:pos x="36" y="14"/>
                        </a:cxn>
                        <a:cxn ang="0">
                          <a:pos x="21" y="31"/>
                        </a:cxn>
                        <a:cxn ang="0">
                          <a:pos x="17" y="37"/>
                        </a:cxn>
                        <a:cxn ang="0">
                          <a:pos x="0" y="44"/>
                        </a:cxn>
                      </a:cxnLst>
                      <a:rect l="0" t="0" r="r" b="b"/>
                      <a:pathLst>
                        <a:path w="43" h="45">
                          <a:moveTo>
                            <a:pt x="2" y="28"/>
                          </a:moveTo>
                          <a:lnTo>
                            <a:pt x="8" y="22"/>
                          </a:lnTo>
                          <a:lnTo>
                            <a:pt x="12" y="16"/>
                          </a:lnTo>
                          <a:lnTo>
                            <a:pt x="29" y="11"/>
                          </a:lnTo>
                          <a:lnTo>
                            <a:pt x="34" y="4"/>
                          </a:lnTo>
                          <a:lnTo>
                            <a:pt x="39" y="0"/>
                          </a:lnTo>
                          <a:lnTo>
                            <a:pt x="42" y="9"/>
                          </a:lnTo>
                          <a:lnTo>
                            <a:pt x="36" y="14"/>
                          </a:lnTo>
                          <a:lnTo>
                            <a:pt x="21" y="31"/>
                          </a:lnTo>
                          <a:lnTo>
                            <a:pt x="17" y="37"/>
                          </a:lnTo>
                          <a:lnTo>
                            <a:pt x="0" y="44"/>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13" name="Line 445"/>
                    <p:cNvSpPr>
                      <a:spLocks noChangeShapeType="1"/>
                    </p:cNvSpPr>
                    <p:nvPr/>
                  </p:nvSpPr>
                  <p:spPr bwMode="auto">
                    <a:xfrm flipV="1">
                      <a:off x="5531" y="100"/>
                      <a:ext cx="86" cy="102"/>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244" name="Group 446"/>
                  <p:cNvGrpSpPr>
                    <a:grpSpLocks/>
                  </p:cNvGrpSpPr>
                  <p:nvPr/>
                </p:nvGrpSpPr>
                <p:grpSpPr bwMode="auto">
                  <a:xfrm>
                    <a:off x="5513" y="81"/>
                    <a:ext cx="113" cy="136"/>
                    <a:chOff x="5513" y="81"/>
                    <a:chExt cx="113" cy="136"/>
                  </a:xfrm>
                </p:grpSpPr>
                <p:sp>
                  <p:nvSpPr>
                    <p:cNvPr id="7615" name="Freeform 447"/>
                    <p:cNvSpPr>
                      <a:spLocks/>
                    </p:cNvSpPr>
                    <p:nvPr/>
                  </p:nvSpPr>
                  <p:spPr bwMode="auto">
                    <a:xfrm>
                      <a:off x="5513" y="168"/>
                      <a:ext cx="42" cy="49"/>
                    </a:xfrm>
                    <a:custGeom>
                      <a:avLst/>
                      <a:gdLst/>
                      <a:ahLst/>
                      <a:cxnLst>
                        <a:cxn ang="0">
                          <a:pos x="3" y="33"/>
                        </a:cxn>
                        <a:cxn ang="0">
                          <a:pos x="7" y="27"/>
                        </a:cxn>
                        <a:cxn ang="0">
                          <a:pos x="12" y="22"/>
                        </a:cxn>
                        <a:cxn ang="0">
                          <a:pos x="22" y="12"/>
                        </a:cxn>
                        <a:cxn ang="0">
                          <a:pos x="28" y="6"/>
                        </a:cxn>
                        <a:cxn ang="0">
                          <a:pos x="32" y="0"/>
                        </a:cxn>
                        <a:cxn ang="0">
                          <a:pos x="39" y="4"/>
                        </a:cxn>
                        <a:cxn ang="0">
                          <a:pos x="41" y="14"/>
                        </a:cxn>
                        <a:cxn ang="0">
                          <a:pos x="35" y="20"/>
                        </a:cxn>
                        <a:cxn ang="0">
                          <a:pos x="25" y="31"/>
                        </a:cxn>
                        <a:cxn ang="0">
                          <a:pos x="16" y="41"/>
                        </a:cxn>
                        <a:cxn ang="0">
                          <a:pos x="0" y="48"/>
                        </a:cxn>
                      </a:cxnLst>
                      <a:rect l="0" t="0" r="r" b="b"/>
                      <a:pathLst>
                        <a:path w="42" h="49">
                          <a:moveTo>
                            <a:pt x="3" y="33"/>
                          </a:moveTo>
                          <a:lnTo>
                            <a:pt x="7" y="27"/>
                          </a:lnTo>
                          <a:lnTo>
                            <a:pt x="12" y="22"/>
                          </a:lnTo>
                          <a:lnTo>
                            <a:pt x="22" y="12"/>
                          </a:lnTo>
                          <a:lnTo>
                            <a:pt x="28" y="6"/>
                          </a:lnTo>
                          <a:lnTo>
                            <a:pt x="32" y="0"/>
                          </a:lnTo>
                          <a:lnTo>
                            <a:pt x="39" y="4"/>
                          </a:lnTo>
                          <a:lnTo>
                            <a:pt x="41" y="14"/>
                          </a:lnTo>
                          <a:lnTo>
                            <a:pt x="35" y="20"/>
                          </a:lnTo>
                          <a:lnTo>
                            <a:pt x="25" y="31"/>
                          </a:lnTo>
                          <a:lnTo>
                            <a:pt x="16" y="41"/>
                          </a:lnTo>
                          <a:lnTo>
                            <a:pt x="0" y="48"/>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16" name="Line 448"/>
                    <p:cNvSpPr>
                      <a:spLocks noChangeShapeType="1"/>
                    </p:cNvSpPr>
                    <p:nvPr/>
                  </p:nvSpPr>
                  <p:spPr bwMode="auto">
                    <a:xfrm flipV="1">
                      <a:off x="5548" y="81"/>
                      <a:ext cx="78" cy="104"/>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grpSp>
              <p:nvGrpSpPr>
                <p:cNvPr id="8245" name="Group 449"/>
                <p:cNvGrpSpPr>
                  <a:grpSpLocks/>
                </p:cNvGrpSpPr>
                <p:nvPr/>
              </p:nvGrpSpPr>
              <p:grpSpPr bwMode="auto">
                <a:xfrm>
                  <a:off x="5505" y="31"/>
                  <a:ext cx="76" cy="171"/>
                  <a:chOff x="5505" y="31"/>
                  <a:chExt cx="76" cy="171"/>
                </a:xfrm>
              </p:grpSpPr>
              <p:sp>
                <p:nvSpPr>
                  <p:cNvPr id="7618" name="Freeform 450"/>
                  <p:cNvSpPr>
                    <a:spLocks/>
                  </p:cNvSpPr>
                  <p:nvPr/>
                </p:nvSpPr>
                <p:spPr bwMode="auto">
                  <a:xfrm>
                    <a:off x="5505" y="125"/>
                    <a:ext cx="50" cy="77"/>
                  </a:xfrm>
                  <a:custGeom>
                    <a:avLst/>
                    <a:gdLst/>
                    <a:ahLst/>
                    <a:cxnLst>
                      <a:cxn ang="0">
                        <a:pos x="15" y="51"/>
                      </a:cxn>
                      <a:cxn ang="0">
                        <a:pos x="20" y="45"/>
                      </a:cxn>
                      <a:cxn ang="0">
                        <a:pos x="28" y="25"/>
                      </a:cxn>
                      <a:cxn ang="0">
                        <a:pos x="33" y="20"/>
                      </a:cxn>
                      <a:cxn ang="0">
                        <a:pos x="38" y="5"/>
                      </a:cxn>
                      <a:cxn ang="0">
                        <a:pos x="43" y="0"/>
                      </a:cxn>
                      <a:cxn ang="0">
                        <a:pos x="38" y="5"/>
                      </a:cxn>
                      <a:cxn ang="0">
                        <a:pos x="49" y="2"/>
                      </a:cxn>
                      <a:cxn ang="0">
                        <a:pos x="44" y="9"/>
                      </a:cxn>
                      <a:cxn ang="0">
                        <a:pos x="39" y="14"/>
                      </a:cxn>
                      <a:cxn ang="0">
                        <a:pos x="30" y="35"/>
                      </a:cxn>
                      <a:cxn ang="0">
                        <a:pos x="20" y="45"/>
                      </a:cxn>
                      <a:cxn ang="0">
                        <a:pos x="5" y="70"/>
                      </a:cxn>
                      <a:cxn ang="0">
                        <a:pos x="0" y="76"/>
                      </a:cxn>
                    </a:cxnLst>
                    <a:rect l="0" t="0" r="r" b="b"/>
                    <a:pathLst>
                      <a:path w="50" h="77">
                        <a:moveTo>
                          <a:pt x="15" y="51"/>
                        </a:moveTo>
                        <a:lnTo>
                          <a:pt x="20" y="45"/>
                        </a:lnTo>
                        <a:lnTo>
                          <a:pt x="28" y="25"/>
                        </a:lnTo>
                        <a:lnTo>
                          <a:pt x="33" y="20"/>
                        </a:lnTo>
                        <a:lnTo>
                          <a:pt x="38" y="5"/>
                        </a:lnTo>
                        <a:lnTo>
                          <a:pt x="43" y="0"/>
                        </a:lnTo>
                        <a:lnTo>
                          <a:pt x="38" y="5"/>
                        </a:lnTo>
                        <a:lnTo>
                          <a:pt x="49" y="2"/>
                        </a:lnTo>
                        <a:lnTo>
                          <a:pt x="44" y="9"/>
                        </a:lnTo>
                        <a:lnTo>
                          <a:pt x="39" y="14"/>
                        </a:lnTo>
                        <a:lnTo>
                          <a:pt x="30" y="35"/>
                        </a:lnTo>
                        <a:lnTo>
                          <a:pt x="20" y="45"/>
                        </a:lnTo>
                        <a:lnTo>
                          <a:pt x="5" y="70"/>
                        </a:lnTo>
                        <a:lnTo>
                          <a:pt x="0" y="76"/>
                        </a:lnTo>
                      </a:path>
                    </a:pathLst>
                  </a:custGeom>
                  <a:solidFill>
                    <a:srgbClr val="CCCC00"/>
                  </a:solidFill>
                  <a:ln w="12700" cap="rnd" cmpd="sng">
                    <a:solidFill>
                      <a:srgbClr val="996633"/>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19" name="Line 451"/>
                  <p:cNvSpPr>
                    <a:spLocks noChangeShapeType="1"/>
                  </p:cNvSpPr>
                  <p:nvPr/>
                </p:nvSpPr>
                <p:spPr bwMode="auto">
                  <a:xfrm flipV="1">
                    <a:off x="5535" y="31"/>
                    <a:ext cx="46" cy="120"/>
                  </a:xfrm>
                  <a:prstGeom prst="line">
                    <a:avLst/>
                  </a:prstGeom>
                  <a:noFill/>
                  <a:ln w="12700">
                    <a:solidFill>
                      <a:srgbClr val="996633"/>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sp>
            <p:nvSpPr>
              <p:cNvPr id="7620" name="Arc 452"/>
              <p:cNvSpPr>
                <a:spLocks/>
              </p:cNvSpPr>
              <p:nvPr/>
            </p:nvSpPr>
            <p:spPr bwMode="auto">
              <a:xfrm>
                <a:off x="3612" y="1098"/>
                <a:ext cx="9" cy="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solidFill>
                <a:schemeClr val="accent1"/>
              </a:solidFill>
              <a:ln w="12700" cap="rnd">
                <a:solidFill>
                  <a:schemeClr val="accent1"/>
                </a:solidFill>
                <a:round/>
                <a:headEnd/>
                <a:tailEnd/>
              </a:ln>
              <a:effectLst/>
            </p:spPr>
            <p:txBody>
              <a:bodyPr wrap="none" anchor="ctr"/>
              <a:lstStyle/>
              <a:p>
                <a:pPr fontAlgn="base">
                  <a:spcBef>
                    <a:spcPct val="0"/>
                  </a:spcBef>
                  <a:spcAft>
                    <a:spcPct val="0"/>
                  </a:spcAft>
                </a:pPr>
                <a:endParaRPr lang="es-AR" sz="2400">
                  <a:solidFill>
                    <a:srgbClr val="000000"/>
                  </a:solidFill>
                </a:endParaRPr>
              </a:p>
            </p:txBody>
          </p:sp>
          <p:sp>
            <p:nvSpPr>
              <p:cNvPr id="7621" name="Line 453"/>
              <p:cNvSpPr>
                <a:spLocks noChangeShapeType="1"/>
              </p:cNvSpPr>
              <p:nvPr/>
            </p:nvSpPr>
            <p:spPr bwMode="auto">
              <a:xfrm flipV="1">
                <a:off x="4122" y="856"/>
                <a:ext cx="0" cy="740"/>
              </a:xfrm>
              <a:prstGeom prst="line">
                <a:avLst/>
              </a:prstGeom>
              <a:noFill/>
              <a:ln w="254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622" name="Freeform 454"/>
              <p:cNvSpPr>
                <a:spLocks/>
              </p:cNvSpPr>
              <p:nvPr/>
            </p:nvSpPr>
            <p:spPr bwMode="auto">
              <a:xfrm>
                <a:off x="4130" y="1559"/>
                <a:ext cx="107" cy="31"/>
              </a:xfrm>
              <a:custGeom>
                <a:avLst/>
                <a:gdLst/>
                <a:ahLst/>
                <a:cxnLst>
                  <a:cxn ang="0">
                    <a:pos x="0" y="33"/>
                  </a:cxn>
                  <a:cxn ang="0">
                    <a:pos x="7" y="26"/>
                  </a:cxn>
                  <a:cxn ang="0">
                    <a:pos x="32" y="13"/>
                  </a:cxn>
                  <a:cxn ang="0">
                    <a:pos x="48" y="6"/>
                  </a:cxn>
                  <a:cxn ang="0">
                    <a:pos x="64" y="0"/>
                  </a:cxn>
                  <a:cxn ang="0">
                    <a:pos x="80" y="0"/>
                  </a:cxn>
                  <a:cxn ang="0">
                    <a:pos x="96" y="0"/>
                  </a:cxn>
                  <a:cxn ang="0">
                    <a:pos x="113" y="6"/>
                  </a:cxn>
                </a:cxnLst>
                <a:rect l="0" t="0" r="r" b="b"/>
                <a:pathLst>
                  <a:path w="114" h="34">
                    <a:moveTo>
                      <a:pt x="0" y="33"/>
                    </a:moveTo>
                    <a:lnTo>
                      <a:pt x="7" y="26"/>
                    </a:lnTo>
                    <a:lnTo>
                      <a:pt x="32" y="13"/>
                    </a:lnTo>
                    <a:lnTo>
                      <a:pt x="48" y="6"/>
                    </a:lnTo>
                    <a:lnTo>
                      <a:pt x="64" y="0"/>
                    </a:lnTo>
                    <a:lnTo>
                      <a:pt x="80" y="0"/>
                    </a:lnTo>
                    <a:lnTo>
                      <a:pt x="96" y="0"/>
                    </a:lnTo>
                    <a:lnTo>
                      <a:pt x="113" y="6"/>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23" name="Freeform 455"/>
              <p:cNvSpPr>
                <a:spLocks/>
              </p:cNvSpPr>
              <p:nvPr/>
            </p:nvSpPr>
            <p:spPr bwMode="auto">
              <a:xfrm>
                <a:off x="4009" y="1552"/>
                <a:ext cx="114" cy="25"/>
              </a:xfrm>
              <a:custGeom>
                <a:avLst/>
                <a:gdLst/>
                <a:ahLst/>
                <a:cxnLst>
                  <a:cxn ang="0">
                    <a:pos x="120" y="20"/>
                  </a:cxn>
                  <a:cxn ang="0">
                    <a:pos x="103" y="13"/>
                  </a:cxn>
                  <a:cxn ang="0">
                    <a:pos x="87" y="6"/>
                  </a:cxn>
                  <a:cxn ang="0">
                    <a:pos x="71" y="0"/>
                  </a:cxn>
                  <a:cxn ang="0">
                    <a:pos x="56" y="0"/>
                  </a:cxn>
                  <a:cxn ang="0">
                    <a:pos x="48" y="0"/>
                  </a:cxn>
                  <a:cxn ang="0">
                    <a:pos x="32" y="6"/>
                  </a:cxn>
                  <a:cxn ang="0">
                    <a:pos x="16" y="13"/>
                  </a:cxn>
                  <a:cxn ang="0">
                    <a:pos x="7" y="20"/>
                  </a:cxn>
                  <a:cxn ang="0">
                    <a:pos x="0" y="26"/>
                  </a:cxn>
                </a:cxnLst>
                <a:rect l="0" t="0" r="r" b="b"/>
                <a:pathLst>
                  <a:path w="121" h="27">
                    <a:moveTo>
                      <a:pt x="120" y="20"/>
                    </a:moveTo>
                    <a:lnTo>
                      <a:pt x="103" y="13"/>
                    </a:lnTo>
                    <a:lnTo>
                      <a:pt x="87" y="6"/>
                    </a:lnTo>
                    <a:lnTo>
                      <a:pt x="71" y="0"/>
                    </a:lnTo>
                    <a:lnTo>
                      <a:pt x="56" y="0"/>
                    </a:lnTo>
                    <a:lnTo>
                      <a:pt x="48" y="0"/>
                    </a:lnTo>
                    <a:lnTo>
                      <a:pt x="32" y="6"/>
                    </a:lnTo>
                    <a:lnTo>
                      <a:pt x="16" y="13"/>
                    </a:lnTo>
                    <a:lnTo>
                      <a:pt x="7" y="20"/>
                    </a:lnTo>
                    <a:lnTo>
                      <a:pt x="0" y="26"/>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24" name="Freeform 456"/>
              <p:cNvSpPr>
                <a:spLocks/>
              </p:cNvSpPr>
              <p:nvPr/>
            </p:nvSpPr>
            <p:spPr bwMode="auto">
              <a:xfrm>
                <a:off x="4122" y="1515"/>
                <a:ext cx="213" cy="32"/>
              </a:xfrm>
              <a:custGeom>
                <a:avLst/>
                <a:gdLst/>
                <a:ahLst/>
                <a:cxnLst>
                  <a:cxn ang="0">
                    <a:pos x="0" y="21"/>
                  </a:cxn>
                  <a:cxn ang="0">
                    <a:pos x="16" y="14"/>
                  </a:cxn>
                  <a:cxn ang="0">
                    <a:pos x="32" y="7"/>
                  </a:cxn>
                  <a:cxn ang="0">
                    <a:pos x="64" y="0"/>
                  </a:cxn>
                  <a:cxn ang="0">
                    <a:pos x="80" y="0"/>
                  </a:cxn>
                  <a:cxn ang="0">
                    <a:pos x="113" y="0"/>
                  </a:cxn>
                  <a:cxn ang="0">
                    <a:pos x="145" y="7"/>
                  </a:cxn>
                  <a:cxn ang="0">
                    <a:pos x="168" y="14"/>
                  </a:cxn>
                  <a:cxn ang="0">
                    <a:pos x="208" y="28"/>
                  </a:cxn>
                  <a:cxn ang="0">
                    <a:pos x="225" y="35"/>
                  </a:cxn>
                </a:cxnLst>
                <a:rect l="0" t="0" r="r" b="b"/>
                <a:pathLst>
                  <a:path w="226" h="36">
                    <a:moveTo>
                      <a:pt x="0" y="21"/>
                    </a:moveTo>
                    <a:lnTo>
                      <a:pt x="16" y="14"/>
                    </a:lnTo>
                    <a:lnTo>
                      <a:pt x="32" y="7"/>
                    </a:lnTo>
                    <a:lnTo>
                      <a:pt x="64" y="0"/>
                    </a:lnTo>
                    <a:lnTo>
                      <a:pt x="80" y="0"/>
                    </a:lnTo>
                    <a:lnTo>
                      <a:pt x="113" y="0"/>
                    </a:lnTo>
                    <a:lnTo>
                      <a:pt x="145" y="7"/>
                    </a:lnTo>
                    <a:lnTo>
                      <a:pt x="168" y="14"/>
                    </a:lnTo>
                    <a:lnTo>
                      <a:pt x="208" y="28"/>
                    </a:lnTo>
                    <a:lnTo>
                      <a:pt x="225" y="35"/>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25" name="Freeform 457"/>
              <p:cNvSpPr>
                <a:spLocks/>
              </p:cNvSpPr>
              <p:nvPr/>
            </p:nvSpPr>
            <p:spPr bwMode="auto">
              <a:xfrm>
                <a:off x="3444" y="948"/>
                <a:ext cx="687" cy="214"/>
              </a:xfrm>
              <a:custGeom>
                <a:avLst/>
                <a:gdLst/>
                <a:ahLst/>
                <a:cxnLst>
                  <a:cxn ang="0">
                    <a:pos x="727" y="222"/>
                  </a:cxn>
                  <a:cxn ang="0">
                    <a:pos x="719" y="216"/>
                  </a:cxn>
                  <a:cxn ang="0">
                    <a:pos x="694" y="189"/>
                  </a:cxn>
                  <a:cxn ang="0">
                    <a:pos x="670" y="168"/>
                  </a:cxn>
                  <a:cxn ang="0">
                    <a:pos x="646" y="148"/>
                  </a:cxn>
                  <a:cxn ang="0">
                    <a:pos x="622" y="134"/>
                  </a:cxn>
                  <a:cxn ang="0">
                    <a:pos x="598" y="121"/>
                  </a:cxn>
                  <a:cxn ang="0">
                    <a:pos x="573" y="107"/>
                  </a:cxn>
                  <a:cxn ang="0">
                    <a:pos x="549" y="101"/>
                  </a:cxn>
                  <a:cxn ang="0">
                    <a:pos x="533" y="94"/>
                  </a:cxn>
                  <a:cxn ang="0">
                    <a:pos x="509" y="87"/>
                  </a:cxn>
                  <a:cxn ang="0">
                    <a:pos x="453" y="74"/>
                  </a:cxn>
                  <a:cxn ang="0">
                    <a:pos x="396" y="68"/>
                  </a:cxn>
                  <a:cxn ang="0">
                    <a:pos x="340" y="61"/>
                  </a:cxn>
                  <a:cxn ang="0">
                    <a:pos x="315" y="61"/>
                  </a:cxn>
                  <a:cxn ang="0">
                    <a:pos x="282" y="61"/>
                  </a:cxn>
                  <a:cxn ang="0">
                    <a:pos x="226" y="54"/>
                  </a:cxn>
                  <a:cxn ang="0">
                    <a:pos x="169" y="47"/>
                  </a:cxn>
                  <a:cxn ang="0">
                    <a:pos x="105" y="34"/>
                  </a:cxn>
                  <a:cxn ang="0">
                    <a:pos x="80" y="27"/>
                  </a:cxn>
                  <a:cxn ang="0">
                    <a:pos x="72" y="27"/>
                  </a:cxn>
                  <a:cxn ang="0">
                    <a:pos x="48" y="20"/>
                  </a:cxn>
                  <a:cxn ang="0">
                    <a:pos x="32" y="14"/>
                  </a:cxn>
                  <a:cxn ang="0">
                    <a:pos x="7" y="7"/>
                  </a:cxn>
                  <a:cxn ang="0">
                    <a:pos x="0" y="0"/>
                  </a:cxn>
                  <a:cxn ang="0">
                    <a:pos x="7" y="0"/>
                  </a:cxn>
                  <a:cxn ang="0">
                    <a:pos x="16" y="0"/>
                  </a:cxn>
                  <a:cxn ang="0">
                    <a:pos x="40" y="0"/>
                  </a:cxn>
                  <a:cxn ang="0">
                    <a:pos x="48" y="0"/>
                  </a:cxn>
                  <a:cxn ang="0">
                    <a:pos x="72" y="7"/>
                  </a:cxn>
                  <a:cxn ang="0">
                    <a:pos x="96" y="14"/>
                  </a:cxn>
                  <a:cxn ang="0">
                    <a:pos x="113" y="20"/>
                  </a:cxn>
                  <a:cxn ang="0">
                    <a:pos x="153" y="34"/>
                  </a:cxn>
                  <a:cxn ang="0">
                    <a:pos x="178" y="47"/>
                  </a:cxn>
                  <a:cxn ang="0">
                    <a:pos x="194" y="54"/>
                  </a:cxn>
                  <a:cxn ang="0">
                    <a:pos x="226" y="68"/>
                  </a:cxn>
                  <a:cxn ang="0">
                    <a:pos x="282" y="87"/>
                  </a:cxn>
                  <a:cxn ang="0">
                    <a:pos x="347" y="107"/>
                  </a:cxn>
                  <a:cxn ang="0">
                    <a:pos x="404" y="121"/>
                  </a:cxn>
                  <a:cxn ang="0">
                    <a:pos x="436" y="128"/>
                  </a:cxn>
                  <a:cxn ang="0">
                    <a:pos x="469" y="134"/>
                  </a:cxn>
                  <a:cxn ang="0">
                    <a:pos x="517" y="141"/>
                  </a:cxn>
                  <a:cxn ang="0">
                    <a:pos x="558" y="148"/>
                  </a:cxn>
                  <a:cxn ang="0">
                    <a:pos x="606" y="162"/>
                  </a:cxn>
                  <a:cxn ang="0">
                    <a:pos x="622" y="168"/>
                  </a:cxn>
                  <a:cxn ang="0">
                    <a:pos x="646" y="175"/>
                  </a:cxn>
                  <a:cxn ang="0">
                    <a:pos x="678" y="189"/>
                  </a:cxn>
                  <a:cxn ang="0">
                    <a:pos x="694" y="202"/>
                  </a:cxn>
                  <a:cxn ang="0">
                    <a:pos x="719" y="222"/>
                  </a:cxn>
                  <a:cxn ang="0">
                    <a:pos x="727" y="236"/>
                  </a:cxn>
                </a:cxnLst>
                <a:rect l="0" t="0" r="r" b="b"/>
                <a:pathLst>
                  <a:path w="728" h="237">
                    <a:moveTo>
                      <a:pt x="727" y="222"/>
                    </a:moveTo>
                    <a:lnTo>
                      <a:pt x="719" y="216"/>
                    </a:lnTo>
                    <a:lnTo>
                      <a:pt x="694" y="189"/>
                    </a:lnTo>
                    <a:lnTo>
                      <a:pt x="670" y="168"/>
                    </a:lnTo>
                    <a:lnTo>
                      <a:pt x="646" y="148"/>
                    </a:lnTo>
                    <a:lnTo>
                      <a:pt x="622" y="134"/>
                    </a:lnTo>
                    <a:lnTo>
                      <a:pt x="598" y="121"/>
                    </a:lnTo>
                    <a:lnTo>
                      <a:pt x="573" y="107"/>
                    </a:lnTo>
                    <a:lnTo>
                      <a:pt x="549" y="101"/>
                    </a:lnTo>
                    <a:lnTo>
                      <a:pt x="533" y="94"/>
                    </a:lnTo>
                    <a:lnTo>
                      <a:pt x="509" y="87"/>
                    </a:lnTo>
                    <a:lnTo>
                      <a:pt x="453" y="74"/>
                    </a:lnTo>
                    <a:lnTo>
                      <a:pt x="396" y="68"/>
                    </a:lnTo>
                    <a:lnTo>
                      <a:pt x="340" y="61"/>
                    </a:lnTo>
                    <a:lnTo>
                      <a:pt x="315" y="61"/>
                    </a:lnTo>
                    <a:lnTo>
                      <a:pt x="282" y="61"/>
                    </a:lnTo>
                    <a:lnTo>
                      <a:pt x="226" y="54"/>
                    </a:lnTo>
                    <a:lnTo>
                      <a:pt x="169" y="47"/>
                    </a:lnTo>
                    <a:lnTo>
                      <a:pt x="105" y="34"/>
                    </a:lnTo>
                    <a:lnTo>
                      <a:pt x="80" y="27"/>
                    </a:lnTo>
                    <a:lnTo>
                      <a:pt x="72" y="27"/>
                    </a:lnTo>
                    <a:lnTo>
                      <a:pt x="48" y="20"/>
                    </a:lnTo>
                    <a:lnTo>
                      <a:pt x="32" y="14"/>
                    </a:lnTo>
                    <a:lnTo>
                      <a:pt x="7" y="7"/>
                    </a:lnTo>
                    <a:lnTo>
                      <a:pt x="0" y="0"/>
                    </a:lnTo>
                    <a:lnTo>
                      <a:pt x="7" y="0"/>
                    </a:lnTo>
                    <a:lnTo>
                      <a:pt x="16" y="0"/>
                    </a:lnTo>
                    <a:lnTo>
                      <a:pt x="40" y="0"/>
                    </a:lnTo>
                    <a:lnTo>
                      <a:pt x="48" y="0"/>
                    </a:lnTo>
                    <a:lnTo>
                      <a:pt x="72" y="7"/>
                    </a:lnTo>
                    <a:lnTo>
                      <a:pt x="96" y="14"/>
                    </a:lnTo>
                    <a:lnTo>
                      <a:pt x="113" y="20"/>
                    </a:lnTo>
                    <a:lnTo>
                      <a:pt x="153" y="34"/>
                    </a:lnTo>
                    <a:lnTo>
                      <a:pt x="178" y="47"/>
                    </a:lnTo>
                    <a:lnTo>
                      <a:pt x="194" y="54"/>
                    </a:lnTo>
                    <a:lnTo>
                      <a:pt x="226" y="68"/>
                    </a:lnTo>
                    <a:lnTo>
                      <a:pt x="282" y="87"/>
                    </a:lnTo>
                    <a:lnTo>
                      <a:pt x="347" y="107"/>
                    </a:lnTo>
                    <a:lnTo>
                      <a:pt x="404" y="121"/>
                    </a:lnTo>
                    <a:lnTo>
                      <a:pt x="436" y="128"/>
                    </a:lnTo>
                    <a:lnTo>
                      <a:pt x="469" y="134"/>
                    </a:lnTo>
                    <a:lnTo>
                      <a:pt x="517" y="141"/>
                    </a:lnTo>
                    <a:lnTo>
                      <a:pt x="558" y="148"/>
                    </a:lnTo>
                    <a:lnTo>
                      <a:pt x="606" y="162"/>
                    </a:lnTo>
                    <a:lnTo>
                      <a:pt x="622" y="168"/>
                    </a:lnTo>
                    <a:lnTo>
                      <a:pt x="646" y="175"/>
                    </a:lnTo>
                    <a:lnTo>
                      <a:pt x="678" y="189"/>
                    </a:lnTo>
                    <a:lnTo>
                      <a:pt x="694" y="202"/>
                    </a:lnTo>
                    <a:lnTo>
                      <a:pt x="719" y="222"/>
                    </a:lnTo>
                    <a:lnTo>
                      <a:pt x="727" y="236"/>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26" name="Freeform 458"/>
              <p:cNvSpPr>
                <a:spLocks/>
              </p:cNvSpPr>
              <p:nvPr/>
            </p:nvSpPr>
            <p:spPr bwMode="auto">
              <a:xfrm>
                <a:off x="4122" y="484"/>
                <a:ext cx="732" cy="435"/>
              </a:xfrm>
              <a:custGeom>
                <a:avLst/>
                <a:gdLst/>
                <a:ahLst/>
                <a:cxnLst>
                  <a:cxn ang="0">
                    <a:pos x="0" y="425"/>
                  </a:cxn>
                  <a:cxn ang="0">
                    <a:pos x="16" y="412"/>
                  </a:cxn>
                  <a:cxn ang="0">
                    <a:pos x="57" y="378"/>
                  </a:cxn>
                  <a:cxn ang="0">
                    <a:pos x="97" y="350"/>
                  </a:cxn>
                  <a:cxn ang="0">
                    <a:pos x="138" y="324"/>
                  </a:cxn>
                  <a:cxn ang="0">
                    <a:pos x="177" y="297"/>
                  </a:cxn>
                  <a:cxn ang="0">
                    <a:pos x="218" y="277"/>
                  </a:cxn>
                  <a:cxn ang="0">
                    <a:pos x="250" y="257"/>
                  </a:cxn>
                  <a:cxn ang="0">
                    <a:pos x="275" y="244"/>
                  </a:cxn>
                  <a:cxn ang="0">
                    <a:pos x="291" y="236"/>
                  </a:cxn>
                  <a:cxn ang="0">
                    <a:pos x="347" y="209"/>
                  </a:cxn>
                  <a:cxn ang="0">
                    <a:pos x="468" y="162"/>
                  </a:cxn>
                  <a:cxn ang="0">
                    <a:pos x="526" y="142"/>
                  </a:cxn>
                  <a:cxn ang="0">
                    <a:pos x="550" y="135"/>
                  </a:cxn>
                  <a:cxn ang="0">
                    <a:pos x="606" y="108"/>
                  </a:cxn>
                  <a:cxn ang="0">
                    <a:pos x="655" y="87"/>
                  </a:cxn>
                  <a:cxn ang="0">
                    <a:pos x="686" y="67"/>
                  </a:cxn>
                  <a:cxn ang="0">
                    <a:pos x="710" y="54"/>
                  </a:cxn>
                  <a:cxn ang="0">
                    <a:pos x="718" y="47"/>
                  </a:cxn>
                  <a:cxn ang="0">
                    <a:pos x="743" y="33"/>
                  </a:cxn>
                  <a:cxn ang="0">
                    <a:pos x="751" y="27"/>
                  </a:cxn>
                  <a:cxn ang="0">
                    <a:pos x="759" y="20"/>
                  </a:cxn>
                  <a:cxn ang="0">
                    <a:pos x="767" y="13"/>
                  </a:cxn>
                  <a:cxn ang="0">
                    <a:pos x="775" y="6"/>
                  </a:cxn>
                  <a:cxn ang="0">
                    <a:pos x="775" y="0"/>
                  </a:cxn>
                  <a:cxn ang="0">
                    <a:pos x="759" y="6"/>
                  </a:cxn>
                  <a:cxn ang="0">
                    <a:pos x="734" y="13"/>
                  </a:cxn>
                  <a:cxn ang="0">
                    <a:pos x="710" y="20"/>
                  </a:cxn>
                  <a:cxn ang="0">
                    <a:pos x="686" y="27"/>
                  </a:cxn>
                  <a:cxn ang="0">
                    <a:pos x="671" y="33"/>
                  </a:cxn>
                  <a:cxn ang="0">
                    <a:pos x="646" y="40"/>
                  </a:cxn>
                  <a:cxn ang="0">
                    <a:pos x="622" y="54"/>
                  </a:cxn>
                  <a:cxn ang="0">
                    <a:pos x="590" y="67"/>
                  </a:cxn>
                  <a:cxn ang="0">
                    <a:pos x="557" y="81"/>
                  </a:cxn>
                  <a:cxn ang="0">
                    <a:pos x="517" y="101"/>
                  </a:cxn>
                  <a:cxn ang="0">
                    <a:pos x="477" y="121"/>
                  </a:cxn>
                  <a:cxn ang="0">
                    <a:pos x="420" y="148"/>
                  </a:cxn>
                  <a:cxn ang="0">
                    <a:pos x="395" y="162"/>
                  </a:cxn>
                  <a:cxn ang="0">
                    <a:pos x="371" y="175"/>
                  </a:cxn>
                  <a:cxn ang="0">
                    <a:pos x="315" y="203"/>
                  </a:cxn>
                  <a:cxn ang="0">
                    <a:pos x="282" y="223"/>
                  </a:cxn>
                  <a:cxn ang="0">
                    <a:pos x="233" y="250"/>
                  </a:cxn>
                  <a:cxn ang="0">
                    <a:pos x="202" y="270"/>
                  </a:cxn>
                  <a:cxn ang="0">
                    <a:pos x="177" y="284"/>
                  </a:cxn>
                  <a:cxn ang="0">
                    <a:pos x="146" y="305"/>
                  </a:cxn>
                  <a:cxn ang="0">
                    <a:pos x="130" y="318"/>
                  </a:cxn>
                  <a:cxn ang="0">
                    <a:pos x="121" y="324"/>
                  </a:cxn>
                  <a:cxn ang="0">
                    <a:pos x="105" y="344"/>
                  </a:cxn>
                  <a:cxn ang="0">
                    <a:pos x="81" y="371"/>
                  </a:cxn>
                  <a:cxn ang="0">
                    <a:pos x="48" y="412"/>
                  </a:cxn>
                  <a:cxn ang="0">
                    <a:pos x="16" y="459"/>
                  </a:cxn>
                  <a:cxn ang="0">
                    <a:pos x="0" y="480"/>
                  </a:cxn>
                </a:cxnLst>
                <a:rect l="0" t="0" r="r" b="b"/>
                <a:pathLst>
                  <a:path w="776" h="481">
                    <a:moveTo>
                      <a:pt x="0" y="425"/>
                    </a:moveTo>
                    <a:lnTo>
                      <a:pt x="16" y="412"/>
                    </a:lnTo>
                    <a:lnTo>
                      <a:pt x="57" y="378"/>
                    </a:lnTo>
                    <a:lnTo>
                      <a:pt x="97" y="350"/>
                    </a:lnTo>
                    <a:lnTo>
                      <a:pt x="138" y="324"/>
                    </a:lnTo>
                    <a:lnTo>
                      <a:pt x="177" y="297"/>
                    </a:lnTo>
                    <a:lnTo>
                      <a:pt x="218" y="277"/>
                    </a:lnTo>
                    <a:lnTo>
                      <a:pt x="250" y="257"/>
                    </a:lnTo>
                    <a:lnTo>
                      <a:pt x="275" y="244"/>
                    </a:lnTo>
                    <a:lnTo>
                      <a:pt x="291" y="236"/>
                    </a:lnTo>
                    <a:lnTo>
                      <a:pt x="347" y="209"/>
                    </a:lnTo>
                    <a:lnTo>
                      <a:pt x="468" y="162"/>
                    </a:lnTo>
                    <a:lnTo>
                      <a:pt x="526" y="142"/>
                    </a:lnTo>
                    <a:lnTo>
                      <a:pt x="550" y="135"/>
                    </a:lnTo>
                    <a:lnTo>
                      <a:pt x="606" y="108"/>
                    </a:lnTo>
                    <a:lnTo>
                      <a:pt x="655" y="87"/>
                    </a:lnTo>
                    <a:lnTo>
                      <a:pt x="686" y="67"/>
                    </a:lnTo>
                    <a:lnTo>
                      <a:pt x="710" y="54"/>
                    </a:lnTo>
                    <a:lnTo>
                      <a:pt x="718" y="47"/>
                    </a:lnTo>
                    <a:lnTo>
                      <a:pt x="743" y="33"/>
                    </a:lnTo>
                    <a:lnTo>
                      <a:pt x="751" y="27"/>
                    </a:lnTo>
                    <a:lnTo>
                      <a:pt x="759" y="20"/>
                    </a:lnTo>
                    <a:lnTo>
                      <a:pt x="767" y="13"/>
                    </a:lnTo>
                    <a:lnTo>
                      <a:pt x="775" y="6"/>
                    </a:lnTo>
                    <a:lnTo>
                      <a:pt x="775" y="0"/>
                    </a:lnTo>
                    <a:lnTo>
                      <a:pt x="759" y="6"/>
                    </a:lnTo>
                    <a:lnTo>
                      <a:pt x="734" y="13"/>
                    </a:lnTo>
                    <a:lnTo>
                      <a:pt x="710" y="20"/>
                    </a:lnTo>
                    <a:lnTo>
                      <a:pt x="686" y="27"/>
                    </a:lnTo>
                    <a:lnTo>
                      <a:pt x="671" y="33"/>
                    </a:lnTo>
                    <a:lnTo>
                      <a:pt x="646" y="40"/>
                    </a:lnTo>
                    <a:lnTo>
                      <a:pt x="622" y="54"/>
                    </a:lnTo>
                    <a:lnTo>
                      <a:pt x="590" y="67"/>
                    </a:lnTo>
                    <a:lnTo>
                      <a:pt x="557" y="81"/>
                    </a:lnTo>
                    <a:lnTo>
                      <a:pt x="517" y="101"/>
                    </a:lnTo>
                    <a:lnTo>
                      <a:pt x="477" y="121"/>
                    </a:lnTo>
                    <a:lnTo>
                      <a:pt x="420" y="148"/>
                    </a:lnTo>
                    <a:lnTo>
                      <a:pt x="395" y="162"/>
                    </a:lnTo>
                    <a:lnTo>
                      <a:pt x="371" y="175"/>
                    </a:lnTo>
                    <a:lnTo>
                      <a:pt x="315" y="203"/>
                    </a:lnTo>
                    <a:lnTo>
                      <a:pt x="282" y="223"/>
                    </a:lnTo>
                    <a:lnTo>
                      <a:pt x="233" y="250"/>
                    </a:lnTo>
                    <a:lnTo>
                      <a:pt x="202" y="270"/>
                    </a:lnTo>
                    <a:lnTo>
                      <a:pt x="177" y="284"/>
                    </a:lnTo>
                    <a:lnTo>
                      <a:pt x="146" y="305"/>
                    </a:lnTo>
                    <a:lnTo>
                      <a:pt x="130" y="318"/>
                    </a:lnTo>
                    <a:lnTo>
                      <a:pt x="121" y="324"/>
                    </a:lnTo>
                    <a:lnTo>
                      <a:pt x="105" y="344"/>
                    </a:lnTo>
                    <a:lnTo>
                      <a:pt x="81" y="371"/>
                    </a:lnTo>
                    <a:lnTo>
                      <a:pt x="48" y="412"/>
                    </a:lnTo>
                    <a:lnTo>
                      <a:pt x="16" y="459"/>
                    </a:lnTo>
                    <a:lnTo>
                      <a:pt x="0" y="48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grpSp>
            <p:nvGrpSpPr>
              <p:cNvPr id="8246" name="Group 459"/>
              <p:cNvGrpSpPr>
                <a:grpSpLocks/>
              </p:cNvGrpSpPr>
              <p:nvPr/>
            </p:nvGrpSpPr>
            <p:grpSpPr bwMode="auto">
              <a:xfrm>
                <a:off x="4122" y="175"/>
                <a:ext cx="123" cy="389"/>
                <a:chOff x="4458" y="65"/>
                <a:chExt cx="130" cy="431"/>
              </a:xfrm>
            </p:grpSpPr>
            <p:sp>
              <p:nvSpPr>
                <p:cNvPr id="7628" name="Line 460"/>
                <p:cNvSpPr>
                  <a:spLocks noChangeShapeType="1"/>
                </p:cNvSpPr>
                <p:nvPr/>
              </p:nvSpPr>
              <p:spPr bwMode="auto">
                <a:xfrm flipV="1">
                  <a:off x="4474" y="227"/>
                  <a:ext cx="48" cy="269"/>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nvGrpSpPr>
                <p:cNvPr id="8247" name="Group 461"/>
                <p:cNvGrpSpPr>
                  <a:grpSpLocks/>
                </p:cNvGrpSpPr>
                <p:nvPr/>
              </p:nvGrpSpPr>
              <p:grpSpPr bwMode="auto">
                <a:xfrm>
                  <a:off x="4458" y="360"/>
                  <a:ext cx="19" cy="136"/>
                  <a:chOff x="4458" y="360"/>
                  <a:chExt cx="19" cy="136"/>
                </a:xfrm>
              </p:grpSpPr>
              <p:sp>
                <p:nvSpPr>
                  <p:cNvPr id="7630" name="Freeform 462"/>
                  <p:cNvSpPr>
                    <a:spLocks/>
                  </p:cNvSpPr>
                  <p:nvPr/>
                </p:nvSpPr>
                <p:spPr bwMode="auto">
                  <a:xfrm>
                    <a:off x="4458" y="461"/>
                    <a:ext cx="19" cy="35"/>
                  </a:xfrm>
                  <a:custGeom>
                    <a:avLst/>
                    <a:gdLst/>
                    <a:ahLst/>
                    <a:cxnLst>
                      <a:cxn ang="0">
                        <a:pos x="18" y="27"/>
                      </a:cxn>
                      <a:cxn ang="0">
                        <a:pos x="18" y="21"/>
                      </a:cxn>
                      <a:cxn ang="0">
                        <a:pos x="9" y="7"/>
                      </a:cxn>
                      <a:cxn ang="0">
                        <a:pos x="9" y="0"/>
                      </a:cxn>
                      <a:cxn ang="0">
                        <a:pos x="0" y="0"/>
                      </a:cxn>
                      <a:cxn ang="0">
                        <a:pos x="0" y="7"/>
                      </a:cxn>
                      <a:cxn ang="0">
                        <a:pos x="0" y="13"/>
                      </a:cxn>
                      <a:cxn ang="0">
                        <a:pos x="9" y="27"/>
                      </a:cxn>
                      <a:cxn ang="0">
                        <a:pos x="18" y="34"/>
                      </a:cxn>
                    </a:cxnLst>
                    <a:rect l="0" t="0" r="r" b="b"/>
                    <a:pathLst>
                      <a:path w="19" h="35">
                        <a:moveTo>
                          <a:pt x="18" y="27"/>
                        </a:moveTo>
                        <a:lnTo>
                          <a:pt x="18" y="21"/>
                        </a:lnTo>
                        <a:lnTo>
                          <a:pt x="9" y="7"/>
                        </a:lnTo>
                        <a:lnTo>
                          <a:pt x="9" y="0"/>
                        </a:lnTo>
                        <a:lnTo>
                          <a:pt x="0" y="0"/>
                        </a:lnTo>
                        <a:lnTo>
                          <a:pt x="0" y="7"/>
                        </a:lnTo>
                        <a:lnTo>
                          <a:pt x="0" y="13"/>
                        </a:lnTo>
                        <a:lnTo>
                          <a:pt x="9" y="27"/>
                        </a:lnTo>
                        <a:lnTo>
                          <a:pt x="18" y="34"/>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31" name="Line 463"/>
                  <p:cNvSpPr>
                    <a:spLocks noChangeShapeType="1"/>
                  </p:cNvSpPr>
                  <p:nvPr/>
                </p:nvSpPr>
                <p:spPr bwMode="auto">
                  <a:xfrm flipV="1">
                    <a:off x="4458" y="360"/>
                    <a:ext cx="0" cy="111"/>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248" name="Group 464"/>
                <p:cNvGrpSpPr>
                  <a:grpSpLocks/>
                </p:cNvGrpSpPr>
                <p:nvPr/>
              </p:nvGrpSpPr>
              <p:grpSpPr bwMode="auto">
                <a:xfrm>
                  <a:off x="4474" y="320"/>
                  <a:ext cx="19" cy="136"/>
                  <a:chOff x="4474" y="320"/>
                  <a:chExt cx="19" cy="136"/>
                </a:xfrm>
              </p:grpSpPr>
              <p:sp>
                <p:nvSpPr>
                  <p:cNvPr id="7633" name="Freeform 465"/>
                  <p:cNvSpPr>
                    <a:spLocks/>
                  </p:cNvSpPr>
                  <p:nvPr/>
                </p:nvSpPr>
                <p:spPr bwMode="auto">
                  <a:xfrm>
                    <a:off x="4474" y="421"/>
                    <a:ext cx="19" cy="35"/>
                  </a:xfrm>
                  <a:custGeom>
                    <a:avLst/>
                    <a:gdLst/>
                    <a:ahLst/>
                    <a:cxnLst>
                      <a:cxn ang="0">
                        <a:pos x="18" y="27"/>
                      </a:cxn>
                      <a:cxn ang="0">
                        <a:pos x="18" y="20"/>
                      </a:cxn>
                      <a:cxn ang="0">
                        <a:pos x="0" y="6"/>
                      </a:cxn>
                      <a:cxn ang="0">
                        <a:pos x="0" y="0"/>
                      </a:cxn>
                      <a:cxn ang="0">
                        <a:pos x="0" y="6"/>
                      </a:cxn>
                      <a:cxn ang="0">
                        <a:pos x="0" y="20"/>
                      </a:cxn>
                      <a:cxn ang="0">
                        <a:pos x="18" y="34"/>
                      </a:cxn>
                    </a:cxnLst>
                    <a:rect l="0" t="0" r="r" b="b"/>
                    <a:pathLst>
                      <a:path w="19" h="35">
                        <a:moveTo>
                          <a:pt x="18" y="27"/>
                        </a:moveTo>
                        <a:lnTo>
                          <a:pt x="18" y="20"/>
                        </a:lnTo>
                        <a:lnTo>
                          <a:pt x="0" y="6"/>
                        </a:lnTo>
                        <a:lnTo>
                          <a:pt x="0" y="0"/>
                        </a:lnTo>
                        <a:lnTo>
                          <a:pt x="0" y="6"/>
                        </a:lnTo>
                        <a:lnTo>
                          <a:pt x="0" y="20"/>
                        </a:lnTo>
                        <a:lnTo>
                          <a:pt x="18" y="34"/>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34" name="Line 466"/>
                  <p:cNvSpPr>
                    <a:spLocks noChangeShapeType="1"/>
                  </p:cNvSpPr>
                  <p:nvPr/>
                </p:nvSpPr>
                <p:spPr bwMode="auto">
                  <a:xfrm flipV="1">
                    <a:off x="4474" y="320"/>
                    <a:ext cx="0" cy="111"/>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249" name="Group 467"/>
                <p:cNvGrpSpPr>
                  <a:grpSpLocks/>
                </p:cNvGrpSpPr>
                <p:nvPr/>
              </p:nvGrpSpPr>
              <p:grpSpPr bwMode="auto">
                <a:xfrm>
                  <a:off x="4474" y="280"/>
                  <a:ext cx="19" cy="135"/>
                  <a:chOff x="4474" y="280"/>
                  <a:chExt cx="19" cy="135"/>
                </a:xfrm>
              </p:grpSpPr>
              <p:sp>
                <p:nvSpPr>
                  <p:cNvPr id="7636" name="Freeform 468"/>
                  <p:cNvSpPr>
                    <a:spLocks/>
                  </p:cNvSpPr>
                  <p:nvPr/>
                </p:nvSpPr>
                <p:spPr bwMode="auto">
                  <a:xfrm>
                    <a:off x="4474" y="379"/>
                    <a:ext cx="19" cy="36"/>
                  </a:xfrm>
                  <a:custGeom>
                    <a:avLst/>
                    <a:gdLst/>
                    <a:ahLst/>
                    <a:cxnLst>
                      <a:cxn ang="0">
                        <a:pos x="18" y="21"/>
                      </a:cxn>
                      <a:cxn ang="0">
                        <a:pos x="18" y="14"/>
                      </a:cxn>
                      <a:cxn ang="0">
                        <a:pos x="8" y="0"/>
                      </a:cxn>
                      <a:cxn ang="0">
                        <a:pos x="0" y="0"/>
                      </a:cxn>
                      <a:cxn ang="0">
                        <a:pos x="0" y="7"/>
                      </a:cxn>
                      <a:cxn ang="0">
                        <a:pos x="0" y="21"/>
                      </a:cxn>
                      <a:cxn ang="0">
                        <a:pos x="8" y="28"/>
                      </a:cxn>
                      <a:cxn ang="0">
                        <a:pos x="8" y="35"/>
                      </a:cxn>
                    </a:cxnLst>
                    <a:rect l="0" t="0" r="r" b="b"/>
                    <a:pathLst>
                      <a:path w="19" h="36">
                        <a:moveTo>
                          <a:pt x="18" y="21"/>
                        </a:moveTo>
                        <a:lnTo>
                          <a:pt x="18" y="14"/>
                        </a:lnTo>
                        <a:lnTo>
                          <a:pt x="8" y="0"/>
                        </a:lnTo>
                        <a:lnTo>
                          <a:pt x="0" y="0"/>
                        </a:lnTo>
                        <a:lnTo>
                          <a:pt x="0" y="7"/>
                        </a:lnTo>
                        <a:lnTo>
                          <a:pt x="0" y="21"/>
                        </a:lnTo>
                        <a:lnTo>
                          <a:pt x="8" y="28"/>
                        </a:lnTo>
                        <a:lnTo>
                          <a:pt x="8" y="35"/>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37" name="Line 469"/>
                  <p:cNvSpPr>
                    <a:spLocks noChangeShapeType="1"/>
                  </p:cNvSpPr>
                  <p:nvPr/>
                </p:nvSpPr>
                <p:spPr bwMode="auto">
                  <a:xfrm flipV="1">
                    <a:off x="4474" y="280"/>
                    <a:ext cx="0" cy="109"/>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250" name="Group 470"/>
                <p:cNvGrpSpPr>
                  <a:grpSpLocks/>
                </p:cNvGrpSpPr>
                <p:nvPr/>
              </p:nvGrpSpPr>
              <p:grpSpPr bwMode="auto">
                <a:xfrm>
                  <a:off x="4482" y="240"/>
                  <a:ext cx="20" cy="135"/>
                  <a:chOff x="4482" y="240"/>
                  <a:chExt cx="20" cy="135"/>
                </a:xfrm>
              </p:grpSpPr>
              <p:sp>
                <p:nvSpPr>
                  <p:cNvPr id="7639" name="Freeform 471"/>
                  <p:cNvSpPr>
                    <a:spLocks/>
                  </p:cNvSpPr>
                  <p:nvPr/>
                </p:nvSpPr>
                <p:spPr bwMode="auto">
                  <a:xfrm>
                    <a:off x="4482" y="341"/>
                    <a:ext cx="20" cy="34"/>
                  </a:xfrm>
                  <a:custGeom>
                    <a:avLst/>
                    <a:gdLst/>
                    <a:ahLst/>
                    <a:cxnLst>
                      <a:cxn ang="0">
                        <a:pos x="19" y="20"/>
                      </a:cxn>
                      <a:cxn ang="0">
                        <a:pos x="19" y="12"/>
                      </a:cxn>
                      <a:cxn ang="0">
                        <a:pos x="8" y="0"/>
                      </a:cxn>
                      <a:cxn ang="0">
                        <a:pos x="0" y="0"/>
                      </a:cxn>
                      <a:cxn ang="0">
                        <a:pos x="0" y="6"/>
                      </a:cxn>
                      <a:cxn ang="0">
                        <a:pos x="0" y="20"/>
                      </a:cxn>
                      <a:cxn ang="0">
                        <a:pos x="8" y="26"/>
                      </a:cxn>
                      <a:cxn ang="0">
                        <a:pos x="8" y="33"/>
                      </a:cxn>
                    </a:cxnLst>
                    <a:rect l="0" t="0" r="r" b="b"/>
                    <a:pathLst>
                      <a:path w="20" h="34">
                        <a:moveTo>
                          <a:pt x="19" y="20"/>
                        </a:moveTo>
                        <a:lnTo>
                          <a:pt x="19" y="12"/>
                        </a:lnTo>
                        <a:lnTo>
                          <a:pt x="8" y="0"/>
                        </a:lnTo>
                        <a:lnTo>
                          <a:pt x="0" y="0"/>
                        </a:lnTo>
                        <a:lnTo>
                          <a:pt x="0" y="6"/>
                        </a:lnTo>
                        <a:lnTo>
                          <a:pt x="0" y="20"/>
                        </a:lnTo>
                        <a:lnTo>
                          <a:pt x="8" y="26"/>
                        </a:lnTo>
                        <a:lnTo>
                          <a:pt x="8" y="33"/>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40" name="Line 472"/>
                  <p:cNvSpPr>
                    <a:spLocks noChangeShapeType="1"/>
                  </p:cNvSpPr>
                  <p:nvPr/>
                </p:nvSpPr>
                <p:spPr bwMode="auto">
                  <a:xfrm flipV="1">
                    <a:off x="4482" y="240"/>
                    <a:ext cx="0" cy="110"/>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251" name="Group 473"/>
                <p:cNvGrpSpPr>
                  <a:grpSpLocks/>
                </p:cNvGrpSpPr>
                <p:nvPr/>
              </p:nvGrpSpPr>
              <p:grpSpPr bwMode="auto">
                <a:xfrm>
                  <a:off x="4491" y="206"/>
                  <a:ext cx="18" cy="136"/>
                  <a:chOff x="4491" y="206"/>
                  <a:chExt cx="18" cy="136"/>
                </a:xfrm>
              </p:grpSpPr>
              <p:sp>
                <p:nvSpPr>
                  <p:cNvPr id="7642" name="Freeform 474"/>
                  <p:cNvSpPr>
                    <a:spLocks/>
                  </p:cNvSpPr>
                  <p:nvPr/>
                </p:nvSpPr>
                <p:spPr bwMode="auto">
                  <a:xfrm>
                    <a:off x="4491" y="300"/>
                    <a:ext cx="18" cy="42"/>
                  </a:xfrm>
                  <a:custGeom>
                    <a:avLst/>
                    <a:gdLst/>
                    <a:ahLst/>
                    <a:cxnLst>
                      <a:cxn ang="0">
                        <a:pos x="17" y="27"/>
                      </a:cxn>
                      <a:cxn ang="0">
                        <a:pos x="17" y="20"/>
                      </a:cxn>
                      <a:cxn ang="0">
                        <a:pos x="0" y="6"/>
                      </a:cxn>
                      <a:cxn ang="0">
                        <a:pos x="0" y="0"/>
                      </a:cxn>
                      <a:cxn ang="0">
                        <a:pos x="0" y="6"/>
                      </a:cxn>
                      <a:cxn ang="0">
                        <a:pos x="0" y="13"/>
                      </a:cxn>
                      <a:cxn ang="0">
                        <a:pos x="0" y="27"/>
                      </a:cxn>
                      <a:cxn ang="0">
                        <a:pos x="17" y="34"/>
                      </a:cxn>
                      <a:cxn ang="0">
                        <a:pos x="17" y="41"/>
                      </a:cxn>
                    </a:cxnLst>
                    <a:rect l="0" t="0" r="r" b="b"/>
                    <a:pathLst>
                      <a:path w="18" h="42">
                        <a:moveTo>
                          <a:pt x="17" y="27"/>
                        </a:moveTo>
                        <a:lnTo>
                          <a:pt x="17" y="20"/>
                        </a:lnTo>
                        <a:lnTo>
                          <a:pt x="0" y="6"/>
                        </a:lnTo>
                        <a:lnTo>
                          <a:pt x="0" y="0"/>
                        </a:lnTo>
                        <a:lnTo>
                          <a:pt x="0" y="6"/>
                        </a:lnTo>
                        <a:lnTo>
                          <a:pt x="0" y="13"/>
                        </a:lnTo>
                        <a:lnTo>
                          <a:pt x="0" y="27"/>
                        </a:lnTo>
                        <a:lnTo>
                          <a:pt x="17" y="34"/>
                        </a:lnTo>
                        <a:lnTo>
                          <a:pt x="17" y="41"/>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43" name="Line 475"/>
                  <p:cNvSpPr>
                    <a:spLocks noChangeShapeType="1"/>
                  </p:cNvSpPr>
                  <p:nvPr/>
                </p:nvSpPr>
                <p:spPr bwMode="auto">
                  <a:xfrm flipV="1">
                    <a:off x="4491" y="206"/>
                    <a:ext cx="0" cy="109"/>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252" name="Group 476"/>
                <p:cNvGrpSpPr>
                  <a:grpSpLocks/>
                </p:cNvGrpSpPr>
                <p:nvPr/>
              </p:nvGrpSpPr>
              <p:grpSpPr bwMode="auto">
                <a:xfrm>
                  <a:off x="4491" y="167"/>
                  <a:ext cx="18" cy="127"/>
                  <a:chOff x="4491" y="167"/>
                  <a:chExt cx="18" cy="127"/>
                </a:xfrm>
              </p:grpSpPr>
              <p:sp>
                <p:nvSpPr>
                  <p:cNvPr id="7645" name="Freeform 477"/>
                  <p:cNvSpPr>
                    <a:spLocks/>
                  </p:cNvSpPr>
                  <p:nvPr/>
                </p:nvSpPr>
                <p:spPr bwMode="auto">
                  <a:xfrm>
                    <a:off x="4491" y="260"/>
                    <a:ext cx="18" cy="34"/>
                  </a:xfrm>
                  <a:custGeom>
                    <a:avLst/>
                    <a:gdLst/>
                    <a:ahLst/>
                    <a:cxnLst>
                      <a:cxn ang="0">
                        <a:pos x="17" y="26"/>
                      </a:cxn>
                      <a:cxn ang="0">
                        <a:pos x="17" y="19"/>
                      </a:cxn>
                      <a:cxn ang="0">
                        <a:pos x="8" y="6"/>
                      </a:cxn>
                      <a:cxn ang="0">
                        <a:pos x="8" y="0"/>
                      </a:cxn>
                      <a:cxn ang="0">
                        <a:pos x="0" y="0"/>
                      </a:cxn>
                      <a:cxn ang="0">
                        <a:pos x="0" y="6"/>
                      </a:cxn>
                      <a:cxn ang="0">
                        <a:pos x="8" y="26"/>
                      </a:cxn>
                      <a:cxn ang="0">
                        <a:pos x="17" y="33"/>
                      </a:cxn>
                    </a:cxnLst>
                    <a:rect l="0" t="0" r="r" b="b"/>
                    <a:pathLst>
                      <a:path w="18" h="34">
                        <a:moveTo>
                          <a:pt x="17" y="26"/>
                        </a:moveTo>
                        <a:lnTo>
                          <a:pt x="17" y="19"/>
                        </a:lnTo>
                        <a:lnTo>
                          <a:pt x="8" y="6"/>
                        </a:lnTo>
                        <a:lnTo>
                          <a:pt x="8" y="0"/>
                        </a:lnTo>
                        <a:lnTo>
                          <a:pt x="0" y="0"/>
                        </a:lnTo>
                        <a:lnTo>
                          <a:pt x="0" y="6"/>
                        </a:lnTo>
                        <a:lnTo>
                          <a:pt x="8" y="26"/>
                        </a:lnTo>
                        <a:lnTo>
                          <a:pt x="17" y="33"/>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46" name="Line 478"/>
                  <p:cNvSpPr>
                    <a:spLocks noChangeShapeType="1"/>
                  </p:cNvSpPr>
                  <p:nvPr/>
                </p:nvSpPr>
                <p:spPr bwMode="auto">
                  <a:xfrm flipV="1">
                    <a:off x="4491" y="167"/>
                    <a:ext cx="8" cy="101"/>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253" name="Group 479"/>
                <p:cNvGrpSpPr>
                  <a:grpSpLocks/>
                </p:cNvGrpSpPr>
                <p:nvPr/>
              </p:nvGrpSpPr>
              <p:grpSpPr bwMode="auto">
                <a:xfrm>
                  <a:off x="4499" y="131"/>
                  <a:ext cx="18" cy="137"/>
                  <a:chOff x="4499" y="131"/>
                  <a:chExt cx="18" cy="137"/>
                </a:xfrm>
              </p:grpSpPr>
              <p:sp>
                <p:nvSpPr>
                  <p:cNvPr id="7648" name="Freeform 480"/>
                  <p:cNvSpPr>
                    <a:spLocks/>
                  </p:cNvSpPr>
                  <p:nvPr/>
                </p:nvSpPr>
                <p:spPr bwMode="auto">
                  <a:xfrm>
                    <a:off x="4499" y="232"/>
                    <a:ext cx="18" cy="36"/>
                  </a:xfrm>
                  <a:custGeom>
                    <a:avLst/>
                    <a:gdLst/>
                    <a:ahLst/>
                    <a:cxnLst>
                      <a:cxn ang="0">
                        <a:pos x="17" y="21"/>
                      </a:cxn>
                      <a:cxn ang="0">
                        <a:pos x="17" y="14"/>
                      </a:cxn>
                      <a:cxn ang="0">
                        <a:pos x="8" y="0"/>
                      </a:cxn>
                      <a:cxn ang="0">
                        <a:pos x="0" y="0"/>
                      </a:cxn>
                      <a:cxn ang="0">
                        <a:pos x="0" y="7"/>
                      </a:cxn>
                      <a:cxn ang="0">
                        <a:pos x="0" y="21"/>
                      </a:cxn>
                      <a:cxn ang="0">
                        <a:pos x="8" y="28"/>
                      </a:cxn>
                      <a:cxn ang="0">
                        <a:pos x="8" y="35"/>
                      </a:cxn>
                    </a:cxnLst>
                    <a:rect l="0" t="0" r="r" b="b"/>
                    <a:pathLst>
                      <a:path w="18" h="36">
                        <a:moveTo>
                          <a:pt x="17" y="21"/>
                        </a:moveTo>
                        <a:lnTo>
                          <a:pt x="17" y="14"/>
                        </a:lnTo>
                        <a:lnTo>
                          <a:pt x="8" y="0"/>
                        </a:lnTo>
                        <a:lnTo>
                          <a:pt x="0" y="0"/>
                        </a:lnTo>
                        <a:lnTo>
                          <a:pt x="0" y="7"/>
                        </a:lnTo>
                        <a:lnTo>
                          <a:pt x="0" y="21"/>
                        </a:lnTo>
                        <a:lnTo>
                          <a:pt x="8" y="28"/>
                        </a:lnTo>
                        <a:lnTo>
                          <a:pt x="8" y="35"/>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49" name="Line 481"/>
                  <p:cNvSpPr>
                    <a:spLocks noChangeShapeType="1"/>
                  </p:cNvSpPr>
                  <p:nvPr/>
                </p:nvSpPr>
                <p:spPr bwMode="auto">
                  <a:xfrm flipV="1">
                    <a:off x="4499" y="131"/>
                    <a:ext cx="0" cy="111"/>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254" name="Group 482"/>
                <p:cNvGrpSpPr>
                  <a:grpSpLocks/>
                </p:cNvGrpSpPr>
                <p:nvPr/>
              </p:nvGrpSpPr>
              <p:grpSpPr bwMode="auto">
                <a:xfrm>
                  <a:off x="4506" y="99"/>
                  <a:ext cx="19" cy="135"/>
                  <a:chOff x="4506" y="99"/>
                  <a:chExt cx="19" cy="135"/>
                </a:xfrm>
              </p:grpSpPr>
              <p:sp>
                <p:nvSpPr>
                  <p:cNvPr id="7651" name="Freeform 483"/>
                  <p:cNvSpPr>
                    <a:spLocks/>
                  </p:cNvSpPr>
                  <p:nvPr/>
                </p:nvSpPr>
                <p:spPr bwMode="auto">
                  <a:xfrm>
                    <a:off x="4506" y="199"/>
                    <a:ext cx="19" cy="35"/>
                  </a:xfrm>
                  <a:custGeom>
                    <a:avLst/>
                    <a:gdLst/>
                    <a:ahLst/>
                    <a:cxnLst>
                      <a:cxn ang="0">
                        <a:pos x="18" y="20"/>
                      </a:cxn>
                      <a:cxn ang="0">
                        <a:pos x="18" y="13"/>
                      </a:cxn>
                      <a:cxn ang="0">
                        <a:pos x="9" y="0"/>
                      </a:cxn>
                      <a:cxn ang="0">
                        <a:pos x="0" y="0"/>
                      </a:cxn>
                      <a:cxn ang="0">
                        <a:pos x="0" y="6"/>
                      </a:cxn>
                      <a:cxn ang="0">
                        <a:pos x="9" y="20"/>
                      </a:cxn>
                      <a:cxn ang="0">
                        <a:pos x="18" y="27"/>
                      </a:cxn>
                      <a:cxn ang="0">
                        <a:pos x="18" y="34"/>
                      </a:cxn>
                    </a:cxnLst>
                    <a:rect l="0" t="0" r="r" b="b"/>
                    <a:pathLst>
                      <a:path w="19" h="35">
                        <a:moveTo>
                          <a:pt x="18" y="20"/>
                        </a:moveTo>
                        <a:lnTo>
                          <a:pt x="18" y="13"/>
                        </a:lnTo>
                        <a:lnTo>
                          <a:pt x="9" y="0"/>
                        </a:lnTo>
                        <a:lnTo>
                          <a:pt x="0" y="0"/>
                        </a:lnTo>
                        <a:lnTo>
                          <a:pt x="0" y="6"/>
                        </a:lnTo>
                        <a:lnTo>
                          <a:pt x="9" y="20"/>
                        </a:lnTo>
                        <a:lnTo>
                          <a:pt x="18" y="27"/>
                        </a:lnTo>
                        <a:lnTo>
                          <a:pt x="18" y="34"/>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52" name="Line 484"/>
                  <p:cNvSpPr>
                    <a:spLocks noChangeShapeType="1"/>
                  </p:cNvSpPr>
                  <p:nvPr/>
                </p:nvSpPr>
                <p:spPr bwMode="auto">
                  <a:xfrm flipV="1">
                    <a:off x="4506" y="99"/>
                    <a:ext cx="8" cy="107"/>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8255" name="Group 485"/>
                <p:cNvGrpSpPr>
                  <a:grpSpLocks/>
                </p:cNvGrpSpPr>
                <p:nvPr/>
              </p:nvGrpSpPr>
              <p:grpSpPr bwMode="auto">
                <a:xfrm>
                  <a:off x="4506" y="145"/>
                  <a:ext cx="19" cy="135"/>
                  <a:chOff x="4506" y="145"/>
                  <a:chExt cx="19" cy="135"/>
                </a:xfrm>
              </p:grpSpPr>
              <p:sp>
                <p:nvSpPr>
                  <p:cNvPr id="7654" name="Freeform 486"/>
                  <p:cNvSpPr>
                    <a:spLocks/>
                  </p:cNvSpPr>
                  <p:nvPr/>
                </p:nvSpPr>
                <p:spPr bwMode="auto">
                  <a:xfrm>
                    <a:off x="4506" y="246"/>
                    <a:ext cx="19" cy="34"/>
                  </a:xfrm>
                  <a:custGeom>
                    <a:avLst/>
                    <a:gdLst/>
                    <a:ahLst/>
                    <a:cxnLst>
                      <a:cxn ang="0">
                        <a:pos x="18" y="26"/>
                      </a:cxn>
                      <a:cxn ang="0">
                        <a:pos x="18" y="19"/>
                      </a:cxn>
                      <a:cxn ang="0">
                        <a:pos x="9" y="6"/>
                      </a:cxn>
                      <a:cxn ang="0">
                        <a:pos x="9" y="0"/>
                      </a:cxn>
                      <a:cxn ang="0">
                        <a:pos x="0" y="0"/>
                      </a:cxn>
                      <a:cxn ang="0">
                        <a:pos x="0" y="6"/>
                      </a:cxn>
                      <a:cxn ang="0">
                        <a:pos x="0" y="19"/>
                      </a:cxn>
                      <a:cxn ang="0">
                        <a:pos x="9" y="26"/>
                      </a:cxn>
                      <a:cxn ang="0">
                        <a:pos x="9" y="33"/>
                      </a:cxn>
                    </a:cxnLst>
                    <a:rect l="0" t="0" r="r" b="b"/>
                    <a:pathLst>
                      <a:path w="19" h="34">
                        <a:moveTo>
                          <a:pt x="18" y="26"/>
                        </a:moveTo>
                        <a:lnTo>
                          <a:pt x="18" y="19"/>
                        </a:lnTo>
                        <a:lnTo>
                          <a:pt x="9" y="6"/>
                        </a:lnTo>
                        <a:lnTo>
                          <a:pt x="9" y="0"/>
                        </a:lnTo>
                        <a:lnTo>
                          <a:pt x="0" y="0"/>
                        </a:lnTo>
                        <a:lnTo>
                          <a:pt x="0" y="6"/>
                        </a:lnTo>
                        <a:lnTo>
                          <a:pt x="0" y="19"/>
                        </a:lnTo>
                        <a:lnTo>
                          <a:pt x="9" y="26"/>
                        </a:lnTo>
                        <a:lnTo>
                          <a:pt x="9" y="33"/>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55" name="Line 487"/>
                  <p:cNvSpPr>
                    <a:spLocks noChangeShapeType="1"/>
                  </p:cNvSpPr>
                  <p:nvPr/>
                </p:nvSpPr>
                <p:spPr bwMode="auto">
                  <a:xfrm flipV="1">
                    <a:off x="4506" y="145"/>
                    <a:ext cx="0" cy="111"/>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168" name="Group 488"/>
                <p:cNvGrpSpPr>
                  <a:grpSpLocks/>
                </p:cNvGrpSpPr>
                <p:nvPr/>
              </p:nvGrpSpPr>
              <p:grpSpPr bwMode="auto">
                <a:xfrm>
                  <a:off x="4474" y="342"/>
                  <a:ext cx="65" cy="141"/>
                  <a:chOff x="4474" y="342"/>
                  <a:chExt cx="65" cy="141"/>
                </a:xfrm>
              </p:grpSpPr>
              <p:sp>
                <p:nvSpPr>
                  <p:cNvPr id="7657" name="Freeform 489"/>
                  <p:cNvSpPr>
                    <a:spLocks/>
                  </p:cNvSpPr>
                  <p:nvPr/>
                </p:nvSpPr>
                <p:spPr bwMode="auto">
                  <a:xfrm>
                    <a:off x="4474" y="448"/>
                    <a:ext cx="26" cy="35"/>
                  </a:xfrm>
                  <a:custGeom>
                    <a:avLst/>
                    <a:gdLst/>
                    <a:ahLst/>
                    <a:cxnLst>
                      <a:cxn ang="0">
                        <a:pos x="0" y="27"/>
                      </a:cxn>
                      <a:cxn ang="0">
                        <a:pos x="7" y="13"/>
                      </a:cxn>
                      <a:cxn ang="0">
                        <a:pos x="16" y="6"/>
                      </a:cxn>
                      <a:cxn ang="0">
                        <a:pos x="25" y="0"/>
                      </a:cxn>
                      <a:cxn ang="0">
                        <a:pos x="25" y="13"/>
                      </a:cxn>
                      <a:cxn ang="0">
                        <a:pos x="16" y="20"/>
                      </a:cxn>
                      <a:cxn ang="0">
                        <a:pos x="7" y="27"/>
                      </a:cxn>
                      <a:cxn ang="0">
                        <a:pos x="0" y="34"/>
                      </a:cxn>
                    </a:cxnLst>
                    <a:rect l="0" t="0" r="r" b="b"/>
                    <a:pathLst>
                      <a:path w="26" h="35">
                        <a:moveTo>
                          <a:pt x="0" y="27"/>
                        </a:moveTo>
                        <a:lnTo>
                          <a:pt x="7" y="13"/>
                        </a:lnTo>
                        <a:lnTo>
                          <a:pt x="16" y="6"/>
                        </a:lnTo>
                        <a:lnTo>
                          <a:pt x="25" y="0"/>
                        </a:lnTo>
                        <a:lnTo>
                          <a:pt x="25" y="13"/>
                        </a:lnTo>
                        <a:lnTo>
                          <a:pt x="16" y="20"/>
                        </a:lnTo>
                        <a:lnTo>
                          <a:pt x="7" y="27"/>
                        </a:lnTo>
                        <a:lnTo>
                          <a:pt x="0" y="34"/>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58" name="Line 490"/>
                  <p:cNvSpPr>
                    <a:spLocks noChangeShapeType="1"/>
                  </p:cNvSpPr>
                  <p:nvPr/>
                </p:nvSpPr>
                <p:spPr bwMode="auto">
                  <a:xfrm flipV="1">
                    <a:off x="4499" y="342"/>
                    <a:ext cx="40" cy="120"/>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169" name="Group 491"/>
                <p:cNvGrpSpPr>
                  <a:grpSpLocks/>
                </p:cNvGrpSpPr>
                <p:nvPr/>
              </p:nvGrpSpPr>
              <p:grpSpPr bwMode="auto">
                <a:xfrm>
                  <a:off x="4482" y="294"/>
                  <a:ext cx="64" cy="142"/>
                  <a:chOff x="4482" y="294"/>
                  <a:chExt cx="64" cy="142"/>
                </a:xfrm>
              </p:grpSpPr>
              <p:sp>
                <p:nvSpPr>
                  <p:cNvPr id="7660" name="Freeform 492"/>
                  <p:cNvSpPr>
                    <a:spLocks/>
                  </p:cNvSpPr>
                  <p:nvPr/>
                </p:nvSpPr>
                <p:spPr bwMode="auto">
                  <a:xfrm>
                    <a:off x="4482" y="394"/>
                    <a:ext cx="33" cy="42"/>
                  </a:xfrm>
                  <a:custGeom>
                    <a:avLst/>
                    <a:gdLst/>
                    <a:ahLst/>
                    <a:cxnLst>
                      <a:cxn ang="0">
                        <a:pos x="0" y="27"/>
                      </a:cxn>
                      <a:cxn ang="0">
                        <a:pos x="7" y="13"/>
                      </a:cxn>
                      <a:cxn ang="0">
                        <a:pos x="15" y="6"/>
                      </a:cxn>
                      <a:cxn ang="0">
                        <a:pos x="23" y="0"/>
                      </a:cxn>
                      <a:cxn ang="0">
                        <a:pos x="32" y="6"/>
                      </a:cxn>
                      <a:cxn ang="0">
                        <a:pos x="32" y="13"/>
                      </a:cxn>
                      <a:cxn ang="0">
                        <a:pos x="23" y="20"/>
                      </a:cxn>
                      <a:cxn ang="0">
                        <a:pos x="15" y="34"/>
                      </a:cxn>
                      <a:cxn ang="0">
                        <a:pos x="7" y="41"/>
                      </a:cxn>
                    </a:cxnLst>
                    <a:rect l="0" t="0" r="r" b="b"/>
                    <a:pathLst>
                      <a:path w="33" h="42">
                        <a:moveTo>
                          <a:pt x="0" y="27"/>
                        </a:moveTo>
                        <a:lnTo>
                          <a:pt x="7" y="13"/>
                        </a:lnTo>
                        <a:lnTo>
                          <a:pt x="15" y="6"/>
                        </a:lnTo>
                        <a:lnTo>
                          <a:pt x="23" y="0"/>
                        </a:lnTo>
                        <a:lnTo>
                          <a:pt x="32" y="6"/>
                        </a:lnTo>
                        <a:lnTo>
                          <a:pt x="32" y="13"/>
                        </a:lnTo>
                        <a:lnTo>
                          <a:pt x="23" y="20"/>
                        </a:lnTo>
                        <a:lnTo>
                          <a:pt x="15" y="34"/>
                        </a:lnTo>
                        <a:lnTo>
                          <a:pt x="7" y="41"/>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61" name="Line 493"/>
                  <p:cNvSpPr>
                    <a:spLocks noChangeShapeType="1"/>
                  </p:cNvSpPr>
                  <p:nvPr/>
                </p:nvSpPr>
                <p:spPr bwMode="auto">
                  <a:xfrm flipV="1">
                    <a:off x="4506" y="294"/>
                    <a:ext cx="40" cy="114"/>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170" name="Group 494"/>
                <p:cNvGrpSpPr>
                  <a:grpSpLocks/>
                </p:cNvGrpSpPr>
                <p:nvPr/>
              </p:nvGrpSpPr>
              <p:grpSpPr bwMode="auto">
                <a:xfrm>
                  <a:off x="4491" y="247"/>
                  <a:ext cx="64" cy="141"/>
                  <a:chOff x="4491" y="247"/>
                  <a:chExt cx="64" cy="141"/>
                </a:xfrm>
              </p:grpSpPr>
              <p:sp>
                <p:nvSpPr>
                  <p:cNvPr id="7663" name="Freeform 495"/>
                  <p:cNvSpPr>
                    <a:spLocks/>
                  </p:cNvSpPr>
                  <p:nvPr/>
                </p:nvSpPr>
                <p:spPr bwMode="auto">
                  <a:xfrm>
                    <a:off x="4491" y="347"/>
                    <a:ext cx="32" cy="41"/>
                  </a:xfrm>
                  <a:custGeom>
                    <a:avLst/>
                    <a:gdLst/>
                    <a:ahLst/>
                    <a:cxnLst>
                      <a:cxn ang="0">
                        <a:pos x="0" y="27"/>
                      </a:cxn>
                      <a:cxn ang="0">
                        <a:pos x="7" y="14"/>
                      </a:cxn>
                      <a:cxn ang="0">
                        <a:pos x="14" y="7"/>
                      </a:cxn>
                      <a:cxn ang="0">
                        <a:pos x="22" y="0"/>
                      </a:cxn>
                      <a:cxn ang="0">
                        <a:pos x="31" y="7"/>
                      </a:cxn>
                      <a:cxn ang="0">
                        <a:pos x="31" y="14"/>
                      </a:cxn>
                      <a:cxn ang="0">
                        <a:pos x="22" y="20"/>
                      </a:cxn>
                      <a:cxn ang="0">
                        <a:pos x="14" y="33"/>
                      </a:cxn>
                      <a:cxn ang="0">
                        <a:pos x="7" y="40"/>
                      </a:cxn>
                    </a:cxnLst>
                    <a:rect l="0" t="0" r="r" b="b"/>
                    <a:pathLst>
                      <a:path w="32" h="41">
                        <a:moveTo>
                          <a:pt x="0" y="27"/>
                        </a:moveTo>
                        <a:lnTo>
                          <a:pt x="7" y="14"/>
                        </a:lnTo>
                        <a:lnTo>
                          <a:pt x="14" y="7"/>
                        </a:lnTo>
                        <a:lnTo>
                          <a:pt x="22" y="0"/>
                        </a:lnTo>
                        <a:lnTo>
                          <a:pt x="31" y="7"/>
                        </a:lnTo>
                        <a:lnTo>
                          <a:pt x="31" y="14"/>
                        </a:lnTo>
                        <a:lnTo>
                          <a:pt x="22" y="20"/>
                        </a:lnTo>
                        <a:lnTo>
                          <a:pt x="14" y="33"/>
                        </a:lnTo>
                        <a:lnTo>
                          <a:pt x="7" y="40"/>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64" name="Line 496"/>
                  <p:cNvSpPr>
                    <a:spLocks noChangeShapeType="1"/>
                  </p:cNvSpPr>
                  <p:nvPr/>
                </p:nvSpPr>
                <p:spPr bwMode="auto">
                  <a:xfrm flipV="1">
                    <a:off x="4514" y="247"/>
                    <a:ext cx="41" cy="113"/>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171" name="Group 497"/>
                <p:cNvGrpSpPr>
                  <a:grpSpLocks/>
                </p:cNvGrpSpPr>
                <p:nvPr/>
              </p:nvGrpSpPr>
              <p:grpSpPr bwMode="auto">
                <a:xfrm>
                  <a:off x="4506" y="206"/>
                  <a:ext cx="64" cy="143"/>
                  <a:chOff x="4506" y="206"/>
                  <a:chExt cx="64" cy="143"/>
                </a:xfrm>
              </p:grpSpPr>
              <p:sp>
                <p:nvSpPr>
                  <p:cNvPr id="7666" name="Freeform 498"/>
                  <p:cNvSpPr>
                    <a:spLocks/>
                  </p:cNvSpPr>
                  <p:nvPr/>
                </p:nvSpPr>
                <p:spPr bwMode="auto">
                  <a:xfrm>
                    <a:off x="4506" y="307"/>
                    <a:ext cx="25" cy="42"/>
                  </a:xfrm>
                  <a:custGeom>
                    <a:avLst/>
                    <a:gdLst/>
                    <a:ahLst/>
                    <a:cxnLst>
                      <a:cxn ang="0">
                        <a:pos x="0" y="27"/>
                      </a:cxn>
                      <a:cxn ang="0">
                        <a:pos x="7" y="13"/>
                      </a:cxn>
                      <a:cxn ang="0">
                        <a:pos x="16" y="6"/>
                      </a:cxn>
                      <a:cxn ang="0">
                        <a:pos x="24" y="0"/>
                      </a:cxn>
                      <a:cxn ang="0">
                        <a:pos x="24" y="6"/>
                      </a:cxn>
                      <a:cxn ang="0">
                        <a:pos x="24" y="13"/>
                      </a:cxn>
                      <a:cxn ang="0">
                        <a:pos x="16" y="20"/>
                      </a:cxn>
                      <a:cxn ang="0">
                        <a:pos x="7" y="34"/>
                      </a:cxn>
                      <a:cxn ang="0">
                        <a:pos x="0" y="41"/>
                      </a:cxn>
                    </a:cxnLst>
                    <a:rect l="0" t="0" r="r" b="b"/>
                    <a:pathLst>
                      <a:path w="25" h="42">
                        <a:moveTo>
                          <a:pt x="0" y="27"/>
                        </a:moveTo>
                        <a:lnTo>
                          <a:pt x="7" y="13"/>
                        </a:lnTo>
                        <a:lnTo>
                          <a:pt x="16" y="6"/>
                        </a:lnTo>
                        <a:lnTo>
                          <a:pt x="24" y="0"/>
                        </a:lnTo>
                        <a:lnTo>
                          <a:pt x="24" y="6"/>
                        </a:lnTo>
                        <a:lnTo>
                          <a:pt x="24" y="13"/>
                        </a:lnTo>
                        <a:lnTo>
                          <a:pt x="16" y="20"/>
                        </a:lnTo>
                        <a:lnTo>
                          <a:pt x="7" y="34"/>
                        </a:lnTo>
                        <a:lnTo>
                          <a:pt x="0" y="41"/>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67" name="Line 499"/>
                  <p:cNvSpPr>
                    <a:spLocks noChangeShapeType="1"/>
                  </p:cNvSpPr>
                  <p:nvPr/>
                </p:nvSpPr>
                <p:spPr bwMode="auto">
                  <a:xfrm flipV="1">
                    <a:off x="4530" y="206"/>
                    <a:ext cx="40" cy="114"/>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204" name="Group 500"/>
                <p:cNvGrpSpPr>
                  <a:grpSpLocks/>
                </p:cNvGrpSpPr>
                <p:nvPr/>
              </p:nvGrpSpPr>
              <p:grpSpPr bwMode="auto">
                <a:xfrm>
                  <a:off x="4506" y="166"/>
                  <a:ext cx="64" cy="142"/>
                  <a:chOff x="4506" y="166"/>
                  <a:chExt cx="64" cy="142"/>
                </a:xfrm>
              </p:grpSpPr>
              <p:sp>
                <p:nvSpPr>
                  <p:cNvPr id="7669" name="Freeform 501"/>
                  <p:cNvSpPr>
                    <a:spLocks/>
                  </p:cNvSpPr>
                  <p:nvPr/>
                </p:nvSpPr>
                <p:spPr bwMode="auto">
                  <a:xfrm>
                    <a:off x="4506" y="274"/>
                    <a:ext cx="25" cy="34"/>
                  </a:xfrm>
                  <a:custGeom>
                    <a:avLst/>
                    <a:gdLst/>
                    <a:ahLst/>
                    <a:cxnLst>
                      <a:cxn ang="0">
                        <a:pos x="0" y="26"/>
                      </a:cxn>
                      <a:cxn ang="0">
                        <a:pos x="7" y="12"/>
                      </a:cxn>
                      <a:cxn ang="0">
                        <a:pos x="16" y="6"/>
                      </a:cxn>
                      <a:cxn ang="0">
                        <a:pos x="24" y="0"/>
                      </a:cxn>
                      <a:cxn ang="0">
                        <a:pos x="24" y="12"/>
                      </a:cxn>
                      <a:cxn ang="0">
                        <a:pos x="16" y="19"/>
                      </a:cxn>
                      <a:cxn ang="0">
                        <a:pos x="7" y="26"/>
                      </a:cxn>
                      <a:cxn ang="0">
                        <a:pos x="0" y="33"/>
                      </a:cxn>
                    </a:cxnLst>
                    <a:rect l="0" t="0" r="r" b="b"/>
                    <a:pathLst>
                      <a:path w="25" h="34">
                        <a:moveTo>
                          <a:pt x="0" y="26"/>
                        </a:moveTo>
                        <a:lnTo>
                          <a:pt x="7" y="12"/>
                        </a:lnTo>
                        <a:lnTo>
                          <a:pt x="16" y="6"/>
                        </a:lnTo>
                        <a:lnTo>
                          <a:pt x="24" y="0"/>
                        </a:lnTo>
                        <a:lnTo>
                          <a:pt x="24" y="12"/>
                        </a:lnTo>
                        <a:lnTo>
                          <a:pt x="16" y="19"/>
                        </a:lnTo>
                        <a:lnTo>
                          <a:pt x="7" y="26"/>
                        </a:lnTo>
                        <a:lnTo>
                          <a:pt x="0" y="33"/>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70" name="Line 502"/>
                  <p:cNvSpPr>
                    <a:spLocks noChangeShapeType="1"/>
                  </p:cNvSpPr>
                  <p:nvPr/>
                </p:nvSpPr>
                <p:spPr bwMode="auto">
                  <a:xfrm flipV="1">
                    <a:off x="4530" y="166"/>
                    <a:ext cx="40" cy="120"/>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206" name="Group 503"/>
                <p:cNvGrpSpPr>
                  <a:grpSpLocks/>
                </p:cNvGrpSpPr>
                <p:nvPr/>
              </p:nvGrpSpPr>
              <p:grpSpPr bwMode="auto">
                <a:xfrm>
                  <a:off x="4522" y="119"/>
                  <a:ext cx="66" cy="142"/>
                  <a:chOff x="4522" y="119"/>
                  <a:chExt cx="66" cy="142"/>
                </a:xfrm>
              </p:grpSpPr>
              <p:sp>
                <p:nvSpPr>
                  <p:cNvPr id="7672" name="Freeform 504"/>
                  <p:cNvSpPr>
                    <a:spLocks/>
                  </p:cNvSpPr>
                  <p:nvPr/>
                </p:nvSpPr>
                <p:spPr bwMode="auto">
                  <a:xfrm>
                    <a:off x="4522" y="219"/>
                    <a:ext cx="25" cy="42"/>
                  </a:xfrm>
                  <a:custGeom>
                    <a:avLst/>
                    <a:gdLst/>
                    <a:ahLst/>
                    <a:cxnLst>
                      <a:cxn ang="0">
                        <a:pos x="0" y="27"/>
                      </a:cxn>
                      <a:cxn ang="0">
                        <a:pos x="7" y="13"/>
                      </a:cxn>
                      <a:cxn ang="0">
                        <a:pos x="16" y="6"/>
                      </a:cxn>
                      <a:cxn ang="0">
                        <a:pos x="24" y="0"/>
                      </a:cxn>
                      <a:cxn ang="0">
                        <a:pos x="24" y="6"/>
                      </a:cxn>
                      <a:cxn ang="0">
                        <a:pos x="24" y="13"/>
                      </a:cxn>
                      <a:cxn ang="0">
                        <a:pos x="16" y="20"/>
                      </a:cxn>
                      <a:cxn ang="0">
                        <a:pos x="7" y="34"/>
                      </a:cxn>
                      <a:cxn ang="0">
                        <a:pos x="0" y="41"/>
                      </a:cxn>
                    </a:cxnLst>
                    <a:rect l="0" t="0" r="r" b="b"/>
                    <a:pathLst>
                      <a:path w="25" h="42">
                        <a:moveTo>
                          <a:pt x="0" y="27"/>
                        </a:moveTo>
                        <a:lnTo>
                          <a:pt x="7" y="13"/>
                        </a:lnTo>
                        <a:lnTo>
                          <a:pt x="16" y="6"/>
                        </a:lnTo>
                        <a:lnTo>
                          <a:pt x="24" y="0"/>
                        </a:lnTo>
                        <a:lnTo>
                          <a:pt x="24" y="6"/>
                        </a:lnTo>
                        <a:lnTo>
                          <a:pt x="24" y="13"/>
                        </a:lnTo>
                        <a:lnTo>
                          <a:pt x="16" y="20"/>
                        </a:lnTo>
                        <a:lnTo>
                          <a:pt x="7" y="34"/>
                        </a:lnTo>
                        <a:lnTo>
                          <a:pt x="0" y="41"/>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73" name="Line 505"/>
                  <p:cNvSpPr>
                    <a:spLocks noChangeShapeType="1"/>
                  </p:cNvSpPr>
                  <p:nvPr/>
                </p:nvSpPr>
                <p:spPr bwMode="auto">
                  <a:xfrm flipV="1">
                    <a:off x="4546" y="119"/>
                    <a:ext cx="42" cy="114"/>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229" name="Group 506"/>
                <p:cNvGrpSpPr>
                  <a:grpSpLocks/>
                </p:cNvGrpSpPr>
                <p:nvPr/>
              </p:nvGrpSpPr>
              <p:grpSpPr bwMode="auto">
                <a:xfrm>
                  <a:off x="4530" y="99"/>
                  <a:ext cx="58" cy="141"/>
                  <a:chOff x="4530" y="99"/>
                  <a:chExt cx="58" cy="141"/>
                </a:xfrm>
              </p:grpSpPr>
              <p:sp>
                <p:nvSpPr>
                  <p:cNvPr id="7675" name="Freeform 507"/>
                  <p:cNvSpPr>
                    <a:spLocks/>
                  </p:cNvSpPr>
                  <p:nvPr/>
                </p:nvSpPr>
                <p:spPr bwMode="auto">
                  <a:xfrm>
                    <a:off x="4530" y="198"/>
                    <a:ext cx="26" cy="42"/>
                  </a:xfrm>
                  <a:custGeom>
                    <a:avLst/>
                    <a:gdLst/>
                    <a:ahLst/>
                    <a:cxnLst>
                      <a:cxn ang="0">
                        <a:pos x="0" y="27"/>
                      </a:cxn>
                      <a:cxn ang="0">
                        <a:pos x="7" y="14"/>
                      </a:cxn>
                      <a:cxn ang="0">
                        <a:pos x="25" y="0"/>
                      </a:cxn>
                      <a:cxn ang="0">
                        <a:pos x="25" y="7"/>
                      </a:cxn>
                      <a:cxn ang="0">
                        <a:pos x="25" y="14"/>
                      </a:cxn>
                      <a:cxn ang="0">
                        <a:pos x="16" y="20"/>
                      </a:cxn>
                      <a:cxn ang="0">
                        <a:pos x="7" y="34"/>
                      </a:cxn>
                      <a:cxn ang="0">
                        <a:pos x="0" y="41"/>
                      </a:cxn>
                    </a:cxnLst>
                    <a:rect l="0" t="0" r="r" b="b"/>
                    <a:pathLst>
                      <a:path w="26" h="42">
                        <a:moveTo>
                          <a:pt x="0" y="27"/>
                        </a:moveTo>
                        <a:lnTo>
                          <a:pt x="7" y="14"/>
                        </a:lnTo>
                        <a:lnTo>
                          <a:pt x="25" y="0"/>
                        </a:lnTo>
                        <a:lnTo>
                          <a:pt x="25" y="7"/>
                        </a:lnTo>
                        <a:lnTo>
                          <a:pt x="25" y="14"/>
                        </a:lnTo>
                        <a:lnTo>
                          <a:pt x="16" y="20"/>
                        </a:lnTo>
                        <a:lnTo>
                          <a:pt x="7" y="34"/>
                        </a:lnTo>
                        <a:lnTo>
                          <a:pt x="0" y="41"/>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76" name="Line 508"/>
                  <p:cNvSpPr>
                    <a:spLocks noChangeShapeType="1"/>
                  </p:cNvSpPr>
                  <p:nvPr/>
                </p:nvSpPr>
                <p:spPr bwMode="auto">
                  <a:xfrm flipV="1">
                    <a:off x="4546" y="99"/>
                    <a:ext cx="42" cy="113"/>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231" name="Group 509"/>
                <p:cNvGrpSpPr>
                  <a:grpSpLocks/>
                </p:cNvGrpSpPr>
                <p:nvPr/>
              </p:nvGrpSpPr>
              <p:grpSpPr bwMode="auto">
                <a:xfrm>
                  <a:off x="4530" y="65"/>
                  <a:ext cx="33" cy="142"/>
                  <a:chOff x="4530" y="65"/>
                  <a:chExt cx="33" cy="142"/>
                </a:xfrm>
              </p:grpSpPr>
              <p:sp>
                <p:nvSpPr>
                  <p:cNvPr id="7678" name="Freeform 510"/>
                  <p:cNvSpPr>
                    <a:spLocks/>
                  </p:cNvSpPr>
                  <p:nvPr/>
                </p:nvSpPr>
                <p:spPr bwMode="auto">
                  <a:xfrm>
                    <a:off x="4530" y="172"/>
                    <a:ext cx="19" cy="35"/>
                  </a:xfrm>
                  <a:custGeom>
                    <a:avLst/>
                    <a:gdLst/>
                    <a:ahLst/>
                    <a:cxnLst>
                      <a:cxn ang="0">
                        <a:pos x="0" y="20"/>
                      </a:cxn>
                      <a:cxn ang="0">
                        <a:pos x="18" y="6"/>
                      </a:cxn>
                      <a:cxn ang="0">
                        <a:pos x="18" y="0"/>
                      </a:cxn>
                      <a:cxn ang="0">
                        <a:pos x="18" y="6"/>
                      </a:cxn>
                      <a:cxn ang="0">
                        <a:pos x="18" y="20"/>
                      </a:cxn>
                      <a:cxn ang="0">
                        <a:pos x="0" y="34"/>
                      </a:cxn>
                    </a:cxnLst>
                    <a:rect l="0" t="0" r="r" b="b"/>
                    <a:pathLst>
                      <a:path w="19" h="35">
                        <a:moveTo>
                          <a:pt x="0" y="20"/>
                        </a:moveTo>
                        <a:lnTo>
                          <a:pt x="18" y="6"/>
                        </a:lnTo>
                        <a:lnTo>
                          <a:pt x="18" y="0"/>
                        </a:lnTo>
                        <a:lnTo>
                          <a:pt x="18" y="6"/>
                        </a:lnTo>
                        <a:lnTo>
                          <a:pt x="18" y="20"/>
                        </a:lnTo>
                        <a:lnTo>
                          <a:pt x="0" y="34"/>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79" name="Line 511"/>
                  <p:cNvSpPr>
                    <a:spLocks noChangeShapeType="1"/>
                  </p:cNvSpPr>
                  <p:nvPr/>
                </p:nvSpPr>
                <p:spPr bwMode="auto">
                  <a:xfrm flipV="1">
                    <a:off x="4539" y="65"/>
                    <a:ext cx="24" cy="115"/>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sp>
            <p:nvSpPr>
              <p:cNvPr id="7680" name="Line 512"/>
              <p:cNvSpPr>
                <a:spLocks noChangeShapeType="1"/>
              </p:cNvSpPr>
              <p:nvPr/>
            </p:nvSpPr>
            <p:spPr bwMode="auto">
              <a:xfrm flipV="1">
                <a:off x="4122" y="662"/>
                <a:ext cx="0" cy="209"/>
              </a:xfrm>
              <a:prstGeom prst="line">
                <a:avLst/>
              </a:prstGeom>
              <a:noFill/>
              <a:ln w="254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681" name="Line 513"/>
              <p:cNvSpPr>
                <a:spLocks noChangeShapeType="1"/>
              </p:cNvSpPr>
              <p:nvPr/>
            </p:nvSpPr>
            <p:spPr bwMode="auto">
              <a:xfrm>
                <a:off x="3856" y="1114"/>
                <a:ext cx="17" cy="0"/>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682" name="Line 514"/>
              <p:cNvSpPr>
                <a:spLocks noChangeShapeType="1"/>
              </p:cNvSpPr>
              <p:nvPr/>
            </p:nvSpPr>
            <p:spPr bwMode="auto">
              <a:xfrm flipV="1">
                <a:off x="4205" y="905"/>
                <a:ext cx="39" cy="647"/>
              </a:xfrm>
              <a:prstGeom prst="line">
                <a:avLst/>
              </a:prstGeom>
              <a:noFill/>
              <a:ln w="254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683" name="Freeform 515"/>
              <p:cNvSpPr>
                <a:spLocks/>
              </p:cNvSpPr>
              <p:nvPr/>
            </p:nvSpPr>
            <p:spPr bwMode="auto">
              <a:xfrm>
                <a:off x="3771" y="1380"/>
                <a:ext cx="329" cy="117"/>
              </a:xfrm>
              <a:custGeom>
                <a:avLst/>
                <a:gdLst/>
                <a:ahLst/>
                <a:cxnLst>
                  <a:cxn ang="0">
                    <a:pos x="347" y="122"/>
                  </a:cxn>
                  <a:cxn ang="0">
                    <a:pos x="339" y="115"/>
                  </a:cxn>
                  <a:cxn ang="0">
                    <a:pos x="323" y="102"/>
                  </a:cxn>
                  <a:cxn ang="0">
                    <a:pos x="300" y="88"/>
                  </a:cxn>
                  <a:cxn ang="0">
                    <a:pos x="275" y="75"/>
                  </a:cxn>
                  <a:cxn ang="0">
                    <a:pos x="242" y="61"/>
                  </a:cxn>
                  <a:cxn ang="0">
                    <a:pos x="219" y="54"/>
                  </a:cxn>
                  <a:cxn ang="0">
                    <a:pos x="178" y="41"/>
                  </a:cxn>
                  <a:cxn ang="0">
                    <a:pos x="146" y="34"/>
                  </a:cxn>
                  <a:cxn ang="0">
                    <a:pos x="121" y="27"/>
                  </a:cxn>
                  <a:cxn ang="0">
                    <a:pos x="97" y="20"/>
                  </a:cxn>
                  <a:cxn ang="0">
                    <a:pos x="65" y="14"/>
                  </a:cxn>
                  <a:cxn ang="0">
                    <a:pos x="48" y="14"/>
                  </a:cxn>
                  <a:cxn ang="0">
                    <a:pos x="24" y="7"/>
                  </a:cxn>
                  <a:cxn ang="0">
                    <a:pos x="8" y="7"/>
                  </a:cxn>
                  <a:cxn ang="0">
                    <a:pos x="0" y="0"/>
                  </a:cxn>
                  <a:cxn ang="0">
                    <a:pos x="16" y="7"/>
                  </a:cxn>
                  <a:cxn ang="0">
                    <a:pos x="32" y="14"/>
                  </a:cxn>
                  <a:cxn ang="0">
                    <a:pos x="65" y="20"/>
                  </a:cxn>
                  <a:cxn ang="0">
                    <a:pos x="97" y="34"/>
                  </a:cxn>
                  <a:cxn ang="0">
                    <a:pos x="130" y="54"/>
                  </a:cxn>
                  <a:cxn ang="0">
                    <a:pos x="137" y="61"/>
                  </a:cxn>
                  <a:cxn ang="0">
                    <a:pos x="153" y="68"/>
                  </a:cxn>
                  <a:cxn ang="0">
                    <a:pos x="195" y="88"/>
                  </a:cxn>
                  <a:cxn ang="0">
                    <a:pos x="235" y="102"/>
                  </a:cxn>
                  <a:cxn ang="0">
                    <a:pos x="300" y="122"/>
                  </a:cxn>
                  <a:cxn ang="0">
                    <a:pos x="323" y="129"/>
                  </a:cxn>
                </a:cxnLst>
                <a:rect l="0" t="0" r="r" b="b"/>
                <a:pathLst>
                  <a:path w="348" h="130">
                    <a:moveTo>
                      <a:pt x="347" y="122"/>
                    </a:moveTo>
                    <a:lnTo>
                      <a:pt x="339" y="115"/>
                    </a:lnTo>
                    <a:lnTo>
                      <a:pt x="323" y="102"/>
                    </a:lnTo>
                    <a:lnTo>
                      <a:pt x="300" y="88"/>
                    </a:lnTo>
                    <a:lnTo>
                      <a:pt x="275" y="75"/>
                    </a:lnTo>
                    <a:lnTo>
                      <a:pt x="242" y="61"/>
                    </a:lnTo>
                    <a:lnTo>
                      <a:pt x="219" y="54"/>
                    </a:lnTo>
                    <a:lnTo>
                      <a:pt x="178" y="41"/>
                    </a:lnTo>
                    <a:lnTo>
                      <a:pt x="146" y="34"/>
                    </a:lnTo>
                    <a:lnTo>
                      <a:pt x="121" y="27"/>
                    </a:lnTo>
                    <a:lnTo>
                      <a:pt x="97" y="20"/>
                    </a:lnTo>
                    <a:lnTo>
                      <a:pt x="65" y="14"/>
                    </a:lnTo>
                    <a:lnTo>
                      <a:pt x="48" y="14"/>
                    </a:lnTo>
                    <a:lnTo>
                      <a:pt x="24" y="7"/>
                    </a:lnTo>
                    <a:lnTo>
                      <a:pt x="8" y="7"/>
                    </a:lnTo>
                    <a:lnTo>
                      <a:pt x="0" y="0"/>
                    </a:lnTo>
                    <a:lnTo>
                      <a:pt x="16" y="7"/>
                    </a:lnTo>
                    <a:lnTo>
                      <a:pt x="32" y="14"/>
                    </a:lnTo>
                    <a:lnTo>
                      <a:pt x="65" y="20"/>
                    </a:lnTo>
                    <a:lnTo>
                      <a:pt x="97" y="34"/>
                    </a:lnTo>
                    <a:lnTo>
                      <a:pt x="130" y="54"/>
                    </a:lnTo>
                    <a:lnTo>
                      <a:pt x="137" y="61"/>
                    </a:lnTo>
                    <a:lnTo>
                      <a:pt x="153" y="68"/>
                    </a:lnTo>
                    <a:lnTo>
                      <a:pt x="195" y="88"/>
                    </a:lnTo>
                    <a:lnTo>
                      <a:pt x="235" y="102"/>
                    </a:lnTo>
                    <a:lnTo>
                      <a:pt x="300" y="122"/>
                    </a:lnTo>
                    <a:lnTo>
                      <a:pt x="323" y="129"/>
                    </a:lnTo>
                  </a:path>
                </a:pathLst>
              </a:custGeom>
              <a:solidFill>
                <a:srgbClr val="CCCC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84" name="Freeform 516"/>
              <p:cNvSpPr>
                <a:spLocks/>
              </p:cNvSpPr>
              <p:nvPr/>
            </p:nvSpPr>
            <p:spPr bwMode="auto">
              <a:xfrm>
                <a:off x="4205" y="1307"/>
                <a:ext cx="336" cy="180"/>
              </a:xfrm>
              <a:custGeom>
                <a:avLst/>
                <a:gdLst/>
                <a:ahLst/>
                <a:cxnLst>
                  <a:cxn ang="0">
                    <a:pos x="0" y="34"/>
                  </a:cxn>
                  <a:cxn ang="0">
                    <a:pos x="23" y="28"/>
                  </a:cxn>
                  <a:cxn ang="0">
                    <a:pos x="48" y="20"/>
                  </a:cxn>
                  <a:cxn ang="0">
                    <a:pos x="71" y="14"/>
                  </a:cxn>
                  <a:cxn ang="0">
                    <a:pos x="104" y="7"/>
                  </a:cxn>
                  <a:cxn ang="0">
                    <a:pos x="136" y="0"/>
                  </a:cxn>
                  <a:cxn ang="0">
                    <a:pos x="160" y="0"/>
                  </a:cxn>
                  <a:cxn ang="0">
                    <a:pos x="176" y="0"/>
                  </a:cxn>
                  <a:cxn ang="0">
                    <a:pos x="200" y="7"/>
                  </a:cxn>
                  <a:cxn ang="0">
                    <a:pos x="209" y="7"/>
                  </a:cxn>
                  <a:cxn ang="0">
                    <a:pos x="233" y="14"/>
                  </a:cxn>
                  <a:cxn ang="0">
                    <a:pos x="258" y="20"/>
                  </a:cxn>
                  <a:cxn ang="0">
                    <a:pos x="273" y="28"/>
                  </a:cxn>
                  <a:cxn ang="0">
                    <a:pos x="298" y="41"/>
                  </a:cxn>
                  <a:cxn ang="0">
                    <a:pos x="298" y="47"/>
                  </a:cxn>
                  <a:cxn ang="0">
                    <a:pos x="306" y="55"/>
                  </a:cxn>
                  <a:cxn ang="0">
                    <a:pos x="314" y="75"/>
                  </a:cxn>
                  <a:cxn ang="0">
                    <a:pos x="314" y="88"/>
                  </a:cxn>
                  <a:cxn ang="0">
                    <a:pos x="314" y="115"/>
                  </a:cxn>
                  <a:cxn ang="0">
                    <a:pos x="314" y="122"/>
                  </a:cxn>
                  <a:cxn ang="0">
                    <a:pos x="314" y="136"/>
                  </a:cxn>
                  <a:cxn ang="0">
                    <a:pos x="314" y="156"/>
                  </a:cxn>
                  <a:cxn ang="0">
                    <a:pos x="322" y="177"/>
                  </a:cxn>
                  <a:cxn ang="0">
                    <a:pos x="331" y="190"/>
                  </a:cxn>
                  <a:cxn ang="0">
                    <a:pos x="338" y="198"/>
                  </a:cxn>
                  <a:cxn ang="0">
                    <a:pos x="347" y="198"/>
                  </a:cxn>
                  <a:cxn ang="0">
                    <a:pos x="355" y="190"/>
                  </a:cxn>
                  <a:cxn ang="0">
                    <a:pos x="355" y="183"/>
                  </a:cxn>
                  <a:cxn ang="0">
                    <a:pos x="355" y="177"/>
                  </a:cxn>
                  <a:cxn ang="0">
                    <a:pos x="355" y="169"/>
                  </a:cxn>
                  <a:cxn ang="0">
                    <a:pos x="355" y="156"/>
                  </a:cxn>
                  <a:cxn ang="0">
                    <a:pos x="347" y="142"/>
                  </a:cxn>
                  <a:cxn ang="0">
                    <a:pos x="338" y="122"/>
                  </a:cxn>
                  <a:cxn ang="0">
                    <a:pos x="331" y="109"/>
                  </a:cxn>
                  <a:cxn ang="0">
                    <a:pos x="322" y="95"/>
                  </a:cxn>
                  <a:cxn ang="0">
                    <a:pos x="306" y="75"/>
                  </a:cxn>
                  <a:cxn ang="0">
                    <a:pos x="282" y="61"/>
                  </a:cxn>
                  <a:cxn ang="0">
                    <a:pos x="258" y="47"/>
                  </a:cxn>
                  <a:cxn ang="0">
                    <a:pos x="233" y="41"/>
                  </a:cxn>
                  <a:cxn ang="0">
                    <a:pos x="209" y="34"/>
                  </a:cxn>
                  <a:cxn ang="0">
                    <a:pos x="176" y="28"/>
                  </a:cxn>
                  <a:cxn ang="0">
                    <a:pos x="144" y="20"/>
                  </a:cxn>
                  <a:cxn ang="0">
                    <a:pos x="120" y="14"/>
                  </a:cxn>
                  <a:cxn ang="0">
                    <a:pos x="111" y="14"/>
                  </a:cxn>
                  <a:cxn ang="0">
                    <a:pos x="104" y="14"/>
                  </a:cxn>
                  <a:cxn ang="0">
                    <a:pos x="80" y="14"/>
                  </a:cxn>
                  <a:cxn ang="0">
                    <a:pos x="48" y="14"/>
                  </a:cxn>
                  <a:cxn ang="0">
                    <a:pos x="16" y="20"/>
                  </a:cxn>
                  <a:cxn ang="0">
                    <a:pos x="0" y="28"/>
                  </a:cxn>
                </a:cxnLst>
                <a:rect l="0" t="0" r="r" b="b"/>
                <a:pathLst>
                  <a:path w="356" h="199">
                    <a:moveTo>
                      <a:pt x="0" y="34"/>
                    </a:moveTo>
                    <a:lnTo>
                      <a:pt x="23" y="28"/>
                    </a:lnTo>
                    <a:lnTo>
                      <a:pt x="48" y="20"/>
                    </a:lnTo>
                    <a:lnTo>
                      <a:pt x="71" y="14"/>
                    </a:lnTo>
                    <a:lnTo>
                      <a:pt x="104" y="7"/>
                    </a:lnTo>
                    <a:lnTo>
                      <a:pt x="136" y="0"/>
                    </a:lnTo>
                    <a:lnTo>
                      <a:pt x="160" y="0"/>
                    </a:lnTo>
                    <a:lnTo>
                      <a:pt x="176" y="0"/>
                    </a:lnTo>
                    <a:lnTo>
                      <a:pt x="200" y="7"/>
                    </a:lnTo>
                    <a:lnTo>
                      <a:pt x="209" y="7"/>
                    </a:lnTo>
                    <a:lnTo>
                      <a:pt x="233" y="14"/>
                    </a:lnTo>
                    <a:lnTo>
                      <a:pt x="258" y="20"/>
                    </a:lnTo>
                    <a:lnTo>
                      <a:pt x="273" y="28"/>
                    </a:lnTo>
                    <a:lnTo>
                      <a:pt x="298" y="41"/>
                    </a:lnTo>
                    <a:lnTo>
                      <a:pt x="298" y="47"/>
                    </a:lnTo>
                    <a:lnTo>
                      <a:pt x="306" y="55"/>
                    </a:lnTo>
                    <a:lnTo>
                      <a:pt x="314" y="75"/>
                    </a:lnTo>
                    <a:lnTo>
                      <a:pt x="314" y="88"/>
                    </a:lnTo>
                    <a:lnTo>
                      <a:pt x="314" y="115"/>
                    </a:lnTo>
                    <a:lnTo>
                      <a:pt x="314" y="122"/>
                    </a:lnTo>
                    <a:lnTo>
                      <a:pt x="314" y="136"/>
                    </a:lnTo>
                    <a:lnTo>
                      <a:pt x="314" y="156"/>
                    </a:lnTo>
                    <a:lnTo>
                      <a:pt x="322" y="177"/>
                    </a:lnTo>
                    <a:lnTo>
                      <a:pt x="331" y="190"/>
                    </a:lnTo>
                    <a:lnTo>
                      <a:pt x="338" y="198"/>
                    </a:lnTo>
                    <a:lnTo>
                      <a:pt x="347" y="198"/>
                    </a:lnTo>
                    <a:lnTo>
                      <a:pt x="355" y="190"/>
                    </a:lnTo>
                    <a:lnTo>
                      <a:pt x="355" y="183"/>
                    </a:lnTo>
                    <a:lnTo>
                      <a:pt x="355" y="177"/>
                    </a:lnTo>
                    <a:lnTo>
                      <a:pt x="355" y="169"/>
                    </a:lnTo>
                    <a:lnTo>
                      <a:pt x="355" y="156"/>
                    </a:lnTo>
                    <a:lnTo>
                      <a:pt x="347" y="142"/>
                    </a:lnTo>
                    <a:lnTo>
                      <a:pt x="338" y="122"/>
                    </a:lnTo>
                    <a:lnTo>
                      <a:pt x="331" y="109"/>
                    </a:lnTo>
                    <a:lnTo>
                      <a:pt x="322" y="95"/>
                    </a:lnTo>
                    <a:lnTo>
                      <a:pt x="306" y="75"/>
                    </a:lnTo>
                    <a:lnTo>
                      <a:pt x="282" y="61"/>
                    </a:lnTo>
                    <a:lnTo>
                      <a:pt x="258" y="47"/>
                    </a:lnTo>
                    <a:lnTo>
                      <a:pt x="233" y="41"/>
                    </a:lnTo>
                    <a:lnTo>
                      <a:pt x="209" y="34"/>
                    </a:lnTo>
                    <a:lnTo>
                      <a:pt x="176" y="28"/>
                    </a:lnTo>
                    <a:lnTo>
                      <a:pt x="144" y="20"/>
                    </a:lnTo>
                    <a:lnTo>
                      <a:pt x="120" y="14"/>
                    </a:lnTo>
                    <a:lnTo>
                      <a:pt x="111" y="14"/>
                    </a:lnTo>
                    <a:lnTo>
                      <a:pt x="104" y="14"/>
                    </a:lnTo>
                    <a:lnTo>
                      <a:pt x="80" y="14"/>
                    </a:lnTo>
                    <a:lnTo>
                      <a:pt x="48" y="14"/>
                    </a:lnTo>
                    <a:lnTo>
                      <a:pt x="16" y="20"/>
                    </a:lnTo>
                    <a:lnTo>
                      <a:pt x="0" y="28"/>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85" name="Freeform 517"/>
              <p:cNvSpPr>
                <a:spLocks/>
              </p:cNvSpPr>
              <p:nvPr/>
            </p:nvSpPr>
            <p:spPr bwMode="auto">
              <a:xfrm>
                <a:off x="3726" y="917"/>
                <a:ext cx="496" cy="270"/>
              </a:xfrm>
              <a:custGeom>
                <a:avLst/>
                <a:gdLst/>
                <a:ahLst/>
                <a:cxnLst>
                  <a:cxn ang="0">
                    <a:pos x="525" y="284"/>
                  </a:cxn>
                  <a:cxn ang="0">
                    <a:pos x="517" y="264"/>
                  </a:cxn>
                  <a:cxn ang="0">
                    <a:pos x="484" y="223"/>
                  </a:cxn>
                  <a:cxn ang="0">
                    <a:pos x="459" y="203"/>
                  </a:cxn>
                  <a:cxn ang="0">
                    <a:pos x="428" y="176"/>
                  </a:cxn>
                  <a:cxn ang="0">
                    <a:pos x="411" y="162"/>
                  </a:cxn>
                  <a:cxn ang="0">
                    <a:pos x="395" y="155"/>
                  </a:cxn>
                  <a:cxn ang="0">
                    <a:pos x="347" y="134"/>
                  </a:cxn>
                  <a:cxn ang="0">
                    <a:pos x="307" y="121"/>
                  </a:cxn>
                  <a:cxn ang="0">
                    <a:pos x="267" y="108"/>
                  </a:cxn>
                  <a:cxn ang="0">
                    <a:pos x="242" y="102"/>
                  </a:cxn>
                  <a:cxn ang="0">
                    <a:pos x="218" y="95"/>
                  </a:cxn>
                  <a:cxn ang="0">
                    <a:pos x="169" y="81"/>
                  </a:cxn>
                  <a:cxn ang="0">
                    <a:pos x="113" y="61"/>
                  </a:cxn>
                  <a:cxn ang="0">
                    <a:pos x="80" y="47"/>
                  </a:cxn>
                  <a:cxn ang="0">
                    <a:pos x="56" y="34"/>
                  </a:cxn>
                  <a:cxn ang="0">
                    <a:pos x="40" y="27"/>
                  </a:cxn>
                  <a:cxn ang="0">
                    <a:pos x="32" y="20"/>
                  </a:cxn>
                  <a:cxn ang="0">
                    <a:pos x="23" y="14"/>
                  </a:cxn>
                  <a:cxn ang="0">
                    <a:pos x="7" y="7"/>
                  </a:cxn>
                  <a:cxn ang="0">
                    <a:pos x="0" y="0"/>
                  </a:cxn>
                  <a:cxn ang="0">
                    <a:pos x="16" y="0"/>
                  </a:cxn>
                  <a:cxn ang="0">
                    <a:pos x="40" y="7"/>
                  </a:cxn>
                  <a:cxn ang="0">
                    <a:pos x="65" y="20"/>
                  </a:cxn>
                  <a:cxn ang="0">
                    <a:pos x="80" y="27"/>
                  </a:cxn>
                  <a:cxn ang="0">
                    <a:pos x="96" y="41"/>
                  </a:cxn>
                  <a:cxn ang="0">
                    <a:pos x="121" y="54"/>
                  </a:cxn>
                  <a:cxn ang="0">
                    <a:pos x="138" y="68"/>
                  </a:cxn>
                  <a:cxn ang="0">
                    <a:pos x="145" y="74"/>
                  </a:cxn>
                  <a:cxn ang="0">
                    <a:pos x="161" y="89"/>
                  </a:cxn>
                  <a:cxn ang="0">
                    <a:pos x="210" y="115"/>
                  </a:cxn>
                  <a:cxn ang="0">
                    <a:pos x="258" y="142"/>
                  </a:cxn>
                  <a:cxn ang="0">
                    <a:pos x="298" y="162"/>
                  </a:cxn>
                  <a:cxn ang="0">
                    <a:pos x="315" y="169"/>
                  </a:cxn>
                  <a:cxn ang="0">
                    <a:pos x="340" y="176"/>
                  </a:cxn>
                  <a:cxn ang="0">
                    <a:pos x="371" y="189"/>
                  </a:cxn>
                  <a:cxn ang="0">
                    <a:pos x="403" y="203"/>
                  </a:cxn>
                  <a:cxn ang="0">
                    <a:pos x="444" y="223"/>
                  </a:cxn>
                  <a:cxn ang="0">
                    <a:pos x="452" y="230"/>
                  </a:cxn>
                  <a:cxn ang="0">
                    <a:pos x="459" y="237"/>
                  </a:cxn>
                  <a:cxn ang="0">
                    <a:pos x="492" y="257"/>
                  </a:cxn>
                  <a:cxn ang="0">
                    <a:pos x="508" y="278"/>
                  </a:cxn>
                  <a:cxn ang="0">
                    <a:pos x="525" y="291"/>
                  </a:cxn>
                  <a:cxn ang="0">
                    <a:pos x="525" y="298"/>
                  </a:cxn>
                </a:cxnLst>
                <a:rect l="0" t="0" r="r" b="b"/>
                <a:pathLst>
                  <a:path w="526" h="299">
                    <a:moveTo>
                      <a:pt x="525" y="284"/>
                    </a:moveTo>
                    <a:lnTo>
                      <a:pt x="517" y="264"/>
                    </a:lnTo>
                    <a:lnTo>
                      <a:pt x="484" y="223"/>
                    </a:lnTo>
                    <a:lnTo>
                      <a:pt x="459" y="203"/>
                    </a:lnTo>
                    <a:lnTo>
                      <a:pt x="428" y="176"/>
                    </a:lnTo>
                    <a:lnTo>
                      <a:pt x="411" y="162"/>
                    </a:lnTo>
                    <a:lnTo>
                      <a:pt x="395" y="155"/>
                    </a:lnTo>
                    <a:lnTo>
                      <a:pt x="347" y="134"/>
                    </a:lnTo>
                    <a:lnTo>
                      <a:pt x="307" y="121"/>
                    </a:lnTo>
                    <a:lnTo>
                      <a:pt x="267" y="108"/>
                    </a:lnTo>
                    <a:lnTo>
                      <a:pt x="242" y="102"/>
                    </a:lnTo>
                    <a:lnTo>
                      <a:pt x="218" y="95"/>
                    </a:lnTo>
                    <a:lnTo>
                      <a:pt x="169" y="81"/>
                    </a:lnTo>
                    <a:lnTo>
                      <a:pt x="113" y="61"/>
                    </a:lnTo>
                    <a:lnTo>
                      <a:pt x="80" y="47"/>
                    </a:lnTo>
                    <a:lnTo>
                      <a:pt x="56" y="34"/>
                    </a:lnTo>
                    <a:lnTo>
                      <a:pt x="40" y="27"/>
                    </a:lnTo>
                    <a:lnTo>
                      <a:pt x="32" y="20"/>
                    </a:lnTo>
                    <a:lnTo>
                      <a:pt x="23" y="14"/>
                    </a:lnTo>
                    <a:lnTo>
                      <a:pt x="7" y="7"/>
                    </a:lnTo>
                    <a:lnTo>
                      <a:pt x="0" y="0"/>
                    </a:lnTo>
                    <a:lnTo>
                      <a:pt x="16" y="0"/>
                    </a:lnTo>
                    <a:lnTo>
                      <a:pt x="40" y="7"/>
                    </a:lnTo>
                    <a:lnTo>
                      <a:pt x="65" y="20"/>
                    </a:lnTo>
                    <a:lnTo>
                      <a:pt x="80" y="27"/>
                    </a:lnTo>
                    <a:lnTo>
                      <a:pt x="96" y="41"/>
                    </a:lnTo>
                    <a:lnTo>
                      <a:pt x="121" y="54"/>
                    </a:lnTo>
                    <a:lnTo>
                      <a:pt x="138" y="68"/>
                    </a:lnTo>
                    <a:lnTo>
                      <a:pt x="145" y="74"/>
                    </a:lnTo>
                    <a:lnTo>
                      <a:pt x="161" y="89"/>
                    </a:lnTo>
                    <a:lnTo>
                      <a:pt x="210" y="115"/>
                    </a:lnTo>
                    <a:lnTo>
                      <a:pt x="258" y="142"/>
                    </a:lnTo>
                    <a:lnTo>
                      <a:pt x="298" y="162"/>
                    </a:lnTo>
                    <a:lnTo>
                      <a:pt x="315" y="169"/>
                    </a:lnTo>
                    <a:lnTo>
                      <a:pt x="340" y="176"/>
                    </a:lnTo>
                    <a:lnTo>
                      <a:pt x="371" y="189"/>
                    </a:lnTo>
                    <a:lnTo>
                      <a:pt x="403" y="203"/>
                    </a:lnTo>
                    <a:lnTo>
                      <a:pt x="444" y="223"/>
                    </a:lnTo>
                    <a:lnTo>
                      <a:pt x="452" y="230"/>
                    </a:lnTo>
                    <a:lnTo>
                      <a:pt x="459" y="237"/>
                    </a:lnTo>
                    <a:lnTo>
                      <a:pt x="492" y="257"/>
                    </a:lnTo>
                    <a:lnTo>
                      <a:pt x="508" y="278"/>
                    </a:lnTo>
                    <a:lnTo>
                      <a:pt x="525" y="291"/>
                    </a:lnTo>
                    <a:lnTo>
                      <a:pt x="525" y="298"/>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86" name="Freeform 518"/>
              <p:cNvSpPr>
                <a:spLocks/>
              </p:cNvSpPr>
              <p:nvPr/>
            </p:nvSpPr>
            <p:spPr bwMode="auto">
              <a:xfrm>
                <a:off x="4236" y="650"/>
                <a:ext cx="680" cy="318"/>
              </a:xfrm>
              <a:custGeom>
                <a:avLst/>
                <a:gdLst/>
                <a:ahLst/>
                <a:cxnLst>
                  <a:cxn ang="0">
                    <a:pos x="7" y="311"/>
                  </a:cxn>
                  <a:cxn ang="0">
                    <a:pos x="32" y="297"/>
                  </a:cxn>
                  <a:cxn ang="0">
                    <a:pos x="71" y="270"/>
                  </a:cxn>
                  <a:cxn ang="0">
                    <a:pos x="104" y="250"/>
                  </a:cxn>
                  <a:cxn ang="0">
                    <a:pos x="144" y="230"/>
                  </a:cxn>
                  <a:cxn ang="0">
                    <a:pos x="177" y="209"/>
                  </a:cxn>
                  <a:cxn ang="0">
                    <a:pos x="209" y="196"/>
                  </a:cxn>
                  <a:cxn ang="0">
                    <a:pos x="233" y="182"/>
                  </a:cxn>
                  <a:cxn ang="0">
                    <a:pos x="258" y="176"/>
                  </a:cxn>
                  <a:cxn ang="0">
                    <a:pos x="274" y="169"/>
                  </a:cxn>
                  <a:cxn ang="0">
                    <a:pos x="322" y="156"/>
                  </a:cxn>
                  <a:cxn ang="0">
                    <a:pos x="436" y="122"/>
                  </a:cxn>
                  <a:cxn ang="0">
                    <a:pos x="485" y="108"/>
                  </a:cxn>
                  <a:cxn ang="0">
                    <a:pos x="509" y="102"/>
                  </a:cxn>
                  <a:cxn ang="0">
                    <a:pos x="565" y="81"/>
                  </a:cxn>
                  <a:cxn ang="0">
                    <a:pos x="597" y="68"/>
                  </a:cxn>
                  <a:cxn ang="0">
                    <a:pos x="646" y="47"/>
                  </a:cxn>
                  <a:cxn ang="0">
                    <a:pos x="662" y="41"/>
                  </a:cxn>
                  <a:cxn ang="0">
                    <a:pos x="678" y="34"/>
                  </a:cxn>
                  <a:cxn ang="0">
                    <a:pos x="686" y="27"/>
                  </a:cxn>
                  <a:cxn ang="0">
                    <a:pos x="695" y="20"/>
                  </a:cxn>
                  <a:cxn ang="0">
                    <a:pos x="702" y="14"/>
                  </a:cxn>
                  <a:cxn ang="0">
                    <a:pos x="719" y="7"/>
                  </a:cxn>
                  <a:cxn ang="0">
                    <a:pos x="719" y="0"/>
                  </a:cxn>
                  <a:cxn ang="0">
                    <a:pos x="702" y="7"/>
                  </a:cxn>
                  <a:cxn ang="0">
                    <a:pos x="678" y="14"/>
                  </a:cxn>
                  <a:cxn ang="0">
                    <a:pos x="653" y="20"/>
                  </a:cxn>
                  <a:cxn ang="0">
                    <a:pos x="637" y="20"/>
                  </a:cxn>
                  <a:cxn ang="0">
                    <a:pos x="629" y="20"/>
                  </a:cxn>
                  <a:cxn ang="0">
                    <a:pos x="613" y="27"/>
                  </a:cxn>
                  <a:cxn ang="0">
                    <a:pos x="574" y="41"/>
                  </a:cxn>
                  <a:cxn ang="0">
                    <a:pos x="558" y="47"/>
                  </a:cxn>
                  <a:cxn ang="0">
                    <a:pos x="516" y="61"/>
                  </a:cxn>
                  <a:cxn ang="0">
                    <a:pos x="476" y="74"/>
                  </a:cxn>
                  <a:cxn ang="0">
                    <a:pos x="444" y="88"/>
                  </a:cxn>
                  <a:cxn ang="0">
                    <a:pos x="396" y="108"/>
                  </a:cxn>
                  <a:cxn ang="0">
                    <a:pos x="371" y="116"/>
                  </a:cxn>
                  <a:cxn ang="0">
                    <a:pos x="347" y="122"/>
                  </a:cxn>
                  <a:cxn ang="0">
                    <a:pos x="306" y="143"/>
                  </a:cxn>
                  <a:cxn ang="0">
                    <a:pos x="258" y="162"/>
                  </a:cxn>
                  <a:cxn ang="0">
                    <a:pos x="225" y="176"/>
                  </a:cxn>
                  <a:cxn ang="0">
                    <a:pos x="200" y="189"/>
                  </a:cxn>
                  <a:cxn ang="0">
                    <a:pos x="169" y="203"/>
                  </a:cxn>
                  <a:cxn ang="0">
                    <a:pos x="153" y="216"/>
                  </a:cxn>
                  <a:cxn ang="0">
                    <a:pos x="128" y="230"/>
                  </a:cxn>
                  <a:cxn ang="0">
                    <a:pos x="120" y="236"/>
                  </a:cxn>
                  <a:cxn ang="0">
                    <a:pos x="104" y="250"/>
                  </a:cxn>
                  <a:cxn ang="0">
                    <a:pos x="80" y="270"/>
                  </a:cxn>
                  <a:cxn ang="0">
                    <a:pos x="47" y="297"/>
                  </a:cxn>
                  <a:cxn ang="0">
                    <a:pos x="16" y="332"/>
                  </a:cxn>
                  <a:cxn ang="0">
                    <a:pos x="0" y="352"/>
                  </a:cxn>
                </a:cxnLst>
                <a:rect l="0" t="0" r="r" b="b"/>
                <a:pathLst>
                  <a:path w="720" h="353">
                    <a:moveTo>
                      <a:pt x="7" y="311"/>
                    </a:moveTo>
                    <a:lnTo>
                      <a:pt x="32" y="297"/>
                    </a:lnTo>
                    <a:lnTo>
                      <a:pt x="71" y="270"/>
                    </a:lnTo>
                    <a:lnTo>
                      <a:pt x="104" y="250"/>
                    </a:lnTo>
                    <a:lnTo>
                      <a:pt x="144" y="230"/>
                    </a:lnTo>
                    <a:lnTo>
                      <a:pt x="177" y="209"/>
                    </a:lnTo>
                    <a:lnTo>
                      <a:pt x="209" y="196"/>
                    </a:lnTo>
                    <a:lnTo>
                      <a:pt x="233" y="182"/>
                    </a:lnTo>
                    <a:lnTo>
                      <a:pt x="258" y="176"/>
                    </a:lnTo>
                    <a:lnTo>
                      <a:pt x="274" y="169"/>
                    </a:lnTo>
                    <a:lnTo>
                      <a:pt x="322" y="156"/>
                    </a:lnTo>
                    <a:lnTo>
                      <a:pt x="436" y="122"/>
                    </a:lnTo>
                    <a:lnTo>
                      <a:pt x="485" y="108"/>
                    </a:lnTo>
                    <a:lnTo>
                      <a:pt x="509" y="102"/>
                    </a:lnTo>
                    <a:lnTo>
                      <a:pt x="565" y="81"/>
                    </a:lnTo>
                    <a:lnTo>
                      <a:pt x="597" y="68"/>
                    </a:lnTo>
                    <a:lnTo>
                      <a:pt x="646" y="47"/>
                    </a:lnTo>
                    <a:lnTo>
                      <a:pt x="662" y="41"/>
                    </a:lnTo>
                    <a:lnTo>
                      <a:pt x="678" y="34"/>
                    </a:lnTo>
                    <a:lnTo>
                      <a:pt x="686" y="27"/>
                    </a:lnTo>
                    <a:lnTo>
                      <a:pt x="695" y="20"/>
                    </a:lnTo>
                    <a:lnTo>
                      <a:pt x="702" y="14"/>
                    </a:lnTo>
                    <a:lnTo>
                      <a:pt x="719" y="7"/>
                    </a:lnTo>
                    <a:lnTo>
                      <a:pt x="719" y="0"/>
                    </a:lnTo>
                    <a:lnTo>
                      <a:pt x="702" y="7"/>
                    </a:lnTo>
                    <a:lnTo>
                      <a:pt x="678" y="14"/>
                    </a:lnTo>
                    <a:lnTo>
                      <a:pt x="653" y="20"/>
                    </a:lnTo>
                    <a:lnTo>
                      <a:pt x="637" y="20"/>
                    </a:lnTo>
                    <a:lnTo>
                      <a:pt x="629" y="20"/>
                    </a:lnTo>
                    <a:lnTo>
                      <a:pt x="613" y="27"/>
                    </a:lnTo>
                    <a:lnTo>
                      <a:pt x="574" y="41"/>
                    </a:lnTo>
                    <a:lnTo>
                      <a:pt x="558" y="47"/>
                    </a:lnTo>
                    <a:lnTo>
                      <a:pt x="516" y="61"/>
                    </a:lnTo>
                    <a:lnTo>
                      <a:pt x="476" y="74"/>
                    </a:lnTo>
                    <a:lnTo>
                      <a:pt x="444" y="88"/>
                    </a:lnTo>
                    <a:lnTo>
                      <a:pt x="396" y="108"/>
                    </a:lnTo>
                    <a:lnTo>
                      <a:pt x="371" y="116"/>
                    </a:lnTo>
                    <a:lnTo>
                      <a:pt x="347" y="122"/>
                    </a:lnTo>
                    <a:lnTo>
                      <a:pt x="306" y="143"/>
                    </a:lnTo>
                    <a:lnTo>
                      <a:pt x="258" y="162"/>
                    </a:lnTo>
                    <a:lnTo>
                      <a:pt x="225" y="176"/>
                    </a:lnTo>
                    <a:lnTo>
                      <a:pt x="200" y="189"/>
                    </a:lnTo>
                    <a:lnTo>
                      <a:pt x="169" y="203"/>
                    </a:lnTo>
                    <a:lnTo>
                      <a:pt x="153" y="216"/>
                    </a:lnTo>
                    <a:lnTo>
                      <a:pt x="128" y="230"/>
                    </a:lnTo>
                    <a:lnTo>
                      <a:pt x="120" y="236"/>
                    </a:lnTo>
                    <a:lnTo>
                      <a:pt x="104" y="250"/>
                    </a:lnTo>
                    <a:lnTo>
                      <a:pt x="80" y="270"/>
                    </a:lnTo>
                    <a:lnTo>
                      <a:pt x="47" y="297"/>
                    </a:lnTo>
                    <a:lnTo>
                      <a:pt x="16" y="332"/>
                    </a:lnTo>
                    <a:lnTo>
                      <a:pt x="0" y="352"/>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grpSp>
            <p:nvGrpSpPr>
              <p:cNvPr id="7233" name="Group 519"/>
              <p:cNvGrpSpPr>
                <a:grpSpLocks/>
              </p:cNvGrpSpPr>
              <p:nvPr/>
            </p:nvGrpSpPr>
            <p:grpSpPr bwMode="auto">
              <a:xfrm>
                <a:off x="4153" y="363"/>
                <a:ext cx="94" cy="373"/>
                <a:chOff x="4491" y="274"/>
                <a:chExt cx="99" cy="413"/>
              </a:xfrm>
            </p:grpSpPr>
            <p:sp>
              <p:nvSpPr>
                <p:cNvPr id="7688" name="Line 520"/>
                <p:cNvSpPr>
                  <a:spLocks noChangeShapeType="1"/>
                </p:cNvSpPr>
                <p:nvPr/>
              </p:nvSpPr>
              <p:spPr bwMode="auto">
                <a:xfrm flipH="1" flipV="1">
                  <a:off x="4530" y="436"/>
                  <a:ext cx="49" cy="250"/>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nvGrpSpPr>
                <p:cNvPr id="7244" name="Group 521"/>
                <p:cNvGrpSpPr>
                  <a:grpSpLocks/>
                </p:cNvGrpSpPr>
                <p:nvPr/>
              </p:nvGrpSpPr>
              <p:grpSpPr bwMode="auto">
                <a:xfrm>
                  <a:off x="4530" y="564"/>
                  <a:ext cx="44" cy="123"/>
                  <a:chOff x="4530" y="564"/>
                  <a:chExt cx="44" cy="123"/>
                </a:xfrm>
              </p:grpSpPr>
              <p:sp>
                <p:nvSpPr>
                  <p:cNvPr id="7690" name="Freeform 522"/>
                  <p:cNvSpPr>
                    <a:spLocks/>
                  </p:cNvSpPr>
                  <p:nvPr/>
                </p:nvSpPr>
                <p:spPr bwMode="auto">
                  <a:xfrm>
                    <a:off x="4555" y="645"/>
                    <a:ext cx="19" cy="42"/>
                  </a:xfrm>
                  <a:custGeom>
                    <a:avLst/>
                    <a:gdLst/>
                    <a:ahLst/>
                    <a:cxnLst>
                      <a:cxn ang="0">
                        <a:pos x="18" y="27"/>
                      </a:cxn>
                      <a:cxn ang="0">
                        <a:pos x="18" y="20"/>
                      </a:cxn>
                      <a:cxn ang="0">
                        <a:pos x="8" y="13"/>
                      </a:cxn>
                      <a:cxn ang="0">
                        <a:pos x="0" y="0"/>
                      </a:cxn>
                      <a:cxn ang="0">
                        <a:pos x="0" y="6"/>
                      </a:cxn>
                      <a:cxn ang="0">
                        <a:pos x="0" y="13"/>
                      </a:cxn>
                      <a:cxn ang="0">
                        <a:pos x="8" y="34"/>
                      </a:cxn>
                      <a:cxn ang="0">
                        <a:pos x="18" y="41"/>
                      </a:cxn>
                    </a:cxnLst>
                    <a:rect l="0" t="0" r="r" b="b"/>
                    <a:pathLst>
                      <a:path w="19" h="42">
                        <a:moveTo>
                          <a:pt x="18" y="27"/>
                        </a:moveTo>
                        <a:lnTo>
                          <a:pt x="18" y="20"/>
                        </a:lnTo>
                        <a:lnTo>
                          <a:pt x="8" y="13"/>
                        </a:lnTo>
                        <a:lnTo>
                          <a:pt x="0" y="0"/>
                        </a:lnTo>
                        <a:lnTo>
                          <a:pt x="0" y="6"/>
                        </a:lnTo>
                        <a:lnTo>
                          <a:pt x="0" y="13"/>
                        </a:lnTo>
                        <a:lnTo>
                          <a:pt x="8" y="34"/>
                        </a:lnTo>
                        <a:lnTo>
                          <a:pt x="18" y="41"/>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91" name="Line 523"/>
                  <p:cNvSpPr>
                    <a:spLocks noChangeShapeType="1"/>
                  </p:cNvSpPr>
                  <p:nvPr/>
                </p:nvSpPr>
                <p:spPr bwMode="auto">
                  <a:xfrm flipH="1" flipV="1">
                    <a:off x="4530" y="564"/>
                    <a:ext cx="25" cy="95"/>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263" name="Group 524"/>
                <p:cNvGrpSpPr>
                  <a:grpSpLocks/>
                </p:cNvGrpSpPr>
                <p:nvPr/>
              </p:nvGrpSpPr>
              <p:grpSpPr bwMode="auto">
                <a:xfrm>
                  <a:off x="4522" y="529"/>
                  <a:ext cx="52" cy="116"/>
                  <a:chOff x="4522" y="529"/>
                  <a:chExt cx="52" cy="116"/>
                </a:xfrm>
              </p:grpSpPr>
              <p:sp>
                <p:nvSpPr>
                  <p:cNvPr id="7693" name="Freeform 525"/>
                  <p:cNvSpPr>
                    <a:spLocks/>
                  </p:cNvSpPr>
                  <p:nvPr/>
                </p:nvSpPr>
                <p:spPr bwMode="auto">
                  <a:xfrm>
                    <a:off x="4555" y="609"/>
                    <a:ext cx="19" cy="36"/>
                  </a:xfrm>
                  <a:custGeom>
                    <a:avLst/>
                    <a:gdLst/>
                    <a:ahLst/>
                    <a:cxnLst>
                      <a:cxn ang="0">
                        <a:pos x="18" y="28"/>
                      </a:cxn>
                      <a:cxn ang="0">
                        <a:pos x="18" y="21"/>
                      </a:cxn>
                      <a:cxn ang="0">
                        <a:pos x="8" y="14"/>
                      </a:cxn>
                      <a:cxn ang="0">
                        <a:pos x="0" y="0"/>
                      </a:cxn>
                      <a:cxn ang="0">
                        <a:pos x="0" y="7"/>
                      </a:cxn>
                      <a:cxn ang="0">
                        <a:pos x="0" y="14"/>
                      </a:cxn>
                      <a:cxn ang="0">
                        <a:pos x="0" y="21"/>
                      </a:cxn>
                      <a:cxn ang="0">
                        <a:pos x="8" y="28"/>
                      </a:cxn>
                      <a:cxn ang="0">
                        <a:pos x="18" y="35"/>
                      </a:cxn>
                    </a:cxnLst>
                    <a:rect l="0" t="0" r="r" b="b"/>
                    <a:pathLst>
                      <a:path w="19" h="36">
                        <a:moveTo>
                          <a:pt x="18" y="28"/>
                        </a:moveTo>
                        <a:lnTo>
                          <a:pt x="18" y="21"/>
                        </a:lnTo>
                        <a:lnTo>
                          <a:pt x="8" y="14"/>
                        </a:lnTo>
                        <a:lnTo>
                          <a:pt x="0" y="0"/>
                        </a:lnTo>
                        <a:lnTo>
                          <a:pt x="0" y="7"/>
                        </a:lnTo>
                        <a:lnTo>
                          <a:pt x="0" y="14"/>
                        </a:lnTo>
                        <a:lnTo>
                          <a:pt x="0" y="21"/>
                        </a:lnTo>
                        <a:lnTo>
                          <a:pt x="8" y="28"/>
                        </a:lnTo>
                        <a:lnTo>
                          <a:pt x="18" y="35"/>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94" name="Line 526"/>
                  <p:cNvSpPr>
                    <a:spLocks noChangeShapeType="1"/>
                  </p:cNvSpPr>
                  <p:nvPr/>
                </p:nvSpPr>
                <p:spPr bwMode="auto">
                  <a:xfrm flipH="1" flipV="1">
                    <a:off x="4522" y="529"/>
                    <a:ext cx="33" cy="95"/>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265" name="Group 527"/>
                <p:cNvGrpSpPr>
                  <a:grpSpLocks/>
                </p:cNvGrpSpPr>
                <p:nvPr/>
              </p:nvGrpSpPr>
              <p:grpSpPr bwMode="auto">
                <a:xfrm>
                  <a:off x="4514" y="489"/>
                  <a:ext cx="51" cy="116"/>
                  <a:chOff x="4514" y="489"/>
                  <a:chExt cx="51" cy="116"/>
                </a:xfrm>
              </p:grpSpPr>
              <p:sp>
                <p:nvSpPr>
                  <p:cNvPr id="7696" name="Freeform 528"/>
                  <p:cNvSpPr>
                    <a:spLocks/>
                  </p:cNvSpPr>
                  <p:nvPr/>
                </p:nvSpPr>
                <p:spPr bwMode="auto">
                  <a:xfrm>
                    <a:off x="4546" y="569"/>
                    <a:ext cx="19" cy="36"/>
                  </a:xfrm>
                  <a:custGeom>
                    <a:avLst/>
                    <a:gdLst/>
                    <a:ahLst/>
                    <a:cxnLst>
                      <a:cxn ang="0">
                        <a:pos x="18" y="28"/>
                      </a:cxn>
                      <a:cxn ang="0">
                        <a:pos x="18" y="21"/>
                      </a:cxn>
                      <a:cxn ang="0">
                        <a:pos x="9" y="14"/>
                      </a:cxn>
                      <a:cxn ang="0">
                        <a:pos x="0" y="0"/>
                      </a:cxn>
                      <a:cxn ang="0">
                        <a:pos x="0" y="7"/>
                      </a:cxn>
                      <a:cxn ang="0">
                        <a:pos x="0" y="14"/>
                      </a:cxn>
                      <a:cxn ang="0">
                        <a:pos x="0" y="21"/>
                      </a:cxn>
                      <a:cxn ang="0">
                        <a:pos x="18" y="35"/>
                      </a:cxn>
                    </a:cxnLst>
                    <a:rect l="0" t="0" r="r" b="b"/>
                    <a:pathLst>
                      <a:path w="19" h="36">
                        <a:moveTo>
                          <a:pt x="18" y="28"/>
                        </a:moveTo>
                        <a:lnTo>
                          <a:pt x="18" y="21"/>
                        </a:lnTo>
                        <a:lnTo>
                          <a:pt x="9" y="14"/>
                        </a:lnTo>
                        <a:lnTo>
                          <a:pt x="0" y="0"/>
                        </a:lnTo>
                        <a:lnTo>
                          <a:pt x="0" y="7"/>
                        </a:lnTo>
                        <a:lnTo>
                          <a:pt x="0" y="14"/>
                        </a:lnTo>
                        <a:lnTo>
                          <a:pt x="0" y="21"/>
                        </a:lnTo>
                        <a:lnTo>
                          <a:pt x="18" y="35"/>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697" name="Line 529"/>
                  <p:cNvSpPr>
                    <a:spLocks noChangeShapeType="1"/>
                  </p:cNvSpPr>
                  <p:nvPr/>
                </p:nvSpPr>
                <p:spPr bwMode="auto">
                  <a:xfrm flipH="1" flipV="1">
                    <a:off x="4514" y="489"/>
                    <a:ext cx="32" cy="95"/>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268" name="Group 530"/>
                <p:cNvGrpSpPr>
                  <a:grpSpLocks/>
                </p:cNvGrpSpPr>
                <p:nvPr/>
              </p:nvGrpSpPr>
              <p:grpSpPr bwMode="auto">
                <a:xfrm>
                  <a:off x="4506" y="448"/>
                  <a:ext cx="51" cy="123"/>
                  <a:chOff x="4506" y="448"/>
                  <a:chExt cx="51" cy="123"/>
                </a:xfrm>
              </p:grpSpPr>
              <p:sp>
                <p:nvSpPr>
                  <p:cNvPr id="7699" name="Freeform 531"/>
                  <p:cNvSpPr>
                    <a:spLocks/>
                  </p:cNvSpPr>
                  <p:nvPr/>
                </p:nvSpPr>
                <p:spPr bwMode="auto">
                  <a:xfrm>
                    <a:off x="4539" y="529"/>
                    <a:ext cx="18" cy="42"/>
                  </a:xfrm>
                  <a:custGeom>
                    <a:avLst/>
                    <a:gdLst/>
                    <a:ahLst/>
                    <a:cxnLst>
                      <a:cxn ang="0">
                        <a:pos x="17" y="27"/>
                      </a:cxn>
                      <a:cxn ang="0">
                        <a:pos x="17" y="20"/>
                      </a:cxn>
                      <a:cxn ang="0">
                        <a:pos x="8" y="13"/>
                      </a:cxn>
                      <a:cxn ang="0">
                        <a:pos x="0" y="0"/>
                      </a:cxn>
                      <a:cxn ang="0">
                        <a:pos x="0" y="6"/>
                      </a:cxn>
                      <a:cxn ang="0">
                        <a:pos x="0" y="13"/>
                      </a:cxn>
                      <a:cxn ang="0">
                        <a:pos x="0" y="20"/>
                      </a:cxn>
                      <a:cxn ang="0">
                        <a:pos x="8" y="34"/>
                      </a:cxn>
                      <a:cxn ang="0">
                        <a:pos x="17" y="41"/>
                      </a:cxn>
                    </a:cxnLst>
                    <a:rect l="0" t="0" r="r" b="b"/>
                    <a:pathLst>
                      <a:path w="18" h="42">
                        <a:moveTo>
                          <a:pt x="17" y="27"/>
                        </a:moveTo>
                        <a:lnTo>
                          <a:pt x="17" y="20"/>
                        </a:lnTo>
                        <a:lnTo>
                          <a:pt x="8" y="13"/>
                        </a:lnTo>
                        <a:lnTo>
                          <a:pt x="0" y="0"/>
                        </a:lnTo>
                        <a:lnTo>
                          <a:pt x="0" y="6"/>
                        </a:lnTo>
                        <a:lnTo>
                          <a:pt x="0" y="13"/>
                        </a:lnTo>
                        <a:lnTo>
                          <a:pt x="0" y="20"/>
                        </a:lnTo>
                        <a:lnTo>
                          <a:pt x="8" y="34"/>
                        </a:lnTo>
                        <a:lnTo>
                          <a:pt x="17" y="41"/>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00" name="Line 532"/>
                  <p:cNvSpPr>
                    <a:spLocks noChangeShapeType="1"/>
                  </p:cNvSpPr>
                  <p:nvPr/>
                </p:nvSpPr>
                <p:spPr bwMode="auto">
                  <a:xfrm flipH="1" flipV="1">
                    <a:off x="4506" y="448"/>
                    <a:ext cx="33" cy="95"/>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271" name="Group 533"/>
                <p:cNvGrpSpPr>
                  <a:grpSpLocks/>
                </p:cNvGrpSpPr>
                <p:nvPr/>
              </p:nvGrpSpPr>
              <p:grpSpPr bwMode="auto">
                <a:xfrm>
                  <a:off x="4506" y="415"/>
                  <a:ext cx="43" cy="122"/>
                  <a:chOff x="4506" y="415"/>
                  <a:chExt cx="43" cy="122"/>
                </a:xfrm>
              </p:grpSpPr>
              <p:sp>
                <p:nvSpPr>
                  <p:cNvPr id="7702" name="Freeform 534"/>
                  <p:cNvSpPr>
                    <a:spLocks/>
                  </p:cNvSpPr>
                  <p:nvPr/>
                </p:nvSpPr>
                <p:spPr bwMode="auto">
                  <a:xfrm>
                    <a:off x="4530" y="503"/>
                    <a:ext cx="19" cy="34"/>
                  </a:xfrm>
                  <a:custGeom>
                    <a:avLst/>
                    <a:gdLst/>
                    <a:ahLst/>
                    <a:cxnLst>
                      <a:cxn ang="0">
                        <a:pos x="18" y="20"/>
                      </a:cxn>
                      <a:cxn ang="0">
                        <a:pos x="18" y="12"/>
                      </a:cxn>
                      <a:cxn ang="0">
                        <a:pos x="8" y="6"/>
                      </a:cxn>
                      <a:cxn ang="0">
                        <a:pos x="0" y="0"/>
                      </a:cxn>
                      <a:cxn ang="0">
                        <a:pos x="0" y="6"/>
                      </a:cxn>
                      <a:cxn ang="0">
                        <a:pos x="0" y="12"/>
                      </a:cxn>
                      <a:cxn ang="0">
                        <a:pos x="8" y="26"/>
                      </a:cxn>
                      <a:cxn ang="0">
                        <a:pos x="18" y="33"/>
                      </a:cxn>
                    </a:cxnLst>
                    <a:rect l="0" t="0" r="r" b="b"/>
                    <a:pathLst>
                      <a:path w="19" h="34">
                        <a:moveTo>
                          <a:pt x="18" y="20"/>
                        </a:moveTo>
                        <a:lnTo>
                          <a:pt x="18" y="12"/>
                        </a:lnTo>
                        <a:lnTo>
                          <a:pt x="8" y="6"/>
                        </a:lnTo>
                        <a:lnTo>
                          <a:pt x="0" y="0"/>
                        </a:lnTo>
                        <a:lnTo>
                          <a:pt x="0" y="6"/>
                        </a:lnTo>
                        <a:lnTo>
                          <a:pt x="0" y="12"/>
                        </a:lnTo>
                        <a:lnTo>
                          <a:pt x="8" y="26"/>
                        </a:lnTo>
                        <a:lnTo>
                          <a:pt x="18" y="33"/>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03" name="Line 535"/>
                  <p:cNvSpPr>
                    <a:spLocks noChangeShapeType="1"/>
                  </p:cNvSpPr>
                  <p:nvPr/>
                </p:nvSpPr>
                <p:spPr bwMode="auto">
                  <a:xfrm flipH="1" flipV="1">
                    <a:off x="4506" y="415"/>
                    <a:ext cx="24" cy="102"/>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274" name="Group 536"/>
                <p:cNvGrpSpPr>
                  <a:grpSpLocks/>
                </p:cNvGrpSpPr>
                <p:nvPr/>
              </p:nvGrpSpPr>
              <p:grpSpPr bwMode="auto">
                <a:xfrm>
                  <a:off x="4499" y="380"/>
                  <a:ext cx="43" cy="116"/>
                  <a:chOff x="4499" y="380"/>
                  <a:chExt cx="43" cy="116"/>
                </a:xfrm>
              </p:grpSpPr>
              <p:sp>
                <p:nvSpPr>
                  <p:cNvPr id="7705" name="Freeform 537"/>
                  <p:cNvSpPr>
                    <a:spLocks/>
                  </p:cNvSpPr>
                  <p:nvPr/>
                </p:nvSpPr>
                <p:spPr bwMode="auto">
                  <a:xfrm>
                    <a:off x="4522" y="461"/>
                    <a:ext cx="20" cy="35"/>
                  </a:xfrm>
                  <a:custGeom>
                    <a:avLst/>
                    <a:gdLst/>
                    <a:ahLst/>
                    <a:cxnLst>
                      <a:cxn ang="0">
                        <a:pos x="19" y="27"/>
                      </a:cxn>
                      <a:cxn ang="0">
                        <a:pos x="19" y="21"/>
                      </a:cxn>
                      <a:cxn ang="0">
                        <a:pos x="8" y="13"/>
                      </a:cxn>
                      <a:cxn ang="0">
                        <a:pos x="0" y="0"/>
                      </a:cxn>
                      <a:cxn ang="0">
                        <a:pos x="0" y="7"/>
                      </a:cxn>
                      <a:cxn ang="0">
                        <a:pos x="0" y="13"/>
                      </a:cxn>
                      <a:cxn ang="0">
                        <a:pos x="8" y="27"/>
                      </a:cxn>
                      <a:cxn ang="0">
                        <a:pos x="19" y="34"/>
                      </a:cxn>
                    </a:cxnLst>
                    <a:rect l="0" t="0" r="r" b="b"/>
                    <a:pathLst>
                      <a:path w="20" h="35">
                        <a:moveTo>
                          <a:pt x="19" y="27"/>
                        </a:moveTo>
                        <a:lnTo>
                          <a:pt x="19" y="21"/>
                        </a:lnTo>
                        <a:lnTo>
                          <a:pt x="8" y="13"/>
                        </a:lnTo>
                        <a:lnTo>
                          <a:pt x="0" y="0"/>
                        </a:lnTo>
                        <a:lnTo>
                          <a:pt x="0" y="7"/>
                        </a:lnTo>
                        <a:lnTo>
                          <a:pt x="0" y="13"/>
                        </a:lnTo>
                        <a:lnTo>
                          <a:pt x="8" y="27"/>
                        </a:lnTo>
                        <a:lnTo>
                          <a:pt x="19" y="34"/>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06" name="Line 538"/>
                  <p:cNvSpPr>
                    <a:spLocks noChangeShapeType="1"/>
                  </p:cNvSpPr>
                  <p:nvPr/>
                </p:nvSpPr>
                <p:spPr bwMode="auto">
                  <a:xfrm flipH="1" flipV="1">
                    <a:off x="4499" y="380"/>
                    <a:ext cx="23" cy="96"/>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277" name="Group 539"/>
                <p:cNvGrpSpPr>
                  <a:grpSpLocks/>
                </p:cNvGrpSpPr>
                <p:nvPr/>
              </p:nvGrpSpPr>
              <p:grpSpPr bwMode="auto">
                <a:xfrm>
                  <a:off x="4491" y="349"/>
                  <a:ext cx="49" cy="121"/>
                  <a:chOff x="4491" y="349"/>
                  <a:chExt cx="49" cy="121"/>
                </a:xfrm>
              </p:grpSpPr>
              <p:sp>
                <p:nvSpPr>
                  <p:cNvPr id="7708" name="Freeform 540"/>
                  <p:cNvSpPr>
                    <a:spLocks/>
                  </p:cNvSpPr>
                  <p:nvPr/>
                </p:nvSpPr>
                <p:spPr bwMode="auto">
                  <a:xfrm>
                    <a:off x="4514" y="435"/>
                    <a:ext cx="26" cy="35"/>
                  </a:xfrm>
                  <a:custGeom>
                    <a:avLst/>
                    <a:gdLst/>
                    <a:ahLst/>
                    <a:cxnLst>
                      <a:cxn ang="0">
                        <a:pos x="25" y="20"/>
                      </a:cxn>
                      <a:cxn ang="0">
                        <a:pos x="25" y="13"/>
                      </a:cxn>
                      <a:cxn ang="0">
                        <a:pos x="16" y="6"/>
                      </a:cxn>
                      <a:cxn ang="0">
                        <a:pos x="0" y="0"/>
                      </a:cxn>
                      <a:cxn ang="0">
                        <a:pos x="0" y="6"/>
                      </a:cxn>
                      <a:cxn ang="0">
                        <a:pos x="0" y="13"/>
                      </a:cxn>
                      <a:cxn ang="0">
                        <a:pos x="7" y="20"/>
                      </a:cxn>
                      <a:cxn ang="0">
                        <a:pos x="16" y="27"/>
                      </a:cxn>
                      <a:cxn ang="0">
                        <a:pos x="25" y="34"/>
                      </a:cxn>
                    </a:cxnLst>
                    <a:rect l="0" t="0" r="r" b="b"/>
                    <a:pathLst>
                      <a:path w="26" h="35">
                        <a:moveTo>
                          <a:pt x="25" y="20"/>
                        </a:moveTo>
                        <a:lnTo>
                          <a:pt x="25" y="13"/>
                        </a:lnTo>
                        <a:lnTo>
                          <a:pt x="16" y="6"/>
                        </a:lnTo>
                        <a:lnTo>
                          <a:pt x="0" y="0"/>
                        </a:lnTo>
                        <a:lnTo>
                          <a:pt x="0" y="6"/>
                        </a:lnTo>
                        <a:lnTo>
                          <a:pt x="0" y="13"/>
                        </a:lnTo>
                        <a:lnTo>
                          <a:pt x="7" y="20"/>
                        </a:lnTo>
                        <a:lnTo>
                          <a:pt x="16" y="27"/>
                        </a:lnTo>
                        <a:lnTo>
                          <a:pt x="25" y="34"/>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09" name="Line 541"/>
                  <p:cNvSpPr>
                    <a:spLocks noChangeShapeType="1"/>
                  </p:cNvSpPr>
                  <p:nvPr/>
                </p:nvSpPr>
                <p:spPr bwMode="auto">
                  <a:xfrm flipH="1" flipV="1">
                    <a:off x="4491" y="349"/>
                    <a:ext cx="31" cy="99"/>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280" name="Group 542"/>
                <p:cNvGrpSpPr>
                  <a:grpSpLocks/>
                </p:cNvGrpSpPr>
                <p:nvPr/>
              </p:nvGrpSpPr>
              <p:grpSpPr bwMode="auto">
                <a:xfrm>
                  <a:off x="4491" y="321"/>
                  <a:ext cx="42" cy="114"/>
                  <a:chOff x="4491" y="321"/>
                  <a:chExt cx="42" cy="114"/>
                </a:xfrm>
              </p:grpSpPr>
              <p:sp>
                <p:nvSpPr>
                  <p:cNvPr id="7711" name="Freeform 543"/>
                  <p:cNvSpPr>
                    <a:spLocks/>
                  </p:cNvSpPr>
                  <p:nvPr/>
                </p:nvSpPr>
                <p:spPr bwMode="auto">
                  <a:xfrm>
                    <a:off x="4514" y="400"/>
                    <a:ext cx="19" cy="35"/>
                  </a:xfrm>
                  <a:custGeom>
                    <a:avLst/>
                    <a:gdLst/>
                    <a:ahLst/>
                    <a:cxnLst>
                      <a:cxn ang="0">
                        <a:pos x="18" y="21"/>
                      </a:cxn>
                      <a:cxn ang="0">
                        <a:pos x="18" y="13"/>
                      </a:cxn>
                      <a:cxn ang="0">
                        <a:pos x="8" y="7"/>
                      </a:cxn>
                      <a:cxn ang="0">
                        <a:pos x="0" y="0"/>
                      </a:cxn>
                      <a:cxn ang="0">
                        <a:pos x="0" y="7"/>
                      </a:cxn>
                      <a:cxn ang="0">
                        <a:pos x="0" y="13"/>
                      </a:cxn>
                      <a:cxn ang="0">
                        <a:pos x="8" y="27"/>
                      </a:cxn>
                      <a:cxn ang="0">
                        <a:pos x="18" y="34"/>
                      </a:cxn>
                    </a:cxnLst>
                    <a:rect l="0" t="0" r="r" b="b"/>
                    <a:pathLst>
                      <a:path w="19" h="35">
                        <a:moveTo>
                          <a:pt x="18" y="21"/>
                        </a:moveTo>
                        <a:lnTo>
                          <a:pt x="18" y="13"/>
                        </a:lnTo>
                        <a:lnTo>
                          <a:pt x="8" y="7"/>
                        </a:lnTo>
                        <a:lnTo>
                          <a:pt x="0" y="0"/>
                        </a:lnTo>
                        <a:lnTo>
                          <a:pt x="0" y="7"/>
                        </a:lnTo>
                        <a:lnTo>
                          <a:pt x="0" y="13"/>
                        </a:lnTo>
                        <a:lnTo>
                          <a:pt x="8" y="27"/>
                        </a:lnTo>
                        <a:lnTo>
                          <a:pt x="18" y="34"/>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12" name="Line 544"/>
                  <p:cNvSpPr>
                    <a:spLocks noChangeShapeType="1"/>
                  </p:cNvSpPr>
                  <p:nvPr/>
                </p:nvSpPr>
                <p:spPr bwMode="auto">
                  <a:xfrm flipH="1" flipV="1">
                    <a:off x="4491" y="321"/>
                    <a:ext cx="23" cy="94"/>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283" name="Group 545"/>
                <p:cNvGrpSpPr>
                  <a:grpSpLocks/>
                </p:cNvGrpSpPr>
                <p:nvPr/>
              </p:nvGrpSpPr>
              <p:grpSpPr bwMode="auto">
                <a:xfrm>
                  <a:off x="4499" y="361"/>
                  <a:ext cx="50" cy="122"/>
                  <a:chOff x="4499" y="361"/>
                  <a:chExt cx="50" cy="122"/>
                </a:xfrm>
              </p:grpSpPr>
              <p:sp>
                <p:nvSpPr>
                  <p:cNvPr id="7714" name="Freeform 546"/>
                  <p:cNvSpPr>
                    <a:spLocks/>
                  </p:cNvSpPr>
                  <p:nvPr/>
                </p:nvSpPr>
                <p:spPr bwMode="auto">
                  <a:xfrm>
                    <a:off x="4530" y="441"/>
                    <a:ext cx="19" cy="42"/>
                  </a:xfrm>
                  <a:custGeom>
                    <a:avLst/>
                    <a:gdLst/>
                    <a:ahLst/>
                    <a:cxnLst>
                      <a:cxn ang="0">
                        <a:pos x="18" y="27"/>
                      </a:cxn>
                      <a:cxn ang="0">
                        <a:pos x="18" y="20"/>
                      </a:cxn>
                      <a:cxn ang="0">
                        <a:pos x="8" y="13"/>
                      </a:cxn>
                      <a:cxn ang="0">
                        <a:pos x="0" y="0"/>
                      </a:cxn>
                      <a:cxn ang="0">
                        <a:pos x="0" y="6"/>
                      </a:cxn>
                      <a:cxn ang="0">
                        <a:pos x="0" y="13"/>
                      </a:cxn>
                      <a:cxn ang="0">
                        <a:pos x="0" y="20"/>
                      </a:cxn>
                      <a:cxn ang="0">
                        <a:pos x="8" y="34"/>
                      </a:cxn>
                      <a:cxn ang="0">
                        <a:pos x="18" y="41"/>
                      </a:cxn>
                    </a:cxnLst>
                    <a:rect l="0" t="0" r="r" b="b"/>
                    <a:pathLst>
                      <a:path w="19" h="42">
                        <a:moveTo>
                          <a:pt x="18" y="27"/>
                        </a:moveTo>
                        <a:lnTo>
                          <a:pt x="18" y="20"/>
                        </a:lnTo>
                        <a:lnTo>
                          <a:pt x="8" y="13"/>
                        </a:lnTo>
                        <a:lnTo>
                          <a:pt x="0" y="0"/>
                        </a:lnTo>
                        <a:lnTo>
                          <a:pt x="0" y="6"/>
                        </a:lnTo>
                        <a:lnTo>
                          <a:pt x="0" y="13"/>
                        </a:lnTo>
                        <a:lnTo>
                          <a:pt x="0" y="20"/>
                        </a:lnTo>
                        <a:lnTo>
                          <a:pt x="8" y="34"/>
                        </a:lnTo>
                        <a:lnTo>
                          <a:pt x="18" y="41"/>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15" name="Line 547"/>
                  <p:cNvSpPr>
                    <a:spLocks noChangeShapeType="1"/>
                  </p:cNvSpPr>
                  <p:nvPr/>
                </p:nvSpPr>
                <p:spPr bwMode="auto">
                  <a:xfrm flipH="1" flipV="1">
                    <a:off x="4499" y="361"/>
                    <a:ext cx="31" cy="94"/>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286" name="Group 548"/>
                <p:cNvGrpSpPr>
                  <a:grpSpLocks/>
                </p:cNvGrpSpPr>
                <p:nvPr/>
              </p:nvGrpSpPr>
              <p:grpSpPr bwMode="auto">
                <a:xfrm>
                  <a:off x="4570" y="529"/>
                  <a:ext cx="20" cy="144"/>
                  <a:chOff x="4570" y="529"/>
                  <a:chExt cx="20" cy="144"/>
                </a:xfrm>
              </p:grpSpPr>
              <p:sp>
                <p:nvSpPr>
                  <p:cNvPr id="7717" name="Freeform 549"/>
                  <p:cNvSpPr>
                    <a:spLocks/>
                  </p:cNvSpPr>
                  <p:nvPr/>
                </p:nvSpPr>
                <p:spPr bwMode="auto">
                  <a:xfrm>
                    <a:off x="4570" y="631"/>
                    <a:ext cx="20" cy="42"/>
                  </a:xfrm>
                  <a:custGeom>
                    <a:avLst/>
                    <a:gdLst/>
                    <a:ahLst/>
                    <a:cxnLst>
                      <a:cxn ang="0">
                        <a:pos x="0" y="27"/>
                      </a:cxn>
                      <a:cxn ang="0">
                        <a:pos x="0" y="20"/>
                      </a:cxn>
                      <a:cxn ang="0">
                        <a:pos x="19" y="6"/>
                      </a:cxn>
                      <a:cxn ang="0">
                        <a:pos x="19" y="0"/>
                      </a:cxn>
                      <a:cxn ang="0">
                        <a:pos x="19" y="6"/>
                      </a:cxn>
                      <a:cxn ang="0">
                        <a:pos x="19" y="13"/>
                      </a:cxn>
                      <a:cxn ang="0">
                        <a:pos x="19" y="27"/>
                      </a:cxn>
                      <a:cxn ang="0">
                        <a:pos x="19" y="34"/>
                      </a:cxn>
                      <a:cxn ang="0">
                        <a:pos x="0" y="41"/>
                      </a:cxn>
                    </a:cxnLst>
                    <a:rect l="0" t="0" r="r" b="b"/>
                    <a:pathLst>
                      <a:path w="20" h="42">
                        <a:moveTo>
                          <a:pt x="0" y="27"/>
                        </a:moveTo>
                        <a:lnTo>
                          <a:pt x="0" y="20"/>
                        </a:lnTo>
                        <a:lnTo>
                          <a:pt x="19" y="6"/>
                        </a:lnTo>
                        <a:lnTo>
                          <a:pt x="19" y="0"/>
                        </a:lnTo>
                        <a:lnTo>
                          <a:pt x="19" y="6"/>
                        </a:lnTo>
                        <a:lnTo>
                          <a:pt x="19" y="13"/>
                        </a:lnTo>
                        <a:lnTo>
                          <a:pt x="19" y="27"/>
                        </a:lnTo>
                        <a:lnTo>
                          <a:pt x="19" y="34"/>
                        </a:lnTo>
                        <a:lnTo>
                          <a:pt x="0" y="41"/>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18" name="Line 550"/>
                  <p:cNvSpPr>
                    <a:spLocks noChangeShapeType="1"/>
                  </p:cNvSpPr>
                  <p:nvPr/>
                </p:nvSpPr>
                <p:spPr bwMode="auto">
                  <a:xfrm flipV="1">
                    <a:off x="4579" y="529"/>
                    <a:ext cx="0" cy="118"/>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289" name="Group 551"/>
                <p:cNvGrpSpPr>
                  <a:grpSpLocks/>
                </p:cNvGrpSpPr>
                <p:nvPr/>
              </p:nvGrpSpPr>
              <p:grpSpPr bwMode="auto">
                <a:xfrm>
                  <a:off x="4563" y="482"/>
                  <a:ext cx="19" cy="142"/>
                  <a:chOff x="4563" y="482"/>
                  <a:chExt cx="19" cy="142"/>
                </a:xfrm>
              </p:grpSpPr>
              <p:sp>
                <p:nvSpPr>
                  <p:cNvPr id="7720" name="Freeform 552"/>
                  <p:cNvSpPr>
                    <a:spLocks/>
                  </p:cNvSpPr>
                  <p:nvPr/>
                </p:nvSpPr>
                <p:spPr bwMode="auto">
                  <a:xfrm>
                    <a:off x="4563" y="583"/>
                    <a:ext cx="19" cy="41"/>
                  </a:xfrm>
                  <a:custGeom>
                    <a:avLst/>
                    <a:gdLst/>
                    <a:ahLst/>
                    <a:cxnLst>
                      <a:cxn ang="0">
                        <a:pos x="0" y="26"/>
                      </a:cxn>
                      <a:cxn ang="0">
                        <a:pos x="0" y="20"/>
                      </a:cxn>
                      <a:cxn ang="0">
                        <a:pos x="18" y="7"/>
                      </a:cxn>
                      <a:cxn ang="0">
                        <a:pos x="18" y="0"/>
                      </a:cxn>
                      <a:cxn ang="0">
                        <a:pos x="18" y="7"/>
                      </a:cxn>
                      <a:cxn ang="0">
                        <a:pos x="18" y="13"/>
                      </a:cxn>
                      <a:cxn ang="0">
                        <a:pos x="18" y="26"/>
                      </a:cxn>
                      <a:cxn ang="0">
                        <a:pos x="18" y="33"/>
                      </a:cxn>
                      <a:cxn ang="0">
                        <a:pos x="0" y="40"/>
                      </a:cxn>
                    </a:cxnLst>
                    <a:rect l="0" t="0" r="r" b="b"/>
                    <a:pathLst>
                      <a:path w="19" h="41">
                        <a:moveTo>
                          <a:pt x="0" y="26"/>
                        </a:moveTo>
                        <a:lnTo>
                          <a:pt x="0" y="20"/>
                        </a:lnTo>
                        <a:lnTo>
                          <a:pt x="18" y="7"/>
                        </a:lnTo>
                        <a:lnTo>
                          <a:pt x="18" y="0"/>
                        </a:lnTo>
                        <a:lnTo>
                          <a:pt x="18" y="7"/>
                        </a:lnTo>
                        <a:lnTo>
                          <a:pt x="18" y="13"/>
                        </a:lnTo>
                        <a:lnTo>
                          <a:pt x="18" y="26"/>
                        </a:lnTo>
                        <a:lnTo>
                          <a:pt x="18" y="33"/>
                        </a:lnTo>
                        <a:lnTo>
                          <a:pt x="0" y="4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21" name="Line 553"/>
                  <p:cNvSpPr>
                    <a:spLocks noChangeShapeType="1"/>
                  </p:cNvSpPr>
                  <p:nvPr/>
                </p:nvSpPr>
                <p:spPr bwMode="auto">
                  <a:xfrm flipV="1">
                    <a:off x="4570" y="482"/>
                    <a:ext cx="0" cy="118"/>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292" name="Group 554"/>
                <p:cNvGrpSpPr>
                  <a:grpSpLocks/>
                </p:cNvGrpSpPr>
                <p:nvPr/>
              </p:nvGrpSpPr>
              <p:grpSpPr bwMode="auto">
                <a:xfrm>
                  <a:off x="4555" y="441"/>
                  <a:ext cx="19" cy="143"/>
                  <a:chOff x="4555" y="441"/>
                  <a:chExt cx="19" cy="143"/>
                </a:xfrm>
              </p:grpSpPr>
              <p:sp>
                <p:nvSpPr>
                  <p:cNvPr id="7723" name="Freeform 555"/>
                  <p:cNvSpPr>
                    <a:spLocks/>
                  </p:cNvSpPr>
                  <p:nvPr/>
                </p:nvSpPr>
                <p:spPr bwMode="auto">
                  <a:xfrm>
                    <a:off x="4555" y="549"/>
                    <a:ext cx="19" cy="35"/>
                  </a:xfrm>
                  <a:custGeom>
                    <a:avLst/>
                    <a:gdLst/>
                    <a:ahLst/>
                    <a:cxnLst>
                      <a:cxn ang="0">
                        <a:pos x="0" y="21"/>
                      </a:cxn>
                      <a:cxn ang="0">
                        <a:pos x="0" y="13"/>
                      </a:cxn>
                      <a:cxn ang="0">
                        <a:pos x="8" y="0"/>
                      </a:cxn>
                      <a:cxn ang="0">
                        <a:pos x="18" y="0"/>
                      </a:cxn>
                      <a:cxn ang="0">
                        <a:pos x="18" y="7"/>
                      </a:cxn>
                      <a:cxn ang="0">
                        <a:pos x="18" y="13"/>
                      </a:cxn>
                      <a:cxn ang="0">
                        <a:pos x="8" y="27"/>
                      </a:cxn>
                      <a:cxn ang="0">
                        <a:pos x="8" y="34"/>
                      </a:cxn>
                    </a:cxnLst>
                    <a:rect l="0" t="0" r="r" b="b"/>
                    <a:pathLst>
                      <a:path w="19" h="35">
                        <a:moveTo>
                          <a:pt x="0" y="21"/>
                        </a:moveTo>
                        <a:lnTo>
                          <a:pt x="0" y="13"/>
                        </a:lnTo>
                        <a:lnTo>
                          <a:pt x="8" y="0"/>
                        </a:lnTo>
                        <a:lnTo>
                          <a:pt x="18" y="0"/>
                        </a:lnTo>
                        <a:lnTo>
                          <a:pt x="18" y="7"/>
                        </a:lnTo>
                        <a:lnTo>
                          <a:pt x="18" y="13"/>
                        </a:lnTo>
                        <a:lnTo>
                          <a:pt x="8" y="27"/>
                        </a:lnTo>
                        <a:lnTo>
                          <a:pt x="8" y="34"/>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24" name="Line 556"/>
                  <p:cNvSpPr>
                    <a:spLocks noChangeShapeType="1"/>
                  </p:cNvSpPr>
                  <p:nvPr/>
                </p:nvSpPr>
                <p:spPr bwMode="auto">
                  <a:xfrm flipH="1" flipV="1">
                    <a:off x="4563" y="441"/>
                    <a:ext cx="7" cy="116"/>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295" name="Group 557"/>
                <p:cNvGrpSpPr>
                  <a:grpSpLocks/>
                </p:cNvGrpSpPr>
                <p:nvPr/>
              </p:nvGrpSpPr>
              <p:grpSpPr bwMode="auto">
                <a:xfrm>
                  <a:off x="4555" y="401"/>
                  <a:ext cx="19" cy="143"/>
                  <a:chOff x="4555" y="401"/>
                  <a:chExt cx="19" cy="143"/>
                </a:xfrm>
              </p:grpSpPr>
              <p:sp>
                <p:nvSpPr>
                  <p:cNvPr id="7726" name="Freeform 558"/>
                  <p:cNvSpPr>
                    <a:spLocks/>
                  </p:cNvSpPr>
                  <p:nvPr/>
                </p:nvSpPr>
                <p:spPr bwMode="auto">
                  <a:xfrm>
                    <a:off x="4555" y="509"/>
                    <a:ext cx="19" cy="35"/>
                  </a:xfrm>
                  <a:custGeom>
                    <a:avLst/>
                    <a:gdLst/>
                    <a:ahLst/>
                    <a:cxnLst>
                      <a:cxn ang="0">
                        <a:pos x="0" y="20"/>
                      </a:cxn>
                      <a:cxn ang="0">
                        <a:pos x="0" y="13"/>
                      </a:cxn>
                      <a:cxn ang="0">
                        <a:pos x="0" y="6"/>
                      </a:cxn>
                      <a:cxn ang="0">
                        <a:pos x="0" y="0"/>
                      </a:cxn>
                      <a:cxn ang="0">
                        <a:pos x="18" y="0"/>
                      </a:cxn>
                      <a:cxn ang="0">
                        <a:pos x="18" y="6"/>
                      </a:cxn>
                      <a:cxn ang="0">
                        <a:pos x="18" y="20"/>
                      </a:cxn>
                      <a:cxn ang="0">
                        <a:pos x="18" y="27"/>
                      </a:cxn>
                      <a:cxn ang="0">
                        <a:pos x="0" y="34"/>
                      </a:cxn>
                    </a:cxnLst>
                    <a:rect l="0" t="0" r="r" b="b"/>
                    <a:pathLst>
                      <a:path w="19" h="35">
                        <a:moveTo>
                          <a:pt x="0" y="20"/>
                        </a:moveTo>
                        <a:lnTo>
                          <a:pt x="0" y="13"/>
                        </a:lnTo>
                        <a:lnTo>
                          <a:pt x="0" y="6"/>
                        </a:lnTo>
                        <a:lnTo>
                          <a:pt x="0" y="0"/>
                        </a:lnTo>
                        <a:lnTo>
                          <a:pt x="18" y="0"/>
                        </a:lnTo>
                        <a:lnTo>
                          <a:pt x="18" y="6"/>
                        </a:lnTo>
                        <a:lnTo>
                          <a:pt x="18" y="20"/>
                        </a:lnTo>
                        <a:lnTo>
                          <a:pt x="18" y="27"/>
                        </a:lnTo>
                        <a:lnTo>
                          <a:pt x="0" y="34"/>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27" name="Line 559"/>
                  <p:cNvSpPr>
                    <a:spLocks noChangeShapeType="1"/>
                  </p:cNvSpPr>
                  <p:nvPr/>
                </p:nvSpPr>
                <p:spPr bwMode="auto">
                  <a:xfrm flipV="1">
                    <a:off x="4563" y="401"/>
                    <a:ext cx="0" cy="118"/>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298" name="Group 560"/>
                <p:cNvGrpSpPr>
                  <a:grpSpLocks/>
                </p:cNvGrpSpPr>
                <p:nvPr/>
              </p:nvGrpSpPr>
              <p:grpSpPr bwMode="auto">
                <a:xfrm>
                  <a:off x="4546" y="368"/>
                  <a:ext cx="19" cy="141"/>
                  <a:chOff x="4546" y="368"/>
                  <a:chExt cx="19" cy="141"/>
                </a:xfrm>
              </p:grpSpPr>
              <p:sp>
                <p:nvSpPr>
                  <p:cNvPr id="7729" name="Freeform 561"/>
                  <p:cNvSpPr>
                    <a:spLocks/>
                  </p:cNvSpPr>
                  <p:nvPr/>
                </p:nvSpPr>
                <p:spPr bwMode="auto">
                  <a:xfrm>
                    <a:off x="4546" y="468"/>
                    <a:ext cx="19" cy="41"/>
                  </a:xfrm>
                  <a:custGeom>
                    <a:avLst/>
                    <a:gdLst/>
                    <a:ahLst/>
                    <a:cxnLst>
                      <a:cxn ang="0">
                        <a:pos x="0" y="26"/>
                      </a:cxn>
                      <a:cxn ang="0">
                        <a:pos x="0" y="20"/>
                      </a:cxn>
                      <a:cxn ang="0">
                        <a:pos x="0" y="7"/>
                      </a:cxn>
                      <a:cxn ang="0">
                        <a:pos x="0" y="0"/>
                      </a:cxn>
                      <a:cxn ang="0">
                        <a:pos x="18" y="0"/>
                      </a:cxn>
                      <a:cxn ang="0">
                        <a:pos x="18" y="7"/>
                      </a:cxn>
                      <a:cxn ang="0">
                        <a:pos x="18" y="26"/>
                      </a:cxn>
                      <a:cxn ang="0">
                        <a:pos x="18" y="33"/>
                      </a:cxn>
                      <a:cxn ang="0">
                        <a:pos x="0" y="40"/>
                      </a:cxn>
                    </a:cxnLst>
                    <a:rect l="0" t="0" r="r" b="b"/>
                    <a:pathLst>
                      <a:path w="19" h="41">
                        <a:moveTo>
                          <a:pt x="0" y="26"/>
                        </a:moveTo>
                        <a:lnTo>
                          <a:pt x="0" y="20"/>
                        </a:lnTo>
                        <a:lnTo>
                          <a:pt x="0" y="7"/>
                        </a:lnTo>
                        <a:lnTo>
                          <a:pt x="0" y="0"/>
                        </a:lnTo>
                        <a:lnTo>
                          <a:pt x="18" y="0"/>
                        </a:lnTo>
                        <a:lnTo>
                          <a:pt x="18" y="7"/>
                        </a:lnTo>
                        <a:lnTo>
                          <a:pt x="18" y="26"/>
                        </a:lnTo>
                        <a:lnTo>
                          <a:pt x="18" y="33"/>
                        </a:lnTo>
                        <a:lnTo>
                          <a:pt x="0" y="4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30" name="Line 562"/>
                  <p:cNvSpPr>
                    <a:spLocks noChangeShapeType="1"/>
                  </p:cNvSpPr>
                  <p:nvPr/>
                </p:nvSpPr>
                <p:spPr bwMode="auto">
                  <a:xfrm flipV="1">
                    <a:off x="4555" y="368"/>
                    <a:ext cx="0" cy="116"/>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01" name="Group 563"/>
                <p:cNvGrpSpPr>
                  <a:grpSpLocks/>
                </p:cNvGrpSpPr>
                <p:nvPr/>
              </p:nvGrpSpPr>
              <p:grpSpPr bwMode="auto">
                <a:xfrm>
                  <a:off x="4539" y="320"/>
                  <a:ext cx="18" cy="142"/>
                  <a:chOff x="4539" y="320"/>
                  <a:chExt cx="18" cy="142"/>
                </a:xfrm>
              </p:grpSpPr>
              <p:sp>
                <p:nvSpPr>
                  <p:cNvPr id="7732" name="Freeform 564"/>
                  <p:cNvSpPr>
                    <a:spLocks/>
                  </p:cNvSpPr>
                  <p:nvPr/>
                </p:nvSpPr>
                <p:spPr bwMode="auto">
                  <a:xfrm>
                    <a:off x="4539" y="420"/>
                    <a:ext cx="18" cy="42"/>
                  </a:xfrm>
                  <a:custGeom>
                    <a:avLst/>
                    <a:gdLst/>
                    <a:ahLst/>
                    <a:cxnLst>
                      <a:cxn ang="0">
                        <a:pos x="0" y="27"/>
                      </a:cxn>
                      <a:cxn ang="0">
                        <a:pos x="0" y="20"/>
                      </a:cxn>
                      <a:cxn ang="0">
                        <a:pos x="17" y="7"/>
                      </a:cxn>
                      <a:cxn ang="0">
                        <a:pos x="17" y="0"/>
                      </a:cxn>
                      <a:cxn ang="0">
                        <a:pos x="17" y="7"/>
                      </a:cxn>
                      <a:cxn ang="0">
                        <a:pos x="17" y="14"/>
                      </a:cxn>
                      <a:cxn ang="0">
                        <a:pos x="17" y="27"/>
                      </a:cxn>
                      <a:cxn ang="0">
                        <a:pos x="17" y="34"/>
                      </a:cxn>
                      <a:cxn ang="0">
                        <a:pos x="0" y="41"/>
                      </a:cxn>
                    </a:cxnLst>
                    <a:rect l="0" t="0" r="r" b="b"/>
                    <a:pathLst>
                      <a:path w="18" h="42">
                        <a:moveTo>
                          <a:pt x="0" y="27"/>
                        </a:moveTo>
                        <a:lnTo>
                          <a:pt x="0" y="20"/>
                        </a:lnTo>
                        <a:lnTo>
                          <a:pt x="17" y="7"/>
                        </a:lnTo>
                        <a:lnTo>
                          <a:pt x="17" y="0"/>
                        </a:lnTo>
                        <a:lnTo>
                          <a:pt x="17" y="7"/>
                        </a:lnTo>
                        <a:lnTo>
                          <a:pt x="17" y="14"/>
                        </a:lnTo>
                        <a:lnTo>
                          <a:pt x="17" y="27"/>
                        </a:lnTo>
                        <a:lnTo>
                          <a:pt x="17" y="34"/>
                        </a:lnTo>
                        <a:lnTo>
                          <a:pt x="0" y="41"/>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33" name="Line 565"/>
                  <p:cNvSpPr>
                    <a:spLocks noChangeShapeType="1"/>
                  </p:cNvSpPr>
                  <p:nvPr/>
                </p:nvSpPr>
                <p:spPr bwMode="auto">
                  <a:xfrm flipV="1">
                    <a:off x="4546" y="320"/>
                    <a:ext cx="0" cy="117"/>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04" name="Group 566"/>
                <p:cNvGrpSpPr>
                  <a:grpSpLocks/>
                </p:cNvGrpSpPr>
                <p:nvPr/>
              </p:nvGrpSpPr>
              <p:grpSpPr bwMode="auto">
                <a:xfrm>
                  <a:off x="4539" y="300"/>
                  <a:ext cx="18" cy="141"/>
                  <a:chOff x="4539" y="300"/>
                  <a:chExt cx="18" cy="141"/>
                </a:xfrm>
              </p:grpSpPr>
              <p:sp>
                <p:nvSpPr>
                  <p:cNvPr id="7735" name="Freeform 567"/>
                  <p:cNvSpPr>
                    <a:spLocks/>
                  </p:cNvSpPr>
                  <p:nvPr/>
                </p:nvSpPr>
                <p:spPr bwMode="auto">
                  <a:xfrm>
                    <a:off x="4539" y="400"/>
                    <a:ext cx="18" cy="41"/>
                  </a:xfrm>
                  <a:custGeom>
                    <a:avLst/>
                    <a:gdLst/>
                    <a:ahLst/>
                    <a:cxnLst>
                      <a:cxn ang="0">
                        <a:pos x="0" y="26"/>
                      </a:cxn>
                      <a:cxn ang="0">
                        <a:pos x="0" y="20"/>
                      </a:cxn>
                      <a:cxn ang="0">
                        <a:pos x="17" y="7"/>
                      </a:cxn>
                      <a:cxn ang="0">
                        <a:pos x="17" y="0"/>
                      </a:cxn>
                      <a:cxn ang="0">
                        <a:pos x="17" y="7"/>
                      </a:cxn>
                      <a:cxn ang="0">
                        <a:pos x="17" y="13"/>
                      </a:cxn>
                      <a:cxn ang="0">
                        <a:pos x="17" y="26"/>
                      </a:cxn>
                      <a:cxn ang="0">
                        <a:pos x="17" y="33"/>
                      </a:cxn>
                      <a:cxn ang="0">
                        <a:pos x="0" y="40"/>
                      </a:cxn>
                    </a:cxnLst>
                    <a:rect l="0" t="0" r="r" b="b"/>
                    <a:pathLst>
                      <a:path w="18" h="41">
                        <a:moveTo>
                          <a:pt x="0" y="26"/>
                        </a:moveTo>
                        <a:lnTo>
                          <a:pt x="0" y="20"/>
                        </a:lnTo>
                        <a:lnTo>
                          <a:pt x="17" y="7"/>
                        </a:lnTo>
                        <a:lnTo>
                          <a:pt x="17" y="0"/>
                        </a:lnTo>
                        <a:lnTo>
                          <a:pt x="17" y="7"/>
                        </a:lnTo>
                        <a:lnTo>
                          <a:pt x="17" y="13"/>
                        </a:lnTo>
                        <a:lnTo>
                          <a:pt x="17" y="26"/>
                        </a:lnTo>
                        <a:lnTo>
                          <a:pt x="17" y="33"/>
                        </a:lnTo>
                        <a:lnTo>
                          <a:pt x="0" y="4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36" name="Line 568"/>
                  <p:cNvSpPr>
                    <a:spLocks noChangeShapeType="1"/>
                  </p:cNvSpPr>
                  <p:nvPr/>
                </p:nvSpPr>
                <p:spPr bwMode="auto">
                  <a:xfrm flipV="1">
                    <a:off x="4546" y="300"/>
                    <a:ext cx="0" cy="117"/>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07" name="Group 569"/>
                <p:cNvGrpSpPr>
                  <a:grpSpLocks/>
                </p:cNvGrpSpPr>
                <p:nvPr/>
              </p:nvGrpSpPr>
              <p:grpSpPr bwMode="auto">
                <a:xfrm>
                  <a:off x="4514" y="274"/>
                  <a:ext cx="17" cy="134"/>
                  <a:chOff x="4514" y="274"/>
                  <a:chExt cx="17" cy="134"/>
                </a:xfrm>
              </p:grpSpPr>
              <p:sp>
                <p:nvSpPr>
                  <p:cNvPr id="7738" name="Freeform 570"/>
                  <p:cNvSpPr>
                    <a:spLocks/>
                  </p:cNvSpPr>
                  <p:nvPr/>
                </p:nvSpPr>
                <p:spPr bwMode="auto">
                  <a:xfrm>
                    <a:off x="4530" y="374"/>
                    <a:ext cx="1" cy="34"/>
                  </a:xfrm>
                  <a:custGeom>
                    <a:avLst/>
                    <a:gdLst/>
                    <a:ahLst/>
                    <a:cxnLst>
                      <a:cxn ang="0">
                        <a:pos x="0" y="26"/>
                      </a:cxn>
                      <a:cxn ang="0">
                        <a:pos x="0" y="20"/>
                      </a:cxn>
                      <a:cxn ang="0">
                        <a:pos x="0" y="6"/>
                      </a:cxn>
                      <a:cxn ang="0">
                        <a:pos x="0" y="0"/>
                      </a:cxn>
                      <a:cxn ang="0">
                        <a:pos x="0" y="6"/>
                      </a:cxn>
                      <a:cxn ang="0">
                        <a:pos x="0" y="26"/>
                      </a:cxn>
                      <a:cxn ang="0">
                        <a:pos x="0" y="33"/>
                      </a:cxn>
                    </a:cxnLst>
                    <a:rect l="0" t="0" r="r" b="b"/>
                    <a:pathLst>
                      <a:path w="1" h="34">
                        <a:moveTo>
                          <a:pt x="0" y="26"/>
                        </a:moveTo>
                        <a:lnTo>
                          <a:pt x="0" y="20"/>
                        </a:lnTo>
                        <a:lnTo>
                          <a:pt x="0" y="6"/>
                        </a:lnTo>
                        <a:lnTo>
                          <a:pt x="0" y="0"/>
                        </a:lnTo>
                        <a:lnTo>
                          <a:pt x="0" y="6"/>
                        </a:lnTo>
                        <a:lnTo>
                          <a:pt x="0" y="26"/>
                        </a:lnTo>
                        <a:lnTo>
                          <a:pt x="0" y="33"/>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39" name="Line 571"/>
                  <p:cNvSpPr>
                    <a:spLocks noChangeShapeType="1"/>
                  </p:cNvSpPr>
                  <p:nvPr/>
                </p:nvSpPr>
                <p:spPr bwMode="auto">
                  <a:xfrm flipH="1" flipV="1">
                    <a:off x="4514" y="274"/>
                    <a:ext cx="16" cy="106"/>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sp>
            <p:nvSpPr>
              <p:cNvPr id="7740" name="Line 572"/>
              <p:cNvSpPr>
                <a:spLocks noChangeShapeType="1"/>
              </p:cNvSpPr>
              <p:nvPr/>
            </p:nvSpPr>
            <p:spPr bwMode="auto">
              <a:xfrm flipV="1">
                <a:off x="4236" y="772"/>
                <a:ext cx="15" cy="146"/>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741" name="Freeform 573"/>
              <p:cNvSpPr>
                <a:spLocks/>
              </p:cNvSpPr>
              <p:nvPr/>
            </p:nvSpPr>
            <p:spPr bwMode="auto">
              <a:xfrm>
                <a:off x="4122" y="1528"/>
                <a:ext cx="84" cy="62"/>
              </a:xfrm>
              <a:custGeom>
                <a:avLst/>
                <a:gdLst/>
                <a:ahLst/>
                <a:cxnLst>
                  <a:cxn ang="0">
                    <a:pos x="0" y="67"/>
                  </a:cxn>
                  <a:cxn ang="0">
                    <a:pos x="7" y="60"/>
                  </a:cxn>
                  <a:cxn ang="0">
                    <a:pos x="31" y="47"/>
                  </a:cxn>
                  <a:cxn ang="0">
                    <a:pos x="39" y="40"/>
                  </a:cxn>
                  <a:cxn ang="0">
                    <a:pos x="63" y="27"/>
                  </a:cxn>
                  <a:cxn ang="0">
                    <a:pos x="63" y="20"/>
                  </a:cxn>
                  <a:cxn ang="0">
                    <a:pos x="71" y="13"/>
                  </a:cxn>
                  <a:cxn ang="0">
                    <a:pos x="79" y="6"/>
                  </a:cxn>
                  <a:cxn ang="0">
                    <a:pos x="88" y="0"/>
                  </a:cxn>
                </a:cxnLst>
                <a:rect l="0" t="0" r="r" b="b"/>
                <a:pathLst>
                  <a:path w="89" h="68">
                    <a:moveTo>
                      <a:pt x="0" y="67"/>
                    </a:moveTo>
                    <a:lnTo>
                      <a:pt x="7" y="60"/>
                    </a:lnTo>
                    <a:lnTo>
                      <a:pt x="31" y="47"/>
                    </a:lnTo>
                    <a:lnTo>
                      <a:pt x="39" y="40"/>
                    </a:lnTo>
                    <a:lnTo>
                      <a:pt x="63" y="27"/>
                    </a:lnTo>
                    <a:lnTo>
                      <a:pt x="63" y="20"/>
                    </a:lnTo>
                    <a:lnTo>
                      <a:pt x="71" y="13"/>
                    </a:lnTo>
                    <a:lnTo>
                      <a:pt x="79" y="6"/>
                    </a:lnTo>
                    <a:lnTo>
                      <a:pt x="88" y="0"/>
                    </a:lnTo>
                  </a:path>
                </a:pathLst>
              </a:custGeom>
              <a:noFill/>
              <a:ln w="254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42" name="Line 574"/>
              <p:cNvSpPr>
                <a:spLocks noChangeShapeType="1"/>
              </p:cNvSpPr>
              <p:nvPr/>
            </p:nvSpPr>
            <p:spPr bwMode="auto">
              <a:xfrm>
                <a:off x="3703" y="1162"/>
                <a:ext cx="18" cy="0"/>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743" name="Line 575"/>
              <p:cNvSpPr>
                <a:spLocks noChangeShapeType="1"/>
              </p:cNvSpPr>
              <p:nvPr/>
            </p:nvSpPr>
            <p:spPr bwMode="auto">
              <a:xfrm flipH="1" flipV="1">
                <a:off x="4001" y="961"/>
                <a:ext cx="62" cy="586"/>
              </a:xfrm>
              <a:prstGeom prst="line">
                <a:avLst/>
              </a:prstGeom>
              <a:noFill/>
              <a:ln w="254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744" name="Freeform 576"/>
              <p:cNvSpPr>
                <a:spLocks/>
              </p:cNvSpPr>
              <p:nvPr/>
            </p:nvSpPr>
            <p:spPr bwMode="auto">
              <a:xfrm>
                <a:off x="3856" y="1478"/>
                <a:ext cx="207" cy="63"/>
              </a:xfrm>
              <a:custGeom>
                <a:avLst/>
                <a:gdLst/>
                <a:ahLst/>
                <a:cxnLst>
                  <a:cxn ang="0">
                    <a:pos x="218" y="0"/>
                  </a:cxn>
                  <a:cxn ang="0">
                    <a:pos x="209" y="7"/>
                  </a:cxn>
                  <a:cxn ang="0">
                    <a:pos x="176" y="27"/>
                  </a:cxn>
                  <a:cxn ang="0">
                    <a:pos x="145" y="40"/>
                  </a:cxn>
                  <a:cxn ang="0">
                    <a:pos x="104" y="48"/>
                  </a:cxn>
                  <a:cxn ang="0">
                    <a:pos x="80" y="54"/>
                  </a:cxn>
                  <a:cxn ang="0">
                    <a:pos x="72" y="54"/>
                  </a:cxn>
                  <a:cxn ang="0">
                    <a:pos x="47" y="61"/>
                  </a:cxn>
                  <a:cxn ang="0">
                    <a:pos x="23" y="68"/>
                  </a:cxn>
                  <a:cxn ang="0">
                    <a:pos x="7" y="68"/>
                  </a:cxn>
                  <a:cxn ang="0">
                    <a:pos x="0" y="68"/>
                  </a:cxn>
                  <a:cxn ang="0">
                    <a:pos x="7" y="68"/>
                  </a:cxn>
                  <a:cxn ang="0">
                    <a:pos x="31" y="61"/>
                  </a:cxn>
                  <a:cxn ang="0">
                    <a:pos x="63" y="48"/>
                  </a:cxn>
                  <a:cxn ang="0">
                    <a:pos x="87" y="34"/>
                  </a:cxn>
                  <a:cxn ang="0">
                    <a:pos x="104" y="27"/>
                  </a:cxn>
                  <a:cxn ang="0">
                    <a:pos x="120" y="20"/>
                  </a:cxn>
                  <a:cxn ang="0">
                    <a:pos x="145" y="13"/>
                  </a:cxn>
                  <a:cxn ang="0">
                    <a:pos x="176" y="7"/>
                  </a:cxn>
                  <a:cxn ang="0">
                    <a:pos x="201" y="0"/>
                  </a:cxn>
                </a:cxnLst>
                <a:rect l="0" t="0" r="r" b="b"/>
                <a:pathLst>
                  <a:path w="219" h="69">
                    <a:moveTo>
                      <a:pt x="218" y="0"/>
                    </a:moveTo>
                    <a:lnTo>
                      <a:pt x="209" y="7"/>
                    </a:lnTo>
                    <a:lnTo>
                      <a:pt x="176" y="27"/>
                    </a:lnTo>
                    <a:lnTo>
                      <a:pt x="145" y="40"/>
                    </a:lnTo>
                    <a:lnTo>
                      <a:pt x="104" y="48"/>
                    </a:lnTo>
                    <a:lnTo>
                      <a:pt x="80" y="54"/>
                    </a:lnTo>
                    <a:lnTo>
                      <a:pt x="72" y="54"/>
                    </a:lnTo>
                    <a:lnTo>
                      <a:pt x="47" y="61"/>
                    </a:lnTo>
                    <a:lnTo>
                      <a:pt x="23" y="68"/>
                    </a:lnTo>
                    <a:lnTo>
                      <a:pt x="7" y="68"/>
                    </a:lnTo>
                    <a:lnTo>
                      <a:pt x="0" y="68"/>
                    </a:lnTo>
                    <a:lnTo>
                      <a:pt x="7" y="68"/>
                    </a:lnTo>
                    <a:lnTo>
                      <a:pt x="31" y="61"/>
                    </a:lnTo>
                    <a:lnTo>
                      <a:pt x="63" y="48"/>
                    </a:lnTo>
                    <a:lnTo>
                      <a:pt x="87" y="34"/>
                    </a:lnTo>
                    <a:lnTo>
                      <a:pt x="104" y="27"/>
                    </a:lnTo>
                    <a:lnTo>
                      <a:pt x="120" y="20"/>
                    </a:lnTo>
                    <a:lnTo>
                      <a:pt x="145" y="13"/>
                    </a:lnTo>
                    <a:lnTo>
                      <a:pt x="176" y="7"/>
                    </a:lnTo>
                    <a:lnTo>
                      <a:pt x="201" y="0"/>
                    </a:lnTo>
                  </a:path>
                </a:pathLst>
              </a:custGeom>
              <a:solidFill>
                <a:srgbClr val="CCCC00"/>
              </a:solidFill>
              <a:ln w="12700" cap="rnd" cmpd="sng">
                <a:solidFill>
                  <a:schemeClr val="tx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45" name="Freeform 577"/>
              <p:cNvSpPr>
                <a:spLocks/>
              </p:cNvSpPr>
              <p:nvPr/>
            </p:nvSpPr>
            <p:spPr bwMode="auto">
              <a:xfrm>
                <a:off x="4032" y="1332"/>
                <a:ext cx="243" cy="178"/>
              </a:xfrm>
              <a:custGeom>
                <a:avLst/>
                <a:gdLst/>
                <a:ahLst/>
                <a:cxnLst>
                  <a:cxn ang="0">
                    <a:pos x="0" y="7"/>
                  </a:cxn>
                  <a:cxn ang="0">
                    <a:pos x="16" y="7"/>
                  </a:cxn>
                  <a:cxn ang="0">
                    <a:pos x="63" y="0"/>
                  </a:cxn>
                  <a:cxn ang="0">
                    <a:pos x="96" y="7"/>
                  </a:cxn>
                  <a:cxn ang="0">
                    <a:pos x="121" y="14"/>
                  </a:cxn>
                  <a:cxn ang="0">
                    <a:pos x="136" y="20"/>
                  </a:cxn>
                  <a:cxn ang="0">
                    <a:pos x="152" y="27"/>
                  </a:cxn>
                  <a:cxn ang="0">
                    <a:pos x="169" y="41"/>
                  </a:cxn>
                  <a:cxn ang="0">
                    <a:pos x="185" y="54"/>
                  </a:cxn>
                  <a:cxn ang="0">
                    <a:pos x="201" y="68"/>
                  </a:cxn>
                  <a:cxn ang="0">
                    <a:pos x="201" y="75"/>
                  </a:cxn>
                  <a:cxn ang="0">
                    <a:pos x="210" y="81"/>
                  </a:cxn>
                  <a:cxn ang="0">
                    <a:pos x="210" y="88"/>
                  </a:cxn>
                  <a:cxn ang="0">
                    <a:pos x="217" y="102"/>
                  </a:cxn>
                  <a:cxn ang="0">
                    <a:pos x="226" y="128"/>
                  </a:cxn>
                  <a:cxn ang="0">
                    <a:pos x="226" y="135"/>
                  </a:cxn>
                  <a:cxn ang="0">
                    <a:pos x="226" y="149"/>
                  </a:cxn>
                  <a:cxn ang="0">
                    <a:pos x="226" y="162"/>
                  </a:cxn>
                  <a:cxn ang="0">
                    <a:pos x="234" y="176"/>
                  </a:cxn>
                  <a:cxn ang="0">
                    <a:pos x="242" y="189"/>
                  </a:cxn>
                  <a:cxn ang="0">
                    <a:pos x="250" y="196"/>
                  </a:cxn>
                  <a:cxn ang="0">
                    <a:pos x="257" y="196"/>
                  </a:cxn>
                  <a:cxn ang="0">
                    <a:pos x="250" y="189"/>
                  </a:cxn>
                  <a:cxn ang="0">
                    <a:pos x="250" y="182"/>
                  </a:cxn>
                  <a:cxn ang="0">
                    <a:pos x="250" y="176"/>
                  </a:cxn>
                  <a:cxn ang="0">
                    <a:pos x="250" y="169"/>
                  </a:cxn>
                  <a:cxn ang="0">
                    <a:pos x="242" y="155"/>
                  </a:cxn>
                  <a:cxn ang="0">
                    <a:pos x="234" y="135"/>
                  </a:cxn>
                  <a:cxn ang="0">
                    <a:pos x="226" y="121"/>
                  </a:cxn>
                  <a:cxn ang="0">
                    <a:pos x="226" y="115"/>
                  </a:cxn>
                  <a:cxn ang="0">
                    <a:pos x="210" y="94"/>
                  </a:cxn>
                  <a:cxn ang="0">
                    <a:pos x="194" y="81"/>
                  </a:cxn>
                  <a:cxn ang="0">
                    <a:pos x="169" y="60"/>
                  </a:cxn>
                  <a:cxn ang="0">
                    <a:pos x="152" y="54"/>
                  </a:cxn>
                  <a:cxn ang="0">
                    <a:pos x="136" y="47"/>
                  </a:cxn>
                  <a:cxn ang="0">
                    <a:pos x="112" y="34"/>
                  </a:cxn>
                  <a:cxn ang="0">
                    <a:pos x="96" y="27"/>
                  </a:cxn>
                  <a:cxn ang="0">
                    <a:pos x="80" y="20"/>
                  </a:cxn>
                  <a:cxn ang="0">
                    <a:pos x="72" y="14"/>
                  </a:cxn>
                  <a:cxn ang="0">
                    <a:pos x="63" y="14"/>
                  </a:cxn>
                  <a:cxn ang="0">
                    <a:pos x="47" y="7"/>
                  </a:cxn>
                  <a:cxn ang="0">
                    <a:pos x="32" y="7"/>
                  </a:cxn>
                  <a:cxn ang="0">
                    <a:pos x="8" y="7"/>
                  </a:cxn>
                  <a:cxn ang="0">
                    <a:pos x="0" y="7"/>
                  </a:cxn>
                </a:cxnLst>
                <a:rect l="0" t="0" r="r" b="b"/>
                <a:pathLst>
                  <a:path w="258" h="197">
                    <a:moveTo>
                      <a:pt x="0" y="7"/>
                    </a:moveTo>
                    <a:lnTo>
                      <a:pt x="16" y="7"/>
                    </a:lnTo>
                    <a:lnTo>
                      <a:pt x="63" y="0"/>
                    </a:lnTo>
                    <a:lnTo>
                      <a:pt x="96" y="7"/>
                    </a:lnTo>
                    <a:lnTo>
                      <a:pt x="121" y="14"/>
                    </a:lnTo>
                    <a:lnTo>
                      <a:pt x="136" y="20"/>
                    </a:lnTo>
                    <a:lnTo>
                      <a:pt x="152" y="27"/>
                    </a:lnTo>
                    <a:lnTo>
                      <a:pt x="169" y="41"/>
                    </a:lnTo>
                    <a:lnTo>
                      <a:pt x="185" y="54"/>
                    </a:lnTo>
                    <a:lnTo>
                      <a:pt x="201" y="68"/>
                    </a:lnTo>
                    <a:lnTo>
                      <a:pt x="201" y="75"/>
                    </a:lnTo>
                    <a:lnTo>
                      <a:pt x="210" y="81"/>
                    </a:lnTo>
                    <a:lnTo>
                      <a:pt x="210" y="88"/>
                    </a:lnTo>
                    <a:lnTo>
                      <a:pt x="217" y="102"/>
                    </a:lnTo>
                    <a:lnTo>
                      <a:pt x="226" y="128"/>
                    </a:lnTo>
                    <a:lnTo>
                      <a:pt x="226" y="135"/>
                    </a:lnTo>
                    <a:lnTo>
                      <a:pt x="226" y="149"/>
                    </a:lnTo>
                    <a:lnTo>
                      <a:pt x="226" y="162"/>
                    </a:lnTo>
                    <a:lnTo>
                      <a:pt x="234" y="176"/>
                    </a:lnTo>
                    <a:lnTo>
                      <a:pt x="242" y="189"/>
                    </a:lnTo>
                    <a:lnTo>
                      <a:pt x="250" y="196"/>
                    </a:lnTo>
                    <a:lnTo>
                      <a:pt x="257" y="196"/>
                    </a:lnTo>
                    <a:lnTo>
                      <a:pt x="250" y="189"/>
                    </a:lnTo>
                    <a:lnTo>
                      <a:pt x="250" y="182"/>
                    </a:lnTo>
                    <a:lnTo>
                      <a:pt x="250" y="176"/>
                    </a:lnTo>
                    <a:lnTo>
                      <a:pt x="250" y="169"/>
                    </a:lnTo>
                    <a:lnTo>
                      <a:pt x="242" y="155"/>
                    </a:lnTo>
                    <a:lnTo>
                      <a:pt x="234" y="135"/>
                    </a:lnTo>
                    <a:lnTo>
                      <a:pt x="226" y="121"/>
                    </a:lnTo>
                    <a:lnTo>
                      <a:pt x="226" y="115"/>
                    </a:lnTo>
                    <a:lnTo>
                      <a:pt x="210" y="94"/>
                    </a:lnTo>
                    <a:lnTo>
                      <a:pt x="194" y="81"/>
                    </a:lnTo>
                    <a:lnTo>
                      <a:pt x="169" y="60"/>
                    </a:lnTo>
                    <a:lnTo>
                      <a:pt x="152" y="54"/>
                    </a:lnTo>
                    <a:lnTo>
                      <a:pt x="136" y="47"/>
                    </a:lnTo>
                    <a:lnTo>
                      <a:pt x="112" y="34"/>
                    </a:lnTo>
                    <a:lnTo>
                      <a:pt x="96" y="27"/>
                    </a:lnTo>
                    <a:lnTo>
                      <a:pt x="80" y="20"/>
                    </a:lnTo>
                    <a:lnTo>
                      <a:pt x="72" y="14"/>
                    </a:lnTo>
                    <a:lnTo>
                      <a:pt x="63" y="14"/>
                    </a:lnTo>
                    <a:lnTo>
                      <a:pt x="47" y="7"/>
                    </a:lnTo>
                    <a:lnTo>
                      <a:pt x="32" y="7"/>
                    </a:lnTo>
                    <a:lnTo>
                      <a:pt x="8" y="7"/>
                    </a:lnTo>
                    <a:lnTo>
                      <a:pt x="0" y="7"/>
                    </a:lnTo>
                  </a:path>
                </a:pathLst>
              </a:custGeom>
              <a:solidFill>
                <a:srgbClr val="CCCC00"/>
              </a:solidFill>
              <a:ln w="12700" cap="rnd" cmpd="sng">
                <a:solidFill>
                  <a:srgbClr val="669900"/>
                </a:solidFill>
                <a:prstDash val="solid"/>
                <a:round/>
                <a:headEnd/>
                <a:tailEnd/>
              </a:ln>
              <a:effectLst/>
            </p:spPr>
            <p:txBody>
              <a:bodyPr/>
              <a:lstStyle/>
              <a:p>
                <a:pPr fontAlgn="base">
                  <a:spcBef>
                    <a:spcPct val="0"/>
                  </a:spcBef>
                  <a:spcAft>
                    <a:spcPct val="0"/>
                  </a:spcAft>
                </a:pPr>
                <a:endParaRPr lang="es-AR" sz="2400">
                  <a:solidFill>
                    <a:srgbClr val="000000"/>
                  </a:solidFill>
                </a:endParaRPr>
              </a:p>
            </p:txBody>
          </p:sp>
          <p:sp>
            <p:nvSpPr>
              <p:cNvPr id="7746" name="Freeform 578"/>
              <p:cNvSpPr>
                <a:spLocks/>
              </p:cNvSpPr>
              <p:nvPr/>
            </p:nvSpPr>
            <p:spPr bwMode="auto">
              <a:xfrm>
                <a:off x="3497" y="1088"/>
                <a:ext cx="520" cy="86"/>
              </a:xfrm>
              <a:custGeom>
                <a:avLst/>
                <a:gdLst/>
                <a:ahLst/>
                <a:cxnLst>
                  <a:cxn ang="0">
                    <a:pos x="541" y="87"/>
                  </a:cxn>
                  <a:cxn ang="0">
                    <a:pos x="517" y="74"/>
                  </a:cxn>
                  <a:cxn ang="0">
                    <a:pos x="476" y="47"/>
                  </a:cxn>
                  <a:cxn ang="0">
                    <a:pos x="436" y="26"/>
                  </a:cxn>
                  <a:cxn ang="0">
                    <a:pos x="395" y="13"/>
                  </a:cxn>
                  <a:cxn ang="0">
                    <a:pos x="371" y="7"/>
                  </a:cxn>
                  <a:cxn ang="0">
                    <a:pos x="355" y="7"/>
                  </a:cxn>
                  <a:cxn ang="0">
                    <a:pos x="323" y="7"/>
                  </a:cxn>
                  <a:cxn ang="0">
                    <a:pos x="274" y="7"/>
                  </a:cxn>
                  <a:cxn ang="0">
                    <a:pos x="234" y="13"/>
                  </a:cxn>
                  <a:cxn ang="0">
                    <a:pos x="218" y="13"/>
                  </a:cxn>
                  <a:cxn ang="0">
                    <a:pos x="177" y="20"/>
                  </a:cxn>
                  <a:cxn ang="0">
                    <a:pos x="104" y="20"/>
                  </a:cxn>
                  <a:cxn ang="0">
                    <a:pos x="64" y="13"/>
                  </a:cxn>
                  <a:cxn ang="0">
                    <a:pos x="56" y="13"/>
                  </a:cxn>
                  <a:cxn ang="0">
                    <a:pos x="40" y="13"/>
                  </a:cxn>
                  <a:cxn ang="0">
                    <a:pos x="15" y="7"/>
                  </a:cxn>
                  <a:cxn ang="0">
                    <a:pos x="7" y="7"/>
                  </a:cxn>
                  <a:cxn ang="0">
                    <a:pos x="0" y="0"/>
                  </a:cxn>
                  <a:cxn ang="0">
                    <a:pos x="7" y="0"/>
                  </a:cxn>
                  <a:cxn ang="0">
                    <a:pos x="15" y="0"/>
                  </a:cxn>
                  <a:cxn ang="0">
                    <a:pos x="40" y="0"/>
                  </a:cxn>
                  <a:cxn ang="0">
                    <a:pos x="47" y="0"/>
                  </a:cxn>
                  <a:cxn ang="0">
                    <a:pos x="64" y="0"/>
                  </a:cxn>
                  <a:cxn ang="0">
                    <a:pos x="88" y="7"/>
                  </a:cxn>
                  <a:cxn ang="0">
                    <a:pos x="112" y="13"/>
                  </a:cxn>
                  <a:cxn ang="0">
                    <a:pos x="136" y="20"/>
                  </a:cxn>
                  <a:cxn ang="0">
                    <a:pos x="145" y="20"/>
                  </a:cxn>
                  <a:cxn ang="0">
                    <a:pos x="169" y="26"/>
                  </a:cxn>
                  <a:cxn ang="0">
                    <a:pos x="225" y="40"/>
                  </a:cxn>
                  <a:cxn ang="0">
                    <a:pos x="266" y="47"/>
                  </a:cxn>
                  <a:cxn ang="0">
                    <a:pos x="307" y="47"/>
                  </a:cxn>
                  <a:cxn ang="0">
                    <a:pos x="323" y="47"/>
                  </a:cxn>
                  <a:cxn ang="0">
                    <a:pos x="363" y="47"/>
                  </a:cxn>
                  <a:cxn ang="0">
                    <a:pos x="428" y="53"/>
                  </a:cxn>
                  <a:cxn ang="0">
                    <a:pos x="452" y="53"/>
                  </a:cxn>
                  <a:cxn ang="0">
                    <a:pos x="484" y="60"/>
                  </a:cxn>
                  <a:cxn ang="0">
                    <a:pos x="533" y="80"/>
                  </a:cxn>
                  <a:cxn ang="0">
                    <a:pos x="550" y="94"/>
                  </a:cxn>
                </a:cxnLst>
                <a:rect l="0" t="0" r="r" b="b"/>
                <a:pathLst>
                  <a:path w="551" h="95">
                    <a:moveTo>
                      <a:pt x="541" y="87"/>
                    </a:moveTo>
                    <a:lnTo>
                      <a:pt x="517" y="74"/>
                    </a:lnTo>
                    <a:lnTo>
                      <a:pt x="476" y="47"/>
                    </a:lnTo>
                    <a:lnTo>
                      <a:pt x="436" y="26"/>
                    </a:lnTo>
                    <a:lnTo>
                      <a:pt x="395" y="13"/>
                    </a:lnTo>
                    <a:lnTo>
                      <a:pt x="371" y="7"/>
                    </a:lnTo>
                    <a:lnTo>
                      <a:pt x="355" y="7"/>
                    </a:lnTo>
                    <a:lnTo>
                      <a:pt x="323" y="7"/>
                    </a:lnTo>
                    <a:lnTo>
                      <a:pt x="274" y="7"/>
                    </a:lnTo>
                    <a:lnTo>
                      <a:pt x="234" y="13"/>
                    </a:lnTo>
                    <a:lnTo>
                      <a:pt x="218" y="13"/>
                    </a:lnTo>
                    <a:lnTo>
                      <a:pt x="177" y="20"/>
                    </a:lnTo>
                    <a:lnTo>
                      <a:pt x="104" y="20"/>
                    </a:lnTo>
                    <a:lnTo>
                      <a:pt x="64" y="13"/>
                    </a:lnTo>
                    <a:lnTo>
                      <a:pt x="56" y="13"/>
                    </a:lnTo>
                    <a:lnTo>
                      <a:pt x="40" y="13"/>
                    </a:lnTo>
                    <a:lnTo>
                      <a:pt x="15" y="7"/>
                    </a:lnTo>
                    <a:lnTo>
                      <a:pt x="7" y="7"/>
                    </a:lnTo>
                    <a:lnTo>
                      <a:pt x="0" y="0"/>
                    </a:lnTo>
                    <a:lnTo>
                      <a:pt x="7" y="0"/>
                    </a:lnTo>
                    <a:lnTo>
                      <a:pt x="15" y="0"/>
                    </a:lnTo>
                    <a:lnTo>
                      <a:pt x="40" y="0"/>
                    </a:lnTo>
                    <a:lnTo>
                      <a:pt x="47" y="0"/>
                    </a:lnTo>
                    <a:lnTo>
                      <a:pt x="64" y="0"/>
                    </a:lnTo>
                    <a:lnTo>
                      <a:pt x="88" y="7"/>
                    </a:lnTo>
                    <a:lnTo>
                      <a:pt x="112" y="13"/>
                    </a:lnTo>
                    <a:lnTo>
                      <a:pt x="136" y="20"/>
                    </a:lnTo>
                    <a:lnTo>
                      <a:pt x="145" y="20"/>
                    </a:lnTo>
                    <a:lnTo>
                      <a:pt x="169" y="26"/>
                    </a:lnTo>
                    <a:lnTo>
                      <a:pt x="225" y="40"/>
                    </a:lnTo>
                    <a:lnTo>
                      <a:pt x="266" y="47"/>
                    </a:lnTo>
                    <a:lnTo>
                      <a:pt x="307" y="47"/>
                    </a:lnTo>
                    <a:lnTo>
                      <a:pt x="323" y="47"/>
                    </a:lnTo>
                    <a:lnTo>
                      <a:pt x="363" y="47"/>
                    </a:lnTo>
                    <a:lnTo>
                      <a:pt x="428" y="53"/>
                    </a:lnTo>
                    <a:lnTo>
                      <a:pt x="452" y="53"/>
                    </a:lnTo>
                    <a:lnTo>
                      <a:pt x="484" y="60"/>
                    </a:lnTo>
                    <a:lnTo>
                      <a:pt x="533" y="80"/>
                    </a:lnTo>
                    <a:lnTo>
                      <a:pt x="550" y="94"/>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47" name="Freeform 579"/>
              <p:cNvSpPr>
                <a:spLocks/>
              </p:cNvSpPr>
              <p:nvPr/>
            </p:nvSpPr>
            <p:spPr bwMode="auto">
              <a:xfrm>
                <a:off x="4009" y="650"/>
                <a:ext cx="548" cy="348"/>
              </a:xfrm>
              <a:custGeom>
                <a:avLst/>
                <a:gdLst/>
                <a:ahLst/>
                <a:cxnLst>
                  <a:cxn ang="0">
                    <a:pos x="0" y="344"/>
                  </a:cxn>
                  <a:cxn ang="0">
                    <a:pos x="16" y="331"/>
                  </a:cxn>
                  <a:cxn ang="0">
                    <a:pos x="48" y="304"/>
                  </a:cxn>
                  <a:cxn ang="0">
                    <a:pos x="71" y="284"/>
                  </a:cxn>
                  <a:cxn ang="0">
                    <a:pos x="95" y="263"/>
                  </a:cxn>
                  <a:cxn ang="0">
                    <a:pos x="128" y="242"/>
                  </a:cxn>
                  <a:cxn ang="0">
                    <a:pos x="160" y="223"/>
                  </a:cxn>
                  <a:cxn ang="0">
                    <a:pos x="177" y="209"/>
                  </a:cxn>
                  <a:cxn ang="0">
                    <a:pos x="193" y="196"/>
                  </a:cxn>
                  <a:cxn ang="0">
                    <a:pos x="209" y="188"/>
                  </a:cxn>
                  <a:cxn ang="0">
                    <a:pos x="257" y="169"/>
                  </a:cxn>
                  <a:cxn ang="0">
                    <a:pos x="337" y="135"/>
                  </a:cxn>
                  <a:cxn ang="0">
                    <a:pos x="385" y="115"/>
                  </a:cxn>
                  <a:cxn ang="0">
                    <a:pos x="401" y="108"/>
                  </a:cxn>
                  <a:cxn ang="0">
                    <a:pos x="442" y="88"/>
                  </a:cxn>
                  <a:cxn ang="0">
                    <a:pos x="483" y="68"/>
                  </a:cxn>
                  <a:cxn ang="0">
                    <a:pos x="514" y="47"/>
                  </a:cxn>
                  <a:cxn ang="0">
                    <a:pos x="531" y="34"/>
                  </a:cxn>
                  <a:cxn ang="0">
                    <a:pos x="539" y="27"/>
                  </a:cxn>
                  <a:cxn ang="0">
                    <a:pos x="572" y="7"/>
                  </a:cxn>
                  <a:cxn ang="0">
                    <a:pos x="580" y="0"/>
                  </a:cxn>
                  <a:cxn ang="0">
                    <a:pos x="563" y="0"/>
                  </a:cxn>
                  <a:cxn ang="0">
                    <a:pos x="547" y="7"/>
                  </a:cxn>
                  <a:cxn ang="0">
                    <a:pos x="523" y="14"/>
                  </a:cxn>
                  <a:cxn ang="0">
                    <a:pos x="507" y="20"/>
                  </a:cxn>
                  <a:cxn ang="0">
                    <a:pos x="483" y="27"/>
                  </a:cxn>
                  <a:cxn ang="0">
                    <a:pos x="458" y="41"/>
                  </a:cxn>
                  <a:cxn ang="0">
                    <a:pos x="434" y="54"/>
                  </a:cxn>
                  <a:cxn ang="0">
                    <a:pos x="410" y="68"/>
                  </a:cxn>
                  <a:cxn ang="0">
                    <a:pos x="385" y="81"/>
                  </a:cxn>
                  <a:cxn ang="0">
                    <a:pos x="354" y="101"/>
                  </a:cxn>
                  <a:cxn ang="0">
                    <a:pos x="312" y="122"/>
                  </a:cxn>
                  <a:cxn ang="0">
                    <a:pos x="288" y="135"/>
                  </a:cxn>
                  <a:cxn ang="0">
                    <a:pos x="266" y="149"/>
                  </a:cxn>
                  <a:cxn ang="0">
                    <a:pos x="224" y="169"/>
                  </a:cxn>
                  <a:cxn ang="0">
                    <a:pos x="200" y="182"/>
                  </a:cxn>
                  <a:cxn ang="0">
                    <a:pos x="177" y="202"/>
                  </a:cxn>
                  <a:cxn ang="0">
                    <a:pos x="152" y="215"/>
                  </a:cxn>
                  <a:cxn ang="0">
                    <a:pos x="120" y="236"/>
                  </a:cxn>
                  <a:cxn ang="0">
                    <a:pos x="104" y="250"/>
                  </a:cxn>
                  <a:cxn ang="0">
                    <a:pos x="95" y="256"/>
                  </a:cxn>
                  <a:cxn ang="0">
                    <a:pos x="87" y="263"/>
                  </a:cxn>
                  <a:cxn ang="0">
                    <a:pos x="79" y="270"/>
                  </a:cxn>
                  <a:cxn ang="0">
                    <a:pos x="56" y="304"/>
                  </a:cxn>
                  <a:cxn ang="0">
                    <a:pos x="40" y="331"/>
                  </a:cxn>
                  <a:cxn ang="0">
                    <a:pos x="16" y="371"/>
                  </a:cxn>
                  <a:cxn ang="0">
                    <a:pos x="7" y="385"/>
                  </a:cxn>
                </a:cxnLst>
                <a:rect l="0" t="0" r="r" b="b"/>
                <a:pathLst>
                  <a:path w="581" h="386">
                    <a:moveTo>
                      <a:pt x="0" y="344"/>
                    </a:moveTo>
                    <a:lnTo>
                      <a:pt x="16" y="331"/>
                    </a:lnTo>
                    <a:lnTo>
                      <a:pt x="48" y="304"/>
                    </a:lnTo>
                    <a:lnTo>
                      <a:pt x="71" y="284"/>
                    </a:lnTo>
                    <a:lnTo>
                      <a:pt x="95" y="263"/>
                    </a:lnTo>
                    <a:lnTo>
                      <a:pt x="128" y="242"/>
                    </a:lnTo>
                    <a:lnTo>
                      <a:pt x="160" y="223"/>
                    </a:lnTo>
                    <a:lnTo>
                      <a:pt x="177" y="209"/>
                    </a:lnTo>
                    <a:lnTo>
                      <a:pt x="193" y="196"/>
                    </a:lnTo>
                    <a:lnTo>
                      <a:pt x="209" y="188"/>
                    </a:lnTo>
                    <a:lnTo>
                      <a:pt x="257" y="169"/>
                    </a:lnTo>
                    <a:lnTo>
                      <a:pt x="337" y="135"/>
                    </a:lnTo>
                    <a:lnTo>
                      <a:pt x="385" y="115"/>
                    </a:lnTo>
                    <a:lnTo>
                      <a:pt x="401" y="108"/>
                    </a:lnTo>
                    <a:lnTo>
                      <a:pt x="442" y="88"/>
                    </a:lnTo>
                    <a:lnTo>
                      <a:pt x="483" y="68"/>
                    </a:lnTo>
                    <a:lnTo>
                      <a:pt x="514" y="47"/>
                    </a:lnTo>
                    <a:lnTo>
                      <a:pt x="531" y="34"/>
                    </a:lnTo>
                    <a:lnTo>
                      <a:pt x="539" y="27"/>
                    </a:lnTo>
                    <a:lnTo>
                      <a:pt x="572" y="7"/>
                    </a:lnTo>
                    <a:lnTo>
                      <a:pt x="580" y="0"/>
                    </a:lnTo>
                    <a:lnTo>
                      <a:pt x="563" y="0"/>
                    </a:lnTo>
                    <a:lnTo>
                      <a:pt x="547" y="7"/>
                    </a:lnTo>
                    <a:lnTo>
                      <a:pt x="523" y="14"/>
                    </a:lnTo>
                    <a:lnTo>
                      <a:pt x="507" y="20"/>
                    </a:lnTo>
                    <a:lnTo>
                      <a:pt x="483" y="27"/>
                    </a:lnTo>
                    <a:lnTo>
                      <a:pt x="458" y="41"/>
                    </a:lnTo>
                    <a:lnTo>
                      <a:pt x="434" y="54"/>
                    </a:lnTo>
                    <a:lnTo>
                      <a:pt x="410" y="68"/>
                    </a:lnTo>
                    <a:lnTo>
                      <a:pt x="385" y="81"/>
                    </a:lnTo>
                    <a:lnTo>
                      <a:pt x="354" y="101"/>
                    </a:lnTo>
                    <a:lnTo>
                      <a:pt x="312" y="122"/>
                    </a:lnTo>
                    <a:lnTo>
                      <a:pt x="288" y="135"/>
                    </a:lnTo>
                    <a:lnTo>
                      <a:pt x="266" y="149"/>
                    </a:lnTo>
                    <a:lnTo>
                      <a:pt x="224" y="169"/>
                    </a:lnTo>
                    <a:lnTo>
                      <a:pt x="200" y="182"/>
                    </a:lnTo>
                    <a:lnTo>
                      <a:pt x="177" y="202"/>
                    </a:lnTo>
                    <a:lnTo>
                      <a:pt x="152" y="215"/>
                    </a:lnTo>
                    <a:lnTo>
                      <a:pt x="120" y="236"/>
                    </a:lnTo>
                    <a:lnTo>
                      <a:pt x="104" y="250"/>
                    </a:lnTo>
                    <a:lnTo>
                      <a:pt x="95" y="256"/>
                    </a:lnTo>
                    <a:lnTo>
                      <a:pt x="87" y="263"/>
                    </a:lnTo>
                    <a:lnTo>
                      <a:pt x="79" y="270"/>
                    </a:lnTo>
                    <a:lnTo>
                      <a:pt x="56" y="304"/>
                    </a:lnTo>
                    <a:lnTo>
                      <a:pt x="40" y="331"/>
                    </a:lnTo>
                    <a:lnTo>
                      <a:pt x="16" y="371"/>
                    </a:lnTo>
                    <a:lnTo>
                      <a:pt x="7" y="385"/>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grpSp>
            <p:nvGrpSpPr>
              <p:cNvPr id="7310" name="Group 580"/>
              <p:cNvGrpSpPr>
                <a:grpSpLocks/>
              </p:cNvGrpSpPr>
              <p:nvPr/>
            </p:nvGrpSpPr>
            <p:grpSpPr bwMode="auto">
              <a:xfrm>
                <a:off x="4001" y="455"/>
                <a:ext cx="67" cy="323"/>
                <a:chOff x="4330" y="375"/>
                <a:chExt cx="71" cy="358"/>
              </a:xfrm>
            </p:grpSpPr>
            <p:sp>
              <p:nvSpPr>
                <p:cNvPr id="7749" name="Line 581"/>
                <p:cNvSpPr>
                  <a:spLocks noChangeShapeType="1"/>
                </p:cNvSpPr>
                <p:nvPr/>
              </p:nvSpPr>
              <p:spPr bwMode="auto">
                <a:xfrm flipV="1">
                  <a:off x="4338" y="510"/>
                  <a:ext cx="24" cy="223"/>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nvGrpSpPr>
                <p:cNvPr id="7313" name="Group 582"/>
                <p:cNvGrpSpPr>
                  <a:grpSpLocks/>
                </p:cNvGrpSpPr>
                <p:nvPr/>
              </p:nvGrpSpPr>
              <p:grpSpPr bwMode="auto">
                <a:xfrm>
                  <a:off x="4330" y="624"/>
                  <a:ext cx="19" cy="109"/>
                  <a:chOff x="4330" y="624"/>
                  <a:chExt cx="19" cy="109"/>
                </a:xfrm>
              </p:grpSpPr>
              <p:sp>
                <p:nvSpPr>
                  <p:cNvPr id="7751" name="Freeform 583"/>
                  <p:cNvSpPr>
                    <a:spLocks/>
                  </p:cNvSpPr>
                  <p:nvPr/>
                </p:nvSpPr>
                <p:spPr bwMode="auto">
                  <a:xfrm>
                    <a:off x="4330" y="697"/>
                    <a:ext cx="19" cy="36"/>
                  </a:xfrm>
                  <a:custGeom>
                    <a:avLst/>
                    <a:gdLst/>
                    <a:ahLst/>
                    <a:cxnLst>
                      <a:cxn ang="0">
                        <a:pos x="18" y="28"/>
                      </a:cxn>
                      <a:cxn ang="0">
                        <a:pos x="18" y="21"/>
                      </a:cxn>
                      <a:cxn ang="0">
                        <a:pos x="0" y="7"/>
                      </a:cxn>
                      <a:cxn ang="0">
                        <a:pos x="0" y="0"/>
                      </a:cxn>
                      <a:cxn ang="0">
                        <a:pos x="0" y="7"/>
                      </a:cxn>
                      <a:cxn ang="0">
                        <a:pos x="0" y="14"/>
                      </a:cxn>
                      <a:cxn ang="0">
                        <a:pos x="0" y="21"/>
                      </a:cxn>
                      <a:cxn ang="0">
                        <a:pos x="18" y="35"/>
                      </a:cxn>
                    </a:cxnLst>
                    <a:rect l="0" t="0" r="r" b="b"/>
                    <a:pathLst>
                      <a:path w="19" h="36">
                        <a:moveTo>
                          <a:pt x="18" y="28"/>
                        </a:moveTo>
                        <a:lnTo>
                          <a:pt x="18" y="21"/>
                        </a:lnTo>
                        <a:lnTo>
                          <a:pt x="0" y="7"/>
                        </a:lnTo>
                        <a:lnTo>
                          <a:pt x="0" y="0"/>
                        </a:lnTo>
                        <a:lnTo>
                          <a:pt x="0" y="7"/>
                        </a:lnTo>
                        <a:lnTo>
                          <a:pt x="0" y="14"/>
                        </a:lnTo>
                        <a:lnTo>
                          <a:pt x="0" y="21"/>
                        </a:lnTo>
                        <a:lnTo>
                          <a:pt x="18" y="35"/>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52" name="Line 584"/>
                  <p:cNvSpPr>
                    <a:spLocks noChangeShapeType="1"/>
                  </p:cNvSpPr>
                  <p:nvPr/>
                </p:nvSpPr>
                <p:spPr bwMode="auto">
                  <a:xfrm flipV="1">
                    <a:off x="4330" y="624"/>
                    <a:ext cx="0" cy="90"/>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17" name="Group 585"/>
                <p:cNvGrpSpPr>
                  <a:grpSpLocks/>
                </p:cNvGrpSpPr>
                <p:nvPr/>
              </p:nvGrpSpPr>
              <p:grpSpPr bwMode="auto">
                <a:xfrm>
                  <a:off x="4330" y="591"/>
                  <a:ext cx="19" cy="107"/>
                  <a:chOff x="4330" y="591"/>
                  <a:chExt cx="19" cy="107"/>
                </a:xfrm>
              </p:grpSpPr>
              <p:sp>
                <p:nvSpPr>
                  <p:cNvPr id="7754" name="Freeform 586"/>
                  <p:cNvSpPr>
                    <a:spLocks/>
                  </p:cNvSpPr>
                  <p:nvPr/>
                </p:nvSpPr>
                <p:spPr bwMode="auto">
                  <a:xfrm>
                    <a:off x="4330" y="665"/>
                    <a:ext cx="19" cy="33"/>
                  </a:xfrm>
                  <a:custGeom>
                    <a:avLst/>
                    <a:gdLst/>
                    <a:ahLst/>
                    <a:cxnLst>
                      <a:cxn ang="0">
                        <a:pos x="18" y="25"/>
                      </a:cxn>
                      <a:cxn ang="0">
                        <a:pos x="18" y="19"/>
                      </a:cxn>
                      <a:cxn ang="0">
                        <a:pos x="9" y="6"/>
                      </a:cxn>
                      <a:cxn ang="0">
                        <a:pos x="9" y="0"/>
                      </a:cxn>
                      <a:cxn ang="0">
                        <a:pos x="9" y="6"/>
                      </a:cxn>
                      <a:cxn ang="0">
                        <a:pos x="0" y="12"/>
                      </a:cxn>
                      <a:cxn ang="0">
                        <a:pos x="9" y="19"/>
                      </a:cxn>
                      <a:cxn ang="0">
                        <a:pos x="9" y="32"/>
                      </a:cxn>
                    </a:cxnLst>
                    <a:rect l="0" t="0" r="r" b="b"/>
                    <a:pathLst>
                      <a:path w="19" h="33">
                        <a:moveTo>
                          <a:pt x="18" y="25"/>
                        </a:moveTo>
                        <a:lnTo>
                          <a:pt x="18" y="19"/>
                        </a:lnTo>
                        <a:lnTo>
                          <a:pt x="9" y="6"/>
                        </a:lnTo>
                        <a:lnTo>
                          <a:pt x="9" y="0"/>
                        </a:lnTo>
                        <a:lnTo>
                          <a:pt x="9" y="6"/>
                        </a:lnTo>
                        <a:lnTo>
                          <a:pt x="0" y="12"/>
                        </a:lnTo>
                        <a:lnTo>
                          <a:pt x="9" y="19"/>
                        </a:lnTo>
                        <a:lnTo>
                          <a:pt x="9" y="32"/>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55" name="Line 587"/>
                  <p:cNvSpPr>
                    <a:spLocks noChangeShapeType="1"/>
                  </p:cNvSpPr>
                  <p:nvPr/>
                </p:nvSpPr>
                <p:spPr bwMode="auto">
                  <a:xfrm flipV="1">
                    <a:off x="4338" y="591"/>
                    <a:ext cx="0" cy="90"/>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19" name="Group 588"/>
                <p:cNvGrpSpPr>
                  <a:grpSpLocks/>
                </p:cNvGrpSpPr>
                <p:nvPr/>
              </p:nvGrpSpPr>
              <p:grpSpPr bwMode="auto">
                <a:xfrm>
                  <a:off x="4338" y="557"/>
                  <a:ext cx="18" cy="109"/>
                  <a:chOff x="4338" y="557"/>
                  <a:chExt cx="18" cy="109"/>
                </a:xfrm>
              </p:grpSpPr>
              <p:sp>
                <p:nvSpPr>
                  <p:cNvPr id="7757" name="Freeform 589"/>
                  <p:cNvSpPr>
                    <a:spLocks/>
                  </p:cNvSpPr>
                  <p:nvPr/>
                </p:nvSpPr>
                <p:spPr bwMode="auto">
                  <a:xfrm>
                    <a:off x="4338" y="630"/>
                    <a:ext cx="18" cy="36"/>
                  </a:xfrm>
                  <a:custGeom>
                    <a:avLst/>
                    <a:gdLst/>
                    <a:ahLst/>
                    <a:cxnLst>
                      <a:cxn ang="0">
                        <a:pos x="17" y="28"/>
                      </a:cxn>
                      <a:cxn ang="0">
                        <a:pos x="17" y="21"/>
                      </a:cxn>
                      <a:cxn ang="0">
                        <a:pos x="0" y="7"/>
                      </a:cxn>
                      <a:cxn ang="0">
                        <a:pos x="0" y="0"/>
                      </a:cxn>
                      <a:cxn ang="0">
                        <a:pos x="0" y="7"/>
                      </a:cxn>
                      <a:cxn ang="0">
                        <a:pos x="0" y="14"/>
                      </a:cxn>
                      <a:cxn ang="0">
                        <a:pos x="0" y="21"/>
                      </a:cxn>
                      <a:cxn ang="0">
                        <a:pos x="17" y="35"/>
                      </a:cxn>
                    </a:cxnLst>
                    <a:rect l="0" t="0" r="r" b="b"/>
                    <a:pathLst>
                      <a:path w="18" h="36">
                        <a:moveTo>
                          <a:pt x="17" y="28"/>
                        </a:moveTo>
                        <a:lnTo>
                          <a:pt x="17" y="21"/>
                        </a:lnTo>
                        <a:lnTo>
                          <a:pt x="0" y="7"/>
                        </a:lnTo>
                        <a:lnTo>
                          <a:pt x="0" y="0"/>
                        </a:lnTo>
                        <a:lnTo>
                          <a:pt x="0" y="7"/>
                        </a:lnTo>
                        <a:lnTo>
                          <a:pt x="0" y="14"/>
                        </a:lnTo>
                        <a:lnTo>
                          <a:pt x="0" y="21"/>
                        </a:lnTo>
                        <a:lnTo>
                          <a:pt x="17" y="35"/>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58" name="Line 590"/>
                  <p:cNvSpPr>
                    <a:spLocks noChangeShapeType="1"/>
                  </p:cNvSpPr>
                  <p:nvPr/>
                </p:nvSpPr>
                <p:spPr bwMode="auto">
                  <a:xfrm flipV="1">
                    <a:off x="4338" y="557"/>
                    <a:ext cx="0" cy="90"/>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22" name="Group 591"/>
                <p:cNvGrpSpPr>
                  <a:grpSpLocks/>
                </p:cNvGrpSpPr>
                <p:nvPr/>
              </p:nvGrpSpPr>
              <p:grpSpPr bwMode="auto">
                <a:xfrm>
                  <a:off x="4338" y="523"/>
                  <a:ext cx="18" cy="109"/>
                  <a:chOff x="4338" y="523"/>
                  <a:chExt cx="18" cy="109"/>
                </a:xfrm>
              </p:grpSpPr>
              <p:sp>
                <p:nvSpPr>
                  <p:cNvPr id="7760" name="Freeform 592"/>
                  <p:cNvSpPr>
                    <a:spLocks/>
                  </p:cNvSpPr>
                  <p:nvPr/>
                </p:nvSpPr>
                <p:spPr bwMode="auto">
                  <a:xfrm>
                    <a:off x="4338" y="605"/>
                    <a:ext cx="18" cy="27"/>
                  </a:xfrm>
                  <a:custGeom>
                    <a:avLst/>
                    <a:gdLst/>
                    <a:ahLst/>
                    <a:cxnLst>
                      <a:cxn ang="0">
                        <a:pos x="17" y="19"/>
                      </a:cxn>
                      <a:cxn ang="0">
                        <a:pos x="17" y="13"/>
                      </a:cxn>
                      <a:cxn ang="0">
                        <a:pos x="17" y="6"/>
                      </a:cxn>
                      <a:cxn ang="0">
                        <a:pos x="17" y="0"/>
                      </a:cxn>
                      <a:cxn ang="0">
                        <a:pos x="0" y="0"/>
                      </a:cxn>
                      <a:cxn ang="0">
                        <a:pos x="0" y="6"/>
                      </a:cxn>
                      <a:cxn ang="0">
                        <a:pos x="17" y="19"/>
                      </a:cxn>
                      <a:cxn ang="0">
                        <a:pos x="17" y="26"/>
                      </a:cxn>
                    </a:cxnLst>
                    <a:rect l="0" t="0" r="r" b="b"/>
                    <a:pathLst>
                      <a:path w="18" h="27">
                        <a:moveTo>
                          <a:pt x="17" y="19"/>
                        </a:moveTo>
                        <a:lnTo>
                          <a:pt x="17" y="13"/>
                        </a:lnTo>
                        <a:lnTo>
                          <a:pt x="17" y="6"/>
                        </a:lnTo>
                        <a:lnTo>
                          <a:pt x="17" y="0"/>
                        </a:lnTo>
                        <a:lnTo>
                          <a:pt x="0" y="0"/>
                        </a:lnTo>
                        <a:lnTo>
                          <a:pt x="0" y="6"/>
                        </a:lnTo>
                        <a:lnTo>
                          <a:pt x="17" y="19"/>
                        </a:lnTo>
                        <a:lnTo>
                          <a:pt x="17" y="26"/>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61" name="Line 593"/>
                  <p:cNvSpPr>
                    <a:spLocks noChangeShapeType="1"/>
                  </p:cNvSpPr>
                  <p:nvPr/>
                </p:nvSpPr>
                <p:spPr bwMode="auto">
                  <a:xfrm flipV="1">
                    <a:off x="4338" y="523"/>
                    <a:ext cx="0" cy="89"/>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25" name="Group 594"/>
                <p:cNvGrpSpPr>
                  <a:grpSpLocks/>
                </p:cNvGrpSpPr>
                <p:nvPr/>
              </p:nvGrpSpPr>
              <p:grpSpPr bwMode="auto">
                <a:xfrm>
                  <a:off x="4338" y="496"/>
                  <a:ext cx="18" cy="109"/>
                  <a:chOff x="4338" y="496"/>
                  <a:chExt cx="18" cy="109"/>
                </a:xfrm>
              </p:grpSpPr>
              <p:sp>
                <p:nvSpPr>
                  <p:cNvPr id="7763" name="Freeform 595"/>
                  <p:cNvSpPr>
                    <a:spLocks/>
                  </p:cNvSpPr>
                  <p:nvPr/>
                </p:nvSpPr>
                <p:spPr bwMode="auto">
                  <a:xfrm>
                    <a:off x="4338" y="569"/>
                    <a:ext cx="18" cy="36"/>
                  </a:xfrm>
                  <a:custGeom>
                    <a:avLst/>
                    <a:gdLst/>
                    <a:ahLst/>
                    <a:cxnLst>
                      <a:cxn ang="0">
                        <a:pos x="17" y="21"/>
                      </a:cxn>
                      <a:cxn ang="0">
                        <a:pos x="8" y="7"/>
                      </a:cxn>
                      <a:cxn ang="0">
                        <a:pos x="8" y="0"/>
                      </a:cxn>
                      <a:cxn ang="0">
                        <a:pos x="8" y="7"/>
                      </a:cxn>
                      <a:cxn ang="0">
                        <a:pos x="0" y="14"/>
                      </a:cxn>
                      <a:cxn ang="0">
                        <a:pos x="8" y="21"/>
                      </a:cxn>
                      <a:cxn ang="0">
                        <a:pos x="8" y="35"/>
                      </a:cxn>
                    </a:cxnLst>
                    <a:rect l="0" t="0" r="r" b="b"/>
                    <a:pathLst>
                      <a:path w="18" h="36">
                        <a:moveTo>
                          <a:pt x="17" y="21"/>
                        </a:moveTo>
                        <a:lnTo>
                          <a:pt x="8" y="7"/>
                        </a:lnTo>
                        <a:lnTo>
                          <a:pt x="8" y="0"/>
                        </a:lnTo>
                        <a:lnTo>
                          <a:pt x="8" y="7"/>
                        </a:lnTo>
                        <a:lnTo>
                          <a:pt x="0" y="14"/>
                        </a:lnTo>
                        <a:lnTo>
                          <a:pt x="8" y="21"/>
                        </a:lnTo>
                        <a:lnTo>
                          <a:pt x="8" y="35"/>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64" name="Line 596"/>
                  <p:cNvSpPr>
                    <a:spLocks noChangeShapeType="1"/>
                  </p:cNvSpPr>
                  <p:nvPr/>
                </p:nvSpPr>
                <p:spPr bwMode="auto">
                  <a:xfrm flipV="1">
                    <a:off x="4345" y="496"/>
                    <a:ext cx="0" cy="90"/>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28" name="Group 597"/>
                <p:cNvGrpSpPr>
                  <a:grpSpLocks/>
                </p:cNvGrpSpPr>
                <p:nvPr/>
              </p:nvGrpSpPr>
              <p:grpSpPr bwMode="auto">
                <a:xfrm>
                  <a:off x="4345" y="462"/>
                  <a:ext cx="19" cy="108"/>
                  <a:chOff x="4345" y="462"/>
                  <a:chExt cx="19" cy="108"/>
                </a:xfrm>
              </p:grpSpPr>
              <p:sp>
                <p:nvSpPr>
                  <p:cNvPr id="7766" name="Freeform 598"/>
                  <p:cNvSpPr>
                    <a:spLocks/>
                  </p:cNvSpPr>
                  <p:nvPr/>
                </p:nvSpPr>
                <p:spPr bwMode="auto">
                  <a:xfrm>
                    <a:off x="4345" y="542"/>
                    <a:ext cx="19" cy="28"/>
                  </a:xfrm>
                  <a:custGeom>
                    <a:avLst/>
                    <a:gdLst/>
                    <a:ahLst/>
                    <a:cxnLst>
                      <a:cxn ang="0">
                        <a:pos x="18" y="13"/>
                      </a:cxn>
                      <a:cxn ang="0">
                        <a:pos x="18" y="7"/>
                      </a:cxn>
                      <a:cxn ang="0">
                        <a:pos x="18" y="0"/>
                      </a:cxn>
                      <a:cxn ang="0">
                        <a:pos x="0" y="0"/>
                      </a:cxn>
                      <a:cxn ang="0">
                        <a:pos x="0" y="7"/>
                      </a:cxn>
                      <a:cxn ang="0">
                        <a:pos x="18" y="20"/>
                      </a:cxn>
                      <a:cxn ang="0">
                        <a:pos x="18" y="27"/>
                      </a:cxn>
                    </a:cxnLst>
                    <a:rect l="0" t="0" r="r" b="b"/>
                    <a:pathLst>
                      <a:path w="19" h="28">
                        <a:moveTo>
                          <a:pt x="18" y="13"/>
                        </a:moveTo>
                        <a:lnTo>
                          <a:pt x="18" y="7"/>
                        </a:lnTo>
                        <a:lnTo>
                          <a:pt x="18" y="0"/>
                        </a:lnTo>
                        <a:lnTo>
                          <a:pt x="0" y="0"/>
                        </a:lnTo>
                        <a:lnTo>
                          <a:pt x="0" y="7"/>
                        </a:lnTo>
                        <a:lnTo>
                          <a:pt x="18" y="20"/>
                        </a:lnTo>
                        <a:lnTo>
                          <a:pt x="18" y="27"/>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67" name="Line 599"/>
                  <p:cNvSpPr>
                    <a:spLocks noChangeShapeType="1"/>
                  </p:cNvSpPr>
                  <p:nvPr/>
                </p:nvSpPr>
                <p:spPr bwMode="auto">
                  <a:xfrm flipV="1">
                    <a:off x="4345" y="462"/>
                    <a:ext cx="0" cy="89"/>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31" name="Group 600"/>
                <p:cNvGrpSpPr>
                  <a:grpSpLocks/>
                </p:cNvGrpSpPr>
                <p:nvPr/>
              </p:nvGrpSpPr>
              <p:grpSpPr bwMode="auto">
                <a:xfrm>
                  <a:off x="4345" y="435"/>
                  <a:ext cx="19" cy="109"/>
                  <a:chOff x="4345" y="435"/>
                  <a:chExt cx="19" cy="109"/>
                </a:xfrm>
              </p:grpSpPr>
              <p:sp>
                <p:nvSpPr>
                  <p:cNvPr id="7769" name="Freeform 601"/>
                  <p:cNvSpPr>
                    <a:spLocks/>
                  </p:cNvSpPr>
                  <p:nvPr/>
                </p:nvSpPr>
                <p:spPr bwMode="auto">
                  <a:xfrm>
                    <a:off x="4345" y="517"/>
                    <a:ext cx="19" cy="27"/>
                  </a:xfrm>
                  <a:custGeom>
                    <a:avLst/>
                    <a:gdLst/>
                    <a:ahLst/>
                    <a:cxnLst>
                      <a:cxn ang="0">
                        <a:pos x="18" y="19"/>
                      </a:cxn>
                      <a:cxn ang="0">
                        <a:pos x="18" y="13"/>
                      </a:cxn>
                      <a:cxn ang="0">
                        <a:pos x="9" y="0"/>
                      </a:cxn>
                      <a:cxn ang="0">
                        <a:pos x="0" y="0"/>
                      </a:cxn>
                      <a:cxn ang="0">
                        <a:pos x="0" y="6"/>
                      </a:cxn>
                      <a:cxn ang="0">
                        <a:pos x="9" y="19"/>
                      </a:cxn>
                      <a:cxn ang="0">
                        <a:pos x="9" y="26"/>
                      </a:cxn>
                    </a:cxnLst>
                    <a:rect l="0" t="0" r="r" b="b"/>
                    <a:pathLst>
                      <a:path w="19" h="27">
                        <a:moveTo>
                          <a:pt x="18" y="19"/>
                        </a:moveTo>
                        <a:lnTo>
                          <a:pt x="18" y="13"/>
                        </a:lnTo>
                        <a:lnTo>
                          <a:pt x="9" y="0"/>
                        </a:lnTo>
                        <a:lnTo>
                          <a:pt x="0" y="0"/>
                        </a:lnTo>
                        <a:lnTo>
                          <a:pt x="0" y="6"/>
                        </a:lnTo>
                        <a:lnTo>
                          <a:pt x="9" y="19"/>
                        </a:lnTo>
                        <a:lnTo>
                          <a:pt x="9" y="26"/>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70" name="Line 602"/>
                  <p:cNvSpPr>
                    <a:spLocks noChangeShapeType="1"/>
                  </p:cNvSpPr>
                  <p:nvPr/>
                </p:nvSpPr>
                <p:spPr bwMode="auto">
                  <a:xfrm flipH="1" flipV="1">
                    <a:off x="4345" y="435"/>
                    <a:ext cx="8" cy="88"/>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34" name="Group 603"/>
                <p:cNvGrpSpPr>
                  <a:grpSpLocks/>
                </p:cNvGrpSpPr>
                <p:nvPr/>
              </p:nvGrpSpPr>
              <p:grpSpPr bwMode="auto">
                <a:xfrm>
                  <a:off x="4353" y="408"/>
                  <a:ext cx="19" cy="110"/>
                  <a:chOff x="4353" y="408"/>
                  <a:chExt cx="19" cy="110"/>
                </a:xfrm>
              </p:grpSpPr>
              <p:sp>
                <p:nvSpPr>
                  <p:cNvPr id="7772" name="Freeform 604"/>
                  <p:cNvSpPr>
                    <a:spLocks/>
                  </p:cNvSpPr>
                  <p:nvPr/>
                </p:nvSpPr>
                <p:spPr bwMode="auto">
                  <a:xfrm>
                    <a:off x="4353" y="489"/>
                    <a:ext cx="19" cy="29"/>
                  </a:xfrm>
                  <a:custGeom>
                    <a:avLst/>
                    <a:gdLst/>
                    <a:ahLst/>
                    <a:cxnLst>
                      <a:cxn ang="0">
                        <a:pos x="18" y="14"/>
                      </a:cxn>
                      <a:cxn ang="0">
                        <a:pos x="18" y="6"/>
                      </a:cxn>
                      <a:cxn ang="0">
                        <a:pos x="18" y="0"/>
                      </a:cxn>
                      <a:cxn ang="0">
                        <a:pos x="0" y="0"/>
                      </a:cxn>
                      <a:cxn ang="0">
                        <a:pos x="0" y="6"/>
                      </a:cxn>
                      <a:cxn ang="0">
                        <a:pos x="18" y="20"/>
                      </a:cxn>
                      <a:cxn ang="0">
                        <a:pos x="18" y="28"/>
                      </a:cxn>
                    </a:cxnLst>
                    <a:rect l="0" t="0" r="r" b="b"/>
                    <a:pathLst>
                      <a:path w="19" h="29">
                        <a:moveTo>
                          <a:pt x="18" y="14"/>
                        </a:moveTo>
                        <a:lnTo>
                          <a:pt x="18" y="6"/>
                        </a:lnTo>
                        <a:lnTo>
                          <a:pt x="18" y="0"/>
                        </a:lnTo>
                        <a:lnTo>
                          <a:pt x="0" y="0"/>
                        </a:lnTo>
                        <a:lnTo>
                          <a:pt x="0" y="6"/>
                        </a:lnTo>
                        <a:lnTo>
                          <a:pt x="18" y="20"/>
                        </a:lnTo>
                        <a:lnTo>
                          <a:pt x="18" y="28"/>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73" name="Line 605"/>
                  <p:cNvSpPr>
                    <a:spLocks noChangeShapeType="1"/>
                  </p:cNvSpPr>
                  <p:nvPr/>
                </p:nvSpPr>
                <p:spPr bwMode="auto">
                  <a:xfrm flipV="1">
                    <a:off x="4353" y="408"/>
                    <a:ext cx="0" cy="83"/>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37" name="Group 606"/>
                <p:cNvGrpSpPr>
                  <a:grpSpLocks/>
                </p:cNvGrpSpPr>
                <p:nvPr/>
              </p:nvGrpSpPr>
              <p:grpSpPr bwMode="auto">
                <a:xfrm>
                  <a:off x="4353" y="448"/>
                  <a:ext cx="19" cy="110"/>
                  <a:chOff x="4353" y="448"/>
                  <a:chExt cx="19" cy="110"/>
                </a:xfrm>
              </p:grpSpPr>
              <p:sp>
                <p:nvSpPr>
                  <p:cNvPr id="7775" name="Freeform 607"/>
                  <p:cNvSpPr>
                    <a:spLocks/>
                  </p:cNvSpPr>
                  <p:nvPr/>
                </p:nvSpPr>
                <p:spPr bwMode="auto">
                  <a:xfrm>
                    <a:off x="4353" y="523"/>
                    <a:ext cx="19" cy="35"/>
                  </a:xfrm>
                  <a:custGeom>
                    <a:avLst/>
                    <a:gdLst/>
                    <a:ahLst/>
                    <a:cxnLst>
                      <a:cxn ang="0">
                        <a:pos x="18" y="20"/>
                      </a:cxn>
                      <a:cxn ang="0">
                        <a:pos x="18" y="13"/>
                      </a:cxn>
                      <a:cxn ang="0">
                        <a:pos x="0" y="0"/>
                      </a:cxn>
                      <a:cxn ang="0">
                        <a:pos x="0" y="6"/>
                      </a:cxn>
                      <a:cxn ang="0">
                        <a:pos x="0" y="13"/>
                      </a:cxn>
                      <a:cxn ang="0">
                        <a:pos x="18" y="27"/>
                      </a:cxn>
                      <a:cxn ang="0">
                        <a:pos x="18" y="34"/>
                      </a:cxn>
                    </a:cxnLst>
                    <a:rect l="0" t="0" r="r" b="b"/>
                    <a:pathLst>
                      <a:path w="19" h="35">
                        <a:moveTo>
                          <a:pt x="18" y="20"/>
                        </a:moveTo>
                        <a:lnTo>
                          <a:pt x="18" y="13"/>
                        </a:lnTo>
                        <a:lnTo>
                          <a:pt x="0" y="0"/>
                        </a:lnTo>
                        <a:lnTo>
                          <a:pt x="0" y="6"/>
                        </a:lnTo>
                        <a:lnTo>
                          <a:pt x="0" y="13"/>
                        </a:lnTo>
                        <a:lnTo>
                          <a:pt x="18" y="27"/>
                        </a:lnTo>
                        <a:lnTo>
                          <a:pt x="18" y="34"/>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76" name="Line 608"/>
                  <p:cNvSpPr>
                    <a:spLocks noChangeShapeType="1"/>
                  </p:cNvSpPr>
                  <p:nvPr/>
                </p:nvSpPr>
                <p:spPr bwMode="auto">
                  <a:xfrm flipV="1">
                    <a:off x="4353" y="448"/>
                    <a:ext cx="0" cy="83"/>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40" name="Group 609"/>
                <p:cNvGrpSpPr>
                  <a:grpSpLocks/>
                </p:cNvGrpSpPr>
                <p:nvPr/>
              </p:nvGrpSpPr>
              <p:grpSpPr bwMode="auto">
                <a:xfrm>
                  <a:off x="4338" y="606"/>
                  <a:ext cx="40" cy="120"/>
                  <a:chOff x="4338" y="606"/>
                  <a:chExt cx="40" cy="120"/>
                </a:xfrm>
              </p:grpSpPr>
              <p:sp>
                <p:nvSpPr>
                  <p:cNvPr id="7778" name="Freeform 610"/>
                  <p:cNvSpPr>
                    <a:spLocks/>
                  </p:cNvSpPr>
                  <p:nvPr/>
                </p:nvSpPr>
                <p:spPr bwMode="auto">
                  <a:xfrm>
                    <a:off x="4338" y="685"/>
                    <a:ext cx="18" cy="41"/>
                  </a:xfrm>
                  <a:custGeom>
                    <a:avLst/>
                    <a:gdLst/>
                    <a:ahLst/>
                    <a:cxnLst>
                      <a:cxn ang="0">
                        <a:pos x="0" y="26"/>
                      </a:cxn>
                      <a:cxn ang="0">
                        <a:pos x="8" y="20"/>
                      </a:cxn>
                      <a:cxn ang="0">
                        <a:pos x="8" y="13"/>
                      </a:cxn>
                      <a:cxn ang="0">
                        <a:pos x="17" y="0"/>
                      </a:cxn>
                      <a:cxn ang="0">
                        <a:pos x="17" y="7"/>
                      </a:cxn>
                      <a:cxn ang="0">
                        <a:pos x="17" y="13"/>
                      </a:cxn>
                      <a:cxn ang="0">
                        <a:pos x="8" y="33"/>
                      </a:cxn>
                      <a:cxn ang="0">
                        <a:pos x="0" y="40"/>
                      </a:cxn>
                    </a:cxnLst>
                    <a:rect l="0" t="0" r="r" b="b"/>
                    <a:pathLst>
                      <a:path w="18" h="41">
                        <a:moveTo>
                          <a:pt x="0" y="26"/>
                        </a:moveTo>
                        <a:lnTo>
                          <a:pt x="8" y="20"/>
                        </a:lnTo>
                        <a:lnTo>
                          <a:pt x="8" y="13"/>
                        </a:lnTo>
                        <a:lnTo>
                          <a:pt x="17" y="0"/>
                        </a:lnTo>
                        <a:lnTo>
                          <a:pt x="17" y="7"/>
                        </a:lnTo>
                        <a:lnTo>
                          <a:pt x="17" y="13"/>
                        </a:lnTo>
                        <a:lnTo>
                          <a:pt x="8" y="33"/>
                        </a:lnTo>
                        <a:lnTo>
                          <a:pt x="0" y="4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79" name="Line 611"/>
                  <p:cNvSpPr>
                    <a:spLocks noChangeShapeType="1"/>
                  </p:cNvSpPr>
                  <p:nvPr/>
                </p:nvSpPr>
                <p:spPr bwMode="auto">
                  <a:xfrm flipV="1">
                    <a:off x="4353" y="606"/>
                    <a:ext cx="25" cy="92"/>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43" name="Group 612"/>
                <p:cNvGrpSpPr>
                  <a:grpSpLocks/>
                </p:cNvGrpSpPr>
                <p:nvPr/>
              </p:nvGrpSpPr>
              <p:grpSpPr bwMode="auto">
                <a:xfrm>
                  <a:off x="4345" y="564"/>
                  <a:ext cx="33" cy="115"/>
                  <a:chOff x="4345" y="564"/>
                  <a:chExt cx="33" cy="115"/>
                </a:xfrm>
              </p:grpSpPr>
              <p:sp>
                <p:nvSpPr>
                  <p:cNvPr id="7781" name="Freeform 613"/>
                  <p:cNvSpPr>
                    <a:spLocks/>
                  </p:cNvSpPr>
                  <p:nvPr/>
                </p:nvSpPr>
                <p:spPr bwMode="auto">
                  <a:xfrm>
                    <a:off x="4345" y="651"/>
                    <a:ext cx="19" cy="28"/>
                  </a:xfrm>
                  <a:custGeom>
                    <a:avLst/>
                    <a:gdLst/>
                    <a:ahLst/>
                    <a:cxnLst>
                      <a:cxn ang="0">
                        <a:pos x="0" y="20"/>
                      </a:cxn>
                      <a:cxn ang="0">
                        <a:pos x="0" y="13"/>
                      </a:cxn>
                      <a:cxn ang="0">
                        <a:pos x="9" y="0"/>
                      </a:cxn>
                      <a:cxn ang="0">
                        <a:pos x="18" y="0"/>
                      </a:cxn>
                      <a:cxn ang="0">
                        <a:pos x="18" y="7"/>
                      </a:cxn>
                      <a:cxn ang="0">
                        <a:pos x="9" y="20"/>
                      </a:cxn>
                      <a:cxn ang="0">
                        <a:pos x="0" y="27"/>
                      </a:cxn>
                    </a:cxnLst>
                    <a:rect l="0" t="0" r="r" b="b"/>
                    <a:pathLst>
                      <a:path w="19" h="28">
                        <a:moveTo>
                          <a:pt x="0" y="20"/>
                        </a:moveTo>
                        <a:lnTo>
                          <a:pt x="0" y="13"/>
                        </a:lnTo>
                        <a:lnTo>
                          <a:pt x="9" y="0"/>
                        </a:lnTo>
                        <a:lnTo>
                          <a:pt x="18" y="0"/>
                        </a:lnTo>
                        <a:lnTo>
                          <a:pt x="18" y="7"/>
                        </a:lnTo>
                        <a:lnTo>
                          <a:pt x="9" y="20"/>
                        </a:lnTo>
                        <a:lnTo>
                          <a:pt x="0" y="27"/>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82" name="Line 614"/>
                  <p:cNvSpPr>
                    <a:spLocks noChangeShapeType="1"/>
                  </p:cNvSpPr>
                  <p:nvPr/>
                </p:nvSpPr>
                <p:spPr bwMode="auto">
                  <a:xfrm flipV="1">
                    <a:off x="4353" y="564"/>
                    <a:ext cx="25" cy="95"/>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46" name="Group 615"/>
                <p:cNvGrpSpPr>
                  <a:grpSpLocks/>
                </p:cNvGrpSpPr>
                <p:nvPr/>
              </p:nvGrpSpPr>
              <p:grpSpPr bwMode="auto">
                <a:xfrm>
                  <a:off x="4345" y="523"/>
                  <a:ext cx="41" cy="122"/>
                  <a:chOff x="4345" y="523"/>
                  <a:chExt cx="41" cy="122"/>
                </a:xfrm>
              </p:grpSpPr>
              <p:sp>
                <p:nvSpPr>
                  <p:cNvPr id="7784" name="Freeform 616"/>
                  <p:cNvSpPr>
                    <a:spLocks/>
                  </p:cNvSpPr>
                  <p:nvPr/>
                </p:nvSpPr>
                <p:spPr bwMode="auto">
                  <a:xfrm>
                    <a:off x="4345" y="609"/>
                    <a:ext cx="19" cy="36"/>
                  </a:xfrm>
                  <a:custGeom>
                    <a:avLst/>
                    <a:gdLst/>
                    <a:ahLst/>
                    <a:cxnLst>
                      <a:cxn ang="0">
                        <a:pos x="0" y="21"/>
                      </a:cxn>
                      <a:cxn ang="0">
                        <a:pos x="9" y="14"/>
                      </a:cxn>
                      <a:cxn ang="0">
                        <a:pos x="9" y="7"/>
                      </a:cxn>
                      <a:cxn ang="0">
                        <a:pos x="18" y="0"/>
                      </a:cxn>
                      <a:cxn ang="0">
                        <a:pos x="18" y="7"/>
                      </a:cxn>
                      <a:cxn ang="0">
                        <a:pos x="18" y="14"/>
                      </a:cxn>
                      <a:cxn ang="0">
                        <a:pos x="9" y="28"/>
                      </a:cxn>
                      <a:cxn ang="0">
                        <a:pos x="0" y="35"/>
                      </a:cxn>
                    </a:cxnLst>
                    <a:rect l="0" t="0" r="r" b="b"/>
                    <a:pathLst>
                      <a:path w="19" h="36">
                        <a:moveTo>
                          <a:pt x="0" y="21"/>
                        </a:moveTo>
                        <a:lnTo>
                          <a:pt x="9" y="14"/>
                        </a:lnTo>
                        <a:lnTo>
                          <a:pt x="9" y="7"/>
                        </a:lnTo>
                        <a:lnTo>
                          <a:pt x="18" y="0"/>
                        </a:lnTo>
                        <a:lnTo>
                          <a:pt x="18" y="7"/>
                        </a:lnTo>
                        <a:lnTo>
                          <a:pt x="18" y="14"/>
                        </a:lnTo>
                        <a:lnTo>
                          <a:pt x="9" y="28"/>
                        </a:lnTo>
                        <a:lnTo>
                          <a:pt x="0" y="35"/>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85" name="Line 617"/>
                  <p:cNvSpPr>
                    <a:spLocks noChangeShapeType="1"/>
                  </p:cNvSpPr>
                  <p:nvPr/>
                </p:nvSpPr>
                <p:spPr bwMode="auto">
                  <a:xfrm flipV="1">
                    <a:off x="4362" y="523"/>
                    <a:ext cx="24" cy="100"/>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49" name="Group 618"/>
                <p:cNvGrpSpPr>
                  <a:grpSpLocks/>
                </p:cNvGrpSpPr>
                <p:nvPr/>
              </p:nvGrpSpPr>
              <p:grpSpPr bwMode="auto">
                <a:xfrm>
                  <a:off x="4353" y="489"/>
                  <a:ext cx="40" cy="121"/>
                  <a:chOff x="4353" y="489"/>
                  <a:chExt cx="40" cy="121"/>
                </a:xfrm>
              </p:grpSpPr>
              <p:sp>
                <p:nvSpPr>
                  <p:cNvPr id="7787" name="Freeform 619"/>
                  <p:cNvSpPr>
                    <a:spLocks/>
                  </p:cNvSpPr>
                  <p:nvPr/>
                </p:nvSpPr>
                <p:spPr bwMode="auto">
                  <a:xfrm>
                    <a:off x="4353" y="577"/>
                    <a:ext cx="19" cy="33"/>
                  </a:xfrm>
                  <a:custGeom>
                    <a:avLst/>
                    <a:gdLst/>
                    <a:ahLst/>
                    <a:cxnLst>
                      <a:cxn ang="0">
                        <a:pos x="0" y="19"/>
                      </a:cxn>
                      <a:cxn ang="0">
                        <a:pos x="8" y="12"/>
                      </a:cxn>
                      <a:cxn ang="0">
                        <a:pos x="8" y="6"/>
                      </a:cxn>
                      <a:cxn ang="0">
                        <a:pos x="18" y="0"/>
                      </a:cxn>
                      <a:cxn ang="0">
                        <a:pos x="18" y="6"/>
                      </a:cxn>
                      <a:cxn ang="0">
                        <a:pos x="18" y="12"/>
                      </a:cxn>
                      <a:cxn ang="0">
                        <a:pos x="8" y="25"/>
                      </a:cxn>
                      <a:cxn ang="0">
                        <a:pos x="0" y="32"/>
                      </a:cxn>
                    </a:cxnLst>
                    <a:rect l="0" t="0" r="r" b="b"/>
                    <a:pathLst>
                      <a:path w="19" h="33">
                        <a:moveTo>
                          <a:pt x="0" y="19"/>
                        </a:moveTo>
                        <a:lnTo>
                          <a:pt x="8" y="12"/>
                        </a:lnTo>
                        <a:lnTo>
                          <a:pt x="8" y="6"/>
                        </a:lnTo>
                        <a:lnTo>
                          <a:pt x="18" y="0"/>
                        </a:lnTo>
                        <a:lnTo>
                          <a:pt x="18" y="6"/>
                        </a:lnTo>
                        <a:lnTo>
                          <a:pt x="18" y="12"/>
                        </a:lnTo>
                        <a:lnTo>
                          <a:pt x="8" y="25"/>
                        </a:lnTo>
                        <a:lnTo>
                          <a:pt x="0" y="32"/>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88" name="Line 620"/>
                  <p:cNvSpPr>
                    <a:spLocks noChangeShapeType="1"/>
                  </p:cNvSpPr>
                  <p:nvPr/>
                </p:nvSpPr>
                <p:spPr bwMode="auto">
                  <a:xfrm flipV="1">
                    <a:off x="4370" y="489"/>
                    <a:ext cx="23" cy="101"/>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52" name="Group 621"/>
                <p:cNvGrpSpPr>
                  <a:grpSpLocks/>
                </p:cNvGrpSpPr>
                <p:nvPr/>
              </p:nvGrpSpPr>
              <p:grpSpPr bwMode="auto">
                <a:xfrm>
                  <a:off x="4353" y="462"/>
                  <a:ext cx="40" cy="116"/>
                  <a:chOff x="4353" y="462"/>
                  <a:chExt cx="40" cy="116"/>
                </a:xfrm>
              </p:grpSpPr>
              <p:sp>
                <p:nvSpPr>
                  <p:cNvPr id="7790" name="Freeform 622"/>
                  <p:cNvSpPr>
                    <a:spLocks/>
                  </p:cNvSpPr>
                  <p:nvPr/>
                </p:nvSpPr>
                <p:spPr bwMode="auto">
                  <a:xfrm>
                    <a:off x="4353" y="542"/>
                    <a:ext cx="19" cy="36"/>
                  </a:xfrm>
                  <a:custGeom>
                    <a:avLst/>
                    <a:gdLst/>
                    <a:ahLst/>
                    <a:cxnLst>
                      <a:cxn ang="0">
                        <a:pos x="0" y="28"/>
                      </a:cxn>
                      <a:cxn ang="0">
                        <a:pos x="8" y="14"/>
                      </a:cxn>
                      <a:cxn ang="0">
                        <a:pos x="18" y="0"/>
                      </a:cxn>
                      <a:cxn ang="0">
                        <a:pos x="18" y="7"/>
                      </a:cxn>
                      <a:cxn ang="0">
                        <a:pos x="18" y="14"/>
                      </a:cxn>
                      <a:cxn ang="0">
                        <a:pos x="8" y="28"/>
                      </a:cxn>
                      <a:cxn ang="0">
                        <a:pos x="0" y="35"/>
                      </a:cxn>
                    </a:cxnLst>
                    <a:rect l="0" t="0" r="r" b="b"/>
                    <a:pathLst>
                      <a:path w="19" h="36">
                        <a:moveTo>
                          <a:pt x="0" y="28"/>
                        </a:moveTo>
                        <a:lnTo>
                          <a:pt x="8" y="14"/>
                        </a:lnTo>
                        <a:lnTo>
                          <a:pt x="18" y="0"/>
                        </a:lnTo>
                        <a:lnTo>
                          <a:pt x="18" y="7"/>
                        </a:lnTo>
                        <a:lnTo>
                          <a:pt x="18" y="14"/>
                        </a:lnTo>
                        <a:lnTo>
                          <a:pt x="8" y="28"/>
                        </a:lnTo>
                        <a:lnTo>
                          <a:pt x="0" y="35"/>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91" name="Line 623"/>
                  <p:cNvSpPr>
                    <a:spLocks noChangeShapeType="1"/>
                  </p:cNvSpPr>
                  <p:nvPr/>
                </p:nvSpPr>
                <p:spPr bwMode="auto">
                  <a:xfrm flipV="1">
                    <a:off x="4370" y="462"/>
                    <a:ext cx="23" cy="94"/>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55" name="Group 624"/>
                <p:cNvGrpSpPr>
                  <a:grpSpLocks/>
                </p:cNvGrpSpPr>
                <p:nvPr/>
              </p:nvGrpSpPr>
              <p:grpSpPr bwMode="auto">
                <a:xfrm>
                  <a:off x="4362" y="421"/>
                  <a:ext cx="39" cy="116"/>
                  <a:chOff x="4362" y="421"/>
                  <a:chExt cx="39" cy="116"/>
                </a:xfrm>
              </p:grpSpPr>
              <p:sp>
                <p:nvSpPr>
                  <p:cNvPr id="7793" name="Freeform 625"/>
                  <p:cNvSpPr>
                    <a:spLocks/>
                  </p:cNvSpPr>
                  <p:nvPr/>
                </p:nvSpPr>
                <p:spPr bwMode="auto">
                  <a:xfrm>
                    <a:off x="4362" y="503"/>
                    <a:ext cx="19" cy="34"/>
                  </a:xfrm>
                  <a:custGeom>
                    <a:avLst/>
                    <a:gdLst/>
                    <a:ahLst/>
                    <a:cxnLst>
                      <a:cxn ang="0">
                        <a:pos x="0" y="26"/>
                      </a:cxn>
                      <a:cxn ang="0">
                        <a:pos x="8" y="20"/>
                      </a:cxn>
                      <a:cxn ang="0">
                        <a:pos x="8" y="12"/>
                      </a:cxn>
                      <a:cxn ang="0">
                        <a:pos x="18" y="0"/>
                      </a:cxn>
                      <a:cxn ang="0">
                        <a:pos x="18" y="6"/>
                      </a:cxn>
                      <a:cxn ang="0">
                        <a:pos x="18" y="12"/>
                      </a:cxn>
                      <a:cxn ang="0">
                        <a:pos x="8" y="26"/>
                      </a:cxn>
                      <a:cxn ang="0">
                        <a:pos x="0" y="33"/>
                      </a:cxn>
                    </a:cxnLst>
                    <a:rect l="0" t="0" r="r" b="b"/>
                    <a:pathLst>
                      <a:path w="19" h="34">
                        <a:moveTo>
                          <a:pt x="0" y="26"/>
                        </a:moveTo>
                        <a:lnTo>
                          <a:pt x="8" y="20"/>
                        </a:lnTo>
                        <a:lnTo>
                          <a:pt x="8" y="12"/>
                        </a:lnTo>
                        <a:lnTo>
                          <a:pt x="18" y="0"/>
                        </a:lnTo>
                        <a:lnTo>
                          <a:pt x="18" y="6"/>
                        </a:lnTo>
                        <a:lnTo>
                          <a:pt x="18" y="12"/>
                        </a:lnTo>
                        <a:lnTo>
                          <a:pt x="8" y="26"/>
                        </a:lnTo>
                        <a:lnTo>
                          <a:pt x="0" y="33"/>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94" name="Line 626"/>
                  <p:cNvSpPr>
                    <a:spLocks noChangeShapeType="1"/>
                  </p:cNvSpPr>
                  <p:nvPr/>
                </p:nvSpPr>
                <p:spPr bwMode="auto">
                  <a:xfrm flipV="1">
                    <a:off x="4378" y="421"/>
                    <a:ext cx="23" cy="95"/>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58" name="Group 627"/>
                <p:cNvGrpSpPr>
                  <a:grpSpLocks/>
                </p:cNvGrpSpPr>
                <p:nvPr/>
              </p:nvGrpSpPr>
              <p:grpSpPr bwMode="auto">
                <a:xfrm>
                  <a:off x="4370" y="401"/>
                  <a:ext cx="31" cy="122"/>
                  <a:chOff x="4370" y="401"/>
                  <a:chExt cx="31" cy="122"/>
                </a:xfrm>
              </p:grpSpPr>
              <p:sp>
                <p:nvSpPr>
                  <p:cNvPr id="7796" name="Freeform 628"/>
                  <p:cNvSpPr>
                    <a:spLocks/>
                  </p:cNvSpPr>
                  <p:nvPr/>
                </p:nvSpPr>
                <p:spPr bwMode="auto">
                  <a:xfrm>
                    <a:off x="4370" y="488"/>
                    <a:ext cx="19" cy="35"/>
                  </a:xfrm>
                  <a:custGeom>
                    <a:avLst/>
                    <a:gdLst/>
                    <a:ahLst/>
                    <a:cxnLst>
                      <a:cxn ang="0">
                        <a:pos x="0" y="21"/>
                      </a:cxn>
                      <a:cxn ang="0">
                        <a:pos x="0" y="13"/>
                      </a:cxn>
                      <a:cxn ang="0">
                        <a:pos x="9" y="0"/>
                      </a:cxn>
                      <a:cxn ang="0">
                        <a:pos x="18" y="0"/>
                      </a:cxn>
                      <a:cxn ang="0">
                        <a:pos x="18" y="7"/>
                      </a:cxn>
                      <a:cxn ang="0">
                        <a:pos x="18" y="13"/>
                      </a:cxn>
                      <a:cxn ang="0">
                        <a:pos x="9" y="27"/>
                      </a:cxn>
                      <a:cxn ang="0">
                        <a:pos x="0" y="34"/>
                      </a:cxn>
                    </a:cxnLst>
                    <a:rect l="0" t="0" r="r" b="b"/>
                    <a:pathLst>
                      <a:path w="19" h="35">
                        <a:moveTo>
                          <a:pt x="0" y="21"/>
                        </a:moveTo>
                        <a:lnTo>
                          <a:pt x="0" y="13"/>
                        </a:lnTo>
                        <a:lnTo>
                          <a:pt x="9" y="0"/>
                        </a:lnTo>
                        <a:lnTo>
                          <a:pt x="18" y="0"/>
                        </a:lnTo>
                        <a:lnTo>
                          <a:pt x="18" y="7"/>
                        </a:lnTo>
                        <a:lnTo>
                          <a:pt x="18" y="13"/>
                        </a:lnTo>
                        <a:lnTo>
                          <a:pt x="9" y="27"/>
                        </a:lnTo>
                        <a:lnTo>
                          <a:pt x="0" y="34"/>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797" name="Line 629"/>
                  <p:cNvSpPr>
                    <a:spLocks noChangeShapeType="1"/>
                  </p:cNvSpPr>
                  <p:nvPr/>
                </p:nvSpPr>
                <p:spPr bwMode="auto">
                  <a:xfrm flipV="1">
                    <a:off x="4378" y="401"/>
                    <a:ext cx="23" cy="101"/>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61" name="Group 630"/>
                <p:cNvGrpSpPr>
                  <a:grpSpLocks/>
                </p:cNvGrpSpPr>
                <p:nvPr/>
              </p:nvGrpSpPr>
              <p:grpSpPr bwMode="auto">
                <a:xfrm>
                  <a:off x="4370" y="375"/>
                  <a:ext cx="19" cy="122"/>
                  <a:chOff x="4370" y="375"/>
                  <a:chExt cx="19" cy="122"/>
                </a:xfrm>
              </p:grpSpPr>
              <p:sp>
                <p:nvSpPr>
                  <p:cNvPr id="7799" name="Freeform 631"/>
                  <p:cNvSpPr>
                    <a:spLocks/>
                  </p:cNvSpPr>
                  <p:nvPr/>
                </p:nvSpPr>
                <p:spPr bwMode="auto">
                  <a:xfrm>
                    <a:off x="4370" y="455"/>
                    <a:ext cx="19" cy="42"/>
                  </a:xfrm>
                  <a:custGeom>
                    <a:avLst/>
                    <a:gdLst/>
                    <a:ahLst/>
                    <a:cxnLst>
                      <a:cxn ang="0">
                        <a:pos x="0" y="27"/>
                      </a:cxn>
                      <a:cxn ang="0">
                        <a:pos x="0" y="20"/>
                      </a:cxn>
                      <a:cxn ang="0">
                        <a:pos x="18" y="6"/>
                      </a:cxn>
                      <a:cxn ang="0">
                        <a:pos x="18" y="0"/>
                      </a:cxn>
                      <a:cxn ang="0">
                        <a:pos x="18" y="6"/>
                      </a:cxn>
                      <a:cxn ang="0">
                        <a:pos x="18" y="13"/>
                      </a:cxn>
                      <a:cxn ang="0">
                        <a:pos x="18" y="27"/>
                      </a:cxn>
                      <a:cxn ang="0">
                        <a:pos x="0" y="41"/>
                      </a:cxn>
                    </a:cxnLst>
                    <a:rect l="0" t="0" r="r" b="b"/>
                    <a:pathLst>
                      <a:path w="19" h="42">
                        <a:moveTo>
                          <a:pt x="0" y="27"/>
                        </a:moveTo>
                        <a:lnTo>
                          <a:pt x="0" y="20"/>
                        </a:lnTo>
                        <a:lnTo>
                          <a:pt x="18" y="6"/>
                        </a:lnTo>
                        <a:lnTo>
                          <a:pt x="18" y="0"/>
                        </a:lnTo>
                        <a:lnTo>
                          <a:pt x="18" y="6"/>
                        </a:lnTo>
                        <a:lnTo>
                          <a:pt x="18" y="13"/>
                        </a:lnTo>
                        <a:lnTo>
                          <a:pt x="18" y="27"/>
                        </a:lnTo>
                        <a:lnTo>
                          <a:pt x="0" y="41"/>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00" name="Line 632"/>
                  <p:cNvSpPr>
                    <a:spLocks noChangeShapeType="1"/>
                  </p:cNvSpPr>
                  <p:nvPr/>
                </p:nvSpPr>
                <p:spPr bwMode="auto">
                  <a:xfrm flipV="1">
                    <a:off x="4378" y="375"/>
                    <a:ext cx="8" cy="94"/>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sp>
            <p:nvSpPr>
              <p:cNvPr id="7801" name="Line 633"/>
              <p:cNvSpPr>
                <a:spLocks noChangeShapeType="1"/>
              </p:cNvSpPr>
              <p:nvPr/>
            </p:nvSpPr>
            <p:spPr bwMode="auto">
              <a:xfrm flipV="1">
                <a:off x="3992" y="838"/>
                <a:ext cx="9" cy="117"/>
              </a:xfrm>
              <a:prstGeom prst="line">
                <a:avLst/>
              </a:prstGeom>
              <a:noFill/>
              <a:ln w="254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802" name="Freeform 634"/>
              <p:cNvSpPr>
                <a:spLocks/>
              </p:cNvSpPr>
              <p:nvPr/>
            </p:nvSpPr>
            <p:spPr bwMode="auto">
              <a:xfrm>
                <a:off x="4062" y="1515"/>
                <a:ext cx="61" cy="57"/>
              </a:xfrm>
              <a:custGeom>
                <a:avLst/>
                <a:gdLst/>
                <a:ahLst/>
                <a:cxnLst>
                  <a:cxn ang="0">
                    <a:pos x="64" y="62"/>
                  </a:cxn>
                  <a:cxn ang="0">
                    <a:pos x="55" y="55"/>
                  </a:cxn>
                  <a:cxn ang="0">
                    <a:pos x="31" y="34"/>
                  </a:cxn>
                  <a:cxn ang="0">
                    <a:pos x="15" y="20"/>
                  </a:cxn>
                  <a:cxn ang="0">
                    <a:pos x="0" y="0"/>
                  </a:cxn>
                </a:cxnLst>
                <a:rect l="0" t="0" r="r" b="b"/>
                <a:pathLst>
                  <a:path w="65" h="63">
                    <a:moveTo>
                      <a:pt x="64" y="62"/>
                    </a:moveTo>
                    <a:lnTo>
                      <a:pt x="55" y="55"/>
                    </a:lnTo>
                    <a:lnTo>
                      <a:pt x="31" y="34"/>
                    </a:lnTo>
                    <a:lnTo>
                      <a:pt x="15" y="20"/>
                    </a:lnTo>
                    <a:lnTo>
                      <a:pt x="0" y="0"/>
                    </a:lnTo>
                  </a:path>
                </a:pathLst>
              </a:custGeom>
              <a:solidFill>
                <a:srgbClr val="669900"/>
              </a:solidFill>
              <a:ln w="254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03" name="Arc 635"/>
              <p:cNvSpPr>
                <a:spLocks/>
              </p:cNvSpPr>
              <p:nvPr/>
            </p:nvSpPr>
            <p:spPr bwMode="auto">
              <a:xfrm>
                <a:off x="4118" y="558"/>
                <a:ext cx="33" cy="108"/>
              </a:xfrm>
              <a:custGeom>
                <a:avLst/>
                <a:gdLst>
                  <a:gd name="G0" fmla="+- 21599 0 0"/>
                  <a:gd name="G1" fmla="+- 21568 0 0"/>
                  <a:gd name="G2" fmla="+- 21600 0 0"/>
                  <a:gd name="T0" fmla="*/ 0 w 21599"/>
                  <a:gd name="T1" fmla="*/ 21389 h 21568"/>
                  <a:gd name="T2" fmla="*/ 20417 w 21599"/>
                  <a:gd name="T3" fmla="*/ 0 h 21568"/>
                  <a:gd name="T4" fmla="*/ 21599 w 21599"/>
                  <a:gd name="T5" fmla="*/ 21568 h 21568"/>
                </a:gdLst>
                <a:ahLst/>
                <a:cxnLst>
                  <a:cxn ang="0">
                    <a:pos x="T0" y="T1"/>
                  </a:cxn>
                  <a:cxn ang="0">
                    <a:pos x="T2" y="T3"/>
                  </a:cxn>
                  <a:cxn ang="0">
                    <a:pos x="T4" y="T5"/>
                  </a:cxn>
                </a:cxnLst>
                <a:rect l="0" t="0" r="r" b="b"/>
                <a:pathLst>
                  <a:path w="21599" h="21568" fill="none" extrusionOk="0">
                    <a:moveTo>
                      <a:pt x="-1" y="21388"/>
                    </a:moveTo>
                    <a:cubicBezTo>
                      <a:pt x="94" y="9988"/>
                      <a:pt x="9033" y="624"/>
                      <a:pt x="20417" y="0"/>
                    </a:cubicBezTo>
                  </a:path>
                  <a:path w="21599" h="21568" stroke="0" extrusionOk="0">
                    <a:moveTo>
                      <a:pt x="-1" y="21388"/>
                    </a:moveTo>
                    <a:cubicBezTo>
                      <a:pt x="94" y="9988"/>
                      <a:pt x="9033" y="624"/>
                      <a:pt x="20417" y="0"/>
                    </a:cubicBezTo>
                    <a:lnTo>
                      <a:pt x="21599" y="21568"/>
                    </a:lnTo>
                    <a:close/>
                  </a:path>
                </a:pathLst>
              </a:custGeom>
              <a:solidFill>
                <a:schemeClr val="accent1"/>
              </a:solidFill>
              <a:ln w="25400" cap="rnd">
                <a:solidFill>
                  <a:schemeClr val="accent1"/>
                </a:solidFill>
                <a:round/>
                <a:headEnd/>
                <a:tailEnd/>
              </a:ln>
              <a:effectLst/>
            </p:spPr>
            <p:txBody>
              <a:bodyPr wrap="none" anchor="ctr"/>
              <a:lstStyle/>
              <a:p>
                <a:pPr fontAlgn="base">
                  <a:spcBef>
                    <a:spcPct val="0"/>
                  </a:spcBef>
                  <a:spcAft>
                    <a:spcPct val="0"/>
                  </a:spcAft>
                </a:pPr>
                <a:endParaRPr lang="es-AR" sz="2400">
                  <a:solidFill>
                    <a:srgbClr val="000000"/>
                  </a:solidFill>
                </a:endParaRPr>
              </a:p>
            </p:txBody>
          </p:sp>
          <p:sp>
            <p:nvSpPr>
              <p:cNvPr id="7804" name="Arc 636"/>
              <p:cNvSpPr>
                <a:spLocks/>
              </p:cNvSpPr>
              <p:nvPr/>
            </p:nvSpPr>
            <p:spPr bwMode="auto">
              <a:xfrm>
                <a:off x="4229" y="738"/>
                <a:ext cx="16" cy="5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solidFill>
                <a:schemeClr val="accent1"/>
              </a:solidFill>
              <a:ln w="25400" cap="rnd">
                <a:solidFill>
                  <a:schemeClr val="accent1"/>
                </a:solidFill>
                <a:round/>
                <a:headEnd/>
                <a:tailEnd/>
              </a:ln>
              <a:effectLst/>
            </p:spPr>
            <p:txBody>
              <a:bodyPr wrap="none" anchor="ctr"/>
              <a:lstStyle/>
              <a:p>
                <a:pPr fontAlgn="base">
                  <a:spcBef>
                    <a:spcPct val="0"/>
                  </a:spcBef>
                  <a:spcAft>
                    <a:spcPct val="0"/>
                  </a:spcAft>
                </a:pPr>
                <a:endParaRPr lang="es-AR" sz="2400">
                  <a:solidFill>
                    <a:srgbClr val="000000"/>
                  </a:solidFill>
                </a:endParaRPr>
              </a:p>
            </p:txBody>
          </p:sp>
          <p:sp>
            <p:nvSpPr>
              <p:cNvPr id="7805" name="Arc 637"/>
              <p:cNvSpPr>
                <a:spLocks/>
              </p:cNvSpPr>
              <p:nvPr/>
            </p:nvSpPr>
            <p:spPr bwMode="auto">
              <a:xfrm>
                <a:off x="3994" y="780"/>
                <a:ext cx="24" cy="66"/>
              </a:xfrm>
              <a:custGeom>
                <a:avLst/>
                <a:gdLst>
                  <a:gd name="G0" fmla="+- 21598 0 0"/>
                  <a:gd name="G1" fmla="+- 21584 0 0"/>
                  <a:gd name="G2" fmla="+- 21600 0 0"/>
                  <a:gd name="T0" fmla="*/ 0 w 21598"/>
                  <a:gd name="T1" fmla="*/ 21300 h 21584"/>
                  <a:gd name="T2" fmla="*/ 20757 w 21598"/>
                  <a:gd name="T3" fmla="*/ 0 h 21584"/>
                  <a:gd name="T4" fmla="*/ 21598 w 21598"/>
                  <a:gd name="T5" fmla="*/ 21584 h 21584"/>
                </a:gdLst>
                <a:ahLst/>
                <a:cxnLst>
                  <a:cxn ang="0">
                    <a:pos x="T0" y="T1"/>
                  </a:cxn>
                  <a:cxn ang="0">
                    <a:pos x="T2" y="T3"/>
                  </a:cxn>
                  <a:cxn ang="0">
                    <a:pos x="T4" y="T5"/>
                  </a:cxn>
                </a:cxnLst>
                <a:rect l="0" t="0" r="r" b="b"/>
                <a:pathLst>
                  <a:path w="21598" h="21584" fill="none" extrusionOk="0">
                    <a:moveTo>
                      <a:pt x="-1" y="21299"/>
                    </a:moveTo>
                    <a:cubicBezTo>
                      <a:pt x="150" y="9808"/>
                      <a:pt x="9273" y="447"/>
                      <a:pt x="20757" y="0"/>
                    </a:cubicBezTo>
                  </a:path>
                  <a:path w="21598" h="21584" stroke="0" extrusionOk="0">
                    <a:moveTo>
                      <a:pt x="-1" y="21299"/>
                    </a:moveTo>
                    <a:cubicBezTo>
                      <a:pt x="150" y="9808"/>
                      <a:pt x="9273" y="447"/>
                      <a:pt x="20757" y="0"/>
                    </a:cubicBezTo>
                    <a:lnTo>
                      <a:pt x="21598" y="21584"/>
                    </a:lnTo>
                    <a:close/>
                  </a:path>
                </a:pathLst>
              </a:custGeom>
              <a:solidFill>
                <a:schemeClr val="accent1"/>
              </a:solidFill>
              <a:ln w="25400" cap="rnd">
                <a:solidFill>
                  <a:schemeClr val="accent1"/>
                </a:solidFill>
                <a:round/>
                <a:headEnd/>
                <a:tailEnd/>
              </a:ln>
              <a:effectLst/>
            </p:spPr>
            <p:txBody>
              <a:bodyPr wrap="none" anchor="ctr"/>
              <a:lstStyle/>
              <a:p>
                <a:pPr fontAlgn="base">
                  <a:spcBef>
                    <a:spcPct val="0"/>
                  </a:spcBef>
                  <a:spcAft>
                    <a:spcPct val="0"/>
                  </a:spcAft>
                </a:pPr>
                <a:endParaRPr lang="es-AR" sz="2400">
                  <a:solidFill>
                    <a:srgbClr val="000000"/>
                  </a:solidFill>
                </a:endParaRPr>
              </a:p>
            </p:txBody>
          </p:sp>
          <p:sp>
            <p:nvSpPr>
              <p:cNvPr id="7806" name="Freeform 638"/>
              <p:cNvSpPr>
                <a:spLocks/>
              </p:cNvSpPr>
              <p:nvPr/>
            </p:nvSpPr>
            <p:spPr bwMode="auto">
              <a:xfrm>
                <a:off x="4130" y="1181"/>
                <a:ext cx="519" cy="134"/>
              </a:xfrm>
              <a:custGeom>
                <a:avLst/>
                <a:gdLst/>
                <a:ahLst/>
                <a:cxnLst>
                  <a:cxn ang="0">
                    <a:pos x="0" y="127"/>
                  </a:cxn>
                  <a:cxn ang="0">
                    <a:pos x="23" y="121"/>
                  </a:cxn>
                  <a:cxn ang="0">
                    <a:pos x="88" y="100"/>
                  </a:cxn>
                  <a:cxn ang="0">
                    <a:pos x="136" y="87"/>
                  </a:cxn>
                  <a:cxn ang="0">
                    <a:pos x="176" y="80"/>
                  </a:cxn>
                  <a:cxn ang="0">
                    <a:pos x="200" y="73"/>
                  </a:cxn>
                  <a:cxn ang="0">
                    <a:pos x="240" y="67"/>
                  </a:cxn>
                  <a:cxn ang="0">
                    <a:pos x="322" y="53"/>
                  </a:cxn>
                  <a:cxn ang="0">
                    <a:pos x="369" y="46"/>
                  </a:cxn>
                  <a:cxn ang="0">
                    <a:pos x="386" y="46"/>
                  </a:cxn>
                  <a:cxn ang="0">
                    <a:pos x="427" y="33"/>
                  </a:cxn>
                  <a:cxn ang="0">
                    <a:pos x="458" y="26"/>
                  </a:cxn>
                  <a:cxn ang="0">
                    <a:pos x="483" y="20"/>
                  </a:cxn>
                  <a:cxn ang="0">
                    <a:pos x="500" y="13"/>
                  </a:cxn>
                  <a:cxn ang="0">
                    <a:pos x="507" y="13"/>
                  </a:cxn>
                  <a:cxn ang="0">
                    <a:pos x="532" y="6"/>
                  </a:cxn>
                  <a:cxn ang="0">
                    <a:pos x="549" y="0"/>
                  </a:cxn>
                  <a:cxn ang="0">
                    <a:pos x="540" y="0"/>
                  </a:cxn>
                  <a:cxn ang="0">
                    <a:pos x="524" y="0"/>
                  </a:cxn>
                  <a:cxn ang="0">
                    <a:pos x="491" y="6"/>
                  </a:cxn>
                  <a:cxn ang="0">
                    <a:pos x="483" y="6"/>
                  </a:cxn>
                  <a:cxn ang="0">
                    <a:pos x="458" y="13"/>
                  </a:cxn>
                  <a:cxn ang="0">
                    <a:pos x="443" y="13"/>
                  </a:cxn>
                  <a:cxn ang="0">
                    <a:pos x="411" y="20"/>
                  </a:cxn>
                  <a:cxn ang="0">
                    <a:pos x="394" y="20"/>
                  </a:cxn>
                  <a:cxn ang="0">
                    <a:pos x="369" y="26"/>
                  </a:cxn>
                  <a:cxn ang="0">
                    <a:pos x="338" y="33"/>
                  </a:cxn>
                  <a:cxn ang="0">
                    <a:pos x="305" y="40"/>
                  </a:cxn>
                  <a:cxn ang="0">
                    <a:pos x="281" y="46"/>
                  </a:cxn>
                  <a:cxn ang="0">
                    <a:pos x="257" y="53"/>
                  </a:cxn>
                  <a:cxn ang="0">
                    <a:pos x="224" y="59"/>
                  </a:cxn>
                  <a:cxn ang="0">
                    <a:pos x="192" y="67"/>
                  </a:cxn>
                  <a:cxn ang="0">
                    <a:pos x="168" y="73"/>
                  </a:cxn>
                  <a:cxn ang="0">
                    <a:pos x="145" y="80"/>
                  </a:cxn>
                  <a:cxn ang="0">
                    <a:pos x="120" y="87"/>
                  </a:cxn>
                  <a:cxn ang="0">
                    <a:pos x="104" y="94"/>
                  </a:cxn>
                  <a:cxn ang="0">
                    <a:pos x="88" y="100"/>
                  </a:cxn>
                  <a:cxn ang="0">
                    <a:pos x="72" y="107"/>
                  </a:cxn>
                  <a:cxn ang="0">
                    <a:pos x="47" y="114"/>
                  </a:cxn>
                  <a:cxn ang="0">
                    <a:pos x="23" y="127"/>
                  </a:cxn>
                  <a:cxn ang="0">
                    <a:pos x="7" y="141"/>
                  </a:cxn>
                  <a:cxn ang="0">
                    <a:pos x="0" y="148"/>
                  </a:cxn>
                </a:cxnLst>
                <a:rect l="0" t="0" r="r" b="b"/>
                <a:pathLst>
                  <a:path w="550" h="149">
                    <a:moveTo>
                      <a:pt x="0" y="127"/>
                    </a:moveTo>
                    <a:lnTo>
                      <a:pt x="23" y="121"/>
                    </a:lnTo>
                    <a:lnTo>
                      <a:pt x="88" y="100"/>
                    </a:lnTo>
                    <a:lnTo>
                      <a:pt x="136" y="87"/>
                    </a:lnTo>
                    <a:lnTo>
                      <a:pt x="176" y="80"/>
                    </a:lnTo>
                    <a:lnTo>
                      <a:pt x="200" y="73"/>
                    </a:lnTo>
                    <a:lnTo>
                      <a:pt x="240" y="67"/>
                    </a:lnTo>
                    <a:lnTo>
                      <a:pt x="322" y="53"/>
                    </a:lnTo>
                    <a:lnTo>
                      <a:pt x="369" y="46"/>
                    </a:lnTo>
                    <a:lnTo>
                      <a:pt x="386" y="46"/>
                    </a:lnTo>
                    <a:lnTo>
                      <a:pt x="427" y="33"/>
                    </a:lnTo>
                    <a:lnTo>
                      <a:pt x="458" y="26"/>
                    </a:lnTo>
                    <a:lnTo>
                      <a:pt x="483" y="20"/>
                    </a:lnTo>
                    <a:lnTo>
                      <a:pt x="500" y="13"/>
                    </a:lnTo>
                    <a:lnTo>
                      <a:pt x="507" y="13"/>
                    </a:lnTo>
                    <a:lnTo>
                      <a:pt x="532" y="6"/>
                    </a:lnTo>
                    <a:lnTo>
                      <a:pt x="549" y="0"/>
                    </a:lnTo>
                    <a:lnTo>
                      <a:pt x="540" y="0"/>
                    </a:lnTo>
                    <a:lnTo>
                      <a:pt x="524" y="0"/>
                    </a:lnTo>
                    <a:lnTo>
                      <a:pt x="491" y="6"/>
                    </a:lnTo>
                    <a:lnTo>
                      <a:pt x="483" y="6"/>
                    </a:lnTo>
                    <a:lnTo>
                      <a:pt x="458" y="13"/>
                    </a:lnTo>
                    <a:lnTo>
                      <a:pt x="443" y="13"/>
                    </a:lnTo>
                    <a:lnTo>
                      <a:pt x="411" y="20"/>
                    </a:lnTo>
                    <a:lnTo>
                      <a:pt x="394" y="20"/>
                    </a:lnTo>
                    <a:lnTo>
                      <a:pt x="369" y="26"/>
                    </a:lnTo>
                    <a:lnTo>
                      <a:pt x="338" y="33"/>
                    </a:lnTo>
                    <a:lnTo>
                      <a:pt x="305" y="40"/>
                    </a:lnTo>
                    <a:lnTo>
                      <a:pt x="281" y="46"/>
                    </a:lnTo>
                    <a:lnTo>
                      <a:pt x="257" y="53"/>
                    </a:lnTo>
                    <a:lnTo>
                      <a:pt x="224" y="59"/>
                    </a:lnTo>
                    <a:lnTo>
                      <a:pt x="192" y="67"/>
                    </a:lnTo>
                    <a:lnTo>
                      <a:pt x="168" y="73"/>
                    </a:lnTo>
                    <a:lnTo>
                      <a:pt x="145" y="80"/>
                    </a:lnTo>
                    <a:lnTo>
                      <a:pt x="120" y="87"/>
                    </a:lnTo>
                    <a:lnTo>
                      <a:pt x="104" y="94"/>
                    </a:lnTo>
                    <a:lnTo>
                      <a:pt x="88" y="100"/>
                    </a:lnTo>
                    <a:lnTo>
                      <a:pt x="72" y="107"/>
                    </a:lnTo>
                    <a:lnTo>
                      <a:pt x="47" y="114"/>
                    </a:lnTo>
                    <a:lnTo>
                      <a:pt x="23" y="127"/>
                    </a:lnTo>
                    <a:lnTo>
                      <a:pt x="7" y="141"/>
                    </a:lnTo>
                    <a:lnTo>
                      <a:pt x="0" y="148"/>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07" name="Line 639"/>
              <p:cNvSpPr>
                <a:spLocks noChangeShapeType="1"/>
              </p:cNvSpPr>
              <p:nvPr/>
            </p:nvSpPr>
            <p:spPr bwMode="auto">
              <a:xfrm>
                <a:off x="3719" y="1589"/>
                <a:ext cx="0" cy="7"/>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808" name="Line 640"/>
              <p:cNvSpPr>
                <a:spLocks noChangeShapeType="1"/>
              </p:cNvSpPr>
              <p:nvPr/>
            </p:nvSpPr>
            <p:spPr bwMode="auto">
              <a:xfrm flipV="1">
                <a:off x="3711" y="856"/>
                <a:ext cx="0" cy="747"/>
              </a:xfrm>
              <a:prstGeom prst="line">
                <a:avLst/>
              </a:prstGeom>
              <a:noFill/>
              <a:ln w="254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809" name="Freeform 641"/>
              <p:cNvSpPr>
                <a:spLocks/>
              </p:cNvSpPr>
              <p:nvPr/>
            </p:nvSpPr>
            <p:spPr bwMode="auto">
              <a:xfrm>
                <a:off x="3726" y="1559"/>
                <a:ext cx="100" cy="31"/>
              </a:xfrm>
              <a:custGeom>
                <a:avLst/>
                <a:gdLst/>
                <a:ahLst/>
                <a:cxnLst>
                  <a:cxn ang="0">
                    <a:pos x="0" y="33"/>
                  </a:cxn>
                  <a:cxn ang="0">
                    <a:pos x="7" y="26"/>
                  </a:cxn>
                  <a:cxn ang="0">
                    <a:pos x="15" y="19"/>
                  </a:cxn>
                  <a:cxn ang="0">
                    <a:pos x="31" y="13"/>
                  </a:cxn>
                  <a:cxn ang="0">
                    <a:pos x="47" y="6"/>
                  </a:cxn>
                  <a:cxn ang="0">
                    <a:pos x="72" y="0"/>
                  </a:cxn>
                  <a:cxn ang="0">
                    <a:pos x="80" y="0"/>
                  </a:cxn>
                  <a:cxn ang="0">
                    <a:pos x="88" y="0"/>
                  </a:cxn>
                  <a:cxn ang="0">
                    <a:pos x="105" y="6"/>
                  </a:cxn>
                </a:cxnLst>
                <a:rect l="0" t="0" r="r" b="b"/>
                <a:pathLst>
                  <a:path w="106" h="34">
                    <a:moveTo>
                      <a:pt x="0" y="33"/>
                    </a:moveTo>
                    <a:lnTo>
                      <a:pt x="7" y="26"/>
                    </a:lnTo>
                    <a:lnTo>
                      <a:pt x="15" y="19"/>
                    </a:lnTo>
                    <a:lnTo>
                      <a:pt x="31" y="13"/>
                    </a:lnTo>
                    <a:lnTo>
                      <a:pt x="47" y="6"/>
                    </a:lnTo>
                    <a:lnTo>
                      <a:pt x="72" y="0"/>
                    </a:lnTo>
                    <a:lnTo>
                      <a:pt x="80" y="0"/>
                    </a:lnTo>
                    <a:lnTo>
                      <a:pt x="88" y="0"/>
                    </a:lnTo>
                    <a:lnTo>
                      <a:pt x="105" y="6"/>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10" name="Freeform 642"/>
              <p:cNvSpPr>
                <a:spLocks/>
              </p:cNvSpPr>
              <p:nvPr/>
            </p:nvSpPr>
            <p:spPr bwMode="auto">
              <a:xfrm>
                <a:off x="3604" y="1558"/>
                <a:ext cx="108" cy="19"/>
              </a:xfrm>
              <a:custGeom>
                <a:avLst/>
                <a:gdLst/>
                <a:ahLst/>
                <a:cxnLst>
                  <a:cxn ang="0">
                    <a:pos x="113" y="13"/>
                  </a:cxn>
                  <a:cxn ang="0">
                    <a:pos x="96" y="6"/>
                  </a:cxn>
                  <a:cxn ang="0">
                    <a:pos x="80" y="0"/>
                  </a:cxn>
                  <a:cxn ang="0">
                    <a:pos x="72" y="0"/>
                  </a:cxn>
                  <a:cxn ang="0">
                    <a:pos x="56" y="0"/>
                  </a:cxn>
                  <a:cxn ang="0">
                    <a:pos x="40" y="0"/>
                  </a:cxn>
                  <a:cxn ang="0">
                    <a:pos x="32" y="0"/>
                  </a:cxn>
                  <a:cxn ang="0">
                    <a:pos x="16" y="6"/>
                  </a:cxn>
                  <a:cxn ang="0">
                    <a:pos x="7" y="13"/>
                  </a:cxn>
                  <a:cxn ang="0">
                    <a:pos x="0" y="20"/>
                  </a:cxn>
                </a:cxnLst>
                <a:rect l="0" t="0" r="r" b="b"/>
                <a:pathLst>
                  <a:path w="114" h="21">
                    <a:moveTo>
                      <a:pt x="113" y="13"/>
                    </a:moveTo>
                    <a:lnTo>
                      <a:pt x="96" y="6"/>
                    </a:lnTo>
                    <a:lnTo>
                      <a:pt x="80" y="0"/>
                    </a:lnTo>
                    <a:lnTo>
                      <a:pt x="72" y="0"/>
                    </a:lnTo>
                    <a:lnTo>
                      <a:pt x="56" y="0"/>
                    </a:lnTo>
                    <a:lnTo>
                      <a:pt x="40" y="0"/>
                    </a:lnTo>
                    <a:lnTo>
                      <a:pt x="32" y="0"/>
                    </a:lnTo>
                    <a:lnTo>
                      <a:pt x="16" y="6"/>
                    </a:lnTo>
                    <a:lnTo>
                      <a:pt x="7" y="13"/>
                    </a:lnTo>
                    <a:lnTo>
                      <a:pt x="0" y="20"/>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11" name="Freeform 643"/>
              <p:cNvSpPr>
                <a:spLocks/>
              </p:cNvSpPr>
              <p:nvPr/>
            </p:nvSpPr>
            <p:spPr bwMode="auto">
              <a:xfrm>
                <a:off x="3710" y="1515"/>
                <a:ext cx="216" cy="38"/>
              </a:xfrm>
              <a:custGeom>
                <a:avLst/>
                <a:gdLst/>
                <a:ahLst/>
                <a:cxnLst>
                  <a:cxn ang="0">
                    <a:pos x="0" y="27"/>
                  </a:cxn>
                  <a:cxn ang="0">
                    <a:pos x="8" y="20"/>
                  </a:cxn>
                  <a:cxn ang="0">
                    <a:pos x="32" y="13"/>
                  </a:cxn>
                  <a:cxn ang="0">
                    <a:pos x="57" y="6"/>
                  </a:cxn>
                  <a:cxn ang="0">
                    <a:pos x="90" y="0"/>
                  </a:cxn>
                  <a:cxn ang="0">
                    <a:pos x="121" y="6"/>
                  </a:cxn>
                  <a:cxn ang="0">
                    <a:pos x="137" y="6"/>
                  </a:cxn>
                  <a:cxn ang="0">
                    <a:pos x="179" y="20"/>
                  </a:cxn>
                  <a:cxn ang="0">
                    <a:pos x="211" y="34"/>
                  </a:cxn>
                  <a:cxn ang="0">
                    <a:pos x="228" y="41"/>
                  </a:cxn>
                </a:cxnLst>
                <a:rect l="0" t="0" r="r" b="b"/>
                <a:pathLst>
                  <a:path w="229" h="42">
                    <a:moveTo>
                      <a:pt x="0" y="27"/>
                    </a:moveTo>
                    <a:lnTo>
                      <a:pt x="8" y="20"/>
                    </a:lnTo>
                    <a:lnTo>
                      <a:pt x="32" y="13"/>
                    </a:lnTo>
                    <a:lnTo>
                      <a:pt x="57" y="6"/>
                    </a:lnTo>
                    <a:lnTo>
                      <a:pt x="90" y="0"/>
                    </a:lnTo>
                    <a:lnTo>
                      <a:pt x="121" y="6"/>
                    </a:lnTo>
                    <a:lnTo>
                      <a:pt x="137" y="6"/>
                    </a:lnTo>
                    <a:lnTo>
                      <a:pt x="179" y="20"/>
                    </a:lnTo>
                    <a:lnTo>
                      <a:pt x="211" y="34"/>
                    </a:lnTo>
                    <a:lnTo>
                      <a:pt x="228" y="41"/>
                    </a:lnTo>
                  </a:path>
                </a:pathLst>
              </a:custGeom>
              <a:solidFill>
                <a:srgbClr val="CCCC00"/>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12" name="Freeform 644"/>
              <p:cNvSpPr>
                <a:spLocks/>
              </p:cNvSpPr>
              <p:nvPr/>
            </p:nvSpPr>
            <p:spPr bwMode="auto">
              <a:xfrm>
                <a:off x="3497" y="1386"/>
                <a:ext cx="215" cy="142"/>
              </a:xfrm>
              <a:custGeom>
                <a:avLst/>
                <a:gdLst/>
                <a:ahLst/>
                <a:cxnLst>
                  <a:cxn ang="0">
                    <a:pos x="227" y="142"/>
                  </a:cxn>
                  <a:cxn ang="0">
                    <a:pos x="218" y="128"/>
                  </a:cxn>
                  <a:cxn ang="0">
                    <a:pos x="185" y="88"/>
                  </a:cxn>
                  <a:cxn ang="0">
                    <a:pos x="145" y="61"/>
                  </a:cxn>
                  <a:cxn ang="0">
                    <a:pos x="112" y="41"/>
                  </a:cxn>
                  <a:cxn ang="0">
                    <a:pos x="80" y="28"/>
                  </a:cxn>
                  <a:cxn ang="0">
                    <a:pos x="64" y="20"/>
                  </a:cxn>
                  <a:cxn ang="0">
                    <a:pos x="47" y="14"/>
                  </a:cxn>
                  <a:cxn ang="0">
                    <a:pos x="31" y="7"/>
                  </a:cxn>
                  <a:cxn ang="0">
                    <a:pos x="15" y="0"/>
                  </a:cxn>
                  <a:cxn ang="0">
                    <a:pos x="7" y="0"/>
                  </a:cxn>
                  <a:cxn ang="0">
                    <a:pos x="0" y="0"/>
                  </a:cxn>
                  <a:cxn ang="0">
                    <a:pos x="15" y="0"/>
                  </a:cxn>
                  <a:cxn ang="0">
                    <a:pos x="23" y="7"/>
                  </a:cxn>
                  <a:cxn ang="0">
                    <a:pos x="47" y="20"/>
                  </a:cxn>
                  <a:cxn ang="0">
                    <a:pos x="56" y="34"/>
                  </a:cxn>
                  <a:cxn ang="0">
                    <a:pos x="89" y="61"/>
                  </a:cxn>
                  <a:cxn ang="0">
                    <a:pos x="96" y="68"/>
                  </a:cxn>
                  <a:cxn ang="0">
                    <a:pos x="105" y="74"/>
                  </a:cxn>
                  <a:cxn ang="0">
                    <a:pos x="129" y="101"/>
                  </a:cxn>
                  <a:cxn ang="0">
                    <a:pos x="153" y="122"/>
                  </a:cxn>
                  <a:cxn ang="0">
                    <a:pos x="194" y="149"/>
                  </a:cxn>
                  <a:cxn ang="0">
                    <a:pos x="210" y="156"/>
                  </a:cxn>
                </a:cxnLst>
                <a:rect l="0" t="0" r="r" b="b"/>
                <a:pathLst>
                  <a:path w="228" h="157">
                    <a:moveTo>
                      <a:pt x="227" y="142"/>
                    </a:moveTo>
                    <a:lnTo>
                      <a:pt x="218" y="128"/>
                    </a:lnTo>
                    <a:lnTo>
                      <a:pt x="185" y="88"/>
                    </a:lnTo>
                    <a:lnTo>
                      <a:pt x="145" y="61"/>
                    </a:lnTo>
                    <a:lnTo>
                      <a:pt x="112" y="41"/>
                    </a:lnTo>
                    <a:lnTo>
                      <a:pt x="80" y="28"/>
                    </a:lnTo>
                    <a:lnTo>
                      <a:pt x="64" y="20"/>
                    </a:lnTo>
                    <a:lnTo>
                      <a:pt x="47" y="14"/>
                    </a:lnTo>
                    <a:lnTo>
                      <a:pt x="31" y="7"/>
                    </a:lnTo>
                    <a:lnTo>
                      <a:pt x="15" y="0"/>
                    </a:lnTo>
                    <a:lnTo>
                      <a:pt x="7" y="0"/>
                    </a:lnTo>
                    <a:lnTo>
                      <a:pt x="0" y="0"/>
                    </a:lnTo>
                    <a:lnTo>
                      <a:pt x="15" y="0"/>
                    </a:lnTo>
                    <a:lnTo>
                      <a:pt x="23" y="7"/>
                    </a:lnTo>
                    <a:lnTo>
                      <a:pt x="47" y="20"/>
                    </a:lnTo>
                    <a:lnTo>
                      <a:pt x="56" y="34"/>
                    </a:lnTo>
                    <a:lnTo>
                      <a:pt x="89" y="61"/>
                    </a:lnTo>
                    <a:lnTo>
                      <a:pt x="96" y="68"/>
                    </a:lnTo>
                    <a:lnTo>
                      <a:pt x="105" y="74"/>
                    </a:lnTo>
                    <a:lnTo>
                      <a:pt x="129" y="101"/>
                    </a:lnTo>
                    <a:lnTo>
                      <a:pt x="153" y="122"/>
                    </a:lnTo>
                    <a:lnTo>
                      <a:pt x="194" y="149"/>
                    </a:lnTo>
                    <a:lnTo>
                      <a:pt x="210" y="156"/>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13" name="Freeform 645"/>
              <p:cNvSpPr>
                <a:spLocks/>
              </p:cNvSpPr>
              <p:nvPr/>
            </p:nvSpPr>
            <p:spPr bwMode="auto">
              <a:xfrm>
                <a:off x="3703" y="1264"/>
                <a:ext cx="610" cy="136"/>
              </a:xfrm>
              <a:custGeom>
                <a:avLst/>
                <a:gdLst/>
                <a:ahLst/>
                <a:cxnLst>
                  <a:cxn ang="0">
                    <a:pos x="7" y="149"/>
                  </a:cxn>
                  <a:cxn ang="0">
                    <a:pos x="16" y="135"/>
                  </a:cxn>
                  <a:cxn ang="0">
                    <a:pos x="32" y="122"/>
                  </a:cxn>
                  <a:cxn ang="0">
                    <a:pos x="48" y="102"/>
                  </a:cxn>
                  <a:cxn ang="0">
                    <a:pos x="72" y="81"/>
                  </a:cxn>
                  <a:cxn ang="0">
                    <a:pos x="96" y="68"/>
                  </a:cxn>
                  <a:cxn ang="0">
                    <a:pos x="112" y="54"/>
                  </a:cxn>
                  <a:cxn ang="0">
                    <a:pos x="129" y="47"/>
                  </a:cxn>
                  <a:cxn ang="0">
                    <a:pos x="153" y="41"/>
                  </a:cxn>
                  <a:cxn ang="0">
                    <a:pos x="169" y="34"/>
                  </a:cxn>
                  <a:cxn ang="0">
                    <a:pos x="194" y="27"/>
                  </a:cxn>
                  <a:cxn ang="0">
                    <a:pos x="242" y="14"/>
                  </a:cxn>
                  <a:cxn ang="0">
                    <a:pos x="283" y="7"/>
                  </a:cxn>
                  <a:cxn ang="0">
                    <a:pos x="323" y="0"/>
                  </a:cxn>
                  <a:cxn ang="0">
                    <a:pos x="339" y="0"/>
                  </a:cxn>
                  <a:cxn ang="0">
                    <a:pos x="356" y="0"/>
                  </a:cxn>
                  <a:cxn ang="0">
                    <a:pos x="388" y="0"/>
                  </a:cxn>
                  <a:cxn ang="0">
                    <a:pos x="419" y="7"/>
                  </a:cxn>
                  <a:cxn ang="0">
                    <a:pos x="460" y="14"/>
                  </a:cxn>
                  <a:cxn ang="0">
                    <a:pos x="484" y="20"/>
                  </a:cxn>
                  <a:cxn ang="0">
                    <a:pos x="508" y="27"/>
                  </a:cxn>
                  <a:cxn ang="0">
                    <a:pos x="540" y="34"/>
                  </a:cxn>
                  <a:cxn ang="0">
                    <a:pos x="573" y="41"/>
                  </a:cxn>
                  <a:cxn ang="0">
                    <a:pos x="604" y="41"/>
                  </a:cxn>
                  <a:cxn ang="0">
                    <a:pos x="621" y="41"/>
                  </a:cxn>
                  <a:cxn ang="0">
                    <a:pos x="628" y="41"/>
                  </a:cxn>
                  <a:cxn ang="0">
                    <a:pos x="637" y="41"/>
                  </a:cxn>
                  <a:cxn ang="0">
                    <a:pos x="645" y="41"/>
                  </a:cxn>
                  <a:cxn ang="0">
                    <a:pos x="645" y="34"/>
                  </a:cxn>
                  <a:cxn ang="0">
                    <a:pos x="637" y="34"/>
                  </a:cxn>
                  <a:cxn ang="0">
                    <a:pos x="621" y="27"/>
                  </a:cxn>
                  <a:cxn ang="0">
                    <a:pos x="612" y="27"/>
                  </a:cxn>
                  <a:cxn ang="0">
                    <a:pos x="580" y="20"/>
                  </a:cxn>
                  <a:cxn ang="0">
                    <a:pos x="540" y="14"/>
                  </a:cxn>
                  <a:cxn ang="0">
                    <a:pos x="491" y="7"/>
                  </a:cxn>
                  <a:cxn ang="0">
                    <a:pos x="468" y="7"/>
                  </a:cxn>
                  <a:cxn ang="0">
                    <a:pos x="444" y="7"/>
                  </a:cxn>
                  <a:cxn ang="0">
                    <a:pos x="395" y="7"/>
                  </a:cxn>
                  <a:cxn ang="0">
                    <a:pos x="339" y="14"/>
                  </a:cxn>
                  <a:cxn ang="0">
                    <a:pos x="283" y="27"/>
                  </a:cxn>
                  <a:cxn ang="0">
                    <a:pos x="258" y="34"/>
                  </a:cxn>
                  <a:cxn ang="0">
                    <a:pos x="234" y="41"/>
                  </a:cxn>
                  <a:cxn ang="0">
                    <a:pos x="178" y="61"/>
                  </a:cxn>
                  <a:cxn ang="0">
                    <a:pos x="137" y="74"/>
                  </a:cxn>
                  <a:cxn ang="0">
                    <a:pos x="105" y="81"/>
                  </a:cxn>
                  <a:cxn ang="0">
                    <a:pos x="89" y="88"/>
                  </a:cxn>
                  <a:cxn ang="0">
                    <a:pos x="72" y="95"/>
                  </a:cxn>
                  <a:cxn ang="0">
                    <a:pos x="56" y="102"/>
                  </a:cxn>
                  <a:cxn ang="0">
                    <a:pos x="32" y="115"/>
                  </a:cxn>
                  <a:cxn ang="0">
                    <a:pos x="7" y="142"/>
                  </a:cxn>
                  <a:cxn ang="0">
                    <a:pos x="0" y="149"/>
                  </a:cxn>
                </a:cxnLst>
                <a:rect l="0" t="0" r="r" b="b"/>
                <a:pathLst>
                  <a:path w="646" h="150">
                    <a:moveTo>
                      <a:pt x="7" y="149"/>
                    </a:moveTo>
                    <a:lnTo>
                      <a:pt x="16" y="135"/>
                    </a:lnTo>
                    <a:lnTo>
                      <a:pt x="32" y="122"/>
                    </a:lnTo>
                    <a:lnTo>
                      <a:pt x="48" y="102"/>
                    </a:lnTo>
                    <a:lnTo>
                      <a:pt x="72" y="81"/>
                    </a:lnTo>
                    <a:lnTo>
                      <a:pt x="96" y="68"/>
                    </a:lnTo>
                    <a:lnTo>
                      <a:pt x="112" y="54"/>
                    </a:lnTo>
                    <a:lnTo>
                      <a:pt x="129" y="47"/>
                    </a:lnTo>
                    <a:lnTo>
                      <a:pt x="153" y="41"/>
                    </a:lnTo>
                    <a:lnTo>
                      <a:pt x="169" y="34"/>
                    </a:lnTo>
                    <a:lnTo>
                      <a:pt x="194" y="27"/>
                    </a:lnTo>
                    <a:lnTo>
                      <a:pt x="242" y="14"/>
                    </a:lnTo>
                    <a:lnTo>
                      <a:pt x="283" y="7"/>
                    </a:lnTo>
                    <a:lnTo>
                      <a:pt x="323" y="0"/>
                    </a:lnTo>
                    <a:lnTo>
                      <a:pt x="339" y="0"/>
                    </a:lnTo>
                    <a:lnTo>
                      <a:pt x="356" y="0"/>
                    </a:lnTo>
                    <a:lnTo>
                      <a:pt x="388" y="0"/>
                    </a:lnTo>
                    <a:lnTo>
                      <a:pt x="419" y="7"/>
                    </a:lnTo>
                    <a:lnTo>
                      <a:pt x="460" y="14"/>
                    </a:lnTo>
                    <a:lnTo>
                      <a:pt x="484" y="20"/>
                    </a:lnTo>
                    <a:lnTo>
                      <a:pt x="508" y="27"/>
                    </a:lnTo>
                    <a:lnTo>
                      <a:pt x="540" y="34"/>
                    </a:lnTo>
                    <a:lnTo>
                      <a:pt x="573" y="41"/>
                    </a:lnTo>
                    <a:lnTo>
                      <a:pt x="604" y="41"/>
                    </a:lnTo>
                    <a:lnTo>
                      <a:pt x="621" y="41"/>
                    </a:lnTo>
                    <a:lnTo>
                      <a:pt x="628" y="41"/>
                    </a:lnTo>
                    <a:lnTo>
                      <a:pt x="637" y="41"/>
                    </a:lnTo>
                    <a:lnTo>
                      <a:pt x="645" y="41"/>
                    </a:lnTo>
                    <a:lnTo>
                      <a:pt x="645" y="34"/>
                    </a:lnTo>
                    <a:lnTo>
                      <a:pt x="637" y="34"/>
                    </a:lnTo>
                    <a:lnTo>
                      <a:pt x="621" y="27"/>
                    </a:lnTo>
                    <a:lnTo>
                      <a:pt x="612" y="27"/>
                    </a:lnTo>
                    <a:lnTo>
                      <a:pt x="580" y="20"/>
                    </a:lnTo>
                    <a:lnTo>
                      <a:pt x="540" y="14"/>
                    </a:lnTo>
                    <a:lnTo>
                      <a:pt x="491" y="7"/>
                    </a:lnTo>
                    <a:lnTo>
                      <a:pt x="468" y="7"/>
                    </a:lnTo>
                    <a:lnTo>
                      <a:pt x="444" y="7"/>
                    </a:lnTo>
                    <a:lnTo>
                      <a:pt x="395" y="7"/>
                    </a:lnTo>
                    <a:lnTo>
                      <a:pt x="339" y="14"/>
                    </a:lnTo>
                    <a:lnTo>
                      <a:pt x="283" y="27"/>
                    </a:lnTo>
                    <a:lnTo>
                      <a:pt x="258" y="34"/>
                    </a:lnTo>
                    <a:lnTo>
                      <a:pt x="234" y="41"/>
                    </a:lnTo>
                    <a:lnTo>
                      <a:pt x="178" y="61"/>
                    </a:lnTo>
                    <a:lnTo>
                      <a:pt x="137" y="74"/>
                    </a:lnTo>
                    <a:lnTo>
                      <a:pt x="105" y="81"/>
                    </a:lnTo>
                    <a:lnTo>
                      <a:pt x="89" y="88"/>
                    </a:lnTo>
                    <a:lnTo>
                      <a:pt x="72" y="95"/>
                    </a:lnTo>
                    <a:lnTo>
                      <a:pt x="56" y="102"/>
                    </a:lnTo>
                    <a:lnTo>
                      <a:pt x="32" y="115"/>
                    </a:lnTo>
                    <a:lnTo>
                      <a:pt x="7" y="142"/>
                    </a:lnTo>
                    <a:lnTo>
                      <a:pt x="0" y="149"/>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14" name="Freeform 646"/>
              <p:cNvSpPr>
                <a:spLocks/>
              </p:cNvSpPr>
              <p:nvPr/>
            </p:nvSpPr>
            <p:spPr bwMode="auto">
              <a:xfrm>
                <a:off x="3711" y="478"/>
                <a:ext cx="846" cy="447"/>
              </a:xfrm>
              <a:custGeom>
                <a:avLst/>
                <a:gdLst/>
                <a:ahLst/>
                <a:cxnLst>
                  <a:cxn ang="0">
                    <a:pos x="0" y="433"/>
                  </a:cxn>
                  <a:cxn ang="0">
                    <a:pos x="32" y="413"/>
                  </a:cxn>
                  <a:cxn ang="0">
                    <a:pos x="73" y="386"/>
                  </a:cxn>
                  <a:cxn ang="0">
                    <a:pos x="121" y="351"/>
                  </a:cxn>
                  <a:cxn ang="0">
                    <a:pos x="170" y="325"/>
                  </a:cxn>
                  <a:cxn ang="0">
                    <a:pos x="210" y="298"/>
                  </a:cxn>
                  <a:cxn ang="0">
                    <a:pos x="250" y="278"/>
                  </a:cxn>
                  <a:cxn ang="0">
                    <a:pos x="283" y="258"/>
                  </a:cxn>
                  <a:cxn ang="0">
                    <a:pos x="316" y="244"/>
                  </a:cxn>
                  <a:cxn ang="0">
                    <a:pos x="332" y="237"/>
                  </a:cxn>
                  <a:cxn ang="0">
                    <a:pos x="396" y="217"/>
                  </a:cxn>
                  <a:cxn ang="0">
                    <a:pos x="525" y="170"/>
                  </a:cxn>
                  <a:cxn ang="0">
                    <a:pos x="597" y="143"/>
                  </a:cxn>
                  <a:cxn ang="0">
                    <a:pos x="629" y="135"/>
                  </a:cxn>
                  <a:cxn ang="0">
                    <a:pos x="693" y="108"/>
                  </a:cxn>
                  <a:cxn ang="0">
                    <a:pos x="742" y="88"/>
                  </a:cxn>
                  <a:cxn ang="0">
                    <a:pos x="791" y="61"/>
                  </a:cxn>
                  <a:cxn ang="0">
                    <a:pos x="815" y="47"/>
                  </a:cxn>
                  <a:cxn ang="0">
                    <a:pos x="823" y="41"/>
                  </a:cxn>
                  <a:cxn ang="0">
                    <a:pos x="848" y="27"/>
                  </a:cxn>
                  <a:cxn ang="0">
                    <a:pos x="855" y="20"/>
                  </a:cxn>
                  <a:cxn ang="0">
                    <a:pos x="872" y="14"/>
                  </a:cxn>
                  <a:cxn ang="0">
                    <a:pos x="880" y="7"/>
                  </a:cxn>
                  <a:cxn ang="0">
                    <a:pos x="896" y="0"/>
                  </a:cxn>
                  <a:cxn ang="0">
                    <a:pos x="888" y="0"/>
                  </a:cxn>
                  <a:cxn ang="0">
                    <a:pos x="896" y="0"/>
                  </a:cxn>
                  <a:cxn ang="0">
                    <a:pos x="888" y="0"/>
                  </a:cxn>
                  <a:cxn ang="0">
                    <a:pos x="880" y="0"/>
                  </a:cxn>
                  <a:cxn ang="0">
                    <a:pos x="855" y="7"/>
                  </a:cxn>
                  <a:cxn ang="0">
                    <a:pos x="831" y="14"/>
                  </a:cxn>
                  <a:cxn ang="0">
                    <a:pos x="808" y="20"/>
                  </a:cxn>
                  <a:cxn ang="0">
                    <a:pos x="783" y="27"/>
                  </a:cxn>
                  <a:cxn ang="0">
                    <a:pos x="766" y="34"/>
                  </a:cxn>
                  <a:cxn ang="0">
                    <a:pos x="742" y="41"/>
                  </a:cxn>
                  <a:cxn ang="0">
                    <a:pos x="710" y="54"/>
                  </a:cxn>
                  <a:cxn ang="0">
                    <a:pos x="670" y="68"/>
                  </a:cxn>
                  <a:cxn ang="0">
                    <a:pos x="637" y="81"/>
                  </a:cxn>
                  <a:cxn ang="0">
                    <a:pos x="589" y="101"/>
                  </a:cxn>
                  <a:cxn ang="0">
                    <a:pos x="541" y="122"/>
                  </a:cxn>
                  <a:cxn ang="0">
                    <a:pos x="485" y="149"/>
                  </a:cxn>
                  <a:cxn ang="0">
                    <a:pos x="452" y="162"/>
                  </a:cxn>
                  <a:cxn ang="0">
                    <a:pos x="420" y="176"/>
                  </a:cxn>
                  <a:cxn ang="0">
                    <a:pos x="364" y="203"/>
                  </a:cxn>
                  <a:cxn ang="0">
                    <a:pos x="323" y="224"/>
                  </a:cxn>
                  <a:cxn ang="0">
                    <a:pos x="267" y="251"/>
                  </a:cxn>
                  <a:cxn ang="0">
                    <a:pos x="235" y="271"/>
                  </a:cxn>
                  <a:cxn ang="0">
                    <a:pos x="203" y="291"/>
                  </a:cxn>
                  <a:cxn ang="0">
                    <a:pos x="178" y="305"/>
                  </a:cxn>
                  <a:cxn ang="0">
                    <a:pos x="154" y="325"/>
                  </a:cxn>
                  <a:cxn ang="0">
                    <a:pos x="146" y="332"/>
                  </a:cxn>
                  <a:cxn ang="0">
                    <a:pos x="130" y="346"/>
                  </a:cxn>
                  <a:cxn ang="0">
                    <a:pos x="89" y="386"/>
                  </a:cxn>
                  <a:cxn ang="0">
                    <a:pos x="57" y="420"/>
                  </a:cxn>
                  <a:cxn ang="0">
                    <a:pos x="16" y="474"/>
                  </a:cxn>
                  <a:cxn ang="0">
                    <a:pos x="0" y="494"/>
                  </a:cxn>
                </a:cxnLst>
                <a:rect l="0" t="0" r="r" b="b"/>
                <a:pathLst>
                  <a:path w="897" h="495">
                    <a:moveTo>
                      <a:pt x="0" y="433"/>
                    </a:moveTo>
                    <a:lnTo>
                      <a:pt x="32" y="413"/>
                    </a:lnTo>
                    <a:lnTo>
                      <a:pt x="73" y="386"/>
                    </a:lnTo>
                    <a:lnTo>
                      <a:pt x="121" y="351"/>
                    </a:lnTo>
                    <a:lnTo>
                      <a:pt x="170" y="325"/>
                    </a:lnTo>
                    <a:lnTo>
                      <a:pt x="210" y="298"/>
                    </a:lnTo>
                    <a:lnTo>
                      <a:pt x="250" y="278"/>
                    </a:lnTo>
                    <a:lnTo>
                      <a:pt x="283" y="258"/>
                    </a:lnTo>
                    <a:lnTo>
                      <a:pt x="316" y="244"/>
                    </a:lnTo>
                    <a:lnTo>
                      <a:pt x="332" y="237"/>
                    </a:lnTo>
                    <a:lnTo>
                      <a:pt x="396" y="217"/>
                    </a:lnTo>
                    <a:lnTo>
                      <a:pt x="525" y="170"/>
                    </a:lnTo>
                    <a:lnTo>
                      <a:pt x="597" y="143"/>
                    </a:lnTo>
                    <a:lnTo>
                      <a:pt x="629" y="135"/>
                    </a:lnTo>
                    <a:lnTo>
                      <a:pt x="693" y="108"/>
                    </a:lnTo>
                    <a:lnTo>
                      <a:pt x="742" y="88"/>
                    </a:lnTo>
                    <a:lnTo>
                      <a:pt x="791" y="61"/>
                    </a:lnTo>
                    <a:lnTo>
                      <a:pt x="815" y="47"/>
                    </a:lnTo>
                    <a:lnTo>
                      <a:pt x="823" y="41"/>
                    </a:lnTo>
                    <a:lnTo>
                      <a:pt x="848" y="27"/>
                    </a:lnTo>
                    <a:lnTo>
                      <a:pt x="855" y="20"/>
                    </a:lnTo>
                    <a:lnTo>
                      <a:pt x="872" y="14"/>
                    </a:lnTo>
                    <a:lnTo>
                      <a:pt x="880" y="7"/>
                    </a:lnTo>
                    <a:lnTo>
                      <a:pt x="896" y="0"/>
                    </a:lnTo>
                    <a:lnTo>
                      <a:pt x="888" y="0"/>
                    </a:lnTo>
                    <a:lnTo>
                      <a:pt x="896" y="0"/>
                    </a:lnTo>
                    <a:lnTo>
                      <a:pt x="888" y="0"/>
                    </a:lnTo>
                    <a:lnTo>
                      <a:pt x="880" y="0"/>
                    </a:lnTo>
                    <a:lnTo>
                      <a:pt x="855" y="7"/>
                    </a:lnTo>
                    <a:lnTo>
                      <a:pt x="831" y="14"/>
                    </a:lnTo>
                    <a:lnTo>
                      <a:pt x="808" y="20"/>
                    </a:lnTo>
                    <a:lnTo>
                      <a:pt x="783" y="27"/>
                    </a:lnTo>
                    <a:lnTo>
                      <a:pt x="766" y="34"/>
                    </a:lnTo>
                    <a:lnTo>
                      <a:pt x="742" y="41"/>
                    </a:lnTo>
                    <a:lnTo>
                      <a:pt x="710" y="54"/>
                    </a:lnTo>
                    <a:lnTo>
                      <a:pt x="670" y="68"/>
                    </a:lnTo>
                    <a:lnTo>
                      <a:pt x="637" y="81"/>
                    </a:lnTo>
                    <a:lnTo>
                      <a:pt x="589" y="101"/>
                    </a:lnTo>
                    <a:lnTo>
                      <a:pt x="541" y="122"/>
                    </a:lnTo>
                    <a:lnTo>
                      <a:pt x="485" y="149"/>
                    </a:lnTo>
                    <a:lnTo>
                      <a:pt x="452" y="162"/>
                    </a:lnTo>
                    <a:lnTo>
                      <a:pt x="420" y="176"/>
                    </a:lnTo>
                    <a:lnTo>
                      <a:pt x="364" y="203"/>
                    </a:lnTo>
                    <a:lnTo>
                      <a:pt x="323" y="224"/>
                    </a:lnTo>
                    <a:lnTo>
                      <a:pt x="267" y="251"/>
                    </a:lnTo>
                    <a:lnTo>
                      <a:pt x="235" y="271"/>
                    </a:lnTo>
                    <a:lnTo>
                      <a:pt x="203" y="291"/>
                    </a:lnTo>
                    <a:lnTo>
                      <a:pt x="178" y="305"/>
                    </a:lnTo>
                    <a:lnTo>
                      <a:pt x="154" y="325"/>
                    </a:lnTo>
                    <a:lnTo>
                      <a:pt x="146" y="332"/>
                    </a:lnTo>
                    <a:lnTo>
                      <a:pt x="130" y="346"/>
                    </a:lnTo>
                    <a:lnTo>
                      <a:pt x="89" y="386"/>
                    </a:lnTo>
                    <a:lnTo>
                      <a:pt x="57" y="420"/>
                    </a:lnTo>
                    <a:lnTo>
                      <a:pt x="16" y="474"/>
                    </a:lnTo>
                    <a:lnTo>
                      <a:pt x="0" y="494"/>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grpSp>
            <p:nvGrpSpPr>
              <p:cNvPr id="7364" name="Group 647"/>
              <p:cNvGrpSpPr>
                <a:grpSpLocks/>
              </p:cNvGrpSpPr>
              <p:nvPr/>
            </p:nvGrpSpPr>
            <p:grpSpPr bwMode="auto">
              <a:xfrm>
                <a:off x="3673" y="193"/>
                <a:ext cx="84" cy="397"/>
                <a:chOff x="3982" y="85"/>
                <a:chExt cx="89" cy="440"/>
              </a:xfrm>
            </p:grpSpPr>
            <p:sp>
              <p:nvSpPr>
                <p:cNvPr id="7816" name="Line 648"/>
                <p:cNvSpPr>
                  <a:spLocks noChangeShapeType="1"/>
                </p:cNvSpPr>
                <p:nvPr/>
              </p:nvSpPr>
              <p:spPr bwMode="auto">
                <a:xfrm flipV="1">
                  <a:off x="4022" y="254"/>
                  <a:ext cx="0" cy="271"/>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nvGrpSpPr>
                <p:cNvPr id="7367" name="Group 649"/>
                <p:cNvGrpSpPr>
                  <a:grpSpLocks/>
                </p:cNvGrpSpPr>
                <p:nvPr/>
              </p:nvGrpSpPr>
              <p:grpSpPr bwMode="auto">
                <a:xfrm>
                  <a:off x="3989" y="394"/>
                  <a:ext cx="36" cy="129"/>
                  <a:chOff x="3989" y="394"/>
                  <a:chExt cx="36" cy="129"/>
                </a:xfrm>
              </p:grpSpPr>
              <p:sp>
                <p:nvSpPr>
                  <p:cNvPr id="7818" name="Freeform 650"/>
                  <p:cNvSpPr>
                    <a:spLocks/>
                  </p:cNvSpPr>
                  <p:nvPr/>
                </p:nvSpPr>
                <p:spPr bwMode="auto">
                  <a:xfrm>
                    <a:off x="4007" y="488"/>
                    <a:ext cx="18" cy="35"/>
                  </a:xfrm>
                  <a:custGeom>
                    <a:avLst/>
                    <a:gdLst/>
                    <a:ahLst/>
                    <a:cxnLst>
                      <a:cxn ang="0">
                        <a:pos x="17" y="27"/>
                      </a:cxn>
                      <a:cxn ang="0">
                        <a:pos x="17" y="21"/>
                      </a:cxn>
                      <a:cxn ang="0">
                        <a:pos x="8" y="13"/>
                      </a:cxn>
                      <a:cxn ang="0">
                        <a:pos x="0" y="0"/>
                      </a:cxn>
                      <a:cxn ang="0">
                        <a:pos x="0" y="7"/>
                      </a:cxn>
                      <a:cxn ang="0">
                        <a:pos x="0" y="13"/>
                      </a:cxn>
                      <a:cxn ang="0">
                        <a:pos x="0" y="21"/>
                      </a:cxn>
                      <a:cxn ang="0">
                        <a:pos x="8" y="27"/>
                      </a:cxn>
                      <a:cxn ang="0">
                        <a:pos x="17" y="34"/>
                      </a:cxn>
                    </a:cxnLst>
                    <a:rect l="0" t="0" r="r" b="b"/>
                    <a:pathLst>
                      <a:path w="18" h="35">
                        <a:moveTo>
                          <a:pt x="17" y="27"/>
                        </a:moveTo>
                        <a:lnTo>
                          <a:pt x="17" y="21"/>
                        </a:lnTo>
                        <a:lnTo>
                          <a:pt x="8" y="13"/>
                        </a:lnTo>
                        <a:lnTo>
                          <a:pt x="0" y="0"/>
                        </a:lnTo>
                        <a:lnTo>
                          <a:pt x="0" y="7"/>
                        </a:lnTo>
                        <a:lnTo>
                          <a:pt x="0" y="13"/>
                        </a:lnTo>
                        <a:lnTo>
                          <a:pt x="0" y="21"/>
                        </a:lnTo>
                        <a:lnTo>
                          <a:pt x="8" y="27"/>
                        </a:lnTo>
                        <a:lnTo>
                          <a:pt x="17" y="34"/>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19" name="Line 651"/>
                  <p:cNvSpPr>
                    <a:spLocks noChangeShapeType="1"/>
                  </p:cNvSpPr>
                  <p:nvPr/>
                </p:nvSpPr>
                <p:spPr bwMode="auto">
                  <a:xfrm flipH="1" flipV="1">
                    <a:off x="3989" y="394"/>
                    <a:ext cx="18" cy="109"/>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79" name="Group 652"/>
                <p:cNvGrpSpPr>
                  <a:grpSpLocks/>
                </p:cNvGrpSpPr>
                <p:nvPr/>
              </p:nvGrpSpPr>
              <p:grpSpPr bwMode="auto">
                <a:xfrm>
                  <a:off x="3989" y="356"/>
                  <a:ext cx="43" cy="127"/>
                  <a:chOff x="3989" y="356"/>
                  <a:chExt cx="43" cy="127"/>
                </a:xfrm>
              </p:grpSpPr>
              <p:sp>
                <p:nvSpPr>
                  <p:cNvPr id="7821" name="Freeform 653"/>
                  <p:cNvSpPr>
                    <a:spLocks/>
                  </p:cNvSpPr>
                  <p:nvPr/>
                </p:nvSpPr>
                <p:spPr bwMode="auto">
                  <a:xfrm>
                    <a:off x="4007" y="448"/>
                    <a:ext cx="25" cy="35"/>
                  </a:xfrm>
                  <a:custGeom>
                    <a:avLst/>
                    <a:gdLst/>
                    <a:ahLst/>
                    <a:cxnLst>
                      <a:cxn ang="0">
                        <a:pos x="24" y="27"/>
                      </a:cxn>
                      <a:cxn ang="0">
                        <a:pos x="24" y="20"/>
                      </a:cxn>
                      <a:cxn ang="0">
                        <a:pos x="16" y="13"/>
                      </a:cxn>
                      <a:cxn ang="0">
                        <a:pos x="0" y="0"/>
                      </a:cxn>
                      <a:cxn ang="0">
                        <a:pos x="0" y="6"/>
                      </a:cxn>
                      <a:cxn ang="0">
                        <a:pos x="0" y="13"/>
                      </a:cxn>
                      <a:cxn ang="0">
                        <a:pos x="7" y="27"/>
                      </a:cxn>
                      <a:cxn ang="0">
                        <a:pos x="16" y="34"/>
                      </a:cxn>
                    </a:cxnLst>
                    <a:rect l="0" t="0" r="r" b="b"/>
                    <a:pathLst>
                      <a:path w="25" h="35">
                        <a:moveTo>
                          <a:pt x="24" y="27"/>
                        </a:moveTo>
                        <a:lnTo>
                          <a:pt x="24" y="20"/>
                        </a:lnTo>
                        <a:lnTo>
                          <a:pt x="16" y="13"/>
                        </a:lnTo>
                        <a:lnTo>
                          <a:pt x="0" y="0"/>
                        </a:lnTo>
                        <a:lnTo>
                          <a:pt x="0" y="6"/>
                        </a:lnTo>
                        <a:lnTo>
                          <a:pt x="0" y="13"/>
                        </a:lnTo>
                        <a:lnTo>
                          <a:pt x="7" y="27"/>
                        </a:lnTo>
                        <a:lnTo>
                          <a:pt x="16" y="34"/>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22" name="Line 654"/>
                  <p:cNvSpPr>
                    <a:spLocks noChangeShapeType="1"/>
                  </p:cNvSpPr>
                  <p:nvPr/>
                </p:nvSpPr>
                <p:spPr bwMode="auto">
                  <a:xfrm flipH="1" flipV="1">
                    <a:off x="3989" y="356"/>
                    <a:ext cx="18" cy="106"/>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80" name="Group 655"/>
                <p:cNvGrpSpPr>
                  <a:grpSpLocks/>
                </p:cNvGrpSpPr>
                <p:nvPr/>
              </p:nvGrpSpPr>
              <p:grpSpPr bwMode="auto">
                <a:xfrm>
                  <a:off x="3989" y="315"/>
                  <a:ext cx="36" cy="126"/>
                  <a:chOff x="3989" y="315"/>
                  <a:chExt cx="36" cy="126"/>
                </a:xfrm>
              </p:grpSpPr>
              <p:sp>
                <p:nvSpPr>
                  <p:cNvPr id="7824" name="Freeform 656"/>
                  <p:cNvSpPr>
                    <a:spLocks/>
                  </p:cNvSpPr>
                  <p:nvPr/>
                </p:nvSpPr>
                <p:spPr bwMode="auto">
                  <a:xfrm>
                    <a:off x="4007" y="400"/>
                    <a:ext cx="18" cy="41"/>
                  </a:xfrm>
                  <a:custGeom>
                    <a:avLst/>
                    <a:gdLst/>
                    <a:ahLst/>
                    <a:cxnLst>
                      <a:cxn ang="0">
                        <a:pos x="17" y="26"/>
                      </a:cxn>
                      <a:cxn ang="0">
                        <a:pos x="17" y="20"/>
                      </a:cxn>
                      <a:cxn ang="0">
                        <a:pos x="8" y="13"/>
                      </a:cxn>
                      <a:cxn ang="0">
                        <a:pos x="0" y="0"/>
                      </a:cxn>
                      <a:cxn ang="0">
                        <a:pos x="0" y="7"/>
                      </a:cxn>
                      <a:cxn ang="0">
                        <a:pos x="0" y="13"/>
                      </a:cxn>
                      <a:cxn ang="0">
                        <a:pos x="0" y="20"/>
                      </a:cxn>
                      <a:cxn ang="0">
                        <a:pos x="8" y="33"/>
                      </a:cxn>
                      <a:cxn ang="0">
                        <a:pos x="17" y="40"/>
                      </a:cxn>
                    </a:cxnLst>
                    <a:rect l="0" t="0" r="r" b="b"/>
                    <a:pathLst>
                      <a:path w="18" h="41">
                        <a:moveTo>
                          <a:pt x="17" y="26"/>
                        </a:moveTo>
                        <a:lnTo>
                          <a:pt x="17" y="20"/>
                        </a:lnTo>
                        <a:lnTo>
                          <a:pt x="8" y="13"/>
                        </a:lnTo>
                        <a:lnTo>
                          <a:pt x="0" y="0"/>
                        </a:lnTo>
                        <a:lnTo>
                          <a:pt x="0" y="7"/>
                        </a:lnTo>
                        <a:lnTo>
                          <a:pt x="0" y="13"/>
                        </a:lnTo>
                        <a:lnTo>
                          <a:pt x="0" y="20"/>
                        </a:lnTo>
                        <a:lnTo>
                          <a:pt x="8" y="33"/>
                        </a:lnTo>
                        <a:lnTo>
                          <a:pt x="17" y="4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25" name="Line 657"/>
                  <p:cNvSpPr>
                    <a:spLocks noChangeShapeType="1"/>
                  </p:cNvSpPr>
                  <p:nvPr/>
                </p:nvSpPr>
                <p:spPr bwMode="auto">
                  <a:xfrm flipH="1" flipV="1">
                    <a:off x="3989" y="315"/>
                    <a:ext cx="18" cy="100"/>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82" name="Group 658"/>
                <p:cNvGrpSpPr>
                  <a:grpSpLocks/>
                </p:cNvGrpSpPr>
                <p:nvPr/>
              </p:nvGrpSpPr>
              <p:grpSpPr bwMode="auto">
                <a:xfrm>
                  <a:off x="3982" y="268"/>
                  <a:ext cx="41" cy="134"/>
                  <a:chOff x="3982" y="268"/>
                  <a:chExt cx="41" cy="134"/>
                </a:xfrm>
              </p:grpSpPr>
              <p:sp>
                <p:nvSpPr>
                  <p:cNvPr id="7827" name="Freeform 659"/>
                  <p:cNvSpPr>
                    <a:spLocks/>
                  </p:cNvSpPr>
                  <p:nvPr/>
                </p:nvSpPr>
                <p:spPr bwMode="auto">
                  <a:xfrm>
                    <a:off x="3998" y="360"/>
                    <a:ext cx="25" cy="42"/>
                  </a:xfrm>
                  <a:custGeom>
                    <a:avLst/>
                    <a:gdLst/>
                    <a:ahLst/>
                    <a:cxnLst>
                      <a:cxn ang="0">
                        <a:pos x="24" y="26"/>
                      </a:cxn>
                      <a:cxn ang="0">
                        <a:pos x="24" y="20"/>
                      </a:cxn>
                      <a:cxn ang="0">
                        <a:pos x="16" y="14"/>
                      </a:cxn>
                      <a:cxn ang="0">
                        <a:pos x="0" y="0"/>
                      </a:cxn>
                      <a:cxn ang="0">
                        <a:pos x="0" y="6"/>
                      </a:cxn>
                      <a:cxn ang="0">
                        <a:pos x="0" y="14"/>
                      </a:cxn>
                      <a:cxn ang="0">
                        <a:pos x="7" y="34"/>
                      </a:cxn>
                      <a:cxn ang="0">
                        <a:pos x="16" y="41"/>
                      </a:cxn>
                    </a:cxnLst>
                    <a:rect l="0" t="0" r="r" b="b"/>
                    <a:pathLst>
                      <a:path w="25" h="42">
                        <a:moveTo>
                          <a:pt x="24" y="26"/>
                        </a:moveTo>
                        <a:lnTo>
                          <a:pt x="24" y="20"/>
                        </a:lnTo>
                        <a:lnTo>
                          <a:pt x="16" y="14"/>
                        </a:lnTo>
                        <a:lnTo>
                          <a:pt x="0" y="0"/>
                        </a:lnTo>
                        <a:lnTo>
                          <a:pt x="0" y="6"/>
                        </a:lnTo>
                        <a:lnTo>
                          <a:pt x="0" y="14"/>
                        </a:lnTo>
                        <a:lnTo>
                          <a:pt x="7" y="34"/>
                        </a:lnTo>
                        <a:lnTo>
                          <a:pt x="16" y="41"/>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28" name="Line 660"/>
                  <p:cNvSpPr>
                    <a:spLocks noChangeShapeType="1"/>
                  </p:cNvSpPr>
                  <p:nvPr/>
                </p:nvSpPr>
                <p:spPr bwMode="auto">
                  <a:xfrm flipH="1" flipV="1">
                    <a:off x="3982" y="268"/>
                    <a:ext cx="25" cy="106"/>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85" name="Group 661"/>
                <p:cNvGrpSpPr>
                  <a:grpSpLocks/>
                </p:cNvGrpSpPr>
                <p:nvPr/>
              </p:nvGrpSpPr>
              <p:grpSpPr bwMode="auto">
                <a:xfrm>
                  <a:off x="3982" y="233"/>
                  <a:ext cx="41" cy="127"/>
                  <a:chOff x="3982" y="233"/>
                  <a:chExt cx="41" cy="127"/>
                </a:xfrm>
              </p:grpSpPr>
              <p:sp>
                <p:nvSpPr>
                  <p:cNvPr id="7830" name="Freeform 662"/>
                  <p:cNvSpPr>
                    <a:spLocks/>
                  </p:cNvSpPr>
                  <p:nvPr/>
                </p:nvSpPr>
                <p:spPr bwMode="auto">
                  <a:xfrm>
                    <a:off x="3998" y="327"/>
                    <a:ext cx="25" cy="33"/>
                  </a:xfrm>
                  <a:custGeom>
                    <a:avLst/>
                    <a:gdLst/>
                    <a:ahLst/>
                    <a:cxnLst>
                      <a:cxn ang="0">
                        <a:pos x="24" y="25"/>
                      </a:cxn>
                      <a:cxn ang="0">
                        <a:pos x="24" y="19"/>
                      </a:cxn>
                      <a:cxn ang="0">
                        <a:pos x="16" y="12"/>
                      </a:cxn>
                      <a:cxn ang="0">
                        <a:pos x="0" y="0"/>
                      </a:cxn>
                      <a:cxn ang="0">
                        <a:pos x="0" y="6"/>
                      </a:cxn>
                      <a:cxn ang="0">
                        <a:pos x="0" y="12"/>
                      </a:cxn>
                      <a:cxn ang="0">
                        <a:pos x="7" y="25"/>
                      </a:cxn>
                      <a:cxn ang="0">
                        <a:pos x="16" y="32"/>
                      </a:cxn>
                    </a:cxnLst>
                    <a:rect l="0" t="0" r="r" b="b"/>
                    <a:pathLst>
                      <a:path w="25" h="33">
                        <a:moveTo>
                          <a:pt x="24" y="25"/>
                        </a:moveTo>
                        <a:lnTo>
                          <a:pt x="24" y="19"/>
                        </a:lnTo>
                        <a:lnTo>
                          <a:pt x="16" y="12"/>
                        </a:lnTo>
                        <a:lnTo>
                          <a:pt x="0" y="0"/>
                        </a:lnTo>
                        <a:lnTo>
                          <a:pt x="0" y="6"/>
                        </a:lnTo>
                        <a:lnTo>
                          <a:pt x="0" y="12"/>
                        </a:lnTo>
                        <a:lnTo>
                          <a:pt x="7" y="25"/>
                        </a:lnTo>
                        <a:lnTo>
                          <a:pt x="16" y="32"/>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31" name="Line 663"/>
                  <p:cNvSpPr>
                    <a:spLocks noChangeShapeType="1"/>
                  </p:cNvSpPr>
                  <p:nvPr/>
                </p:nvSpPr>
                <p:spPr bwMode="auto">
                  <a:xfrm flipH="1" flipV="1">
                    <a:off x="3982" y="233"/>
                    <a:ext cx="25" cy="108"/>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88" name="Group 664"/>
                <p:cNvGrpSpPr>
                  <a:grpSpLocks/>
                </p:cNvGrpSpPr>
                <p:nvPr/>
              </p:nvGrpSpPr>
              <p:grpSpPr bwMode="auto">
                <a:xfrm>
                  <a:off x="3982" y="192"/>
                  <a:ext cx="41" cy="129"/>
                  <a:chOff x="3982" y="192"/>
                  <a:chExt cx="41" cy="129"/>
                </a:xfrm>
              </p:grpSpPr>
              <p:sp>
                <p:nvSpPr>
                  <p:cNvPr id="7833" name="Freeform 665"/>
                  <p:cNvSpPr>
                    <a:spLocks/>
                  </p:cNvSpPr>
                  <p:nvPr/>
                </p:nvSpPr>
                <p:spPr bwMode="auto">
                  <a:xfrm>
                    <a:off x="3998" y="286"/>
                    <a:ext cx="25" cy="35"/>
                  </a:xfrm>
                  <a:custGeom>
                    <a:avLst/>
                    <a:gdLst/>
                    <a:ahLst/>
                    <a:cxnLst>
                      <a:cxn ang="0">
                        <a:pos x="24" y="27"/>
                      </a:cxn>
                      <a:cxn ang="0">
                        <a:pos x="24" y="20"/>
                      </a:cxn>
                      <a:cxn ang="0">
                        <a:pos x="16" y="13"/>
                      </a:cxn>
                      <a:cxn ang="0">
                        <a:pos x="0" y="0"/>
                      </a:cxn>
                      <a:cxn ang="0">
                        <a:pos x="0" y="6"/>
                      </a:cxn>
                      <a:cxn ang="0">
                        <a:pos x="0" y="13"/>
                      </a:cxn>
                      <a:cxn ang="0">
                        <a:pos x="7" y="27"/>
                      </a:cxn>
                      <a:cxn ang="0">
                        <a:pos x="16" y="34"/>
                      </a:cxn>
                    </a:cxnLst>
                    <a:rect l="0" t="0" r="r" b="b"/>
                    <a:pathLst>
                      <a:path w="25" h="35">
                        <a:moveTo>
                          <a:pt x="24" y="27"/>
                        </a:moveTo>
                        <a:lnTo>
                          <a:pt x="24" y="20"/>
                        </a:lnTo>
                        <a:lnTo>
                          <a:pt x="16" y="13"/>
                        </a:lnTo>
                        <a:lnTo>
                          <a:pt x="0" y="0"/>
                        </a:lnTo>
                        <a:lnTo>
                          <a:pt x="0" y="6"/>
                        </a:lnTo>
                        <a:lnTo>
                          <a:pt x="0" y="13"/>
                        </a:lnTo>
                        <a:lnTo>
                          <a:pt x="7" y="27"/>
                        </a:lnTo>
                        <a:lnTo>
                          <a:pt x="16" y="34"/>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34" name="Line 666"/>
                  <p:cNvSpPr>
                    <a:spLocks noChangeShapeType="1"/>
                  </p:cNvSpPr>
                  <p:nvPr/>
                </p:nvSpPr>
                <p:spPr bwMode="auto">
                  <a:xfrm flipH="1" flipV="1">
                    <a:off x="3982" y="192"/>
                    <a:ext cx="25" cy="108"/>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91" name="Group 667"/>
                <p:cNvGrpSpPr>
                  <a:grpSpLocks/>
                </p:cNvGrpSpPr>
                <p:nvPr/>
              </p:nvGrpSpPr>
              <p:grpSpPr bwMode="auto">
                <a:xfrm>
                  <a:off x="3982" y="160"/>
                  <a:ext cx="41" cy="134"/>
                  <a:chOff x="3982" y="160"/>
                  <a:chExt cx="41" cy="134"/>
                </a:xfrm>
              </p:grpSpPr>
              <p:sp>
                <p:nvSpPr>
                  <p:cNvPr id="7836" name="Freeform 668"/>
                  <p:cNvSpPr>
                    <a:spLocks/>
                  </p:cNvSpPr>
                  <p:nvPr/>
                </p:nvSpPr>
                <p:spPr bwMode="auto">
                  <a:xfrm>
                    <a:off x="3998" y="254"/>
                    <a:ext cx="25" cy="40"/>
                  </a:xfrm>
                  <a:custGeom>
                    <a:avLst/>
                    <a:gdLst/>
                    <a:ahLst/>
                    <a:cxnLst>
                      <a:cxn ang="0">
                        <a:pos x="24" y="26"/>
                      </a:cxn>
                      <a:cxn ang="0">
                        <a:pos x="24" y="20"/>
                      </a:cxn>
                      <a:cxn ang="0">
                        <a:pos x="16" y="13"/>
                      </a:cxn>
                      <a:cxn ang="0">
                        <a:pos x="0" y="0"/>
                      </a:cxn>
                      <a:cxn ang="0">
                        <a:pos x="0" y="7"/>
                      </a:cxn>
                      <a:cxn ang="0">
                        <a:pos x="0" y="13"/>
                      </a:cxn>
                      <a:cxn ang="0">
                        <a:pos x="7" y="26"/>
                      </a:cxn>
                      <a:cxn ang="0">
                        <a:pos x="16" y="32"/>
                      </a:cxn>
                      <a:cxn ang="0">
                        <a:pos x="16" y="39"/>
                      </a:cxn>
                    </a:cxnLst>
                    <a:rect l="0" t="0" r="r" b="b"/>
                    <a:pathLst>
                      <a:path w="25" h="40">
                        <a:moveTo>
                          <a:pt x="24" y="26"/>
                        </a:moveTo>
                        <a:lnTo>
                          <a:pt x="24" y="20"/>
                        </a:lnTo>
                        <a:lnTo>
                          <a:pt x="16" y="13"/>
                        </a:lnTo>
                        <a:lnTo>
                          <a:pt x="0" y="0"/>
                        </a:lnTo>
                        <a:lnTo>
                          <a:pt x="0" y="7"/>
                        </a:lnTo>
                        <a:lnTo>
                          <a:pt x="0" y="13"/>
                        </a:lnTo>
                        <a:lnTo>
                          <a:pt x="7" y="26"/>
                        </a:lnTo>
                        <a:lnTo>
                          <a:pt x="16" y="32"/>
                        </a:lnTo>
                        <a:lnTo>
                          <a:pt x="16" y="39"/>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37" name="Line 669"/>
                  <p:cNvSpPr>
                    <a:spLocks noChangeShapeType="1"/>
                  </p:cNvSpPr>
                  <p:nvPr/>
                </p:nvSpPr>
                <p:spPr bwMode="auto">
                  <a:xfrm flipH="1" flipV="1">
                    <a:off x="3982" y="160"/>
                    <a:ext cx="25" cy="108"/>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94" name="Group 670"/>
                <p:cNvGrpSpPr>
                  <a:grpSpLocks/>
                </p:cNvGrpSpPr>
                <p:nvPr/>
              </p:nvGrpSpPr>
              <p:grpSpPr bwMode="auto">
                <a:xfrm>
                  <a:off x="3989" y="125"/>
                  <a:ext cx="36" cy="129"/>
                  <a:chOff x="3989" y="125"/>
                  <a:chExt cx="36" cy="129"/>
                </a:xfrm>
              </p:grpSpPr>
              <p:sp>
                <p:nvSpPr>
                  <p:cNvPr id="7839" name="Freeform 671"/>
                  <p:cNvSpPr>
                    <a:spLocks/>
                  </p:cNvSpPr>
                  <p:nvPr/>
                </p:nvSpPr>
                <p:spPr bwMode="auto">
                  <a:xfrm>
                    <a:off x="4007" y="218"/>
                    <a:ext cx="18" cy="36"/>
                  </a:xfrm>
                  <a:custGeom>
                    <a:avLst/>
                    <a:gdLst/>
                    <a:ahLst/>
                    <a:cxnLst>
                      <a:cxn ang="0">
                        <a:pos x="17" y="28"/>
                      </a:cxn>
                      <a:cxn ang="0">
                        <a:pos x="17" y="21"/>
                      </a:cxn>
                      <a:cxn ang="0">
                        <a:pos x="8" y="14"/>
                      </a:cxn>
                      <a:cxn ang="0">
                        <a:pos x="0" y="0"/>
                      </a:cxn>
                      <a:cxn ang="0">
                        <a:pos x="0" y="7"/>
                      </a:cxn>
                      <a:cxn ang="0">
                        <a:pos x="0" y="14"/>
                      </a:cxn>
                      <a:cxn ang="0">
                        <a:pos x="0" y="21"/>
                      </a:cxn>
                      <a:cxn ang="0">
                        <a:pos x="8" y="28"/>
                      </a:cxn>
                      <a:cxn ang="0">
                        <a:pos x="17" y="35"/>
                      </a:cxn>
                    </a:cxnLst>
                    <a:rect l="0" t="0" r="r" b="b"/>
                    <a:pathLst>
                      <a:path w="18" h="36">
                        <a:moveTo>
                          <a:pt x="17" y="28"/>
                        </a:moveTo>
                        <a:lnTo>
                          <a:pt x="17" y="21"/>
                        </a:lnTo>
                        <a:lnTo>
                          <a:pt x="8" y="14"/>
                        </a:lnTo>
                        <a:lnTo>
                          <a:pt x="0" y="0"/>
                        </a:lnTo>
                        <a:lnTo>
                          <a:pt x="0" y="7"/>
                        </a:lnTo>
                        <a:lnTo>
                          <a:pt x="0" y="14"/>
                        </a:lnTo>
                        <a:lnTo>
                          <a:pt x="0" y="21"/>
                        </a:lnTo>
                        <a:lnTo>
                          <a:pt x="8" y="28"/>
                        </a:lnTo>
                        <a:lnTo>
                          <a:pt x="17" y="35"/>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40" name="Line 672"/>
                  <p:cNvSpPr>
                    <a:spLocks noChangeShapeType="1"/>
                  </p:cNvSpPr>
                  <p:nvPr/>
                </p:nvSpPr>
                <p:spPr bwMode="auto">
                  <a:xfrm flipH="1" flipV="1">
                    <a:off x="3989" y="125"/>
                    <a:ext cx="18" cy="108"/>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397" name="Group 673"/>
                <p:cNvGrpSpPr>
                  <a:grpSpLocks/>
                </p:cNvGrpSpPr>
                <p:nvPr/>
              </p:nvGrpSpPr>
              <p:grpSpPr bwMode="auto">
                <a:xfrm>
                  <a:off x="3989" y="173"/>
                  <a:ext cx="43" cy="135"/>
                  <a:chOff x="3989" y="173"/>
                  <a:chExt cx="43" cy="135"/>
                </a:xfrm>
              </p:grpSpPr>
              <p:sp>
                <p:nvSpPr>
                  <p:cNvPr id="7842" name="Freeform 674"/>
                  <p:cNvSpPr>
                    <a:spLocks/>
                  </p:cNvSpPr>
                  <p:nvPr/>
                </p:nvSpPr>
                <p:spPr bwMode="auto">
                  <a:xfrm>
                    <a:off x="4007" y="268"/>
                    <a:ext cx="25" cy="40"/>
                  </a:xfrm>
                  <a:custGeom>
                    <a:avLst/>
                    <a:gdLst/>
                    <a:ahLst/>
                    <a:cxnLst>
                      <a:cxn ang="0">
                        <a:pos x="24" y="26"/>
                      </a:cxn>
                      <a:cxn ang="0">
                        <a:pos x="24" y="19"/>
                      </a:cxn>
                      <a:cxn ang="0">
                        <a:pos x="16" y="13"/>
                      </a:cxn>
                      <a:cxn ang="0">
                        <a:pos x="0" y="0"/>
                      </a:cxn>
                      <a:cxn ang="0">
                        <a:pos x="0" y="7"/>
                      </a:cxn>
                      <a:cxn ang="0">
                        <a:pos x="0" y="13"/>
                      </a:cxn>
                      <a:cxn ang="0">
                        <a:pos x="7" y="19"/>
                      </a:cxn>
                      <a:cxn ang="0">
                        <a:pos x="16" y="32"/>
                      </a:cxn>
                      <a:cxn ang="0">
                        <a:pos x="24" y="39"/>
                      </a:cxn>
                    </a:cxnLst>
                    <a:rect l="0" t="0" r="r" b="b"/>
                    <a:pathLst>
                      <a:path w="25" h="40">
                        <a:moveTo>
                          <a:pt x="24" y="26"/>
                        </a:moveTo>
                        <a:lnTo>
                          <a:pt x="24" y="19"/>
                        </a:lnTo>
                        <a:lnTo>
                          <a:pt x="16" y="13"/>
                        </a:lnTo>
                        <a:lnTo>
                          <a:pt x="0" y="0"/>
                        </a:lnTo>
                        <a:lnTo>
                          <a:pt x="0" y="7"/>
                        </a:lnTo>
                        <a:lnTo>
                          <a:pt x="0" y="13"/>
                        </a:lnTo>
                        <a:lnTo>
                          <a:pt x="7" y="19"/>
                        </a:lnTo>
                        <a:lnTo>
                          <a:pt x="16" y="32"/>
                        </a:lnTo>
                        <a:lnTo>
                          <a:pt x="24" y="39"/>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43" name="Line 675"/>
                  <p:cNvSpPr>
                    <a:spLocks noChangeShapeType="1"/>
                  </p:cNvSpPr>
                  <p:nvPr/>
                </p:nvSpPr>
                <p:spPr bwMode="auto">
                  <a:xfrm flipH="1" flipV="1">
                    <a:off x="3989" y="173"/>
                    <a:ext cx="25" cy="107"/>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400" name="Group 676"/>
                <p:cNvGrpSpPr>
                  <a:grpSpLocks/>
                </p:cNvGrpSpPr>
                <p:nvPr/>
              </p:nvGrpSpPr>
              <p:grpSpPr bwMode="auto">
                <a:xfrm>
                  <a:off x="4022" y="361"/>
                  <a:ext cx="41" cy="148"/>
                  <a:chOff x="4022" y="361"/>
                  <a:chExt cx="41" cy="148"/>
                </a:xfrm>
              </p:grpSpPr>
              <p:sp>
                <p:nvSpPr>
                  <p:cNvPr id="7845" name="Freeform 677"/>
                  <p:cNvSpPr>
                    <a:spLocks/>
                  </p:cNvSpPr>
                  <p:nvPr/>
                </p:nvSpPr>
                <p:spPr bwMode="auto">
                  <a:xfrm>
                    <a:off x="4022" y="468"/>
                    <a:ext cx="18" cy="41"/>
                  </a:xfrm>
                  <a:custGeom>
                    <a:avLst/>
                    <a:gdLst/>
                    <a:ahLst/>
                    <a:cxnLst>
                      <a:cxn ang="0">
                        <a:pos x="0" y="33"/>
                      </a:cxn>
                      <a:cxn ang="0">
                        <a:pos x="8" y="20"/>
                      </a:cxn>
                      <a:cxn ang="0">
                        <a:pos x="8" y="13"/>
                      </a:cxn>
                      <a:cxn ang="0">
                        <a:pos x="17" y="0"/>
                      </a:cxn>
                      <a:cxn ang="0">
                        <a:pos x="17" y="7"/>
                      </a:cxn>
                      <a:cxn ang="0">
                        <a:pos x="17" y="20"/>
                      </a:cxn>
                      <a:cxn ang="0">
                        <a:pos x="8" y="33"/>
                      </a:cxn>
                      <a:cxn ang="0">
                        <a:pos x="0" y="40"/>
                      </a:cxn>
                    </a:cxnLst>
                    <a:rect l="0" t="0" r="r" b="b"/>
                    <a:pathLst>
                      <a:path w="18" h="41">
                        <a:moveTo>
                          <a:pt x="0" y="33"/>
                        </a:moveTo>
                        <a:lnTo>
                          <a:pt x="8" y="20"/>
                        </a:lnTo>
                        <a:lnTo>
                          <a:pt x="8" y="13"/>
                        </a:lnTo>
                        <a:lnTo>
                          <a:pt x="17" y="0"/>
                        </a:lnTo>
                        <a:lnTo>
                          <a:pt x="17" y="7"/>
                        </a:lnTo>
                        <a:lnTo>
                          <a:pt x="17" y="20"/>
                        </a:lnTo>
                        <a:lnTo>
                          <a:pt x="8" y="33"/>
                        </a:lnTo>
                        <a:lnTo>
                          <a:pt x="0" y="4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46" name="Line 678"/>
                  <p:cNvSpPr>
                    <a:spLocks noChangeShapeType="1"/>
                  </p:cNvSpPr>
                  <p:nvPr/>
                </p:nvSpPr>
                <p:spPr bwMode="auto">
                  <a:xfrm flipV="1">
                    <a:off x="4038" y="361"/>
                    <a:ext cx="25" cy="121"/>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403" name="Group 679"/>
                <p:cNvGrpSpPr>
                  <a:grpSpLocks/>
                </p:cNvGrpSpPr>
                <p:nvPr/>
              </p:nvGrpSpPr>
              <p:grpSpPr bwMode="auto">
                <a:xfrm>
                  <a:off x="4022" y="315"/>
                  <a:ext cx="41" cy="147"/>
                  <a:chOff x="4022" y="315"/>
                  <a:chExt cx="41" cy="147"/>
                </a:xfrm>
              </p:grpSpPr>
              <p:sp>
                <p:nvSpPr>
                  <p:cNvPr id="7848" name="Freeform 680"/>
                  <p:cNvSpPr>
                    <a:spLocks/>
                  </p:cNvSpPr>
                  <p:nvPr/>
                </p:nvSpPr>
                <p:spPr bwMode="auto">
                  <a:xfrm>
                    <a:off x="4022" y="420"/>
                    <a:ext cx="25" cy="42"/>
                  </a:xfrm>
                  <a:custGeom>
                    <a:avLst/>
                    <a:gdLst/>
                    <a:ahLst/>
                    <a:cxnLst>
                      <a:cxn ang="0">
                        <a:pos x="0" y="27"/>
                      </a:cxn>
                      <a:cxn ang="0">
                        <a:pos x="7" y="14"/>
                      </a:cxn>
                      <a:cxn ang="0">
                        <a:pos x="24" y="0"/>
                      </a:cxn>
                      <a:cxn ang="0">
                        <a:pos x="24" y="7"/>
                      </a:cxn>
                      <a:cxn ang="0">
                        <a:pos x="24" y="14"/>
                      </a:cxn>
                      <a:cxn ang="0">
                        <a:pos x="16" y="20"/>
                      </a:cxn>
                      <a:cxn ang="0">
                        <a:pos x="7" y="34"/>
                      </a:cxn>
                      <a:cxn ang="0">
                        <a:pos x="0" y="41"/>
                      </a:cxn>
                    </a:cxnLst>
                    <a:rect l="0" t="0" r="r" b="b"/>
                    <a:pathLst>
                      <a:path w="25" h="42">
                        <a:moveTo>
                          <a:pt x="0" y="27"/>
                        </a:moveTo>
                        <a:lnTo>
                          <a:pt x="7" y="14"/>
                        </a:lnTo>
                        <a:lnTo>
                          <a:pt x="24" y="0"/>
                        </a:lnTo>
                        <a:lnTo>
                          <a:pt x="24" y="7"/>
                        </a:lnTo>
                        <a:lnTo>
                          <a:pt x="24" y="14"/>
                        </a:lnTo>
                        <a:lnTo>
                          <a:pt x="16" y="20"/>
                        </a:lnTo>
                        <a:lnTo>
                          <a:pt x="7" y="34"/>
                        </a:lnTo>
                        <a:lnTo>
                          <a:pt x="0" y="41"/>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49" name="Line 681"/>
                  <p:cNvSpPr>
                    <a:spLocks noChangeShapeType="1"/>
                  </p:cNvSpPr>
                  <p:nvPr/>
                </p:nvSpPr>
                <p:spPr bwMode="auto">
                  <a:xfrm flipV="1">
                    <a:off x="4038" y="315"/>
                    <a:ext cx="25" cy="120"/>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406" name="Group 682"/>
                <p:cNvGrpSpPr>
                  <a:grpSpLocks/>
                </p:cNvGrpSpPr>
                <p:nvPr/>
              </p:nvGrpSpPr>
              <p:grpSpPr bwMode="auto">
                <a:xfrm>
                  <a:off x="4022" y="268"/>
                  <a:ext cx="41" cy="148"/>
                  <a:chOff x="4022" y="268"/>
                  <a:chExt cx="41" cy="148"/>
                </a:xfrm>
              </p:grpSpPr>
              <p:sp>
                <p:nvSpPr>
                  <p:cNvPr id="7851" name="Freeform 683"/>
                  <p:cNvSpPr>
                    <a:spLocks/>
                  </p:cNvSpPr>
                  <p:nvPr/>
                </p:nvSpPr>
                <p:spPr bwMode="auto">
                  <a:xfrm>
                    <a:off x="4022" y="374"/>
                    <a:ext cx="25" cy="42"/>
                  </a:xfrm>
                  <a:custGeom>
                    <a:avLst/>
                    <a:gdLst/>
                    <a:ahLst/>
                    <a:cxnLst>
                      <a:cxn ang="0">
                        <a:pos x="0" y="26"/>
                      </a:cxn>
                      <a:cxn ang="0">
                        <a:pos x="7" y="13"/>
                      </a:cxn>
                      <a:cxn ang="0">
                        <a:pos x="24" y="0"/>
                      </a:cxn>
                      <a:cxn ang="0">
                        <a:pos x="24" y="5"/>
                      </a:cxn>
                      <a:cxn ang="0">
                        <a:pos x="24" y="13"/>
                      </a:cxn>
                      <a:cxn ang="0">
                        <a:pos x="16" y="20"/>
                      </a:cxn>
                      <a:cxn ang="0">
                        <a:pos x="7" y="34"/>
                      </a:cxn>
                      <a:cxn ang="0">
                        <a:pos x="0" y="41"/>
                      </a:cxn>
                    </a:cxnLst>
                    <a:rect l="0" t="0" r="r" b="b"/>
                    <a:pathLst>
                      <a:path w="25" h="42">
                        <a:moveTo>
                          <a:pt x="0" y="26"/>
                        </a:moveTo>
                        <a:lnTo>
                          <a:pt x="7" y="13"/>
                        </a:lnTo>
                        <a:lnTo>
                          <a:pt x="24" y="0"/>
                        </a:lnTo>
                        <a:lnTo>
                          <a:pt x="24" y="5"/>
                        </a:lnTo>
                        <a:lnTo>
                          <a:pt x="24" y="13"/>
                        </a:lnTo>
                        <a:lnTo>
                          <a:pt x="16" y="20"/>
                        </a:lnTo>
                        <a:lnTo>
                          <a:pt x="7" y="34"/>
                        </a:lnTo>
                        <a:lnTo>
                          <a:pt x="0" y="41"/>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52" name="Line 684"/>
                  <p:cNvSpPr>
                    <a:spLocks noChangeShapeType="1"/>
                  </p:cNvSpPr>
                  <p:nvPr/>
                </p:nvSpPr>
                <p:spPr bwMode="auto">
                  <a:xfrm flipV="1">
                    <a:off x="4038" y="268"/>
                    <a:ext cx="25" cy="120"/>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409" name="Group 685"/>
                <p:cNvGrpSpPr>
                  <a:grpSpLocks/>
                </p:cNvGrpSpPr>
                <p:nvPr/>
              </p:nvGrpSpPr>
              <p:grpSpPr bwMode="auto">
                <a:xfrm>
                  <a:off x="4022" y="227"/>
                  <a:ext cx="41" cy="148"/>
                  <a:chOff x="4022" y="227"/>
                  <a:chExt cx="41" cy="148"/>
                </a:xfrm>
              </p:grpSpPr>
              <p:sp>
                <p:nvSpPr>
                  <p:cNvPr id="7854" name="Freeform 686"/>
                  <p:cNvSpPr>
                    <a:spLocks/>
                  </p:cNvSpPr>
                  <p:nvPr/>
                </p:nvSpPr>
                <p:spPr bwMode="auto">
                  <a:xfrm>
                    <a:off x="4022" y="333"/>
                    <a:ext cx="25" cy="42"/>
                  </a:xfrm>
                  <a:custGeom>
                    <a:avLst/>
                    <a:gdLst/>
                    <a:ahLst/>
                    <a:cxnLst>
                      <a:cxn ang="0">
                        <a:pos x="0" y="27"/>
                      </a:cxn>
                      <a:cxn ang="0">
                        <a:pos x="7" y="14"/>
                      </a:cxn>
                      <a:cxn ang="0">
                        <a:pos x="7" y="7"/>
                      </a:cxn>
                      <a:cxn ang="0">
                        <a:pos x="16" y="0"/>
                      </a:cxn>
                      <a:cxn ang="0">
                        <a:pos x="24" y="0"/>
                      </a:cxn>
                      <a:cxn ang="0">
                        <a:pos x="24" y="14"/>
                      </a:cxn>
                      <a:cxn ang="0">
                        <a:pos x="24" y="20"/>
                      </a:cxn>
                      <a:cxn ang="0">
                        <a:pos x="16" y="34"/>
                      </a:cxn>
                      <a:cxn ang="0">
                        <a:pos x="7" y="41"/>
                      </a:cxn>
                    </a:cxnLst>
                    <a:rect l="0" t="0" r="r" b="b"/>
                    <a:pathLst>
                      <a:path w="25" h="42">
                        <a:moveTo>
                          <a:pt x="0" y="27"/>
                        </a:moveTo>
                        <a:lnTo>
                          <a:pt x="7" y="14"/>
                        </a:lnTo>
                        <a:lnTo>
                          <a:pt x="7" y="7"/>
                        </a:lnTo>
                        <a:lnTo>
                          <a:pt x="16" y="0"/>
                        </a:lnTo>
                        <a:lnTo>
                          <a:pt x="24" y="0"/>
                        </a:lnTo>
                        <a:lnTo>
                          <a:pt x="24" y="14"/>
                        </a:lnTo>
                        <a:lnTo>
                          <a:pt x="24" y="20"/>
                        </a:lnTo>
                        <a:lnTo>
                          <a:pt x="16" y="34"/>
                        </a:lnTo>
                        <a:lnTo>
                          <a:pt x="7" y="41"/>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55" name="Line 687"/>
                  <p:cNvSpPr>
                    <a:spLocks noChangeShapeType="1"/>
                  </p:cNvSpPr>
                  <p:nvPr/>
                </p:nvSpPr>
                <p:spPr bwMode="auto">
                  <a:xfrm flipV="1">
                    <a:off x="4046" y="227"/>
                    <a:ext cx="17" cy="121"/>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412" name="Group 688"/>
                <p:cNvGrpSpPr>
                  <a:grpSpLocks/>
                </p:cNvGrpSpPr>
                <p:nvPr/>
              </p:nvGrpSpPr>
              <p:grpSpPr bwMode="auto">
                <a:xfrm>
                  <a:off x="4022" y="186"/>
                  <a:ext cx="41" cy="149"/>
                  <a:chOff x="4022" y="186"/>
                  <a:chExt cx="41" cy="149"/>
                </a:xfrm>
              </p:grpSpPr>
              <p:sp>
                <p:nvSpPr>
                  <p:cNvPr id="7857" name="Freeform 689"/>
                  <p:cNvSpPr>
                    <a:spLocks/>
                  </p:cNvSpPr>
                  <p:nvPr/>
                </p:nvSpPr>
                <p:spPr bwMode="auto">
                  <a:xfrm>
                    <a:off x="4022" y="293"/>
                    <a:ext cx="25" cy="42"/>
                  </a:xfrm>
                  <a:custGeom>
                    <a:avLst/>
                    <a:gdLst/>
                    <a:ahLst/>
                    <a:cxnLst>
                      <a:cxn ang="0">
                        <a:pos x="0" y="27"/>
                      </a:cxn>
                      <a:cxn ang="0">
                        <a:pos x="7" y="13"/>
                      </a:cxn>
                      <a:cxn ang="0">
                        <a:pos x="24" y="0"/>
                      </a:cxn>
                      <a:cxn ang="0">
                        <a:pos x="24" y="6"/>
                      </a:cxn>
                      <a:cxn ang="0">
                        <a:pos x="24" y="13"/>
                      </a:cxn>
                      <a:cxn ang="0">
                        <a:pos x="16" y="20"/>
                      </a:cxn>
                      <a:cxn ang="0">
                        <a:pos x="7" y="34"/>
                      </a:cxn>
                      <a:cxn ang="0">
                        <a:pos x="0" y="41"/>
                      </a:cxn>
                    </a:cxnLst>
                    <a:rect l="0" t="0" r="r" b="b"/>
                    <a:pathLst>
                      <a:path w="25" h="42">
                        <a:moveTo>
                          <a:pt x="0" y="27"/>
                        </a:moveTo>
                        <a:lnTo>
                          <a:pt x="7" y="13"/>
                        </a:lnTo>
                        <a:lnTo>
                          <a:pt x="24" y="0"/>
                        </a:lnTo>
                        <a:lnTo>
                          <a:pt x="24" y="6"/>
                        </a:lnTo>
                        <a:lnTo>
                          <a:pt x="24" y="13"/>
                        </a:lnTo>
                        <a:lnTo>
                          <a:pt x="16" y="20"/>
                        </a:lnTo>
                        <a:lnTo>
                          <a:pt x="7" y="34"/>
                        </a:lnTo>
                        <a:lnTo>
                          <a:pt x="0" y="41"/>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58" name="Line 690"/>
                  <p:cNvSpPr>
                    <a:spLocks noChangeShapeType="1"/>
                  </p:cNvSpPr>
                  <p:nvPr/>
                </p:nvSpPr>
                <p:spPr bwMode="auto">
                  <a:xfrm flipV="1">
                    <a:off x="4038" y="186"/>
                    <a:ext cx="25" cy="121"/>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415" name="Group 691"/>
                <p:cNvGrpSpPr>
                  <a:grpSpLocks/>
                </p:cNvGrpSpPr>
                <p:nvPr/>
              </p:nvGrpSpPr>
              <p:grpSpPr bwMode="auto">
                <a:xfrm>
                  <a:off x="4022" y="139"/>
                  <a:ext cx="41" cy="148"/>
                  <a:chOff x="4022" y="139"/>
                  <a:chExt cx="41" cy="148"/>
                </a:xfrm>
              </p:grpSpPr>
              <p:sp>
                <p:nvSpPr>
                  <p:cNvPr id="7860" name="Freeform 692"/>
                  <p:cNvSpPr>
                    <a:spLocks/>
                  </p:cNvSpPr>
                  <p:nvPr/>
                </p:nvSpPr>
                <p:spPr bwMode="auto">
                  <a:xfrm>
                    <a:off x="4022" y="247"/>
                    <a:ext cx="25" cy="40"/>
                  </a:xfrm>
                  <a:custGeom>
                    <a:avLst/>
                    <a:gdLst/>
                    <a:ahLst/>
                    <a:cxnLst>
                      <a:cxn ang="0">
                        <a:pos x="0" y="26"/>
                      </a:cxn>
                      <a:cxn ang="0">
                        <a:pos x="7" y="13"/>
                      </a:cxn>
                      <a:cxn ang="0">
                        <a:pos x="7" y="7"/>
                      </a:cxn>
                      <a:cxn ang="0">
                        <a:pos x="16" y="0"/>
                      </a:cxn>
                      <a:cxn ang="0">
                        <a:pos x="24" y="0"/>
                      </a:cxn>
                      <a:cxn ang="0">
                        <a:pos x="24" y="13"/>
                      </a:cxn>
                      <a:cxn ang="0">
                        <a:pos x="24" y="20"/>
                      </a:cxn>
                      <a:cxn ang="0">
                        <a:pos x="16" y="33"/>
                      </a:cxn>
                      <a:cxn ang="0">
                        <a:pos x="7" y="39"/>
                      </a:cxn>
                    </a:cxnLst>
                    <a:rect l="0" t="0" r="r" b="b"/>
                    <a:pathLst>
                      <a:path w="25" h="40">
                        <a:moveTo>
                          <a:pt x="0" y="26"/>
                        </a:moveTo>
                        <a:lnTo>
                          <a:pt x="7" y="13"/>
                        </a:lnTo>
                        <a:lnTo>
                          <a:pt x="7" y="7"/>
                        </a:lnTo>
                        <a:lnTo>
                          <a:pt x="16" y="0"/>
                        </a:lnTo>
                        <a:lnTo>
                          <a:pt x="24" y="0"/>
                        </a:lnTo>
                        <a:lnTo>
                          <a:pt x="24" y="13"/>
                        </a:lnTo>
                        <a:lnTo>
                          <a:pt x="24" y="20"/>
                        </a:lnTo>
                        <a:lnTo>
                          <a:pt x="16" y="33"/>
                        </a:lnTo>
                        <a:lnTo>
                          <a:pt x="7" y="39"/>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61" name="Line 693"/>
                  <p:cNvSpPr>
                    <a:spLocks noChangeShapeType="1"/>
                  </p:cNvSpPr>
                  <p:nvPr/>
                </p:nvSpPr>
                <p:spPr bwMode="auto">
                  <a:xfrm flipV="1">
                    <a:off x="4046" y="139"/>
                    <a:ext cx="17" cy="121"/>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418" name="Group 694"/>
                <p:cNvGrpSpPr>
                  <a:grpSpLocks/>
                </p:cNvGrpSpPr>
                <p:nvPr/>
              </p:nvGrpSpPr>
              <p:grpSpPr bwMode="auto">
                <a:xfrm>
                  <a:off x="4031" y="119"/>
                  <a:ext cx="40" cy="150"/>
                  <a:chOff x="4031" y="119"/>
                  <a:chExt cx="40" cy="150"/>
                </a:xfrm>
              </p:grpSpPr>
              <p:sp>
                <p:nvSpPr>
                  <p:cNvPr id="7863" name="Freeform 695"/>
                  <p:cNvSpPr>
                    <a:spLocks/>
                  </p:cNvSpPr>
                  <p:nvPr/>
                </p:nvSpPr>
                <p:spPr bwMode="auto">
                  <a:xfrm>
                    <a:off x="4031" y="219"/>
                    <a:ext cx="19" cy="50"/>
                  </a:xfrm>
                  <a:custGeom>
                    <a:avLst/>
                    <a:gdLst/>
                    <a:ahLst/>
                    <a:cxnLst>
                      <a:cxn ang="0">
                        <a:pos x="0" y="34"/>
                      </a:cxn>
                      <a:cxn ang="0">
                        <a:pos x="8" y="20"/>
                      </a:cxn>
                      <a:cxn ang="0">
                        <a:pos x="8" y="14"/>
                      </a:cxn>
                      <a:cxn ang="0">
                        <a:pos x="18" y="0"/>
                      </a:cxn>
                      <a:cxn ang="0">
                        <a:pos x="18" y="6"/>
                      </a:cxn>
                      <a:cxn ang="0">
                        <a:pos x="18" y="20"/>
                      </a:cxn>
                      <a:cxn ang="0">
                        <a:pos x="18" y="28"/>
                      </a:cxn>
                      <a:cxn ang="0">
                        <a:pos x="8" y="42"/>
                      </a:cxn>
                      <a:cxn ang="0">
                        <a:pos x="0" y="49"/>
                      </a:cxn>
                    </a:cxnLst>
                    <a:rect l="0" t="0" r="r" b="b"/>
                    <a:pathLst>
                      <a:path w="19" h="50">
                        <a:moveTo>
                          <a:pt x="0" y="34"/>
                        </a:moveTo>
                        <a:lnTo>
                          <a:pt x="8" y="20"/>
                        </a:lnTo>
                        <a:lnTo>
                          <a:pt x="8" y="14"/>
                        </a:lnTo>
                        <a:lnTo>
                          <a:pt x="18" y="0"/>
                        </a:lnTo>
                        <a:lnTo>
                          <a:pt x="18" y="6"/>
                        </a:lnTo>
                        <a:lnTo>
                          <a:pt x="18" y="20"/>
                        </a:lnTo>
                        <a:lnTo>
                          <a:pt x="18" y="28"/>
                        </a:lnTo>
                        <a:lnTo>
                          <a:pt x="8" y="42"/>
                        </a:lnTo>
                        <a:lnTo>
                          <a:pt x="0" y="49"/>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64" name="Line 696"/>
                  <p:cNvSpPr>
                    <a:spLocks noChangeShapeType="1"/>
                  </p:cNvSpPr>
                  <p:nvPr/>
                </p:nvSpPr>
                <p:spPr bwMode="auto">
                  <a:xfrm flipV="1">
                    <a:off x="4046" y="119"/>
                    <a:ext cx="25" cy="114"/>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421" name="Group 697"/>
                <p:cNvGrpSpPr>
                  <a:grpSpLocks/>
                </p:cNvGrpSpPr>
                <p:nvPr/>
              </p:nvGrpSpPr>
              <p:grpSpPr bwMode="auto">
                <a:xfrm>
                  <a:off x="4031" y="85"/>
                  <a:ext cx="7" cy="142"/>
                  <a:chOff x="4031" y="85"/>
                  <a:chExt cx="7" cy="142"/>
                </a:xfrm>
              </p:grpSpPr>
              <p:sp>
                <p:nvSpPr>
                  <p:cNvPr id="7866" name="Freeform 698"/>
                  <p:cNvSpPr>
                    <a:spLocks/>
                  </p:cNvSpPr>
                  <p:nvPr/>
                </p:nvSpPr>
                <p:spPr bwMode="auto">
                  <a:xfrm>
                    <a:off x="4031" y="191"/>
                    <a:ext cx="1" cy="36"/>
                  </a:xfrm>
                  <a:custGeom>
                    <a:avLst/>
                    <a:gdLst/>
                    <a:ahLst/>
                    <a:cxnLst>
                      <a:cxn ang="0">
                        <a:pos x="0" y="28"/>
                      </a:cxn>
                      <a:cxn ang="0">
                        <a:pos x="0" y="21"/>
                      </a:cxn>
                      <a:cxn ang="0">
                        <a:pos x="0" y="7"/>
                      </a:cxn>
                      <a:cxn ang="0">
                        <a:pos x="0" y="0"/>
                      </a:cxn>
                      <a:cxn ang="0">
                        <a:pos x="0" y="7"/>
                      </a:cxn>
                      <a:cxn ang="0">
                        <a:pos x="0" y="28"/>
                      </a:cxn>
                      <a:cxn ang="0">
                        <a:pos x="0" y="35"/>
                      </a:cxn>
                    </a:cxnLst>
                    <a:rect l="0" t="0" r="r" b="b"/>
                    <a:pathLst>
                      <a:path w="1" h="36">
                        <a:moveTo>
                          <a:pt x="0" y="28"/>
                        </a:moveTo>
                        <a:lnTo>
                          <a:pt x="0" y="21"/>
                        </a:lnTo>
                        <a:lnTo>
                          <a:pt x="0" y="7"/>
                        </a:lnTo>
                        <a:lnTo>
                          <a:pt x="0" y="0"/>
                        </a:lnTo>
                        <a:lnTo>
                          <a:pt x="0" y="7"/>
                        </a:lnTo>
                        <a:lnTo>
                          <a:pt x="0" y="28"/>
                        </a:lnTo>
                        <a:lnTo>
                          <a:pt x="0" y="35"/>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67" name="Line 699"/>
                  <p:cNvSpPr>
                    <a:spLocks noChangeShapeType="1"/>
                  </p:cNvSpPr>
                  <p:nvPr/>
                </p:nvSpPr>
                <p:spPr bwMode="auto">
                  <a:xfrm flipV="1">
                    <a:off x="4031" y="85"/>
                    <a:ext cx="7" cy="114"/>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sp>
            <p:nvSpPr>
              <p:cNvPr id="7868" name="Line 700"/>
              <p:cNvSpPr>
                <a:spLocks noChangeShapeType="1"/>
              </p:cNvSpPr>
              <p:nvPr/>
            </p:nvSpPr>
            <p:spPr bwMode="auto">
              <a:xfrm flipV="1">
                <a:off x="3711" y="588"/>
                <a:ext cx="0" cy="283"/>
              </a:xfrm>
              <a:prstGeom prst="line">
                <a:avLst/>
              </a:prstGeom>
              <a:noFill/>
              <a:ln w="254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869" name="Line 701"/>
              <p:cNvSpPr>
                <a:spLocks noChangeShapeType="1"/>
              </p:cNvSpPr>
              <p:nvPr/>
            </p:nvSpPr>
            <p:spPr bwMode="auto">
              <a:xfrm>
                <a:off x="3444" y="1118"/>
                <a:ext cx="17" cy="0"/>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870" name="Line 702"/>
              <p:cNvSpPr>
                <a:spLocks noChangeShapeType="1"/>
              </p:cNvSpPr>
              <p:nvPr/>
            </p:nvSpPr>
            <p:spPr bwMode="auto">
              <a:xfrm flipV="1">
                <a:off x="3794" y="911"/>
                <a:ext cx="38" cy="648"/>
              </a:xfrm>
              <a:prstGeom prst="line">
                <a:avLst/>
              </a:prstGeom>
              <a:noFill/>
              <a:ln w="254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871" name="Freeform 703"/>
              <p:cNvSpPr>
                <a:spLocks/>
              </p:cNvSpPr>
              <p:nvPr/>
            </p:nvSpPr>
            <p:spPr bwMode="auto">
              <a:xfrm>
                <a:off x="3505" y="1460"/>
                <a:ext cx="291" cy="88"/>
              </a:xfrm>
              <a:custGeom>
                <a:avLst/>
                <a:gdLst/>
                <a:ahLst/>
                <a:cxnLst>
                  <a:cxn ang="0">
                    <a:pos x="307" y="96"/>
                  </a:cxn>
                  <a:cxn ang="0">
                    <a:pos x="298" y="89"/>
                  </a:cxn>
                  <a:cxn ang="0">
                    <a:pos x="282" y="75"/>
                  </a:cxn>
                  <a:cxn ang="0">
                    <a:pos x="265" y="68"/>
                  </a:cxn>
                  <a:cxn ang="0">
                    <a:pos x="241" y="54"/>
                  </a:cxn>
                  <a:cxn ang="0">
                    <a:pos x="218" y="48"/>
                  </a:cxn>
                  <a:cxn ang="0">
                    <a:pos x="193" y="41"/>
                  </a:cxn>
                  <a:cxn ang="0">
                    <a:pos x="169" y="33"/>
                  </a:cxn>
                  <a:cxn ang="0">
                    <a:pos x="136" y="27"/>
                  </a:cxn>
                  <a:cxn ang="0">
                    <a:pos x="112" y="20"/>
                  </a:cxn>
                  <a:cxn ang="0">
                    <a:pos x="96" y="20"/>
                  </a:cxn>
                  <a:cxn ang="0">
                    <a:pos x="72" y="14"/>
                  </a:cxn>
                  <a:cxn ang="0">
                    <a:pos x="40" y="6"/>
                  </a:cxn>
                  <a:cxn ang="0">
                    <a:pos x="23" y="6"/>
                  </a:cxn>
                  <a:cxn ang="0">
                    <a:pos x="7" y="0"/>
                  </a:cxn>
                  <a:cxn ang="0">
                    <a:pos x="0" y="0"/>
                  </a:cxn>
                  <a:cxn ang="0">
                    <a:pos x="7" y="0"/>
                  </a:cxn>
                  <a:cxn ang="0">
                    <a:pos x="23" y="6"/>
                  </a:cxn>
                  <a:cxn ang="0">
                    <a:pos x="47" y="14"/>
                  </a:cxn>
                  <a:cxn ang="0">
                    <a:pos x="104" y="33"/>
                  </a:cxn>
                  <a:cxn ang="0">
                    <a:pos x="129" y="48"/>
                  </a:cxn>
                  <a:cxn ang="0">
                    <a:pos x="145" y="54"/>
                  </a:cxn>
                  <a:cxn ang="0">
                    <a:pos x="176" y="68"/>
                  </a:cxn>
                  <a:cxn ang="0">
                    <a:pos x="218" y="81"/>
                  </a:cxn>
                  <a:cxn ang="0">
                    <a:pos x="258" y="89"/>
                  </a:cxn>
                  <a:cxn ang="0">
                    <a:pos x="282" y="96"/>
                  </a:cxn>
                </a:cxnLst>
                <a:rect l="0" t="0" r="r" b="b"/>
                <a:pathLst>
                  <a:path w="308" h="97">
                    <a:moveTo>
                      <a:pt x="307" y="96"/>
                    </a:moveTo>
                    <a:lnTo>
                      <a:pt x="298" y="89"/>
                    </a:lnTo>
                    <a:lnTo>
                      <a:pt x="282" y="75"/>
                    </a:lnTo>
                    <a:lnTo>
                      <a:pt x="265" y="68"/>
                    </a:lnTo>
                    <a:lnTo>
                      <a:pt x="241" y="54"/>
                    </a:lnTo>
                    <a:lnTo>
                      <a:pt x="218" y="48"/>
                    </a:lnTo>
                    <a:lnTo>
                      <a:pt x="193" y="41"/>
                    </a:lnTo>
                    <a:lnTo>
                      <a:pt x="169" y="33"/>
                    </a:lnTo>
                    <a:lnTo>
                      <a:pt x="136" y="27"/>
                    </a:lnTo>
                    <a:lnTo>
                      <a:pt x="112" y="20"/>
                    </a:lnTo>
                    <a:lnTo>
                      <a:pt x="96" y="20"/>
                    </a:lnTo>
                    <a:lnTo>
                      <a:pt x="72" y="14"/>
                    </a:lnTo>
                    <a:lnTo>
                      <a:pt x="40" y="6"/>
                    </a:lnTo>
                    <a:lnTo>
                      <a:pt x="23" y="6"/>
                    </a:lnTo>
                    <a:lnTo>
                      <a:pt x="7" y="0"/>
                    </a:lnTo>
                    <a:lnTo>
                      <a:pt x="0" y="0"/>
                    </a:lnTo>
                    <a:lnTo>
                      <a:pt x="7" y="0"/>
                    </a:lnTo>
                    <a:lnTo>
                      <a:pt x="23" y="6"/>
                    </a:lnTo>
                    <a:lnTo>
                      <a:pt x="47" y="14"/>
                    </a:lnTo>
                    <a:lnTo>
                      <a:pt x="104" y="33"/>
                    </a:lnTo>
                    <a:lnTo>
                      <a:pt x="129" y="48"/>
                    </a:lnTo>
                    <a:lnTo>
                      <a:pt x="145" y="54"/>
                    </a:lnTo>
                    <a:lnTo>
                      <a:pt x="176" y="68"/>
                    </a:lnTo>
                    <a:lnTo>
                      <a:pt x="218" y="81"/>
                    </a:lnTo>
                    <a:lnTo>
                      <a:pt x="258" y="89"/>
                    </a:lnTo>
                    <a:lnTo>
                      <a:pt x="282" y="96"/>
                    </a:lnTo>
                  </a:path>
                </a:pathLst>
              </a:custGeom>
              <a:solidFill>
                <a:srgbClr val="CCCC00"/>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72" name="Freeform 704"/>
              <p:cNvSpPr>
                <a:spLocks/>
              </p:cNvSpPr>
              <p:nvPr/>
            </p:nvSpPr>
            <p:spPr bwMode="auto">
              <a:xfrm>
                <a:off x="3795" y="1265"/>
                <a:ext cx="451" cy="148"/>
              </a:xfrm>
              <a:custGeom>
                <a:avLst/>
                <a:gdLst/>
                <a:ahLst/>
                <a:cxnLst>
                  <a:cxn ang="0">
                    <a:pos x="7" y="163"/>
                  </a:cxn>
                  <a:cxn ang="0">
                    <a:pos x="16" y="148"/>
                  </a:cxn>
                  <a:cxn ang="0">
                    <a:pos x="23" y="129"/>
                  </a:cxn>
                  <a:cxn ang="0">
                    <a:pos x="40" y="108"/>
                  </a:cxn>
                  <a:cxn ang="0">
                    <a:pos x="56" y="88"/>
                  </a:cxn>
                  <a:cxn ang="0">
                    <a:pos x="72" y="67"/>
                  </a:cxn>
                  <a:cxn ang="0">
                    <a:pos x="89" y="60"/>
                  </a:cxn>
                  <a:cxn ang="0">
                    <a:pos x="113" y="40"/>
                  </a:cxn>
                  <a:cxn ang="0">
                    <a:pos x="121" y="33"/>
                  </a:cxn>
                  <a:cxn ang="0">
                    <a:pos x="137" y="27"/>
                  </a:cxn>
                  <a:cxn ang="0">
                    <a:pos x="154" y="20"/>
                  </a:cxn>
                  <a:cxn ang="0">
                    <a:pos x="185" y="6"/>
                  </a:cxn>
                  <a:cxn ang="0">
                    <a:pos x="218" y="0"/>
                  </a:cxn>
                  <a:cxn ang="0">
                    <a:pos x="243" y="0"/>
                  </a:cxn>
                  <a:cxn ang="0">
                    <a:pos x="259" y="0"/>
                  </a:cxn>
                  <a:cxn ang="0">
                    <a:pos x="274" y="0"/>
                  </a:cxn>
                  <a:cxn ang="0">
                    <a:pos x="298" y="6"/>
                  </a:cxn>
                  <a:cxn ang="0">
                    <a:pos x="322" y="13"/>
                  </a:cxn>
                  <a:cxn ang="0">
                    <a:pos x="347" y="20"/>
                  </a:cxn>
                  <a:cxn ang="0">
                    <a:pos x="363" y="27"/>
                  </a:cxn>
                  <a:cxn ang="0">
                    <a:pos x="379" y="33"/>
                  </a:cxn>
                  <a:cxn ang="0">
                    <a:pos x="411" y="47"/>
                  </a:cxn>
                  <a:cxn ang="0">
                    <a:pos x="436" y="54"/>
                  </a:cxn>
                  <a:cxn ang="0">
                    <a:pos x="453" y="54"/>
                  </a:cxn>
                  <a:cxn ang="0">
                    <a:pos x="460" y="54"/>
                  </a:cxn>
                  <a:cxn ang="0">
                    <a:pos x="469" y="54"/>
                  </a:cxn>
                  <a:cxn ang="0">
                    <a:pos x="477" y="54"/>
                  </a:cxn>
                  <a:cxn ang="0">
                    <a:pos x="477" y="47"/>
                  </a:cxn>
                  <a:cxn ang="0">
                    <a:pos x="469" y="47"/>
                  </a:cxn>
                  <a:cxn ang="0">
                    <a:pos x="460" y="40"/>
                  </a:cxn>
                  <a:cxn ang="0">
                    <a:pos x="453" y="33"/>
                  </a:cxn>
                  <a:cxn ang="0">
                    <a:pos x="428" y="27"/>
                  </a:cxn>
                  <a:cxn ang="0">
                    <a:pos x="404" y="20"/>
                  </a:cxn>
                  <a:cxn ang="0">
                    <a:pos x="371" y="13"/>
                  </a:cxn>
                  <a:cxn ang="0">
                    <a:pos x="355" y="13"/>
                  </a:cxn>
                  <a:cxn ang="0">
                    <a:pos x="339" y="13"/>
                  </a:cxn>
                  <a:cxn ang="0">
                    <a:pos x="298" y="6"/>
                  </a:cxn>
                  <a:cxn ang="0">
                    <a:pos x="259" y="13"/>
                  </a:cxn>
                  <a:cxn ang="0">
                    <a:pos x="210" y="27"/>
                  </a:cxn>
                  <a:cxn ang="0">
                    <a:pos x="194" y="33"/>
                  </a:cxn>
                  <a:cxn ang="0">
                    <a:pos x="178" y="40"/>
                  </a:cxn>
                  <a:cxn ang="0">
                    <a:pos x="137" y="60"/>
                  </a:cxn>
                  <a:cxn ang="0">
                    <a:pos x="105" y="74"/>
                  </a:cxn>
                  <a:cxn ang="0">
                    <a:pos x="89" y="81"/>
                  </a:cxn>
                  <a:cxn ang="0">
                    <a:pos x="72" y="88"/>
                  </a:cxn>
                  <a:cxn ang="0">
                    <a:pos x="56" y="94"/>
                  </a:cxn>
                  <a:cxn ang="0">
                    <a:pos x="40" y="108"/>
                  </a:cxn>
                  <a:cxn ang="0">
                    <a:pos x="23" y="129"/>
                  </a:cxn>
                  <a:cxn ang="0">
                    <a:pos x="7" y="148"/>
                  </a:cxn>
                  <a:cxn ang="0">
                    <a:pos x="0" y="163"/>
                  </a:cxn>
                </a:cxnLst>
                <a:rect l="0" t="0" r="r" b="b"/>
                <a:pathLst>
                  <a:path w="478" h="164">
                    <a:moveTo>
                      <a:pt x="7" y="163"/>
                    </a:moveTo>
                    <a:lnTo>
                      <a:pt x="16" y="148"/>
                    </a:lnTo>
                    <a:lnTo>
                      <a:pt x="23" y="129"/>
                    </a:lnTo>
                    <a:lnTo>
                      <a:pt x="40" y="108"/>
                    </a:lnTo>
                    <a:lnTo>
                      <a:pt x="56" y="88"/>
                    </a:lnTo>
                    <a:lnTo>
                      <a:pt x="72" y="67"/>
                    </a:lnTo>
                    <a:lnTo>
                      <a:pt x="89" y="60"/>
                    </a:lnTo>
                    <a:lnTo>
                      <a:pt x="113" y="40"/>
                    </a:lnTo>
                    <a:lnTo>
                      <a:pt x="121" y="33"/>
                    </a:lnTo>
                    <a:lnTo>
                      <a:pt x="137" y="27"/>
                    </a:lnTo>
                    <a:lnTo>
                      <a:pt x="154" y="20"/>
                    </a:lnTo>
                    <a:lnTo>
                      <a:pt x="185" y="6"/>
                    </a:lnTo>
                    <a:lnTo>
                      <a:pt x="218" y="0"/>
                    </a:lnTo>
                    <a:lnTo>
                      <a:pt x="243" y="0"/>
                    </a:lnTo>
                    <a:lnTo>
                      <a:pt x="259" y="0"/>
                    </a:lnTo>
                    <a:lnTo>
                      <a:pt x="274" y="0"/>
                    </a:lnTo>
                    <a:lnTo>
                      <a:pt x="298" y="6"/>
                    </a:lnTo>
                    <a:lnTo>
                      <a:pt x="322" y="13"/>
                    </a:lnTo>
                    <a:lnTo>
                      <a:pt x="347" y="20"/>
                    </a:lnTo>
                    <a:lnTo>
                      <a:pt x="363" y="27"/>
                    </a:lnTo>
                    <a:lnTo>
                      <a:pt x="379" y="33"/>
                    </a:lnTo>
                    <a:lnTo>
                      <a:pt x="411" y="47"/>
                    </a:lnTo>
                    <a:lnTo>
                      <a:pt x="436" y="54"/>
                    </a:lnTo>
                    <a:lnTo>
                      <a:pt x="453" y="54"/>
                    </a:lnTo>
                    <a:lnTo>
                      <a:pt x="460" y="54"/>
                    </a:lnTo>
                    <a:lnTo>
                      <a:pt x="469" y="54"/>
                    </a:lnTo>
                    <a:lnTo>
                      <a:pt x="477" y="54"/>
                    </a:lnTo>
                    <a:lnTo>
                      <a:pt x="477" y="47"/>
                    </a:lnTo>
                    <a:lnTo>
                      <a:pt x="469" y="47"/>
                    </a:lnTo>
                    <a:lnTo>
                      <a:pt x="460" y="40"/>
                    </a:lnTo>
                    <a:lnTo>
                      <a:pt x="453" y="33"/>
                    </a:lnTo>
                    <a:lnTo>
                      <a:pt x="428" y="27"/>
                    </a:lnTo>
                    <a:lnTo>
                      <a:pt x="404" y="20"/>
                    </a:lnTo>
                    <a:lnTo>
                      <a:pt x="371" y="13"/>
                    </a:lnTo>
                    <a:lnTo>
                      <a:pt x="355" y="13"/>
                    </a:lnTo>
                    <a:lnTo>
                      <a:pt x="339" y="13"/>
                    </a:lnTo>
                    <a:lnTo>
                      <a:pt x="298" y="6"/>
                    </a:lnTo>
                    <a:lnTo>
                      <a:pt x="259" y="13"/>
                    </a:lnTo>
                    <a:lnTo>
                      <a:pt x="210" y="27"/>
                    </a:lnTo>
                    <a:lnTo>
                      <a:pt x="194" y="33"/>
                    </a:lnTo>
                    <a:lnTo>
                      <a:pt x="178" y="40"/>
                    </a:lnTo>
                    <a:lnTo>
                      <a:pt x="137" y="60"/>
                    </a:lnTo>
                    <a:lnTo>
                      <a:pt x="105" y="74"/>
                    </a:lnTo>
                    <a:lnTo>
                      <a:pt x="89" y="81"/>
                    </a:lnTo>
                    <a:lnTo>
                      <a:pt x="72" y="88"/>
                    </a:lnTo>
                    <a:lnTo>
                      <a:pt x="56" y="94"/>
                    </a:lnTo>
                    <a:lnTo>
                      <a:pt x="40" y="108"/>
                    </a:lnTo>
                    <a:lnTo>
                      <a:pt x="23" y="129"/>
                    </a:lnTo>
                    <a:lnTo>
                      <a:pt x="7" y="148"/>
                    </a:lnTo>
                    <a:lnTo>
                      <a:pt x="0" y="163"/>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73" name="Freeform 705"/>
              <p:cNvSpPr>
                <a:spLocks/>
              </p:cNvSpPr>
              <p:nvPr/>
            </p:nvSpPr>
            <p:spPr bwMode="auto">
              <a:xfrm>
                <a:off x="3383" y="936"/>
                <a:ext cx="429" cy="251"/>
              </a:xfrm>
              <a:custGeom>
                <a:avLst/>
                <a:gdLst/>
                <a:ahLst/>
                <a:cxnLst>
                  <a:cxn ang="0">
                    <a:pos x="454" y="270"/>
                  </a:cxn>
                  <a:cxn ang="0">
                    <a:pos x="446" y="250"/>
                  </a:cxn>
                  <a:cxn ang="0">
                    <a:pos x="430" y="216"/>
                  </a:cxn>
                  <a:cxn ang="0">
                    <a:pos x="405" y="189"/>
                  </a:cxn>
                  <a:cxn ang="0">
                    <a:pos x="372" y="161"/>
                  </a:cxn>
                  <a:cxn ang="0">
                    <a:pos x="356" y="155"/>
                  </a:cxn>
                  <a:cxn ang="0">
                    <a:pos x="348" y="148"/>
                  </a:cxn>
                  <a:cxn ang="0">
                    <a:pos x="308" y="128"/>
                  </a:cxn>
                  <a:cxn ang="0">
                    <a:pos x="267" y="115"/>
                  </a:cxn>
                  <a:cxn ang="0">
                    <a:pos x="234" y="101"/>
                  </a:cxn>
                  <a:cxn ang="0">
                    <a:pos x="210" y="94"/>
                  </a:cxn>
                  <a:cxn ang="0">
                    <a:pos x="186" y="87"/>
                  </a:cxn>
                  <a:cxn ang="0">
                    <a:pos x="154" y="74"/>
                  </a:cxn>
                  <a:cxn ang="0">
                    <a:pos x="105" y="54"/>
                  </a:cxn>
                  <a:cxn ang="0">
                    <a:pos x="72" y="41"/>
                  </a:cxn>
                  <a:cxn ang="0">
                    <a:pos x="56" y="27"/>
                  </a:cxn>
                  <a:cxn ang="0">
                    <a:pos x="40" y="20"/>
                  </a:cxn>
                  <a:cxn ang="0">
                    <a:pos x="32" y="14"/>
                  </a:cxn>
                  <a:cxn ang="0">
                    <a:pos x="16" y="7"/>
                  </a:cxn>
                  <a:cxn ang="0">
                    <a:pos x="0" y="0"/>
                  </a:cxn>
                  <a:cxn ang="0">
                    <a:pos x="7" y="0"/>
                  </a:cxn>
                  <a:cxn ang="0">
                    <a:pos x="0" y="0"/>
                  </a:cxn>
                  <a:cxn ang="0">
                    <a:pos x="16" y="0"/>
                  </a:cxn>
                  <a:cxn ang="0">
                    <a:pos x="23" y="0"/>
                  </a:cxn>
                  <a:cxn ang="0">
                    <a:pos x="48" y="14"/>
                  </a:cxn>
                  <a:cxn ang="0">
                    <a:pos x="72" y="27"/>
                  </a:cxn>
                  <a:cxn ang="0">
                    <a:pos x="114" y="54"/>
                  </a:cxn>
                  <a:cxn ang="0">
                    <a:pos x="129" y="68"/>
                  </a:cxn>
                  <a:cxn ang="0">
                    <a:pos x="145" y="81"/>
                  </a:cxn>
                  <a:cxn ang="0">
                    <a:pos x="178" y="107"/>
                  </a:cxn>
                  <a:cxn ang="0">
                    <a:pos x="219" y="128"/>
                  </a:cxn>
                  <a:cxn ang="0">
                    <a:pos x="259" y="148"/>
                  </a:cxn>
                  <a:cxn ang="0">
                    <a:pos x="275" y="155"/>
                  </a:cxn>
                  <a:cxn ang="0">
                    <a:pos x="292" y="161"/>
                  </a:cxn>
                  <a:cxn ang="0">
                    <a:pos x="324" y="175"/>
                  </a:cxn>
                  <a:cxn ang="0">
                    <a:pos x="356" y="189"/>
                  </a:cxn>
                  <a:cxn ang="0">
                    <a:pos x="388" y="209"/>
                  </a:cxn>
                  <a:cxn ang="0">
                    <a:pos x="397" y="216"/>
                  </a:cxn>
                  <a:cxn ang="0">
                    <a:pos x="413" y="223"/>
                  </a:cxn>
                  <a:cxn ang="0">
                    <a:pos x="421" y="236"/>
                  </a:cxn>
                  <a:cxn ang="0">
                    <a:pos x="446" y="257"/>
                  </a:cxn>
                  <a:cxn ang="0">
                    <a:pos x="454" y="270"/>
                  </a:cxn>
                  <a:cxn ang="0">
                    <a:pos x="454" y="277"/>
                  </a:cxn>
                </a:cxnLst>
                <a:rect l="0" t="0" r="r" b="b"/>
                <a:pathLst>
                  <a:path w="455" h="278">
                    <a:moveTo>
                      <a:pt x="454" y="270"/>
                    </a:moveTo>
                    <a:lnTo>
                      <a:pt x="446" y="250"/>
                    </a:lnTo>
                    <a:lnTo>
                      <a:pt x="430" y="216"/>
                    </a:lnTo>
                    <a:lnTo>
                      <a:pt x="405" y="189"/>
                    </a:lnTo>
                    <a:lnTo>
                      <a:pt x="372" y="161"/>
                    </a:lnTo>
                    <a:lnTo>
                      <a:pt x="356" y="155"/>
                    </a:lnTo>
                    <a:lnTo>
                      <a:pt x="348" y="148"/>
                    </a:lnTo>
                    <a:lnTo>
                      <a:pt x="308" y="128"/>
                    </a:lnTo>
                    <a:lnTo>
                      <a:pt x="267" y="115"/>
                    </a:lnTo>
                    <a:lnTo>
                      <a:pt x="234" y="101"/>
                    </a:lnTo>
                    <a:lnTo>
                      <a:pt x="210" y="94"/>
                    </a:lnTo>
                    <a:lnTo>
                      <a:pt x="186" y="87"/>
                    </a:lnTo>
                    <a:lnTo>
                      <a:pt x="154" y="74"/>
                    </a:lnTo>
                    <a:lnTo>
                      <a:pt x="105" y="54"/>
                    </a:lnTo>
                    <a:lnTo>
                      <a:pt x="72" y="41"/>
                    </a:lnTo>
                    <a:lnTo>
                      <a:pt x="56" y="27"/>
                    </a:lnTo>
                    <a:lnTo>
                      <a:pt x="40" y="20"/>
                    </a:lnTo>
                    <a:lnTo>
                      <a:pt x="32" y="14"/>
                    </a:lnTo>
                    <a:lnTo>
                      <a:pt x="16" y="7"/>
                    </a:lnTo>
                    <a:lnTo>
                      <a:pt x="0" y="0"/>
                    </a:lnTo>
                    <a:lnTo>
                      <a:pt x="7" y="0"/>
                    </a:lnTo>
                    <a:lnTo>
                      <a:pt x="0" y="0"/>
                    </a:lnTo>
                    <a:lnTo>
                      <a:pt x="16" y="0"/>
                    </a:lnTo>
                    <a:lnTo>
                      <a:pt x="23" y="0"/>
                    </a:lnTo>
                    <a:lnTo>
                      <a:pt x="48" y="14"/>
                    </a:lnTo>
                    <a:lnTo>
                      <a:pt x="72" y="27"/>
                    </a:lnTo>
                    <a:lnTo>
                      <a:pt x="114" y="54"/>
                    </a:lnTo>
                    <a:lnTo>
                      <a:pt x="129" y="68"/>
                    </a:lnTo>
                    <a:lnTo>
                      <a:pt x="145" y="81"/>
                    </a:lnTo>
                    <a:lnTo>
                      <a:pt x="178" y="107"/>
                    </a:lnTo>
                    <a:lnTo>
                      <a:pt x="219" y="128"/>
                    </a:lnTo>
                    <a:lnTo>
                      <a:pt x="259" y="148"/>
                    </a:lnTo>
                    <a:lnTo>
                      <a:pt x="275" y="155"/>
                    </a:lnTo>
                    <a:lnTo>
                      <a:pt x="292" y="161"/>
                    </a:lnTo>
                    <a:lnTo>
                      <a:pt x="324" y="175"/>
                    </a:lnTo>
                    <a:lnTo>
                      <a:pt x="356" y="189"/>
                    </a:lnTo>
                    <a:lnTo>
                      <a:pt x="388" y="209"/>
                    </a:lnTo>
                    <a:lnTo>
                      <a:pt x="397" y="216"/>
                    </a:lnTo>
                    <a:lnTo>
                      <a:pt x="413" y="223"/>
                    </a:lnTo>
                    <a:lnTo>
                      <a:pt x="421" y="236"/>
                    </a:lnTo>
                    <a:lnTo>
                      <a:pt x="446" y="257"/>
                    </a:lnTo>
                    <a:lnTo>
                      <a:pt x="454" y="270"/>
                    </a:lnTo>
                    <a:lnTo>
                      <a:pt x="454" y="277"/>
                    </a:lnTo>
                  </a:path>
                </a:pathLst>
              </a:custGeom>
              <a:solidFill>
                <a:schemeClr val="accent1"/>
              </a:solidFill>
              <a:ln w="12700" cap="rnd" cmpd="sng">
                <a:solidFill>
                  <a:schemeClr val="tx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74" name="Freeform 706"/>
              <p:cNvSpPr>
                <a:spLocks/>
              </p:cNvSpPr>
              <p:nvPr/>
            </p:nvSpPr>
            <p:spPr bwMode="auto">
              <a:xfrm>
                <a:off x="3833" y="667"/>
                <a:ext cx="585" cy="301"/>
              </a:xfrm>
              <a:custGeom>
                <a:avLst/>
                <a:gdLst/>
                <a:ahLst/>
                <a:cxnLst>
                  <a:cxn ang="0">
                    <a:pos x="0" y="291"/>
                  </a:cxn>
                  <a:cxn ang="0">
                    <a:pos x="32" y="272"/>
                  </a:cxn>
                  <a:cxn ang="0">
                    <a:pos x="97" y="230"/>
                  </a:cxn>
                  <a:cxn ang="0">
                    <a:pos x="154" y="196"/>
                  </a:cxn>
                  <a:cxn ang="0">
                    <a:pos x="201" y="169"/>
                  </a:cxn>
                  <a:cxn ang="0">
                    <a:pos x="226" y="155"/>
                  </a:cxn>
                  <a:cxn ang="0">
                    <a:pos x="274" y="142"/>
                  </a:cxn>
                  <a:cxn ang="0">
                    <a:pos x="371" y="108"/>
                  </a:cxn>
                  <a:cxn ang="0">
                    <a:pos x="411" y="95"/>
                  </a:cxn>
                  <a:cxn ang="0">
                    <a:pos x="435" y="88"/>
                  </a:cxn>
                  <a:cxn ang="0">
                    <a:pos x="475" y="75"/>
                  </a:cxn>
                  <a:cxn ang="0">
                    <a:pos x="515" y="60"/>
                  </a:cxn>
                  <a:cxn ang="0">
                    <a:pos x="555" y="41"/>
                  </a:cxn>
                  <a:cxn ang="0">
                    <a:pos x="563" y="33"/>
                  </a:cxn>
                  <a:cxn ang="0">
                    <a:pos x="572" y="27"/>
                  </a:cxn>
                  <a:cxn ang="0">
                    <a:pos x="579" y="20"/>
                  </a:cxn>
                  <a:cxn ang="0">
                    <a:pos x="596" y="13"/>
                  </a:cxn>
                  <a:cxn ang="0">
                    <a:pos x="612" y="6"/>
                  </a:cxn>
                  <a:cxn ang="0">
                    <a:pos x="612" y="0"/>
                  </a:cxn>
                  <a:cxn ang="0">
                    <a:pos x="620" y="0"/>
                  </a:cxn>
                  <a:cxn ang="0">
                    <a:pos x="612" y="0"/>
                  </a:cxn>
                  <a:cxn ang="0">
                    <a:pos x="604" y="0"/>
                  </a:cxn>
                  <a:cxn ang="0">
                    <a:pos x="579" y="6"/>
                  </a:cxn>
                  <a:cxn ang="0">
                    <a:pos x="555" y="13"/>
                  </a:cxn>
                  <a:cxn ang="0">
                    <a:pos x="539" y="13"/>
                  </a:cxn>
                  <a:cxn ang="0">
                    <a:pos x="515" y="20"/>
                  </a:cxn>
                  <a:cxn ang="0">
                    <a:pos x="490" y="33"/>
                  </a:cxn>
                  <a:cxn ang="0">
                    <a:pos x="466" y="41"/>
                  </a:cxn>
                  <a:cxn ang="0">
                    <a:pos x="435" y="54"/>
                  </a:cxn>
                  <a:cxn ang="0">
                    <a:pos x="411" y="60"/>
                  </a:cxn>
                  <a:cxn ang="0">
                    <a:pos x="378" y="75"/>
                  </a:cxn>
                  <a:cxn ang="0">
                    <a:pos x="331" y="95"/>
                  </a:cxn>
                  <a:cxn ang="0">
                    <a:pos x="314" y="102"/>
                  </a:cxn>
                  <a:cxn ang="0">
                    <a:pos x="298" y="108"/>
                  </a:cxn>
                  <a:cxn ang="0">
                    <a:pos x="258" y="129"/>
                  </a:cxn>
                  <a:cxn ang="0">
                    <a:pos x="218" y="149"/>
                  </a:cxn>
                  <a:cxn ang="0">
                    <a:pos x="186" y="162"/>
                  </a:cxn>
                  <a:cxn ang="0">
                    <a:pos x="170" y="176"/>
                  </a:cxn>
                  <a:cxn ang="0">
                    <a:pos x="145" y="189"/>
                  </a:cxn>
                  <a:cxn ang="0">
                    <a:pos x="121" y="203"/>
                  </a:cxn>
                  <a:cxn ang="0">
                    <a:pos x="105" y="216"/>
                  </a:cxn>
                  <a:cxn ang="0">
                    <a:pos x="97" y="224"/>
                  </a:cxn>
                  <a:cxn ang="0">
                    <a:pos x="81" y="237"/>
                  </a:cxn>
                  <a:cxn ang="0">
                    <a:pos x="65" y="257"/>
                  </a:cxn>
                  <a:cxn ang="0">
                    <a:pos x="41" y="285"/>
                  </a:cxn>
                  <a:cxn ang="0">
                    <a:pos x="16" y="312"/>
                  </a:cxn>
                  <a:cxn ang="0">
                    <a:pos x="0" y="333"/>
                  </a:cxn>
                </a:cxnLst>
                <a:rect l="0" t="0" r="r" b="b"/>
                <a:pathLst>
                  <a:path w="621" h="334">
                    <a:moveTo>
                      <a:pt x="0" y="291"/>
                    </a:moveTo>
                    <a:lnTo>
                      <a:pt x="32" y="272"/>
                    </a:lnTo>
                    <a:lnTo>
                      <a:pt x="97" y="230"/>
                    </a:lnTo>
                    <a:lnTo>
                      <a:pt x="154" y="196"/>
                    </a:lnTo>
                    <a:lnTo>
                      <a:pt x="201" y="169"/>
                    </a:lnTo>
                    <a:lnTo>
                      <a:pt x="226" y="155"/>
                    </a:lnTo>
                    <a:lnTo>
                      <a:pt x="274" y="142"/>
                    </a:lnTo>
                    <a:lnTo>
                      <a:pt x="371" y="108"/>
                    </a:lnTo>
                    <a:lnTo>
                      <a:pt x="411" y="95"/>
                    </a:lnTo>
                    <a:lnTo>
                      <a:pt x="435" y="88"/>
                    </a:lnTo>
                    <a:lnTo>
                      <a:pt x="475" y="75"/>
                    </a:lnTo>
                    <a:lnTo>
                      <a:pt x="515" y="60"/>
                    </a:lnTo>
                    <a:lnTo>
                      <a:pt x="555" y="41"/>
                    </a:lnTo>
                    <a:lnTo>
                      <a:pt x="563" y="33"/>
                    </a:lnTo>
                    <a:lnTo>
                      <a:pt x="572" y="27"/>
                    </a:lnTo>
                    <a:lnTo>
                      <a:pt x="579" y="20"/>
                    </a:lnTo>
                    <a:lnTo>
                      <a:pt x="596" y="13"/>
                    </a:lnTo>
                    <a:lnTo>
                      <a:pt x="612" y="6"/>
                    </a:lnTo>
                    <a:lnTo>
                      <a:pt x="612" y="0"/>
                    </a:lnTo>
                    <a:lnTo>
                      <a:pt x="620" y="0"/>
                    </a:lnTo>
                    <a:lnTo>
                      <a:pt x="612" y="0"/>
                    </a:lnTo>
                    <a:lnTo>
                      <a:pt x="604" y="0"/>
                    </a:lnTo>
                    <a:lnTo>
                      <a:pt x="579" y="6"/>
                    </a:lnTo>
                    <a:lnTo>
                      <a:pt x="555" y="13"/>
                    </a:lnTo>
                    <a:lnTo>
                      <a:pt x="539" y="13"/>
                    </a:lnTo>
                    <a:lnTo>
                      <a:pt x="515" y="20"/>
                    </a:lnTo>
                    <a:lnTo>
                      <a:pt x="490" y="33"/>
                    </a:lnTo>
                    <a:lnTo>
                      <a:pt x="466" y="41"/>
                    </a:lnTo>
                    <a:lnTo>
                      <a:pt x="435" y="54"/>
                    </a:lnTo>
                    <a:lnTo>
                      <a:pt x="411" y="60"/>
                    </a:lnTo>
                    <a:lnTo>
                      <a:pt x="378" y="75"/>
                    </a:lnTo>
                    <a:lnTo>
                      <a:pt x="331" y="95"/>
                    </a:lnTo>
                    <a:lnTo>
                      <a:pt x="314" y="102"/>
                    </a:lnTo>
                    <a:lnTo>
                      <a:pt x="298" y="108"/>
                    </a:lnTo>
                    <a:lnTo>
                      <a:pt x="258" y="129"/>
                    </a:lnTo>
                    <a:lnTo>
                      <a:pt x="218" y="149"/>
                    </a:lnTo>
                    <a:lnTo>
                      <a:pt x="186" y="162"/>
                    </a:lnTo>
                    <a:lnTo>
                      <a:pt x="170" y="176"/>
                    </a:lnTo>
                    <a:lnTo>
                      <a:pt x="145" y="189"/>
                    </a:lnTo>
                    <a:lnTo>
                      <a:pt x="121" y="203"/>
                    </a:lnTo>
                    <a:lnTo>
                      <a:pt x="105" y="216"/>
                    </a:lnTo>
                    <a:lnTo>
                      <a:pt x="97" y="224"/>
                    </a:lnTo>
                    <a:lnTo>
                      <a:pt x="81" y="237"/>
                    </a:lnTo>
                    <a:lnTo>
                      <a:pt x="65" y="257"/>
                    </a:lnTo>
                    <a:lnTo>
                      <a:pt x="41" y="285"/>
                    </a:lnTo>
                    <a:lnTo>
                      <a:pt x="16" y="312"/>
                    </a:lnTo>
                    <a:lnTo>
                      <a:pt x="0" y="333"/>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grpSp>
            <p:nvGrpSpPr>
              <p:cNvPr id="7424" name="Group 707"/>
              <p:cNvGrpSpPr>
                <a:grpSpLocks/>
              </p:cNvGrpSpPr>
              <p:nvPr/>
            </p:nvGrpSpPr>
            <p:grpSpPr bwMode="auto">
              <a:xfrm>
                <a:off x="3825" y="369"/>
                <a:ext cx="69" cy="366"/>
                <a:chOff x="4143" y="280"/>
                <a:chExt cx="73" cy="406"/>
              </a:xfrm>
            </p:grpSpPr>
            <p:sp>
              <p:nvSpPr>
                <p:cNvPr id="7876" name="Line 708"/>
                <p:cNvSpPr>
                  <a:spLocks noChangeShapeType="1"/>
                </p:cNvSpPr>
                <p:nvPr/>
              </p:nvSpPr>
              <p:spPr bwMode="auto">
                <a:xfrm flipV="1">
                  <a:off x="4160" y="436"/>
                  <a:ext cx="16" cy="250"/>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nvGrpSpPr>
                <p:cNvPr id="7427" name="Group 709"/>
                <p:cNvGrpSpPr>
                  <a:grpSpLocks/>
                </p:cNvGrpSpPr>
                <p:nvPr/>
              </p:nvGrpSpPr>
              <p:grpSpPr bwMode="auto">
                <a:xfrm>
                  <a:off x="4143" y="564"/>
                  <a:ext cx="28" cy="122"/>
                  <a:chOff x="4143" y="564"/>
                  <a:chExt cx="28" cy="122"/>
                </a:xfrm>
              </p:grpSpPr>
              <p:sp>
                <p:nvSpPr>
                  <p:cNvPr id="7878" name="Freeform 710"/>
                  <p:cNvSpPr>
                    <a:spLocks/>
                  </p:cNvSpPr>
                  <p:nvPr/>
                </p:nvSpPr>
                <p:spPr bwMode="auto">
                  <a:xfrm>
                    <a:off x="4151" y="651"/>
                    <a:ext cx="20" cy="35"/>
                  </a:xfrm>
                  <a:custGeom>
                    <a:avLst/>
                    <a:gdLst/>
                    <a:ahLst/>
                    <a:cxnLst>
                      <a:cxn ang="0">
                        <a:pos x="19" y="27"/>
                      </a:cxn>
                      <a:cxn ang="0">
                        <a:pos x="19" y="21"/>
                      </a:cxn>
                      <a:cxn ang="0">
                        <a:pos x="0" y="7"/>
                      </a:cxn>
                      <a:cxn ang="0">
                        <a:pos x="0" y="0"/>
                      </a:cxn>
                      <a:cxn ang="0">
                        <a:pos x="0" y="7"/>
                      </a:cxn>
                      <a:cxn ang="0">
                        <a:pos x="0" y="13"/>
                      </a:cxn>
                      <a:cxn ang="0">
                        <a:pos x="0" y="21"/>
                      </a:cxn>
                      <a:cxn ang="0">
                        <a:pos x="19" y="34"/>
                      </a:cxn>
                    </a:cxnLst>
                    <a:rect l="0" t="0" r="r" b="b"/>
                    <a:pathLst>
                      <a:path w="20" h="35">
                        <a:moveTo>
                          <a:pt x="19" y="27"/>
                        </a:moveTo>
                        <a:lnTo>
                          <a:pt x="19" y="21"/>
                        </a:lnTo>
                        <a:lnTo>
                          <a:pt x="0" y="7"/>
                        </a:lnTo>
                        <a:lnTo>
                          <a:pt x="0" y="0"/>
                        </a:lnTo>
                        <a:lnTo>
                          <a:pt x="0" y="7"/>
                        </a:lnTo>
                        <a:lnTo>
                          <a:pt x="0" y="13"/>
                        </a:lnTo>
                        <a:lnTo>
                          <a:pt x="0" y="21"/>
                        </a:lnTo>
                        <a:lnTo>
                          <a:pt x="19" y="34"/>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79" name="Line 711"/>
                  <p:cNvSpPr>
                    <a:spLocks noChangeShapeType="1"/>
                  </p:cNvSpPr>
                  <p:nvPr/>
                </p:nvSpPr>
                <p:spPr bwMode="auto">
                  <a:xfrm flipH="1" flipV="1">
                    <a:off x="4143" y="564"/>
                    <a:ext cx="8" cy="102"/>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430" name="Group 712"/>
                <p:cNvGrpSpPr>
                  <a:grpSpLocks/>
                </p:cNvGrpSpPr>
                <p:nvPr/>
              </p:nvGrpSpPr>
              <p:grpSpPr bwMode="auto">
                <a:xfrm>
                  <a:off x="4143" y="529"/>
                  <a:ext cx="28" cy="124"/>
                  <a:chOff x="4143" y="529"/>
                  <a:chExt cx="28" cy="124"/>
                </a:xfrm>
              </p:grpSpPr>
              <p:sp>
                <p:nvSpPr>
                  <p:cNvPr id="7881" name="Freeform 713"/>
                  <p:cNvSpPr>
                    <a:spLocks/>
                  </p:cNvSpPr>
                  <p:nvPr/>
                </p:nvSpPr>
                <p:spPr bwMode="auto">
                  <a:xfrm>
                    <a:off x="4151" y="618"/>
                    <a:ext cx="20" cy="35"/>
                  </a:xfrm>
                  <a:custGeom>
                    <a:avLst/>
                    <a:gdLst/>
                    <a:ahLst/>
                    <a:cxnLst>
                      <a:cxn ang="0">
                        <a:pos x="19" y="20"/>
                      </a:cxn>
                      <a:cxn ang="0">
                        <a:pos x="19" y="13"/>
                      </a:cxn>
                      <a:cxn ang="0">
                        <a:pos x="8" y="0"/>
                      </a:cxn>
                      <a:cxn ang="0">
                        <a:pos x="0" y="0"/>
                      </a:cxn>
                      <a:cxn ang="0">
                        <a:pos x="0" y="6"/>
                      </a:cxn>
                      <a:cxn ang="0">
                        <a:pos x="8" y="27"/>
                      </a:cxn>
                      <a:cxn ang="0">
                        <a:pos x="19" y="34"/>
                      </a:cxn>
                    </a:cxnLst>
                    <a:rect l="0" t="0" r="r" b="b"/>
                    <a:pathLst>
                      <a:path w="20" h="35">
                        <a:moveTo>
                          <a:pt x="19" y="20"/>
                        </a:moveTo>
                        <a:lnTo>
                          <a:pt x="19" y="13"/>
                        </a:lnTo>
                        <a:lnTo>
                          <a:pt x="8" y="0"/>
                        </a:lnTo>
                        <a:lnTo>
                          <a:pt x="0" y="0"/>
                        </a:lnTo>
                        <a:lnTo>
                          <a:pt x="0" y="6"/>
                        </a:lnTo>
                        <a:lnTo>
                          <a:pt x="8" y="27"/>
                        </a:lnTo>
                        <a:lnTo>
                          <a:pt x="19" y="34"/>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82" name="Line 714"/>
                  <p:cNvSpPr>
                    <a:spLocks noChangeShapeType="1"/>
                  </p:cNvSpPr>
                  <p:nvPr/>
                </p:nvSpPr>
                <p:spPr bwMode="auto">
                  <a:xfrm flipH="1" flipV="1">
                    <a:off x="4143" y="529"/>
                    <a:ext cx="8" cy="95"/>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450" name="Group 715"/>
                <p:cNvGrpSpPr>
                  <a:grpSpLocks/>
                </p:cNvGrpSpPr>
                <p:nvPr/>
              </p:nvGrpSpPr>
              <p:grpSpPr bwMode="auto">
                <a:xfrm>
                  <a:off x="4143" y="489"/>
                  <a:ext cx="28" cy="122"/>
                  <a:chOff x="4143" y="489"/>
                  <a:chExt cx="28" cy="122"/>
                </a:xfrm>
              </p:grpSpPr>
              <p:sp>
                <p:nvSpPr>
                  <p:cNvPr id="7884" name="Freeform 716"/>
                  <p:cNvSpPr>
                    <a:spLocks/>
                  </p:cNvSpPr>
                  <p:nvPr/>
                </p:nvSpPr>
                <p:spPr bwMode="auto">
                  <a:xfrm>
                    <a:off x="4151" y="584"/>
                    <a:ext cx="20" cy="27"/>
                  </a:xfrm>
                  <a:custGeom>
                    <a:avLst/>
                    <a:gdLst/>
                    <a:ahLst/>
                    <a:cxnLst>
                      <a:cxn ang="0">
                        <a:pos x="19" y="19"/>
                      </a:cxn>
                      <a:cxn ang="0">
                        <a:pos x="19" y="13"/>
                      </a:cxn>
                      <a:cxn ang="0">
                        <a:pos x="8" y="0"/>
                      </a:cxn>
                      <a:cxn ang="0">
                        <a:pos x="0" y="0"/>
                      </a:cxn>
                      <a:cxn ang="0">
                        <a:pos x="0" y="6"/>
                      </a:cxn>
                      <a:cxn ang="0">
                        <a:pos x="8" y="19"/>
                      </a:cxn>
                      <a:cxn ang="0">
                        <a:pos x="19" y="26"/>
                      </a:cxn>
                    </a:cxnLst>
                    <a:rect l="0" t="0" r="r" b="b"/>
                    <a:pathLst>
                      <a:path w="20" h="27">
                        <a:moveTo>
                          <a:pt x="19" y="19"/>
                        </a:moveTo>
                        <a:lnTo>
                          <a:pt x="19" y="13"/>
                        </a:lnTo>
                        <a:lnTo>
                          <a:pt x="8" y="0"/>
                        </a:lnTo>
                        <a:lnTo>
                          <a:pt x="0" y="0"/>
                        </a:lnTo>
                        <a:lnTo>
                          <a:pt x="0" y="6"/>
                        </a:lnTo>
                        <a:lnTo>
                          <a:pt x="8" y="19"/>
                        </a:lnTo>
                        <a:lnTo>
                          <a:pt x="19" y="26"/>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85" name="Line 717"/>
                  <p:cNvSpPr>
                    <a:spLocks noChangeShapeType="1"/>
                  </p:cNvSpPr>
                  <p:nvPr/>
                </p:nvSpPr>
                <p:spPr bwMode="auto">
                  <a:xfrm flipH="1" flipV="1">
                    <a:off x="4143" y="489"/>
                    <a:ext cx="8" cy="102"/>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452" name="Group 718"/>
                <p:cNvGrpSpPr>
                  <a:grpSpLocks/>
                </p:cNvGrpSpPr>
                <p:nvPr/>
              </p:nvGrpSpPr>
              <p:grpSpPr bwMode="auto">
                <a:xfrm>
                  <a:off x="4143" y="448"/>
                  <a:ext cx="28" cy="122"/>
                  <a:chOff x="4143" y="448"/>
                  <a:chExt cx="28" cy="122"/>
                </a:xfrm>
              </p:grpSpPr>
              <p:sp>
                <p:nvSpPr>
                  <p:cNvPr id="7887" name="Freeform 719"/>
                  <p:cNvSpPr>
                    <a:spLocks/>
                  </p:cNvSpPr>
                  <p:nvPr/>
                </p:nvSpPr>
                <p:spPr bwMode="auto">
                  <a:xfrm>
                    <a:off x="4151" y="542"/>
                    <a:ext cx="20" cy="28"/>
                  </a:xfrm>
                  <a:custGeom>
                    <a:avLst/>
                    <a:gdLst/>
                    <a:ahLst/>
                    <a:cxnLst>
                      <a:cxn ang="0">
                        <a:pos x="19" y="20"/>
                      </a:cxn>
                      <a:cxn ang="0">
                        <a:pos x="19" y="13"/>
                      </a:cxn>
                      <a:cxn ang="0">
                        <a:pos x="8" y="0"/>
                      </a:cxn>
                      <a:cxn ang="0">
                        <a:pos x="0" y="0"/>
                      </a:cxn>
                      <a:cxn ang="0">
                        <a:pos x="0" y="7"/>
                      </a:cxn>
                      <a:cxn ang="0">
                        <a:pos x="8" y="20"/>
                      </a:cxn>
                      <a:cxn ang="0">
                        <a:pos x="19" y="27"/>
                      </a:cxn>
                    </a:cxnLst>
                    <a:rect l="0" t="0" r="r" b="b"/>
                    <a:pathLst>
                      <a:path w="20" h="28">
                        <a:moveTo>
                          <a:pt x="19" y="20"/>
                        </a:moveTo>
                        <a:lnTo>
                          <a:pt x="19" y="13"/>
                        </a:lnTo>
                        <a:lnTo>
                          <a:pt x="8" y="0"/>
                        </a:lnTo>
                        <a:lnTo>
                          <a:pt x="0" y="0"/>
                        </a:lnTo>
                        <a:lnTo>
                          <a:pt x="0" y="7"/>
                        </a:lnTo>
                        <a:lnTo>
                          <a:pt x="8" y="20"/>
                        </a:lnTo>
                        <a:lnTo>
                          <a:pt x="19" y="27"/>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88" name="Line 720"/>
                  <p:cNvSpPr>
                    <a:spLocks noChangeShapeType="1"/>
                  </p:cNvSpPr>
                  <p:nvPr/>
                </p:nvSpPr>
                <p:spPr bwMode="auto">
                  <a:xfrm flipH="1" flipV="1">
                    <a:off x="4143" y="448"/>
                    <a:ext cx="8" cy="101"/>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455" name="Group 721"/>
                <p:cNvGrpSpPr>
                  <a:grpSpLocks/>
                </p:cNvGrpSpPr>
                <p:nvPr/>
              </p:nvGrpSpPr>
              <p:grpSpPr bwMode="auto">
                <a:xfrm>
                  <a:off x="4151" y="415"/>
                  <a:ext cx="28" cy="122"/>
                  <a:chOff x="4151" y="415"/>
                  <a:chExt cx="28" cy="122"/>
                </a:xfrm>
              </p:grpSpPr>
              <p:sp>
                <p:nvSpPr>
                  <p:cNvPr id="7890" name="Freeform 722"/>
                  <p:cNvSpPr>
                    <a:spLocks/>
                  </p:cNvSpPr>
                  <p:nvPr/>
                </p:nvSpPr>
                <p:spPr bwMode="auto">
                  <a:xfrm>
                    <a:off x="4160" y="503"/>
                    <a:ext cx="19" cy="34"/>
                  </a:xfrm>
                  <a:custGeom>
                    <a:avLst/>
                    <a:gdLst/>
                    <a:ahLst/>
                    <a:cxnLst>
                      <a:cxn ang="0">
                        <a:pos x="18" y="26"/>
                      </a:cxn>
                      <a:cxn ang="0">
                        <a:pos x="18" y="20"/>
                      </a:cxn>
                      <a:cxn ang="0">
                        <a:pos x="0" y="6"/>
                      </a:cxn>
                      <a:cxn ang="0">
                        <a:pos x="0" y="0"/>
                      </a:cxn>
                      <a:cxn ang="0">
                        <a:pos x="0" y="6"/>
                      </a:cxn>
                      <a:cxn ang="0">
                        <a:pos x="0" y="12"/>
                      </a:cxn>
                      <a:cxn ang="0">
                        <a:pos x="0" y="20"/>
                      </a:cxn>
                      <a:cxn ang="0">
                        <a:pos x="18" y="33"/>
                      </a:cxn>
                    </a:cxnLst>
                    <a:rect l="0" t="0" r="r" b="b"/>
                    <a:pathLst>
                      <a:path w="19" h="34">
                        <a:moveTo>
                          <a:pt x="18" y="26"/>
                        </a:moveTo>
                        <a:lnTo>
                          <a:pt x="18" y="20"/>
                        </a:lnTo>
                        <a:lnTo>
                          <a:pt x="0" y="6"/>
                        </a:lnTo>
                        <a:lnTo>
                          <a:pt x="0" y="0"/>
                        </a:lnTo>
                        <a:lnTo>
                          <a:pt x="0" y="6"/>
                        </a:lnTo>
                        <a:lnTo>
                          <a:pt x="0" y="12"/>
                        </a:lnTo>
                        <a:lnTo>
                          <a:pt x="0" y="20"/>
                        </a:lnTo>
                        <a:lnTo>
                          <a:pt x="18" y="33"/>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91" name="Line 723"/>
                  <p:cNvSpPr>
                    <a:spLocks noChangeShapeType="1"/>
                  </p:cNvSpPr>
                  <p:nvPr/>
                </p:nvSpPr>
                <p:spPr bwMode="auto">
                  <a:xfrm flipH="1" flipV="1">
                    <a:off x="4151" y="415"/>
                    <a:ext cx="9" cy="102"/>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458" name="Group 724"/>
                <p:cNvGrpSpPr>
                  <a:grpSpLocks/>
                </p:cNvGrpSpPr>
                <p:nvPr/>
              </p:nvGrpSpPr>
              <p:grpSpPr bwMode="auto">
                <a:xfrm>
                  <a:off x="4151" y="375"/>
                  <a:ext cx="28" cy="129"/>
                  <a:chOff x="4151" y="375"/>
                  <a:chExt cx="28" cy="129"/>
                </a:xfrm>
              </p:grpSpPr>
              <p:sp>
                <p:nvSpPr>
                  <p:cNvPr id="7893" name="Freeform 725"/>
                  <p:cNvSpPr>
                    <a:spLocks/>
                  </p:cNvSpPr>
                  <p:nvPr/>
                </p:nvSpPr>
                <p:spPr bwMode="auto">
                  <a:xfrm>
                    <a:off x="4160" y="462"/>
                    <a:ext cx="19" cy="42"/>
                  </a:xfrm>
                  <a:custGeom>
                    <a:avLst/>
                    <a:gdLst/>
                    <a:ahLst/>
                    <a:cxnLst>
                      <a:cxn ang="0">
                        <a:pos x="18" y="27"/>
                      </a:cxn>
                      <a:cxn ang="0">
                        <a:pos x="18" y="20"/>
                      </a:cxn>
                      <a:cxn ang="0">
                        <a:pos x="0" y="6"/>
                      </a:cxn>
                      <a:cxn ang="0">
                        <a:pos x="0" y="0"/>
                      </a:cxn>
                      <a:cxn ang="0">
                        <a:pos x="0" y="6"/>
                      </a:cxn>
                      <a:cxn ang="0">
                        <a:pos x="0" y="13"/>
                      </a:cxn>
                      <a:cxn ang="0">
                        <a:pos x="0" y="27"/>
                      </a:cxn>
                      <a:cxn ang="0">
                        <a:pos x="18" y="41"/>
                      </a:cxn>
                    </a:cxnLst>
                    <a:rect l="0" t="0" r="r" b="b"/>
                    <a:pathLst>
                      <a:path w="19" h="42">
                        <a:moveTo>
                          <a:pt x="18" y="27"/>
                        </a:moveTo>
                        <a:lnTo>
                          <a:pt x="18" y="20"/>
                        </a:lnTo>
                        <a:lnTo>
                          <a:pt x="0" y="6"/>
                        </a:lnTo>
                        <a:lnTo>
                          <a:pt x="0" y="0"/>
                        </a:lnTo>
                        <a:lnTo>
                          <a:pt x="0" y="6"/>
                        </a:lnTo>
                        <a:lnTo>
                          <a:pt x="0" y="13"/>
                        </a:lnTo>
                        <a:lnTo>
                          <a:pt x="0" y="27"/>
                        </a:lnTo>
                        <a:lnTo>
                          <a:pt x="18" y="41"/>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94" name="Line 726"/>
                  <p:cNvSpPr>
                    <a:spLocks noChangeShapeType="1"/>
                  </p:cNvSpPr>
                  <p:nvPr/>
                </p:nvSpPr>
                <p:spPr bwMode="auto">
                  <a:xfrm flipH="1" flipV="1">
                    <a:off x="4151" y="375"/>
                    <a:ext cx="9" cy="101"/>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461" name="Group 727"/>
                <p:cNvGrpSpPr>
                  <a:grpSpLocks/>
                </p:cNvGrpSpPr>
                <p:nvPr/>
              </p:nvGrpSpPr>
              <p:grpSpPr bwMode="auto">
                <a:xfrm>
                  <a:off x="4151" y="349"/>
                  <a:ext cx="28" cy="121"/>
                  <a:chOff x="4151" y="349"/>
                  <a:chExt cx="28" cy="121"/>
                </a:xfrm>
              </p:grpSpPr>
              <p:sp>
                <p:nvSpPr>
                  <p:cNvPr id="7896" name="Freeform 728"/>
                  <p:cNvSpPr>
                    <a:spLocks/>
                  </p:cNvSpPr>
                  <p:nvPr/>
                </p:nvSpPr>
                <p:spPr bwMode="auto">
                  <a:xfrm>
                    <a:off x="4160" y="441"/>
                    <a:ext cx="19" cy="29"/>
                  </a:xfrm>
                  <a:custGeom>
                    <a:avLst/>
                    <a:gdLst/>
                    <a:ahLst/>
                    <a:cxnLst>
                      <a:cxn ang="0">
                        <a:pos x="18" y="20"/>
                      </a:cxn>
                      <a:cxn ang="0">
                        <a:pos x="18" y="14"/>
                      </a:cxn>
                      <a:cxn ang="0">
                        <a:pos x="8" y="0"/>
                      </a:cxn>
                      <a:cxn ang="0">
                        <a:pos x="0" y="0"/>
                      </a:cxn>
                      <a:cxn ang="0">
                        <a:pos x="0" y="6"/>
                      </a:cxn>
                      <a:cxn ang="0">
                        <a:pos x="8" y="20"/>
                      </a:cxn>
                      <a:cxn ang="0">
                        <a:pos x="8" y="28"/>
                      </a:cxn>
                    </a:cxnLst>
                    <a:rect l="0" t="0" r="r" b="b"/>
                    <a:pathLst>
                      <a:path w="19" h="29">
                        <a:moveTo>
                          <a:pt x="18" y="20"/>
                        </a:moveTo>
                        <a:lnTo>
                          <a:pt x="18" y="14"/>
                        </a:lnTo>
                        <a:lnTo>
                          <a:pt x="8" y="0"/>
                        </a:lnTo>
                        <a:lnTo>
                          <a:pt x="0" y="0"/>
                        </a:lnTo>
                        <a:lnTo>
                          <a:pt x="0" y="6"/>
                        </a:lnTo>
                        <a:lnTo>
                          <a:pt x="8" y="20"/>
                        </a:lnTo>
                        <a:lnTo>
                          <a:pt x="8" y="28"/>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897" name="Line 729"/>
                  <p:cNvSpPr>
                    <a:spLocks noChangeShapeType="1"/>
                  </p:cNvSpPr>
                  <p:nvPr/>
                </p:nvSpPr>
                <p:spPr bwMode="auto">
                  <a:xfrm flipH="1" flipV="1">
                    <a:off x="4151" y="349"/>
                    <a:ext cx="9" cy="99"/>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464" name="Group 730"/>
                <p:cNvGrpSpPr>
                  <a:grpSpLocks/>
                </p:cNvGrpSpPr>
                <p:nvPr/>
              </p:nvGrpSpPr>
              <p:grpSpPr bwMode="auto">
                <a:xfrm>
                  <a:off x="4160" y="315"/>
                  <a:ext cx="27" cy="120"/>
                  <a:chOff x="4160" y="315"/>
                  <a:chExt cx="27" cy="120"/>
                </a:xfrm>
              </p:grpSpPr>
              <p:sp>
                <p:nvSpPr>
                  <p:cNvPr id="7899" name="Freeform 731"/>
                  <p:cNvSpPr>
                    <a:spLocks/>
                  </p:cNvSpPr>
                  <p:nvPr/>
                </p:nvSpPr>
                <p:spPr bwMode="auto">
                  <a:xfrm>
                    <a:off x="4168" y="400"/>
                    <a:ext cx="19" cy="35"/>
                  </a:xfrm>
                  <a:custGeom>
                    <a:avLst/>
                    <a:gdLst/>
                    <a:ahLst/>
                    <a:cxnLst>
                      <a:cxn ang="0">
                        <a:pos x="18" y="27"/>
                      </a:cxn>
                      <a:cxn ang="0">
                        <a:pos x="18" y="21"/>
                      </a:cxn>
                      <a:cxn ang="0">
                        <a:pos x="0" y="7"/>
                      </a:cxn>
                      <a:cxn ang="0">
                        <a:pos x="0" y="0"/>
                      </a:cxn>
                      <a:cxn ang="0">
                        <a:pos x="0" y="7"/>
                      </a:cxn>
                      <a:cxn ang="0">
                        <a:pos x="0" y="13"/>
                      </a:cxn>
                      <a:cxn ang="0">
                        <a:pos x="0" y="21"/>
                      </a:cxn>
                      <a:cxn ang="0">
                        <a:pos x="18" y="34"/>
                      </a:cxn>
                    </a:cxnLst>
                    <a:rect l="0" t="0" r="r" b="b"/>
                    <a:pathLst>
                      <a:path w="19" h="35">
                        <a:moveTo>
                          <a:pt x="18" y="27"/>
                        </a:moveTo>
                        <a:lnTo>
                          <a:pt x="18" y="21"/>
                        </a:lnTo>
                        <a:lnTo>
                          <a:pt x="0" y="7"/>
                        </a:lnTo>
                        <a:lnTo>
                          <a:pt x="0" y="0"/>
                        </a:lnTo>
                        <a:lnTo>
                          <a:pt x="0" y="7"/>
                        </a:lnTo>
                        <a:lnTo>
                          <a:pt x="0" y="13"/>
                        </a:lnTo>
                        <a:lnTo>
                          <a:pt x="0" y="21"/>
                        </a:lnTo>
                        <a:lnTo>
                          <a:pt x="18" y="34"/>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00" name="Line 732"/>
                  <p:cNvSpPr>
                    <a:spLocks noChangeShapeType="1"/>
                  </p:cNvSpPr>
                  <p:nvPr/>
                </p:nvSpPr>
                <p:spPr bwMode="auto">
                  <a:xfrm flipH="1" flipV="1">
                    <a:off x="4160" y="315"/>
                    <a:ext cx="8" cy="100"/>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467" name="Group 733"/>
                <p:cNvGrpSpPr>
                  <a:grpSpLocks/>
                </p:cNvGrpSpPr>
                <p:nvPr/>
              </p:nvGrpSpPr>
              <p:grpSpPr bwMode="auto">
                <a:xfrm>
                  <a:off x="4160" y="361"/>
                  <a:ext cx="27" cy="122"/>
                  <a:chOff x="4160" y="361"/>
                  <a:chExt cx="27" cy="122"/>
                </a:xfrm>
              </p:grpSpPr>
              <p:sp>
                <p:nvSpPr>
                  <p:cNvPr id="7902" name="Freeform 734"/>
                  <p:cNvSpPr>
                    <a:spLocks/>
                  </p:cNvSpPr>
                  <p:nvPr/>
                </p:nvSpPr>
                <p:spPr bwMode="auto">
                  <a:xfrm>
                    <a:off x="4168" y="448"/>
                    <a:ext cx="19" cy="35"/>
                  </a:xfrm>
                  <a:custGeom>
                    <a:avLst/>
                    <a:gdLst/>
                    <a:ahLst/>
                    <a:cxnLst>
                      <a:cxn ang="0">
                        <a:pos x="18" y="27"/>
                      </a:cxn>
                      <a:cxn ang="0">
                        <a:pos x="18" y="20"/>
                      </a:cxn>
                      <a:cxn ang="0">
                        <a:pos x="0" y="6"/>
                      </a:cxn>
                      <a:cxn ang="0">
                        <a:pos x="0" y="0"/>
                      </a:cxn>
                      <a:cxn ang="0">
                        <a:pos x="0" y="6"/>
                      </a:cxn>
                      <a:cxn ang="0">
                        <a:pos x="0" y="13"/>
                      </a:cxn>
                      <a:cxn ang="0">
                        <a:pos x="0" y="20"/>
                      </a:cxn>
                      <a:cxn ang="0">
                        <a:pos x="18" y="34"/>
                      </a:cxn>
                    </a:cxnLst>
                    <a:rect l="0" t="0" r="r" b="b"/>
                    <a:pathLst>
                      <a:path w="19" h="35">
                        <a:moveTo>
                          <a:pt x="18" y="27"/>
                        </a:moveTo>
                        <a:lnTo>
                          <a:pt x="18" y="20"/>
                        </a:lnTo>
                        <a:lnTo>
                          <a:pt x="0" y="6"/>
                        </a:lnTo>
                        <a:lnTo>
                          <a:pt x="0" y="0"/>
                        </a:lnTo>
                        <a:lnTo>
                          <a:pt x="0" y="6"/>
                        </a:lnTo>
                        <a:lnTo>
                          <a:pt x="0" y="13"/>
                        </a:lnTo>
                        <a:lnTo>
                          <a:pt x="0" y="20"/>
                        </a:lnTo>
                        <a:lnTo>
                          <a:pt x="18" y="34"/>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03" name="Line 735"/>
                  <p:cNvSpPr>
                    <a:spLocks noChangeShapeType="1"/>
                  </p:cNvSpPr>
                  <p:nvPr/>
                </p:nvSpPr>
                <p:spPr bwMode="auto">
                  <a:xfrm flipH="1" flipV="1">
                    <a:off x="4160" y="361"/>
                    <a:ext cx="8" cy="101"/>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470" name="Group 736"/>
                <p:cNvGrpSpPr>
                  <a:grpSpLocks/>
                </p:cNvGrpSpPr>
                <p:nvPr/>
              </p:nvGrpSpPr>
              <p:grpSpPr bwMode="auto">
                <a:xfrm>
                  <a:off x="4160" y="544"/>
                  <a:ext cx="40" cy="135"/>
                  <a:chOff x="4160" y="544"/>
                  <a:chExt cx="40" cy="135"/>
                </a:xfrm>
              </p:grpSpPr>
              <p:sp>
                <p:nvSpPr>
                  <p:cNvPr id="7905" name="Freeform 737"/>
                  <p:cNvSpPr>
                    <a:spLocks/>
                  </p:cNvSpPr>
                  <p:nvPr/>
                </p:nvSpPr>
                <p:spPr bwMode="auto">
                  <a:xfrm>
                    <a:off x="4160" y="637"/>
                    <a:ext cx="19" cy="42"/>
                  </a:xfrm>
                  <a:custGeom>
                    <a:avLst/>
                    <a:gdLst/>
                    <a:ahLst/>
                    <a:cxnLst>
                      <a:cxn ang="0">
                        <a:pos x="0" y="27"/>
                      </a:cxn>
                      <a:cxn ang="0">
                        <a:pos x="8" y="14"/>
                      </a:cxn>
                      <a:cxn ang="0">
                        <a:pos x="18" y="0"/>
                      </a:cxn>
                      <a:cxn ang="0">
                        <a:pos x="18" y="7"/>
                      </a:cxn>
                      <a:cxn ang="0">
                        <a:pos x="18" y="20"/>
                      </a:cxn>
                      <a:cxn ang="0">
                        <a:pos x="8" y="34"/>
                      </a:cxn>
                      <a:cxn ang="0">
                        <a:pos x="0" y="41"/>
                      </a:cxn>
                    </a:cxnLst>
                    <a:rect l="0" t="0" r="r" b="b"/>
                    <a:pathLst>
                      <a:path w="19" h="42">
                        <a:moveTo>
                          <a:pt x="0" y="27"/>
                        </a:moveTo>
                        <a:lnTo>
                          <a:pt x="8" y="14"/>
                        </a:lnTo>
                        <a:lnTo>
                          <a:pt x="18" y="0"/>
                        </a:lnTo>
                        <a:lnTo>
                          <a:pt x="18" y="7"/>
                        </a:lnTo>
                        <a:lnTo>
                          <a:pt x="18" y="20"/>
                        </a:lnTo>
                        <a:lnTo>
                          <a:pt x="8" y="34"/>
                        </a:lnTo>
                        <a:lnTo>
                          <a:pt x="0" y="41"/>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06" name="Line 738"/>
                  <p:cNvSpPr>
                    <a:spLocks noChangeShapeType="1"/>
                  </p:cNvSpPr>
                  <p:nvPr/>
                </p:nvSpPr>
                <p:spPr bwMode="auto">
                  <a:xfrm flipV="1">
                    <a:off x="4176" y="544"/>
                    <a:ext cx="24" cy="108"/>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473" name="Group 739"/>
                <p:cNvGrpSpPr>
                  <a:grpSpLocks/>
                </p:cNvGrpSpPr>
                <p:nvPr/>
              </p:nvGrpSpPr>
              <p:grpSpPr bwMode="auto">
                <a:xfrm>
                  <a:off x="4168" y="496"/>
                  <a:ext cx="32" cy="135"/>
                  <a:chOff x="4168" y="496"/>
                  <a:chExt cx="32" cy="135"/>
                </a:xfrm>
              </p:grpSpPr>
              <p:sp>
                <p:nvSpPr>
                  <p:cNvPr id="7908" name="Freeform 740"/>
                  <p:cNvSpPr>
                    <a:spLocks/>
                  </p:cNvSpPr>
                  <p:nvPr/>
                </p:nvSpPr>
                <p:spPr bwMode="auto">
                  <a:xfrm>
                    <a:off x="4168" y="597"/>
                    <a:ext cx="19" cy="34"/>
                  </a:xfrm>
                  <a:custGeom>
                    <a:avLst/>
                    <a:gdLst/>
                    <a:ahLst/>
                    <a:cxnLst>
                      <a:cxn ang="0">
                        <a:pos x="0" y="19"/>
                      </a:cxn>
                      <a:cxn ang="0">
                        <a:pos x="0" y="13"/>
                      </a:cxn>
                      <a:cxn ang="0">
                        <a:pos x="9" y="0"/>
                      </a:cxn>
                      <a:cxn ang="0">
                        <a:pos x="18" y="0"/>
                      </a:cxn>
                      <a:cxn ang="0">
                        <a:pos x="18" y="6"/>
                      </a:cxn>
                      <a:cxn ang="0">
                        <a:pos x="9" y="19"/>
                      </a:cxn>
                      <a:cxn ang="0">
                        <a:pos x="9" y="26"/>
                      </a:cxn>
                      <a:cxn ang="0">
                        <a:pos x="0" y="33"/>
                      </a:cxn>
                    </a:cxnLst>
                    <a:rect l="0" t="0" r="r" b="b"/>
                    <a:pathLst>
                      <a:path w="19" h="34">
                        <a:moveTo>
                          <a:pt x="0" y="19"/>
                        </a:moveTo>
                        <a:lnTo>
                          <a:pt x="0" y="13"/>
                        </a:lnTo>
                        <a:lnTo>
                          <a:pt x="9" y="0"/>
                        </a:lnTo>
                        <a:lnTo>
                          <a:pt x="18" y="0"/>
                        </a:lnTo>
                        <a:lnTo>
                          <a:pt x="18" y="6"/>
                        </a:lnTo>
                        <a:lnTo>
                          <a:pt x="9" y="19"/>
                        </a:lnTo>
                        <a:lnTo>
                          <a:pt x="9" y="26"/>
                        </a:lnTo>
                        <a:lnTo>
                          <a:pt x="0" y="33"/>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09" name="Line 741"/>
                  <p:cNvSpPr>
                    <a:spLocks noChangeShapeType="1"/>
                  </p:cNvSpPr>
                  <p:nvPr/>
                </p:nvSpPr>
                <p:spPr bwMode="auto">
                  <a:xfrm flipV="1">
                    <a:off x="4184" y="496"/>
                    <a:ext cx="16" cy="109"/>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476" name="Group 742"/>
                <p:cNvGrpSpPr>
                  <a:grpSpLocks/>
                </p:cNvGrpSpPr>
                <p:nvPr/>
              </p:nvGrpSpPr>
              <p:grpSpPr bwMode="auto">
                <a:xfrm>
                  <a:off x="4168" y="448"/>
                  <a:ext cx="32" cy="136"/>
                  <a:chOff x="4168" y="448"/>
                  <a:chExt cx="32" cy="136"/>
                </a:xfrm>
              </p:grpSpPr>
              <p:sp>
                <p:nvSpPr>
                  <p:cNvPr id="7911" name="Freeform 743"/>
                  <p:cNvSpPr>
                    <a:spLocks/>
                  </p:cNvSpPr>
                  <p:nvPr/>
                </p:nvSpPr>
                <p:spPr bwMode="auto">
                  <a:xfrm>
                    <a:off x="4168" y="549"/>
                    <a:ext cx="19" cy="35"/>
                  </a:xfrm>
                  <a:custGeom>
                    <a:avLst/>
                    <a:gdLst/>
                    <a:ahLst/>
                    <a:cxnLst>
                      <a:cxn ang="0">
                        <a:pos x="0" y="27"/>
                      </a:cxn>
                      <a:cxn ang="0">
                        <a:pos x="9" y="13"/>
                      </a:cxn>
                      <a:cxn ang="0">
                        <a:pos x="18" y="0"/>
                      </a:cxn>
                      <a:cxn ang="0">
                        <a:pos x="18" y="7"/>
                      </a:cxn>
                      <a:cxn ang="0">
                        <a:pos x="18" y="13"/>
                      </a:cxn>
                      <a:cxn ang="0">
                        <a:pos x="9" y="27"/>
                      </a:cxn>
                      <a:cxn ang="0">
                        <a:pos x="0" y="34"/>
                      </a:cxn>
                    </a:cxnLst>
                    <a:rect l="0" t="0" r="r" b="b"/>
                    <a:pathLst>
                      <a:path w="19" h="35">
                        <a:moveTo>
                          <a:pt x="0" y="27"/>
                        </a:moveTo>
                        <a:lnTo>
                          <a:pt x="9" y="13"/>
                        </a:lnTo>
                        <a:lnTo>
                          <a:pt x="18" y="0"/>
                        </a:lnTo>
                        <a:lnTo>
                          <a:pt x="18" y="7"/>
                        </a:lnTo>
                        <a:lnTo>
                          <a:pt x="18" y="13"/>
                        </a:lnTo>
                        <a:lnTo>
                          <a:pt x="9" y="27"/>
                        </a:lnTo>
                        <a:lnTo>
                          <a:pt x="0" y="34"/>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12" name="Line 744"/>
                  <p:cNvSpPr>
                    <a:spLocks noChangeShapeType="1"/>
                  </p:cNvSpPr>
                  <p:nvPr/>
                </p:nvSpPr>
                <p:spPr bwMode="auto">
                  <a:xfrm flipV="1">
                    <a:off x="4184" y="448"/>
                    <a:ext cx="16" cy="116"/>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479" name="Group 745"/>
                <p:cNvGrpSpPr>
                  <a:grpSpLocks/>
                </p:cNvGrpSpPr>
                <p:nvPr/>
              </p:nvGrpSpPr>
              <p:grpSpPr bwMode="auto">
                <a:xfrm>
                  <a:off x="4176" y="408"/>
                  <a:ext cx="33" cy="142"/>
                  <a:chOff x="4176" y="408"/>
                  <a:chExt cx="33" cy="142"/>
                </a:xfrm>
              </p:grpSpPr>
              <p:sp>
                <p:nvSpPr>
                  <p:cNvPr id="7914" name="Freeform 746"/>
                  <p:cNvSpPr>
                    <a:spLocks/>
                  </p:cNvSpPr>
                  <p:nvPr/>
                </p:nvSpPr>
                <p:spPr bwMode="auto">
                  <a:xfrm>
                    <a:off x="4176" y="516"/>
                    <a:ext cx="18" cy="34"/>
                  </a:xfrm>
                  <a:custGeom>
                    <a:avLst/>
                    <a:gdLst/>
                    <a:ahLst/>
                    <a:cxnLst>
                      <a:cxn ang="0">
                        <a:pos x="0" y="19"/>
                      </a:cxn>
                      <a:cxn ang="0">
                        <a:pos x="0" y="13"/>
                      </a:cxn>
                      <a:cxn ang="0">
                        <a:pos x="8" y="0"/>
                      </a:cxn>
                      <a:cxn ang="0">
                        <a:pos x="17" y="0"/>
                      </a:cxn>
                      <a:cxn ang="0">
                        <a:pos x="17" y="6"/>
                      </a:cxn>
                      <a:cxn ang="0">
                        <a:pos x="8" y="19"/>
                      </a:cxn>
                      <a:cxn ang="0">
                        <a:pos x="8" y="26"/>
                      </a:cxn>
                      <a:cxn ang="0">
                        <a:pos x="0" y="33"/>
                      </a:cxn>
                    </a:cxnLst>
                    <a:rect l="0" t="0" r="r" b="b"/>
                    <a:pathLst>
                      <a:path w="18" h="34">
                        <a:moveTo>
                          <a:pt x="0" y="19"/>
                        </a:moveTo>
                        <a:lnTo>
                          <a:pt x="0" y="13"/>
                        </a:lnTo>
                        <a:lnTo>
                          <a:pt x="8" y="0"/>
                        </a:lnTo>
                        <a:lnTo>
                          <a:pt x="17" y="0"/>
                        </a:lnTo>
                        <a:lnTo>
                          <a:pt x="17" y="6"/>
                        </a:lnTo>
                        <a:lnTo>
                          <a:pt x="8" y="19"/>
                        </a:lnTo>
                        <a:lnTo>
                          <a:pt x="8" y="26"/>
                        </a:lnTo>
                        <a:lnTo>
                          <a:pt x="0" y="33"/>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15" name="Line 747"/>
                  <p:cNvSpPr>
                    <a:spLocks noChangeShapeType="1"/>
                  </p:cNvSpPr>
                  <p:nvPr/>
                </p:nvSpPr>
                <p:spPr bwMode="auto">
                  <a:xfrm flipV="1">
                    <a:off x="4184" y="408"/>
                    <a:ext cx="25" cy="115"/>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482" name="Group 748"/>
                <p:cNvGrpSpPr>
                  <a:grpSpLocks/>
                </p:cNvGrpSpPr>
                <p:nvPr/>
              </p:nvGrpSpPr>
              <p:grpSpPr bwMode="auto">
                <a:xfrm>
                  <a:off x="4176" y="375"/>
                  <a:ext cx="33" cy="135"/>
                  <a:chOff x="4176" y="375"/>
                  <a:chExt cx="33" cy="135"/>
                </a:xfrm>
              </p:grpSpPr>
              <p:sp>
                <p:nvSpPr>
                  <p:cNvPr id="7917" name="Freeform 749"/>
                  <p:cNvSpPr>
                    <a:spLocks/>
                  </p:cNvSpPr>
                  <p:nvPr/>
                </p:nvSpPr>
                <p:spPr bwMode="auto">
                  <a:xfrm>
                    <a:off x="4176" y="476"/>
                    <a:ext cx="18" cy="34"/>
                  </a:xfrm>
                  <a:custGeom>
                    <a:avLst/>
                    <a:gdLst/>
                    <a:ahLst/>
                    <a:cxnLst>
                      <a:cxn ang="0">
                        <a:pos x="0" y="26"/>
                      </a:cxn>
                      <a:cxn ang="0">
                        <a:pos x="0" y="20"/>
                      </a:cxn>
                      <a:cxn ang="0">
                        <a:pos x="8" y="6"/>
                      </a:cxn>
                      <a:cxn ang="0">
                        <a:pos x="8" y="0"/>
                      </a:cxn>
                      <a:cxn ang="0">
                        <a:pos x="17" y="0"/>
                      </a:cxn>
                      <a:cxn ang="0">
                        <a:pos x="17" y="6"/>
                      </a:cxn>
                      <a:cxn ang="0">
                        <a:pos x="8" y="26"/>
                      </a:cxn>
                      <a:cxn ang="0">
                        <a:pos x="0" y="33"/>
                      </a:cxn>
                    </a:cxnLst>
                    <a:rect l="0" t="0" r="r" b="b"/>
                    <a:pathLst>
                      <a:path w="18" h="34">
                        <a:moveTo>
                          <a:pt x="0" y="26"/>
                        </a:moveTo>
                        <a:lnTo>
                          <a:pt x="0" y="20"/>
                        </a:lnTo>
                        <a:lnTo>
                          <a:pt x="8" y="6"/>
                        </a:lnTo>
                        <a:lnTo>
                          <a:pt x="8" y="0"/>
                        </a:lnTo>
                        <a:lnTo>
                          <a:pt x="17" y="0"/>
                        </a:lnTo>
                        <a:lnTo>
                          <a:pt x="17" y="6"/>
                        </a:lnTo>
                        <a:lnTo>
                          <a:pt x="8" y="26"/>
                        </a:lnTo>
                        <a:lnTo>
                          <a:pt x="0" y="33"/>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18" name="Line 750"/>
                  <p:cNvSpPr>
                    <a:spLocks noChangeShapeType="1"/>
                  </p:cNvSpPr>
                  <p:nvPr/>
                </p:nvSpPr>
                <p:spPr bwMode="auto">
                  <a:xfrm flipV="1">
                    <a:off x="4184" y="375"/>
                    <a:ext cx="25" cy="107"/>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485" name="Group 751"/>
                <p:cNvGrpSpPr>
                  <a:grpSpLocks/>
                </p:cNvGrpSpPr>
                <p:nvPr/>
              </p:nvGrpSpPr>
              <p:grpSpPr bwMode="auto">
                <a:xfrm>
                  <a:off x="4176" y="329"/>
                  <a:ext cx="40" cy="133"/>
                  <a:chOff x="4176" y="329"/>
                  <a:chExt cx="40" cy="133"/>
                </a:xfrm>
              </p:grpSpPr>
              <p:sp>
                <p:nvSpPr>
                  <p:cNvPr id="7920" name="Freeform 752"/>
                  <p:cNvSpPr>
                    <a:spLocks/>
                  </p:cNvSpPr>
                  <p:nvPr/>
                </p:nvSpPr>
                <p:spPr bwMode="auto">
                  <a:xfrm>
                    <a:off x="4176" y="428"/>
                    <a:ext cx="18" cy="34"/>
                  </a:xfrm>
                  <a:custGeom>
                    <a:avLst/>
                    <a:gdLst/>
                    <a:ahLst/>
                    <a:cxnLst>
                      <a:cxn ang="0">
                        <a:pos x="0" y="26"/>
                      </a:cxn>
                      <a:cxn ang="0">
                        <a:pos x="8" y="13"/>
                      </a:cxn>
                      <a:cxn ang="0">
                        <a:pos x="17" y="0"/>
                      </a:cxn>
                      <a:cxn ang="0">
                        <a:pos x="17" y="6"/>
                      </a:cxn>
                      <a:cxn ang="0">
                        <a:pos x="17" y="13"/>
                      </a:cxn>
                      <a:cxn ang="0">
                        <a:pos x="17" y="19"/>
                      </a:cxn>
                      <a:cxn ang="0">
                        <a:pos x="8" y="26"/>
                      </a:cxn>
                      <a:cxn ang="0">
                        <a:pos x="0" y="33"/>
                      </a:cxn>
                    </a:cxnLst>
                    <a:rect l="0" t="0" r="r" b="b"/>
                    <a:pathLst>
                      <a:path w="18" h="34">
                        <a:moveTo>
                          <a:pt x="0" y="26"/>
                        </a:moveTo>
                        <a:lnTo>
                          <a:pt x="8" y="13"/>
                        </a:lnTo>
                        <a:lnTo>
                          <a:pt x="17" y="0"/>
                        </a:lnTo>
                        <a:lnTo>
                          <a:pt x="17" y="6"/>
                        </a:lnTo>
                        <a:lnTo>
                          <a:pt x="17" y="13"/>
                        </a:lnTo>
                        <a:lnTo>
                          <a:pt x="17" y="19"/>
                        </a:lnTo>
                        <a:lnTo>
                          <a:pt x="8" y="26"/>
                        </a:lnTo>
                        <a:lnTo>
                          <a:pt x="0" y="33"/>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21" name="Line 753"/>
                  <p:cNvSpPr>
                    <a:spLocks noChangeShapeType="1"/>
                  </p:cNvSpPr>
                  <p:nvPr/>
                </p:nvSpPr>
                <p:spPr bwMode="auto">
                  <a:xfrm flipV="1">
                    <a:off x="4192" y="329"/>
                    <a:ext cx="24" cy="112"/>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488" name="Group 754"/>
                <p:cNvGrpSpPr>
                  <a:grpSpLocks/>
                </p:cNvGrpSpPr>
                <p:nvPr/>
              </p:nvGrpSpPr>
              <p:grpSpPr bwMode="auto">
                <a:xfrm>
                  <a:off x="4184" y="308"/>
                  <a:ext cx="32" cy="141"/>
                  <a:chOff x="4184" y="308"/>
                  <a:chExt cx="32" cy="141"/>
                </a:xfrm>
              </p:grpSpPr>
              <p:sp>
                <p:nvSpPr>
                  <p:cNvPr id="7923" name="Freeform 755"/>
                  <p:cNvSpPr>
                    <a:spLocks/>
                  </p:cNvSpPr>
                  <p:nvPr/>
                </p:nvSpPr>
                <p:spPr bwMode="auto">
                  <a:xfrm>
                    <a:off x="4184" y="415"/>
                    <a:ext cx="18" cy="34"/>
                  </a:xfrm>
                  <a:custGeom>
                    <a:avLst/>
                    <a:gdLst/>
                    <a:ahLst/>
                    <a:cxnLst>
                      <a:cxn ang="0">
                        <a:pos x="0" y="20"/>
                      </a:cxn>
                      <a:cxn ang="0">
                        <a:pos x="0" y="12"/>
                      </a:cxn>
                      <a:cxn ang="0">
                        <a:pos x="8" y="0"/>
                      </a:cxn>
                      <a:cxn ang="0">
                        <a:pos x="17" y="0"/>
                      </a:cxn>
                      <a:cxn ang="0">
                        <a:pos x="17" y="6"/>
                      </a:cxn>
                      <a:cxn ang="0">
                        <a:pos x="8" y="20"/>
                      </a:cxn>
                      <a:cxn ang="0">
                        <a:pos x="8" y="26"/>
                      </a:cxn>
                      <a:cxn ang="0">
                        <a:pos x="0" y="33"/>
                      </a:cxn>
                    </a:cxnLst>
                    <a:rect l="0" t="0" r="r" b="b"/>
                    <a:pathLst>
                      <a:path w="18" h="34">
                        <a:moveTo>
                          <a:pt x="0" y="20"/>
                        </a:moveTo>
                        <a:lnTo>
                          <a:pt x="0" y="12"/>
                        </a:lnTo>
                        <a:lnTo>
                          <a:pt x="8" y="0"/>
                        </a:lnTo>
                        <a:lnTo>
                          <a:pt x="17" y="0"/>
                        </a:lnTo>
                        <a:lnTo>
                          <a:pt x="17" y="6"/>
                        </a:lnTo>
                        <a:lnTo>
                          <a:pt x="8" y="20"/>
                        </a:lnTo>
                        <a:lnTo>
                          <a:pt x="8" y="26"/>
                        </a:lnTo>
                        <a:lnTo>
                          <a:pt x="0" y="33"/>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24" name="Line 756"/>
                  <p:cNvSpPr>
                    <a:spLocks noChangeShapeType="1"/>
                  </p:cNvSpPr>
                  <p:nvPr/>
                </p:nvSpPr>
                <p:spPr bwMode="auto">
                  <a:xfrm flipV="1">
                    <a:off x="4192" y="308"/>
                    <a:ext cx="24" cy="113"/>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491" name="Group 757"/>
                <p:cNvGrpSpPr>
                  <a:grpSpLocks/>
                </p:cNvGrpSpPr>
                <p:nvPr/>
              </p:nvGrpSpPr>
              <p:grpSpPr bwMode="auto">
                <a:xfrm>
                  <a:off x="4184" y="280"/>
                  <a:ext cx="8" cy="136"/>
                  <a:chOff x="4184" y="280"/>
                  <a:chExt cx="8" cy="136"/>
                </a:xfrm>
              </p:grpSpPr>
              <p:sp>
                <p:nvSpPr>
                  <p:cNvPr id="7926" name="Freeform 758"/>
                  <p:cNvSpPr>
                    <a:spLocks/>
                  </p:cNvSpPr>
                  <p:nvPr/>
                </p:nvSpPr>
                <p:spPr bwMode="auto">
                  <a:xfrm>
                    <a:off x="4184" y="374"/>
                    <a:ext cx="1" cy="42"/>
                  </a:xfrm>
                  <a:custGeom>
                    <a:avLst/>
                    <a:gdLst/>
                    <a:ahLst/>
                    <a:cxnLst>
                      <a:cxn ang="0">
                        <a:pos x="0" y="26"/>
                      </a:cxn>
                      <a:cxn ang="0">
                        <a:pos x="0" y="20"/>
                      </a:cxn>
                      <a:cxn ang="0">
                        <a:pos x="0" y="5"/>
                      </a:cxn>
                      <a:cxn ang="0">
                        <a:pos x="0" y="0"/>
                      </a:cxn>
                      <a:cxn ang="0">
                        <a:pos x="0" y="5"/>
                      </a:cxn>
                      <a:cxn ang="0">
                        <a:pos x="0" y="13"/>
                      </a:cxn>
                      <a:cxn ang="0">
                        <a:pos x="0" y="34"/>
                      </a:cxn>
                      <a:cxn ang="0">
                        <a:pos x="0" y="41"/>
                      </a:cxn>
                    </a:cxnLst>
                    <a:rect l="0" t="0" r="r" b="b"/>
                    <a:pathLst>
                      <a:path w="1" h="42">
                        <a:moveTo>
                          <a:pt x="0" y="26"/>
                        </a:moveTo>
                        <a:lnTo>
                          <a:pt x="0" y="20"/>
                        </a:lnTo>
                        <a:lnTo>
                          <a:pt x="0" y="5"/>
                        </a:lnTo>
                        <a:lnTo>
                          <a:pt x="0" y="0"/>
                        </a:lnTo>
                        <a:lnTo>
                          <a:pt x="0" y="5"/>
                        </a:lnTo>
                        <a:lnTo>
                          <a:pt x="0" y="13"/>
                        </a:lnTo>
                        <a:lnTo>
                          <a:pt x="0" y="34"/>
                        </a:lnTo>
                        <a:lnTo>
                          <a:pt x="0" y="41"/>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27" name="Line 759"/>
                  <p:cNvSpPr>
                    <a:spLocks noChangeShapeType="1"/>
                  </p:cNvSpPr>
                  <p:nvPr/>
                </p:nvSpPr>
                <p:spPr bwMode="auto">
                  <a:xfrm flipV="1">
                    <a:off x="4184" y="280"/>
                    <a:ext cx="8" cy="108"/>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sp>
            <p:nvSpPr>
              <p:cNvPr id="7928" name="Line 760"/>
              <p:cNvSpPr>
                <a:spLocks noChangeShapeType="1"/>
              </p:cNvSpPr>
              <p:nvPr/>
            </p:nvSpPr>
            <p:spPr bwMode="auto">
              <a:xfrm flipV="1">
                <a:off x="3833" y="735"/>
                <a:ext cx="8" cy="189"/>
              </a:xfrm>
              <a:prstGeom prst="line">
                <a:avLst/>
              </a:prstGeom>
              <a:noFill/>
              <a:ln w="254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929" name="Freeform 761"/>
              <p:cNvSpPr>
                <a:spLocks/>
              </p:cNvSpPr>
              <p:nvPr/>
            </p:nvSpPr>
            <p:spPr bwMode="auto">
              <a:xfrm>
                <a:off x="3711" y="1534"/>
                <a:ext cx="85" cy="55"/>
              </a:xfrm>
              <a:custGeom>
                <a:avLst/>
                <a:gdLst/>
                <a:ahLst/>
                <a:cxnLst>
                  <a:cxn ang="0">
                    <a:pos x="0" y="60"/>
                  </a:cxn>
                  <a:cxn ang="0">
                    <a:pos x="16" y="53"/>
                  </a:cxn>
                  <a:cxn ang="0">
                    <a:pos x="23" y="46"/>
                  </a:cxn>
                  <a:cxn ang="0">
                    <a:pos x="48" y="34"/>
                  </a:cxn>
                  <a:cxn ang="0">
                    <a:pos x="56" y="27"/>
                  </a:cxn>
                  <a:cxn ang="0">
                    <a:pos x="65" y="20"/>
                  </a:cxn>
                  <a:cxn ang="0">
                    <a:pos x="72" y="14"/>
                  </a:cxn>
                  <a:cxn ang="0">
                    <a:pos x="81" y="7"/>
                  </a:cxn>
                  <a:cxn ang="0">
                    <a:pos x="89" y="0"/>
                  </a:cxn>
                </a:cxnLst>
                <a:rect l="0" t="0" r="r" b="b"/>
                <a:pathLst>
                  <a:path w="90" h="61">
                    <a:moveTo>
                      <a:pt x="0" y="60"/>
                    </a:moveTo>
                    <a:lnTo>
                      <a:pt x="16" y="53"/>
                    </a:lnTo>
                    <a:lnTo>
                      <a:pt x="23" y="46"/>
                    </a:lnTo>
                    <a:lnTo>
                      <a:pt x="48" y="34"/>
                    </a:lnTo>
                    <a:lnTo>
                      <a:pt x="56" y="27"/>
                    </a:lnTo>
                    <a:lnTo>
                      <a:pt x="65" y="20"/>
                    </a:lnTo>
                    <a:lnTo>
                      <a:pt x="72" y="14"/>
                    </a:lnTo>
                    <a:lnTo>
                      <a:pt x="81" y="7"/>
                    </a:lnTo>
                    <a:lnTo>
                      <a:pt x="89" y="0"/>
                    </a:lnTo>
                  </a:path>
                </a:pathLst>
              </a:custGeom>
              <a:noFill/>
              <a:ln w="254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30" name="Line 762"/>
              <p:cNvSpPr>
                <a:spLocks noChangeShapeType="1"/>
              </p:cNvSpPr>
              <p:nvPr/>
            </p:nvSpPr>
            <p:spPr bwMode="auto">
              <a:xfrm>
                <a:off x="3308" y="1168"/>
                <a:ext cx="19" cy="0"/>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931" name="Line 763"/>
              <p:cNvSpPr>
                <a:spLocks noChangeShapeType="1"/>
              </p:cNvSpPr>
              <p:nvPr/>
            </p:nvSpPr>
            <p:spPr bwMode="auto">
              <a:xfrm>
                <a:off x="3673" y="1541"/>
                <a:ext cx="0" cy="8"/>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932" name="Line 764"/>
              <p:cNvSpPr>
                <a:spLocks noChangeShapeType="1"/>
              </p:cNvSpPr>
              <p:nvPr/>
            </p:nvSpPr>
            <p:spPr bwMode="auto">
              <a:xfrm flipH="1" flipV="1">
                <a:off x="3604" y="967"/>
                <a:ext cx="63" cy="585"/>
              </a:xfrm>
              <a:prstGeom prst="line">
                <a:avLst/>
              </a:prstGeom>
              <a:noFill/>
              <a:ln w="254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933" name="Freeform 765"/>
              <p:cNvSpPr>
                <a:spLocks/>
              </p:cNvSpPr>
              <p:nvPr/>
            </p:nvSpPr>
            <p:spPr bwMode="auto">
              <a:xfrm>
                <a:off x="3459" y="1492"/>
                <a:ext cx="208" cy="61"/>
              </a:xfrm>
              <a:custGeom>
                <a:avLst/>
                <a:gdLst/>
                <a:ahLst/>
                <a:cxnLst>
                  <a:cxn ang="0">
                    <a:pos x="219" y="0"/>
                  </a:cxn>
                  <a:cxn ang="0">
                    <a:pos x="211" y="6"/>
                  </a:cxn>
                  <a:cxn ang="0">
                    <a:pos x="178" y="26"/>
                  </a:cxn>
                  <a:cxn ang="0">
                    <a:pos x="137" y="40"/>
                  </a:cxn>
                  <a:cxn ang="0">
                    <a:pos x="105" y="46"/>
                  </a:cxn>
                  <a:cxn ang="0">
                    <a:pos x="72" y="53"/>
                  </a:cxn>
                  <a:cxn ang="0">
                    <a:pos x="65" y="53"/>
                  </a:cxn>
                  <a:cxn ang="0">
                    <a:pos x="40" y="60"/>
                  </a:cxn>
                  <a:cxn ang="0">
                    <a:pos x="16" y="67"/>
                  </a:cxn>
                  <a:cxn ang="0">
                    <a:pos x="7" y="67"/>
                  </a:cxn>
                  <a:cxn ang="0">
                    <a:pos x="0" y="67"/>
                  </a:cxn>
                  <a:cxn ang="0">
                    <a:pos x="7" y="67"/>
                  </a:cxn>
                  <a:cxn ang="0">
                    <a:pos x="23" y="60"/>
                  </a:cxn>
                  <a:cxn ang="0">
                    <a:pos x="65" y="46"/>
                  </a:cxn>
                  <a:cxn ang="0">
                    <a:pos x="81" y="40"/>
                  </a:cxn>
                  <a:cxn ang="0">
                    <a:pos x="97" y="33"/>
                  </a:cxn>
                  <a:cxn ang="0">
                    <a:pos x="113" y="26"/>
                  </a:cxn>
                  <a:cxn ang="0">
                    <a:pos x="146" y="13"/>
                  </a:cxn>
                  <a:cxn ang="0">
                    <a:pos x="170" y="6"/>
                  </a:cxn>
                  <a:cxn ang="0">
                    <a:pos x="195" y="0"/>
                  </a:cxn>
                </a:cxnLst>
                <a:rect l="0" t="0" r="r" b="b"/>
                <a:pathLst>
                  <a:path w="220" h="68">
                    <a:moveTo>
                      <a:pt x="219" y="0"/>
                    </a:moveTo>
                    <a:lnTo>
                      <a:pt x="211" y="6"/>
                    </a:lnTo>
                    <a:lnTo>
                      <a:pt x="178" y="26"/>
                    </a:lnTo>
                    <a:lnTo>
                      <a:pt x="137" y="40"/>
                    </a:lnTo>
                    <a:lnTo>
                      <a:pt x="105" y="46"/>
                    </a:lnTo>
                    <a:lnTo>
                      <a:pt x="72" y="53"/>
                    </a:lnTo>
                    <a:lnTo>
                      <a:pt x="65" y="53"/>
                    </a:lnTo>
                    <a:lnTo>
                      <a:pt x="40" y="60"/>
                    </a:lnTo>
                    <a:lnTo>
                      <a:pt x="16" y="67"/>
                    </a:lnTo>
                    <a:lnTo>
                      <a:pt x="7" y="67"/>
                    </a:lnTo>
                    <a:lnTo>
                      <a:pt x="0" y="67"/>
                    </a:lnTo>
                    <a:lnTo>
                      <a:pt x="7" y="67"/>
                    </a:lnTo>
                    <a:lnTo>
                      <a:pt x="23" y="60"/>
                    </a:lnTo>
                    <a:lnTo>
                      <a:pt x="65" y="46"/>
                    </a:lnTo>
                    <a:lnTo>
                      <a:pt x="81" y="40"/>
                    </a:lnTo>
                    <a:lnTo>
                      <a:pt x="97" y="33"/>
                    </a:lnTo>
                    <a:lnTo>
                      <a:pt x="113" y="26"/>
                    </a:lnTo>
                    <a:lnTo>
                      <a:pt x="146" y="13"/>
                    </a:lnTo>
                    <a:lnTo>
                      <a:pt x="170" y="6"/>
                    </a:lnTo>
                    <a:lnTo>
                      <a:pt x="195" y="0"/>
                    </a:lnTo>
                  </a:path>
                </a:pathLst>
              </a:custGeom>
              <a:solidFill>
                <a:srgbClr val="CCCC00"/>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34" name="Freeform 766"/>
              <p:cNvSpPr>
                <a:spLocks/>
              </p:cNvSpPr>
              <p:nvPr/>
            </p:nvSpPr>
            <p:spPr bwMode="auto">
              <a:xfrm>
                <a:off x="3650" y="1252"/>
                <a:ext cx="336" cy="135"/>
              </a:xfrm>
              <a:custGeom>
                <a:avLst/>
                <a:gdLst/>
                <a:ahLst/>
                <a:cxnLst>
                  <a:cxn ang="0">
                    <a:pos x="0" y="149"/>
                  </a:cxn>
                  <a:cxn ang="0">
                    <a:pos x="0" y="142"/>
                  </a:cxn>
                  <a:cxn ang="0">
                    <a:pos x="7" y="122"/>
                  </a:cxn>
                  <a:cxn ang="0">
                    <a:pos x="16" y="102"/>
                  </a:cxn>
                  <a:cxn ang="0">
                    <a:pos x="23" y="88"/>
                  </a:cxn>
                  <a:cxn ang="0">
                    <a:pos x="40" y="68"/>
                  </a:cxn>
                  <a:cxn ang="0">
                    <a:pos x="48" y="54"/>
                  </a:cxn>
                  <a:cxn ang="0">
                    <a:pos x="65" y="41"/>
                  </a:cxn>
                  <a:cxn ang="0">
                    <a:pos x="72" y="41"/>
                  </a:cxn>
                  <a:cxn ang="0">
                    <a:pos x="81" y="34"/>
                  </a:cxn>
                  <a:cxn ang="0">
                    <a:pos x="89" y="27"/>
                  </a:cxn>
                  <a:cxn ang="0">
                    <a:pos x="121" y="14"/>
                  </a:cxn>
                  <a:cxn ang="0">
                    <a:pos x="145" y="7"/>
                  </a:cxn>
                  <a:cxn ang="0">
                    <a:pos x="170" y="0"/>
                  </a:cxn>
                  <a:cxn ang="0">
                    <a:pos x="178" y="0"/>
                  </a:cxn>
                  <a:cxn ang="0">
                    <a:pos x="185" y="0"/>
                  </a:cxn>
                  <a:cxn ang="0">
                    <a:pos x="201" y="0"/>
                  </a:cxn>
                  <a:cxn ang="0">
                    <a:pos x="218" y="0"/>
                  </a:cxn>
                  <a:cxn ang="0">
                    <a:pos x="243" y="7"/>
                  </a:cxn>
                  <a:cxn ang="0">
                    <a:pos x="259" y="14"/>
                  </a:cxn>
                  <a:cxn ang="0">
                    <a:pos x="274" y="20"/>
                  </a:cxn>
                  <a:cxn ang="0">
                    <a:pos x="290" y="20"/>
                  </a:cxn>
                  <a:cxn ang="0">
                    <a:pos x="323" y="27"/>
                  </a:cxn>
                  <a:cxn ang="0">
                    <a:pos x="332" y="27"/>
                  </a:cxn>
                  <a:cxn ang="0">
                    <a:pos x="339" y="27"/>
                  </a:cxn>
                  <a:cxn ang="0">
                    <a:pos x="356" y="20"/>
                  </a:cxn>
                  <a:cxn ang="0">
                    <a:pos x="339" y="14"/>
                  </a:cxn>
                  <a:cxn ang="0">
                    <a:pos x="332" y="14"/>
                  </a:cxn>
                  <a:cxn ang="0">
                    <a:pos x="315" y="7"/>
                  </a:cxn>
                  <a:cxn ang="0">
                    <a:pos x="283" y="0"/>
                  </a:cxn>
                  <a:cxn ang="0">
                    <a:pos x="267" y="0"/>
                  </a:cxn>
                  <a:cxn ang="0">
                    <a:pos x="250" y="0"/>
                  </a:cxn>
                  <a:cxn ang="0">
                    <a:pos x="234" y="0"/>
                  </a:cxn>
                  <a:cxn ang="0">
                    <a:pos x="201" y="7"/>
                  </a:cxn>
                  <a:cxn ang="0">
                    <a:pos x="170" y="14"/>
                  </a:cxn>
                  <a:cxn ang="0">
                    <a:pos x="145" y="27"/>
                  </a:cxn>
                  <a:cxn ang="0">
                    <a:pos x="129" y="34"/>
                  </a:cxn>
                  <a:cxn ang="0">
                    <a:pos x="121" y="41"/>
                  </a:cxn>
                  <a:cxn ang="0">
                    <a:pos x="89" y="61"/>
                  </a:cxn>
                  <a:cxn ang="0">
                    <a:pos x="65" y="74"/>
                  </a:cxn>
                  <a:cxn ang="0">
                    <a:pos x="48" y="81"/>
                  </a:cxn>
                  <a:cxn ang="0">
                    <a:pos x="40" y="88"/>
                  </a:cxn>
                  <a:cxn ang="0">
                    <a:pos x="32" y="95"/>
                  </a:cxn>
                  <a:cxn ang="0">
                    <a:pos x="16" y="108"/>
                  </a:cxn>
                  <a:cxn ang="0">
                    <a:pos x="7" y="122"/>
                  </a:cxn>
                  <a:cxn ang="0">
                    <a:pos x="0" y="142"/>
                  </a:cxn>
                  <a:cxn ang="0">
                    <a:pos x="0" y="149"/>
                  </a:cxn>
                </a:cxnLst>
                <a:rect l="0" t="0" r="r" b="b"/>
                <a:pathLst>
                  <a:path w="357" h="150">
                    <a:moveTo>
                      <a:pt x="0" y="149"/>
                    </a:moveTo>
                    <a:lnTo>
                      <a:pt x="0" y="142"/>
                    </a:lnTo>
                    <a:lnTo>
                      <a:pt x="7" y="122"/>
                    </a:lnTo>
                    <a:lnTo>
                      <a:pt x="16" y="102"/>
                    </a:lnTo>
                    <a:lnTo>
                      <a:pt x="23" y="88"/>
                    </a:lnTo>
                    <a:lnTo>
                      <a:pt x="40" y="68"/>
                    </a:lnTo>
                    <a:lnTo>
                      <a:pt x="48" y="54"/>
                    </a:lnTo>
                    <a:lnTo>
                      <a:pt x="65" y="41"/>
                    </a:lnTo>
                    <a:lnTo>
                      <a:pt x="72" y="41"/>
                    </a:lnTo>
                    <a:lnTo>
                      <a:pt x="81" y="34"/>
                    </a:lnTo>
                    <a:lnTo>
                      <a:pt x="89" y="27"/>
                    </a:lnTo>
                    <a:lnTo>
                      <a:pt x="121" y="14"/>
                    </a:lnTo>
                    <a:lnTo>
                      <a:pt x="145" y="7"/>
                    </a:lnTo>
                    <a:lnTo>
                      <a:pt x="170" y="0"/>
                    </a:lnTo>
                    <a:lnTo>
                      <a:pt x="178" y="0"/>
                    </a:lnTo>
                    <a:lnTo>
                      <a:pt x="185" y="0"/>
                    </a:lnTo>
                    <a:lnTo>
                      <a:pt x="201" y="0"/>
                    </a:lnTo>
                    <a:lnTo>
                      <a:pt x="218" y="0"/>
                    </a:lnTo>
                    <a:lnTo>
                      <a:pt x="243" y="7"/>
                    </a:lnTo>
                    <a:lnTo>
                      <a:pt x="259" y="14"/>
                    </a:lnTo>
                    <a:lnTo>
                      <a:pt x="274" y="20"/>
                    </a:lnTo>
                    <a:lnTo>
                      <a:pt x="290" y="20"/>
                    </a:lnTo>
                    <a:lnTo>
                      <a:pt x="323" y="27"/>
                    </a:lnTo>
                    <a:lnTo>
                      <a:pt x="332" y="27"/>
                    </a:lnTo>
                    <a:lnTo>
                      <a:pt x="339" y="27"/>
                    </a:lnTo>
                    <a:lnTo>
                      <a:pt x="356" y="20"/>
                    </a:lnTo>
                    <a:lnTo>
                      <a:pt x="339" y="14"/>
                    </a:lnTo>
                    <a:lnTo>
                      <a:pt x="332" y="14"/>
                    </a:lnTo>
                    <a:lnTo>
                      <a:pt x="315" y="7"/>
                    </a:lnTo>
                    <a:lnTo>
                      <a:pt x="283" y="0"/>
                    </a:lnTo>
                    <a:lnTo>
                      <a:pt x="267" y="0"/>
                    </a:lnTo>
                    <a:lnTo>
                      <a:pt x="250" y="0"/>
                    </a:lnTo>
                    <a:lnTo>
                      <a:pt x="234" y="0"/>
                    </a:lnTo>
                    <a:lnTo>
                      <a:pt x="201" y="7"/>
                    </a:lnTo>
                    <a:lnTo>
                      <a:pt x="170" y="14"/>
                    </a:lnTo>
                    <a:lnTo>
                      <a:pt x="145" y="27"/>
                    </a:lnTo>
                    <a:lnTo>
                      <a:pt x="129" y="34"/>
                    </a:lnTo>
                    <a:lnTo>
                      <a:pt x="121" y="41"/>
                    </a:lnTo>
                    <a:lnTo>
                      <a:pt x="89" y="61"/>
                    </a:lnTo>
                    <a:lnTo>
                      <a:pt x="65" y="74"/>
                    </a:lnTo>
                    <a:lnTo>
                      <a:pt x="48" y="81"/>
                    </a:lnTo>
                    <a:lnTo>
                      <a:pt x="40" y="88"/>
                    </a:lnTo>
                    <a:lnTo>
                      <a:pt x="32" y="95"/>
                    </a:lnTo>
                    <a:lnTo>
                      <a:pt x="16" y="108"/>
                    </a:lnTo>
                    <a:lnTo>
                      <a:pt x="7" y="122"/>
                    </a:lnTo>
                    <a:lnTo>
                      <a:pt x="0" y="142"/>
                    </a:lnTo>
                    <a:lnTo>
                      <a:pt x="0" y="149"/>
                    </a:lnTo>
                  </a:path>
                </a:pathLst>
              </a:custGeom>
              <a:solidFill>
                <a:srgbClr val="669900"/>
              </a:solidFill>
              <a:ln w="12700" cap="rnd" cmpd="sng">
                <a:solidFill>
                  <a:srgbClr val="669900"/>
                </a:solidFill>
                <a:prstDash val="solid"/>
                <a:round/>
                <a:headEnd/>
                <a:tailEnd/>
              </a:ln>
              <a:effectLst/>
            </p:spPr>
            <p:txBody>
              <a:bodyPr/>
              <a:lstStyle/>
              <a:p>
                <a:pPr fontAlgn="base">
                  <a:spcBef>
                    <a:spcPct val="0"/>
                  </a:spcBef>
                  <a:spcAft>
                    <a:spcPct val="0"/>
                  </a:spcAft>
                </a:pPr>
                <a:endParaRPr lang="es-AR" sz="2400">
                  <a:solidFill>
                    <a:srgbClr val="000000"/>
                  </a:solidFill>
                </a:endParaRPr>
              </a:p>
            </p:txBody>
          </p:sp>
          <p:sp>
            <p:nvSpPr>
              <p:cNvPr id="7935" name="Freeform 767"/>
              <p:cNvSpPr>
                <a:spLocks/>
              </p:cNvSpPr>
              <p:nvPr/>
            </p:nvSpPr>
            <p:spPr bwMode="auto">
              <a:xfrm>
                <a:off x="3604" y="612"/>
                <a:ext cx="451" cy="386"/>
              </a:xfrm>
              <a:custGeom>
                <a:avLst/>
                <a:gdLst/>
                <a:ahLst/>
                <a:cxnLst>
                  <a:cxn ang="0">
                    <a:pos x="0" y="380"/>
                  </a:cxn>
                  <a:cxn ang="0">
                    <a:pos x="15" y="359"/>
                  </a:cxn>
                  <a:cxn ang="0">
                    <a:pos x="40" y="332"/>
                  </a:cxn>
                  <a:cxn ang="0">
                    <a:pos x="64" y="305"/>
                  </a:cxn>
                  <a:cxn ang="0">
                    <a:pos x="88" y="284"/>
                  </a:cxn>
                  <a:cxn ang="0">
                    <a:pos x="104" y="271"/>
                  </a:cxn>
                  <a:cxn ang="0">
                    <a:pos x="129" y="244"/>
                  </a:cxn>
                  <a:cxn ang="0">
                    <a:pos x="144" y="230"/>
                  </a:cxn>
                  <a:cxn ang="0">
                    <a:pos x="160" y="217"/>
                  </a:cxn>
                  <a:cxn ang="0">
                    <a:pos x="177" y="209"/>
                  </a:cxn>
                  <a:cxn ang="0">
                    <a:pos x="209" y="191"/>
                  </a:cxn>
                  <a:cxn ang="0">
                    <a:pos x="282" y="149"/>
                  </a:cxn>
                  <a:cxn ang="0">
                    <a:pos x="322" y="129"/>
                  </a:cxn>
                  <a:cxn ang="0">
                    <a:pos x="339" y="122"/>
                  </a:cxn>
                  <a:cxn ang="0">
                    <a:pos x="379" y="95"/>
                  </a:cxn>
                  <a:cxn ang="0">
                    <a:pos x="404" y="74"/>
                  </a:cxn>
                  <a:cxn ang="0">
                    <a:pos x="428" y="47"/>
                  </a:cxn>
                  <a:cxn ang="0">
                    <a:pos x="435" y="41"/>
                  </a:cxn>
                  <a:cxn ang="0">
                    <a:pos x="452" y="27"/>
                  </a:cxn>
                  <a:cxn ang="0">
                    <a:pos x="468" y="7"/>
                  </a:cxn>
                  <a:cxn ang="0">
                    <a:pos x="477" y="0"/>
                  </a:cxn>
                  <a:cxn ang="0">
                    <a:pos x="460" y="7"/>
                  </a:cxn>
                  <a:cxn ang="0">
                    <a:pos x="444" y="14"/>
                  </a:cxn>
                  <a:cxn ang="0">
                    <a:pos x="428" y="20"/>
                  </a:cxn>
                  <a:cxn ang="0">
                    <a:pos x="419" y="27"/>
                  </a:cxn>
                  <a:cxn ang="0">
                    <a:pos x="404" y="34"/>
                  </a:cxn>
                  <a:cxn ang="0">
                    <a:pos x="379" y="47"/>
                  </a:cxn>
                  <a:cxn ang="0">
                    <a:pos x="355" y="61"/>
                  </a:cxn>
                  <a:cxn ang="0">
                    <a:pos x="339" y="74"/>
                  </a:cxn>
                  <a:cxn ang="0">
                    <a:pos x="322" y="88"/>
                  </a:cxn>
                  <a:cxn ang="0">
                    <a:pos x="290" y="108"/>
                  </a:cxn>
                  <a:cxn ang="0">
                    <a:pos x="258" y="129"/>
                  </a:cxn>
                  <a:cxn ang="0">
                    <a:pos x="242" y="143"/>
                  </a:cxn>
                  <a:cxn ang="0">
                    <a:pos x="217" y="156"/>
                  </a:cxn>
                  <a:cxn ang="0">
                    <a:pos x="202" y="176"/>
                  </a:cxn>
                  <a:cxn ang="0">
                    <a:pos x="160" y="203"/>
                  </a:cxn>
                  <a:cxn ang="0">
                    <a:pos x="136" y="223"/>
                  </a:cxn>
                  <a:cxn ang="0">
                    <a:pos x="120" y="236"/>
                  </a:cxn>
                  <a:cxn ang="0">
                    <a:pos x="104" y="250"/>
                  </a:cxn>
                  <a:cxn ang="0">
                    <a:pos x="88" y="271"/>
                  </a:cxn>
                  <a:cxn ang="0">
                    <a:pos x="80" y="284"/>
                  </a:cxn>
                  <a:cxn ang="0">
                    <a:pos x="71" y="291"/>
                  </a:cxn>
                  <a:cxn ang="0">
                    <a:pos x="64" y="305"/>
                  </a:cxn>
                  <a:cxn ang="0">
                    <a:pos x="47" y="338"/>
                  </a:cxn>
                  <a:cxn ang="0">
                    <a:pos x="31" y="372"/>
                  </a:cxn>
                  <a:cxn ang="0">
                    <a:pos x="15" y="407"/>
                  </a:cxn>
                  <a:cxn ang="0">
                    <a:pos x="7" y="427"/>
                  </a:cxn>
                </a:cxnLst>
                <a:rect l="0" t="0" r="r" b="b"/>
                <a:pathLst>
                  <a:path w="478" h="428">
                    <a:moveTo>
                      <a:pt x="0" y="380"/>
                    </a:moveTo>
                    <a:lnTo>
                      <a:pt x="15" y="359"/>
                    </a:lnTo>
                    <a:lnTo>
                      <a:pt x="40" y="332"/>
                    </a:lnTo>
                    <a:lnTo>
                      <a:pt x="64" y="305"/>
                    </a:lnTo>
                    <a:lnTo>
                      <a:pt x="88" y="284"/>
                    </a:lnTo>
                    <a:lnTo>
                      <a:pt x="104" y="271"/>
                    </a:lnTo>
                    <a:lnTo>
                      <a:pt x="129" y="244"/>
                    </a:lnTo>
                    <a:lnTo>
                      <a:pt x="144" y="230"/>
                    </a:lnTo>
                    <a:lnTo>
                      <a:pt x="160" y="217"/>
                    </a:lnTo>
                    <a:lnTo>
                      <a:pt x="177" y="209"/>
                    </a:lnTo>
                    <a:lnTo>
                      <a:pt x="209" y="191"/>
                    </a:lnTo>
                    <a:lnTo>
                      <a:pt x="282" y="149"/>
                    </a:lnTo>
                    <a:lnTo>
                      <a:pt x="322" y="129"/>
                    </a:lnTo>
                    <a:lnTo>
                      <a:pt x="339" y="122"/>
                    </a:lnTo>
                    <a:lnTo>
                      <a:pt x="379" y="95"/>
                    </a:lnTo>
                    <a:lnTo>
                      <a:pt x="404" y="74"/>
                    </a:lnTo>
                    <a:lnTo>
                      <a:pt x="428" y="47"/>
                    </a:lnTo>
                    <a:lnTo>
                      <a:pt x="435" y="41"/>
                    </a:lnTo>
                    <a:lnTo>
                      <a:pt x="452" y="27"/>
                    </a:lnTo>
                    <a:lnTo>
                      <a:pt x="468" y="7"/>
                    </a:lnTo>
                    <a:lnTo>
                      <a:pt x="477" y="0"/>
                    </a:lnTo>
                    <a:lnTo>
                      <a:pt x="460" y="7"/>
                    </a:lnTo>
                    <a:lnTo>
                      <a:pt x="444" y="14"/>
                    </a:lnTo>
                    <a:lnTo>
                      <a:pt x="428" y="20"/>
                    </a:lnTo>
                    <a:lnTo>
                      <a:pt x="419" y="27"/>
                    </a:lnTo>
                    <a:lnTo>
                      <a:pt x="404" y="34"/>
                    </a:lnTo>
                    <a:lnTo>
                      <a:pt x="379" y="47"/>
                    </a:lnTo>
                    <a:lnTo>
                      <a:pt x="355" y="61"/>
                    </a:lnTo>
                    <a:lnTo>
                      <a:pt x="339" y="74"/>
                    </a:lnTo>
                    <a:lnTo>
                      <a:pt x="322" y="88"/>
                    </a:lnTo>
                    <a:lnTo>
                      <a:pt x="290" y="108"/>
                    </a:lnTo>
                    <a:lnTo>
                      <a:pt x="258" y="129"/>
                    </a:lnTo>
                    <a:lnTo>
                      <a:pt x="242" y="143"/>
                    </a:lnTo>
                    <a:lnTo>
                      <a:pt x="217" y="156"/>
                    </a:lnTo>
                    <a:lnTo>
                      <a:pt x="202" y="176"/>
                    </a:lnTo>
                    <a:lnTo>
                      <a:pt x="160" y="203"/>
                    </a:lnTo>
                    <a:lnTo>
                      <a:pt x="136" y="223"/>
                    </a:lnTo>
                    <a:lnTo>
                      <a:pt x="120" y="236"/>
                    </a:lnTo>
                    <a:lnTo>
                      <a:pt x="104" y="250"/>
                    </a:lnTo>
                    <a:lnTo>
                      <a:pt x="88" y="271"/>
                    </a:lnTo>
                    <a:lnTo>
                      <a:pt x="80" y="284"/>
                    </a:lnTo>
                    <a:lnTo>
                      <a:pt x="71" y="291"/>
                    </a:lnTo>
                    <a:lnTo>
                      <a:pt x="64" y="305"/>
                    </a:lnTo>
                    <a:lnTo>
                      <a:pt x="47" y="338"/>
                    </a:lnTo>
                    <a:lnTo>
                      <a:pt x="31" y="372"/>
                    </a:lnTo>
                    <a:lnTo>
                      <a:pt x="15" y="407"/>
                    </a:lnTo>
                    <a:lnTo>
                      <a:pt x="7" y="427"/>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grpSp>
            <p:nvGrpSpPr>
              <p:cNvPr id="7494" name="Group 768"/>
              <p:cNvGrpSpPr>
                <a:grpSpLocks/>
              </p:cNvGrpSpPr>
              <p:nvPr/>
            </p:nvGrpSpPr>
            <p:grpSpPr bwMode="auto">
              <a:xfrm>
                <a:off x="3535" y="503"/>
                <a:ext cx="71" cy="323"/>
                <a:chOff x="3836" y="429"/>
                <a:chExt cx="75" cy="357"/>
              </a:xfrm>
            </p:grpSpPr>
            <p:sp>
              <p:nvSpPr>
                <p:cNvPr id="7937" name="Line 769"/>
                <p:cNvSpPr>
                  <a:spLocks noChangeShapeType="1"/>
                </p:cNvSpPr>
                <p:nvPr/>
              </p:nvSpPr>
              <p:spPr bwMode="auto">
                <a:xfrm flipH="1" flipV="1">
                  <a:off x="3869" y="570"/>
                  <a:ext cx="24" cy="216"/>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nvGrpSpPr>
                <p:cNvPr id="7497" name="Group 770"/>
                <p:cNvGrpSpPr>
                  <a:grpSpLocks/>
                </p:cNvGrpSpPr>
                <p:nvPr/>
              </p:nvGrpSpPr>
              <p:grpSpPr bwMode="auto">
                <a:xfrm>
                  <a:off x="3860" y="686"/>
                  <a:ext cx="36" cy="100"/>
                  <a:chOff x="3860" y="686"/>
                  <a:chExt cx="36" cy="100"/>
                </a:xfrm>
              </p:grpSpPr>
              <p:sp>
                <p:nvSpPr>
                  <p:cNvPr id="7939" name="Freeform 771"/>
                  <p:cNvSpPr>
                    <a:spLocks/>
                  </p:cNvSpPr>
                  <p:nvPr/>
                </p:nvSpPr>
                <p:spPr bwMode="auto">
                  <a:xfrm>
                    <a:off x="3876" y="758"/>
                    <a:ext cx="20" cy="28"/>
                  </a:xfrm>
                  <a:custGeom>
                    <a:avLst/>
                    <a:gdLst/>
                    <a:ahLst/>
                    <a:cxnLst>
                      <a:cxn ang="0">
                        <a:pos x="19" y="20"/>
                      </a:cxn>
                      <a:cxn ang="0">
                        <a:pos x="19" y="13"/>
                      </a:cxn>
                      <a:cxn ang="0">
                        <a:pos x="8" y="0"/>
                      </a:cxn>
                      <a:cxn ang="0">
                        <a:pos x="0" y="0"/>
                      </a:cxn>
                      <a:cxn ang="0">
                        <a:pos x="0" y="7"/>
                      </a:cxn>
                      <a:cxn ang="0">
                        <a:pos x="0" y="13"/>
                      </a:cxn>
                      <a:cxn ang="0">
                        <a:pos x="8" y="20"/>
                      </a:cxn>
                      <a:cxn ang="0">
                        <a:pos x="19" y="27"/>
                      </a:cxn>
                    </a:cxnLst>
                    <a:rect l="0" t="0" r="r" b="b"/>
                    <a:pathLst>
                      <a:path w="20" h="28">
                        <a:moveTo>
                          <a:pt x="19" y="20"/>
                        </a:moveTo>
                        <a:lnTo>
                          <a:pt x="19" y="13"/>
                        </a:lnTo>
                        <a:lnTo>
                          <a:pt x="8" y="0"/>
                        </a:lnTo>
                        <a:lnTo>
                          <a:pt x="0" y="0"/>
                        </a:lnTo>
                        <a:lnTo>
                          <a:pt x="0" y="7"/>
                        </a:lnTo>
                        <a:lnTo>
                          <a:pt x="0" y="13"/>
                        </a:lnTo>
                        <a:lnTo>
                          <a:pt x="8" y="20"/>
                        </a:lnTo>
                        <a:lnTo>
                          <a:pt x="19" y="27"/>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40" name="Line 772"/>
                  <p:cNvSpPr>
                    <a:spLocks noChangeShapeType="1"/>
                  </p:cNvSpPr>
                  <p:nvPr/>
                </p:nvSpPr>
                <p:spPr bwMode="auto">
                  <a:xfrm flipH="1" flipV="1">
                    <a:off x="3860" y="686"/>
                    <a:ext cx="24" cy="81"/>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00" name="Group 773"/>
                <p:cNvGrpSpPr>
                  <a:grpSpLocks/>
                </p:cNvGrpSpPr>
                <p:nvPr/>
              </p:nvGrpSpPr>
              <p:grpSpPr bwMode="auto">
                <a:xfrm>
                  <a:off x="3860" y="652"/>
                  <a:ext cx="36" cy="102"/>
                  <a:chOff x="3860" y="652"/>
                  <a:chExt cx="36" cy="102"/>
                </a:xfrm>
              </p:grpSpPr>
              <p:sp>
                <p:nvSpPr>
                  <p:cNvPr id="7942" name="Freeform 774"/>
                  <p:cNvSpPr>
                    <a:spLocks/>
                  </p:cNvSpPr>
                  <p:nvPr/>
                </p:nvSpPr>
                <p:spPr bwMode="auto">
                  <a:xfrm>
                    <a:off x="3876" y="726"/>
                    <a:ext cx="20" cy="28"/>
                  </a:xfrm>
                  <a:custGeom>
                    <a:avLst/>
                    <a:gdLst/>
                    <a:ahLst/>
                    <a:cxnLst>
                      <a:cxn ang="0">
                        <a:pos x="19" y="21"/>
                      </a:cxn>
                      <a:cxn ang="0">
                        <a:pos x="19" y="14"/>
                      </a:cxn>
                      <a:cxn ang="0">
                        <a:pos x="8" y="7"/>
                      </a:cxn>
                      <a:cxn ang="0">
                        <a:pos x="0" y="0"/>
                      </a:cxn>
                      <a:cxn ang="0">
                        <a:pos x="0" y="7"/>
                      </a:cxn>
                      <a:cxn ang="0">
                        <a:pos x="0" y="14"/>
                      </a:cxn>
                      <a:cxn ang="0">
                        <a:pos x="8" y="21"/>
                      </a:cxn>
                      <a:cxn ang="0">
                        <a:pos x="19" y="27"/>
                      </a:cxn>
                    </a:cxnLst>
                    <a:rect l="0" t="0" r="r" b="b"/>
                    <a:pathLst>
                      <a:path w="20" h="28">
                        <a:moveTo>
                          <a:pt x="19" y="21"/>
                        </a:moveTo>
                        <a:lnTo>
                          <a:pt x="19" y="14"/>
                        </a:lnTo>
                        <a:lnTo>
                          <a:pt x="8" y="7"/>
                        </a:lnTo>
                        <a:lnTo>
                          <a:pt x="0" y="0"/>
                        </a:lnTo>
                        <a:lnTo>
                          <a:pt x="0" y="7"/>
                        </a:lnTo>
                        <a:lnTo>
                          <a:pt x="0" y="14"/>
                        </a:lnTo>
                        <a:lnTo>
                          <a:pt x="8" y="21"/>
                        </a:lnTo>
                        <a:lnTo>
                          <a:pt x="19" y="27"/>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43" name="Line 775"/>
                  <p:cNvSpPr>
                    <a:spLocks noChangeShapeType="1"/>
                  </p:cNvSpPr>
                  <p:nvPr/>
                </p:nvSpPr>
                <p:spPr bwMode="auto">
                  <a:xfrm flipH="1" flipV="1">
                    <a:off x="3860" y="652"/>
                    <a:ext cx="16" cy="81"/>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04" name="Group 776"/>
                <p:cNvGrpSpPr>
                  <a:grpSpLocks/>
                </p:cNvGrpSpPr>
                <p:nvPr/>
              </p:nvGrpSpPr>
              <p:grpSpPr bwMode="auto">
                <a:xfrm>
                  <a:off x="3852" y="619"/>
                  <a:ext cx="44" cy="100"/>
                  <a:chOff x="3852" y="619"/>
                  <a:chExt cx="44" cy="100"/>
                </a:xfrm>
              </p:grpSpPr>
              <p:sp>
                <p:nvSpPr>
                  <p:cNvPr id="7945" name="Freeform 777"/>
                  <p:cNvSpPr>
                    <a:spLocks/>
                  </p:cNvSpPr>
                  <p:nvPr/>
                </p:nvSpPr>
                <p:spPr bwMode="auto">
                  <a:xfrm>
                    <a:off x="3876" y="691"/>
                    <a:ext cx="20" cy="28"/>
                  </a:xfrm>
                  <a:custGeom>
                    <a:avLst/>
                    <a:gdLst/>
                    <a:ahLst/>
                    <a:cxnLst>
                      <a:cxn ang="0">
                        <a:pos x="19" y="20"/>
                      </a:cxn>
                      <a:cxn ang="0">
                        <a:pos x="19" y="13"/>
                      </a:cxn>
                      <a:cxn ang="0">
                        <a:pos x="0" y="0"/>
                      </a:cxn>
                      <a:cxn ang="0">
                        <a:pos x="0" y="7"/>
                      </a:cxn>
                      <a:cxn ang="0">
                        <a:pos x="0" y="20"/>
                      </a:cxn>
                      <a:cxn ang="0">
                        <a:pos x="19" y="27"/>
                      </a:cxn>
                    </a:cxnLst>
                    <a:rect l="0" t="0" r="r" b="b"/>
                    <a:pathLst>
                      <a:path w="20" h="28">
                        <a:moveTo>
                          <a:pt x="19" y="20"/>
                        </a:moveTo>
                        <a:lnTo>
                          <a:pt x="19" y="13"/>
                        </a:lnTo>
                        <a:lnTo>
                          <a:pt x="0" y="0"/>
                        </a:lnTo>
                        <a:lnTo>
                          <a:pt x="0" y="7"/>
                        </a:lnTo>
                        <a:lnTo>
                          <a:pt x="0" y="20"/>
                        </a:lnTo>
                        <a:lnTo>
                          <a:pt x="19" y="27"/>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46" name="Line 778"/>
                  <p:cNvSpPr>
                    <a:spLocks noChangeShapeType="1"/>
                  </p:cNvSpPr>
                  <p:nvPr/>
                </p:nvSpPr>
                <p:spPr bwMode="auto">
                  <a:xfrm flipH="1" flipV="1">
                    <a:off x="3852" y="619"/>
                    <a:ext cx="24" cy="79"/>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06" name="Group 779"/>
                <p:cNvGrpSpPr>
                  <a:grpSpLocks/>
                </p:cNvGrpSpPr>
                <p:nvPr/>
              </p:nvGrpSpPr>
              <p:grpSpPr bwMode="auto">
                <a:xfrm>
                  <a:off x="3852" y="584"/>
                  <a:ext cx="36" cy="102"/>
                  <a:chOff x="3852" y="584"/>
                  <a:chExt cx="36" cy="102"/>
                </a:xfrm>
              </p:grpSpPr>
              <p:sp>
                <p:nvSpPr>
                  <p:cNvPr id="7948" name="Freeform 780"/>
                  <p:cNvSpPr>
                    <a:spLocks/>
                  </p:cNvSpPr>
                  <p:nvPr/>
                </p:nvSpPr>
                <p:spPr bwMode="auto">
                  <a:xfrm>
                    <a:off x="3869" y="651"/>
                    <a:ext cx="19" cy="35"/>
                  </a:xfrm>
                  <a:custGeom>
                    <a:avLst/>
                    <a:gdLst/>
                    <a:ahLst/>
                    <a:cxnLst>
                      <a:cxn ang="0">
                        <a:pos x="18" y="27"/>
                      </a:cxn>
                      <a:cxn ang="0">
                        <a:pos x="18" y="21"/>
                      </a:cxn>
                      <a:cxn ang="0">
                        <a:pos x="8" y="13"/>
                      </a:cxn>
                      <a:cxn ang="0">
                        <a:pos x="0" y="0"/>
                      </a:cxn>
                      <a:cxn ang="0">
                        <a:pos x="0" y="7"/>
                      </a:cxn>
                      <a:cxn ang="0">
                        <a:pos x="0" y="13"/>
                      </a:cxn>
                      <a:cxn ang="0">
                        <a:pos x="8" y="27"/>
                      </a:cxn>
                      <a:cxn ang="0">
                        <a:pos x="8" y="34"/>
                      </a:cxn>
                    </a:cxnLst>
                    <a:rect l="0" t="0" r="r" b="b"/>
                    <a:pathLst>
                      <a:path w="19" h="35">
                        <a:moveTo>
                          <a:pt x="18" y="27"/>
                        </a:moveTo>
                        <a:lnTo>
                          <a:pt x="18" y="21"/>
                        </a:lnTo>
                        <a:lnTo>
                          <a:pt x="8" y="13"/>
                        </a:lnTo>
                        <a:lnTo>
                          <a:pt x="0" y="0"/>
                        </a:lnTo>
                        <a:lnTo>
                          <a:pt x="0" y="7"/>
                        </a:lnTo>
                        <a:lnTo>
                          <a:pt x="0" y="13"/>
                        </a:lnTo>
                        <a:lnTo>
                          <a:pt x="8" y="27"/>
                        </a:lnTo>
                        <a:lnTo>
                          <a:pt x="8" y="34"/>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49" name="Line 781"/>
                  <p:cNvSpPr>
                    <a:spLocks noChangeShapeType="1"/>
                  </p:cNvSpPr>
                  <p:nvPr/>
                </p:nvSpPr>
                <p:spPr bwMode="auto">
                  <a:xfrm flipH="1" flipV="1">
                    <a:off x="3852" y="584"/>
                    <a:ext cx="17" cy="82"/>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09" name="Group 782"/>
                <p:cNvGrpSpPr>
                  <a:grpSpLocks/>
                </p:cNvGrpSpPr>
                <p:nvPr/>
              </p:nvGrpSpPr>
              <p:grpSpPr bwMode="auto">
                <a:xfrm>
                  <a:off x="3844" y="549"/>
                  <a:ext cx="44" cy="110"/>
                  <a:chOff x="3844" y="549"/>
                  <a:chExt cx="44" cy="110"/>
                </a:xfrm>
              </p:grpSpPr>
              <p:sp>
                <p:nvSpPr>
                  <p:cNvPr id="7951" name="Freeform 783"/>
                  <p:cNvSpPr>
                    <a:spLocks/>
                  </p:cNvSpPr>
                  <p:nvPr/>
                </p:nvSpPr>
                <p:spPr bwMode="auto">
                  <a:xfrm>
                    <a:off x="3869" y="623"/>
                    <a:ext cx="19" cy="36"/>
                  </a:xfrm>
                  <a:custGeom>
                    <a:avLst/>
                    <a:gdLst/>
                    <a:ahLst/>
                    <a:cxnLst>
                      <a:cxn ang="0">
                        <a:pos x="18" y="28"/>
                      </a:cxn>
                      <a:cxn ang="0">
                        <a:pos x="18" y="21"/>
                      </a:cxn>
                      <a:cxn ang="0">
                        <a:pos x="0" y="7"/>
                      </a:cxn>
                      <a:cxn ang="0">
                        <a:pos x="0" y="0"/>
                      </a:cxn>
                      <a:cxn ang="0">
                        <a:pos x="0" y="7"/>
                      </a:cxn>
                      <a:cxn ang="0">
                        <a:pos x="0" y="14"/>
                      </a:cxn>
                      <a:cxn ang="0">
                        <a:pos x="0" y="28"/>
                      </a:cxn>
                      <a:cxn ang="0">
                        <a:pos x="18" y="35"/>
                      </a:cxn>
                    </a:cxnLst>
                    <a:rect l="0" t="0" r="r" b="b"/>
                    <a:pathLst>
                      <a:path w="19" h="36">
                        <a:moveTo>
                          <a:pt x="18" y="28"/>
                        </a:moveTo>
                        <a:lnTo>
                          <a:pt x="18" y="21"/>
                        </a:lnTo>
                        <a:lnTo>
                          <a:pt x="0" y="7"/>
                        </a:lnTo>
                        <a:lnTo>
                          <a:pt x="0" y="0"/>
                        </a:lnTo>
                        <a:lnTo>
                          <a:pt x="0" y="7"/>
                        </a:lnTo>
                        <a:lnTo>
                          <a:pt x="0" y="14"/>
                        </a:lnTo>
                        <a:lnTo>
                          <a:pt x="0" y="28"/>
                        </a:lnTo>
                        <a:lnTo>
                          <a:pt x="18" y="35"/>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52" name="Line 784"/>
                  <p:cNvSpPr>
                    <a:spLocks noChangeShapeType="1"/>
                  </p:cNvSpPr>
                  <p:nvPr/>
                </p:nvSpPr>
                <p:spPr bwMode="auto">
                  <a:xfrm flipH="1" flipV="1">
                    <a:off x="3844" y="549"/>
                    <a:ext cx="25" cy="89"/>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12" name="Group 785"/>
                <p:cNvGrpSpPr>
                  <a:grpSpLocks/>
                </p:cNvGrpSpPr>
                <p:nvPr/>
              </p:nvGrpSpPr>
              <p:grpSpPr bwMode="auto">
                <a:xfrm>
                  <a:off x="3844" y="517"/>
                  <a:ext cx="34" cy="108"/>
                  <a:chOff x="3844" y="517"/>
                  <a:chExt cx="34" cy="108"/>
                </a:xfrm>
              </p:grpSpPr>
              <p:sp>
                <p:nvSpPr>
                  <p:cNvPr id="7954" name="Freeform 786"/>
                  <p:cNvSpPr>
                    <a:spLocks/>
                  </p:cNvSpPr>
                  <p:nvPr/>
                </p:nvSpPr>
                <p:spPr bwMode="auto">
                  <a:xfrm>
                    <a:off x="3860" y="591"/>
                    <a:ext cx="18" cy="34"/>
                  </a:xfrm>
                  <a:custGeom>
                    <a:avLst/>
                    <a:gdLst/>
                    <a:ahLst/>
                    <a:cxnLst>
                      <a:cxn ang="0">
                        <a:pos x="17" y="26"/>
                      </a:cxn>
                      <a:cxn ang="0">
                        <a:pos x="17" y="20"/>
                      </a:cxn>
                      <a:cxn ang="0">
                        <a:pos x="8" y="12"/>
                      </a:cxn>
                      <a:cxn ang="0">
                        <a:pos x="0" y="0"/>
                      </a:cxn>
                      <a:cxn ang="0">
                        <a:pos x="0" y="6"/>
                      </a:cxn>
                      <a:cxn ang="0">
                        <a:pos x="0" y="12"/>
                      </a:cxn>
                      <a:cxn ang="0">
                        <a:pos x="8" y="26"/>
                      </a:cxn>
                      <a:cxn ang="0">
                        <a:pos x="17" y="33"/>
                      </a:cxn>
                    </a:cxnLst>
                    <a:rect l="0" t="0" r="r" b="b"/>
                    <a:pathLst>
                      <a:path w="18" h="34">
                        <a:moveTo>
                          <a:pt x="17" y="26"/>
                        </a:moveTo>
                        <a:lnTo>
                          <a:pt x="17" y="20"/>
                        </a:lnTo>
                        <a:lnTo>
                          <a:pt x="8" y="12"/>
                        </a:lnTo>
                        <a:lnTo>
                          <a:pt x="0" y="0"/>
                        </a:lnTo>
                        <a:lnTo>
                          <a:pt x="0" y="6"/>
                        </a:lnTo>
                        <a:lnTo>
                          <a:pt x="0" y="12"/>
                        </a:lnTo>
                        <a:lnTo>
                          <a:pt x="8" y="26"/>
                        </a:lnTo>
                        <a:lnTo>
                          <a:pt x="17" y="33"/>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55" name="Line 787"/>
                  <p:cNvSpPr>
                    <a:spLocks noChangeShapeType="1"/>
                  </p:cNvSpPr>
                  <p:nvPr/>
                </p:nvSpPr>
                <p:spPr bwMode="auto">
                  <a:xfrm flipH="1" flipV="1">
                    <a:off x="3844" y="517"/>
                    <a:ext cx="16" cy="88"/>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15" name="Group 788"/>
                <p:cNvGrpSpPr>
                  <a:grpSpLocks/>
                </p:cNvGrpSpPr>
                <p:nvPr/>
              </p:nvGrpSpPr>
              <p:grpSpPr bwMode="auto">
                <a:xfrm>
                  <a:off x="3836" y="496"/>
                  <a:ext cx="42" cy="102"/>
                  <a:chOff x="3836" y="496"/>
                  <a:chExt cx="42" cy="102"/>
                </a:xfrm>
              </p:grpSpPr>
              <p:sp>
                <p:nvSpPr>
                  <p:cNvPr id="7957" name="Freeform 789"/>
                  <p:cNvSpPr>
                    <a:spLocks/>
                  </p:cNvSpPr>
                  <p:nvPr/>
                </p:nvSpPr>
                <p:spPr bwMode="auto">
                  <a:xfrm>
                    <a:off x="3860" y="563"/>
                    <a:ext cx="18" cy="35"/>
                  </a:xfrm>
                  <a:custGeom>
                    <a:avLst/>
                    <a:gdLst/>
                    <a:ahLst/>
                    <a:cxnLst>
                      <a:cxn ang="0">
                        <a:pos x="17" y="27"/>
                      </a:cxn>
                      <a:cxn ang="0">
                        <a:pos x="17" y="21"/>
                      </a:cxn>
                      <a:cxn ang="0">
                        <a:pos x="0" y="7"/>
                      </a:cxn>
                      <a:cxn ang="0">
                        <a:pos x="0" y="0"/>
                      </a:cxn>
                      <a:cxn ang="0">
                        <a:pos x="0" y="7"/>
                      </a:cxn>
                      <a:cxn ang="0">
                        <a:pos x="0" y="13"/>
                      </a:cxn>
                      <a:cxn ang="0">
                        <a:pos x="17" y="27"/>
                      </a:cxn>
                      <a:cxn ang="0">
                        <a:pos x="17" y="34"/>
                      </a:cxn>
                    </a:cxnLst>
                    <a:rect l="0" t="0" r="r" b="b"/>
                    <a:pathLst>
                      <a:path w="18" h="35">
                        <a:moveTo>
                          <a:pt x="17" y="27"/>
                        </a:moveTo>
                        <a:lnTo>
                          <a:pt x="17" y="21"/>
                        </a:lnTo>
                        <a:lnTo>
                          <a:pt x="0" y="7"/>
                        </a:lnTo>
                        <a:lnTo>
                          <a:pt x="0" y="0"/>
                        </a:lnTo>
                        <a:lnTo>
                          <a:pt x="0" y="7"/>
                        </a:lnTo>
                        <a:lnTo>
                          <a:pt x="0" y="13"/>
                        </a:lnTo>
                        <a:lnTo>
                          <a:pt x="17" y="27"/>
                        </a:lnTo>
                        <a:lnTo>
                          <a:pt x="17" y="34"/>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58" name="Line 790"/>
                  <p:cNvSpPr>
                    <a:spLocks noChangeShapeType="1"/>
                  </p:cNvSpPr>
                  <p:nvPr/>
                </p:nvSpPr>
                <p:spPr bwMode="auto">
                  <a:xfrm flipH="1" flipV="1">
                    <a:off x="3836" y="496"/>
                    <a:ext cx="24" cy="82"/>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18" name="Group 791"/>
                <p:cNvGrpSpPr>
                  <a:grpSpLocks/>
                </p:cNvGrpSpPr>
                <p:nvPr/>
              </p:nvGrpSpPr>
              <p:grpSpPr bwMode="auto">
                <a:xfrm>
                  <a:off x="3836" y="462"/>
                  <a:ext cx="42" cy="109"/>
                  <a:chOff x="3836" y="462"/>
                  <a:chExt cx="42" cy="109"/>
                </a:xfrm>
              </p:grpSpPr>
              <p:sp>
                <p:nvSpPr>
                  <p:cNvPr id="7960" name="Freeform 792"/>
                  <p:cNvSpPr>
                    <a:spLocks/>
                  </p:cNvSpPr>
                  <p:nvPr/>
                </p:nvSpPr>
                <p:spPr bwMode="auto">
                  <a:xfrm>
                    <a:off x="3860" y="536"/>
                    <a:ext cx="18" cy="35"/>
                  </a:xfrm>
                  <a:custGeom>
                    <a:avLst/>
                    <a:gdLst/>
                    <a:ahLst/>
                    <a:cxnLst>
                      <a:cxn ang="0">
                        <a:pos x="17" y="20"/>
                      </a:cxn>
                      <a:cxn ang="0">
                        <a:pos x="0" y="6"/>
                      </a:cxn>
                      <a:cxn ang="0">
                        <a:pos x="0" y="0"/>
                      </a:cxn>
                      <a:cxn ang="0">
                        <a:pos x="0" y="6"/>
                      </a:cxn>
                      <a:cxn ang="0">
                        <a:pos x="0" y="13"/>
                      </a:cxn>
                      <a:cxn ang="0">
                        <a:pos x="0" y="20"/>
                      </a:cxn>
                      <a:cxn ang="0">
                        <a:pos x="17" y="34"/>
                      </a:cxn>
                    </a:cxnLst>
                    <a:rect l="0" t="0" r="r" b="b"/>
                    <a:pathLst>
                      <a:path w="18" h="35">
                        <a:moveTo>
                          <a:pt x="17" y="20"/>
                        </a:moveTo>
                        <a:lnTo>
                          <a:pt x="0" y="6"/>
                        </a:lnTo>
                        <a:lnTo>
                          <a:pt x="0" y="0"/>
                        </a:lnTo>
                        <a:lnTo>
                          <a:pt x="0" y="6"/>
                        </a:lnTo>
                        <a:lnTo>
                          <a:pt x="0" y="13"/>
                        </a:lnTo>
                        <a:lnTo>
                          <a:pt x="0" y="20"/>
                        </a:lnTo>
                        <a:lnTo>
                          <a:pt x="17" y="34"/>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61" name="Line 793"/>
                  <p:cNvSpPr>
                    <a:spLocks noChangeShapeType="1"/>
                  </p:cNvSpPr>
                  <p:nvPr/>
                </p:nvSpPr>
                <p:spPr bwMode="auto">
                  <a:xfrm flipH="1" flipV="1">
                    <a:off x="3836" y="462"/>
                    <a:ext cx="24" cy="87"/>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21" name="Group 794"/>
                <p:cNvGrpSpPr>
                  <a:grpSpLocks/>
                </p:cNvGrpSpPr>
                <p:nvPr/>
              </p:nvGrpSpPr>
              <p:grpSpPr bwMode="auto">
                <a:xfrm>
                  <a:off x="3844" y="503"/>
                  <a:ext cx="44" cy="107"/>
                  <a:chOff x="3844" y="503"/>
                  <a:chExt cx="44" cy="107"/>
                </a:xfrm>
              </p:grpSpPr>
              <p:sp>
                <p:nvSpPr>
                  <p:cNvPr id="7963" name="Freeform 795"/>
                  <p:cNvSpPr>
                    <a:spLocks/>
                  </p:cNvSpPr>
                  <p:nvPr/>
                </p:nvSpPr>
                <p:spPr bwMode="auto">
                  <a:xfrm>
                    <a:off x="3869" y="577"/>
                    <a:ext cx="19" cy="33"/>
                  </a:xfrm>
                  <a:custGeom>
                    <a:avLst/>
                    <a:gdLst/>
                    <a:ahLst/>
                    <a:cxnLst>
                      <a:cxn ang="0">
                        <a:pos x="18" y="19"/>
                      </a:cxn>
                      <a:cxn ang="0">
                        <a:pos x="0" y="6"/>
                      </a:cxn>
                      <a:cxn ang="0">
                        <a:pos x="0" y="0"/>
                      </a:cxn>
                      <a:cxn ang="0">
                        <a:pos x="0" y="6"/>
                      </a:cxn>
                      <a:cxn ang="0">
                        <a:pos x="0" y="12"/>
                      </a:cxn>
                      <a:cxn ang="0">
                        <a:pos x="0" y="19"/>
                      </a:cxn>
                      <a:cxn ang="0">
                        <a:pos x="18" y="32"/>
                      </a:cxn>
                    </a:cxnLst>
                    <a:rect l="0" t="0" r="r" b="b"/>
                    <a:pathLst>
                      <a:path w="19" h="33">
                        <a:moveTo>
                          <a:pt x="18" y="19"/>
                        </a:moveTo>
                        <a:lnTo>
                          <a:pt x="0" y="6"/>
                        </a:lnTo>
                        <a:lnTo>
                          <a:pt x="0" y="0"/>
                        </a:lnTo>
                        <a:lnTo>
                          <a:pt x="0" y="6"/>
                        </a:lnTo>
                        <a:lnTo>
                          <a:pt x="0" y="12"/>
                        </a:lnTo>
                        <a:lnTo>
                          <a:pt x="0" y="19"/>
                        </a:lnTo>
                        <a:lnTo>
                          <a:pt x="18" y="32"/>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64" name="Line 796"/>
                  <p:cNvSpPr>
                    <a:spLocks noChangeShapeType="1"/>
                  </p:cNvSpPr>
                  <p:nvPr/>
                </p:nvSpPr>
                <p:spPr bwMode="auto">
                  <a:xfrm flipH="1" flipV="1">
                    <a:off x="3844" y="503"/>
                    <a:ext cx="25" cy="88"/>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24" name="Group 797"/>
                <p:cNvGrpSpPr>
                  <a:grpSpLocks/>
                </p:cNvGrpSpPr>
                <p:nvPr/>
              </p:nvGrpSpPr>
              <p:grpSpPr bwMode="auto">
                <a:xfrm>
                  <a:off x="3893" y="659"/>
                  <a:ext cx="18" cy="121"/>
                  <a:chOff x="3893" y="659"/>
                  <a:chExt cx="18" cy="121"/>
                </a:xfrm>
              </p:grpSpPr>
              <p:sp>
                <p:nvSpPr>
                  <p:cNvPr id="7966" name="Freeform 798"/>
                  <p:cNvSpPr>
                    <a:spLocks/>
                  </p:cNvSpPr>
                  <p:nvPr/>
                </p:nvSpPr>
                <p:spPr bwMode="auto">
                  <a:xfrm>
                    <a:off x="3893" y="740"/>
                    <a:ext cx="18" cy="40"/>
                  </a:xfrm>
                  <a:custGeom>
                    <a:avLst/>
                    <a:gdLst/>
                    <a:ahLst/>
                    <a:cxnLst>
                      <a:cxn ang="0">
                        <a:pos x="0" y="26"/>
                      </a:cxn>
                      <a:cxn ang="0">
                        <a:pos x="0" y="19"/>
                      </a:cxn>
                      <a:cxn ang="0">
                        <a:pos x="17" y="7"/>
                      </a:cxn>
                      <a:cxn ang="0">
                        <a:pos x="17" y="0"/>
                      </a:cxn>
                      <a:cxn ang="0">
                        <a:pos x="17" y="7"/>
                      </a:cxn>
                      <a:cxn ang="0">
                        <a:pos x="17" y="13"/>
                      </a:cxn>
                      <a:cxn ang="0">
                        <a:pos x="17" y="26"/>
                      </a:cxn>
                      <a:cxn ang="0">
                        <a:pos x="17" y="32"/>
                      </a:cxn>
                      <a:cxn ang="0">
                        <a:pos x="0" y="39"/>
                      </a:cxn>
                    </a:cxnLst>
                    <a:rect l="0" t="0" r="r" b="b"/>
                    <a:pathLst>
                      <a:path w="18" h="40">
                        <a:moveTo>
                          <a:pt x="0" y="26"/>
                        </a:moveTo>
                        <a:lnTo>
                          <a:pt x="0" y="19"/>
                        </a:lnTo>
                        <a:lnTo>
                          <a:pt x="17" y="7"/>
                        </a:lnTo>
                        <a:lnTo>
                          <a:pt x="17" y="0"/>
                        </a:lnTo>
                        <a:lnTo>
                          <a:pt x="17" y="7"/>
                        </a:lnTo>
                        <a:lnTo>
                          <a:pt x="17" y="13"/>
                        </a:lnTo>
                        <a:lnTo>
                          <a:pt x="17" y="26"/>
                        </a:lnTo>
                        <a:lnTo>
                          <a:pt x="17" y="32"/>
                        </a:lnTo>
                        <a:lnTo>
                          <a:pt x="0" y="39"/>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67" name="Line 799"/>
                  <p:cNvSpPr>
                    <a:spLocks noChangeShapeType="1"/>
                  </p:cNvSpPr>
                  <p:nvPr/>
                </p:nvSpPr>
                <p:spPr bwMode="auto">
                  <a:xfrm flipV="1">
                    <a:off x="3901" y="659"/>
                    <a:ext cx="0" cy="96"/>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27" name="Group 800"/>
                <p:cNvGrpSpPr>
                  <a:grpSpLocks/>
                </p:cNvGrpSpPr>
                <p:nvPr/>
              </p:nvGrpSpPr>
              <p:grpSpPr bwMode="auto">
                <a:xfrm>
                  <a:off x="3884" y="610"/>
                  <a:ext cx="19" cy="131"/>
                  <a:chOff x="3884" y="610"/>
                  <a:chExt cx="19" cy="131"/>
                </a:xfrm>
              </p:grpSpPr>
              <p:sp>
                <p:nvSpPr>
                  <p:cNvPr id="7969" name="Freeform 801"/>
                  <p:cNvSpPr>
                    <a:spLocks/>
                  </p:cNvSpPr>
                  <p:nvPr/>
                </p:nvSpPr>
                <p:spPr bwMode="auto">
                  <a:xfrm>
                    <a:off x="3884" y="706"/>
                    <a:ext cx="19" cy="35"/>
                  </a:xfrm>
                  <a:custGeom>
                    <a:avLst/>
                    <a:gdLst/>
                    <a:ahLst/>
                    <a:cxnLst>
                      <a:cxn ang="0">
                        <a:pos x="0" y="20"/>
                      </a:cxn>
                      <a:cxn ang="0">
                        <a:pos x="0" y="13"/>
                      </a:cxn>
                      <a:cxn ang="0">
                        <a:pos x="8" y="0"/>
                      </a:cxn>
                      <a:cxn ang="0">
                        <a:pos x="18" y="0"/>
                      </a:cxn>
                      <a:cxn ang="0">
                        <a:pos x="18" y="6"/>
                      </a:cxn>
                      <a:cxn ang="0">
                        <a:pos x="18" y="13"/>
                      </a:cxn>
                      <a:cxn ang="0">
                        <a:pos x="8" y="27"/>
                      </a:cxn>
                      <a:cxn ang="0">
                        <a:pos x="8" y="34"/>
                      </a:cxn>
                    </a:cxnLst>
                    <a:rect l="0" t="0" r="r" b="b"/>
                    <a:pathLst>
                      <a:path w="19" h="35">
                        <a:moveTo>
                          <a:pt x="0" y="20"/>
                        </a:moveTo>
                        <a:lnTo>
                          <a:pt x="0" y="13"/>
                        </a:lnTo>
                        <a:lnTo>
                          <a:pt x="8" y="0"/>
                        </a:lnTo>
                        <a:lnTo>
                          <a:pt x="18" y="0"/>
                        </a:lnTo>
                        <a:lnTo>
                          <a:pt x="18" y="6"/>
                        </a:lnTo>
                        <a:lnTo>
                          <a:pt x="18" y="13"/>
                        </a:lnTo>
                        <a:lnTo>
                          <a:pt x="8" y="27"/>
                        </a:lnTo>
                        <a:lnTo>
                          <a:pt x="8" y="34"/>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70" name="Line 802"/>
                  <p:cNvSpPr>
                    <a:spLocks noChangeShapeType="1"/>
                  </p:cNvSpPr>
                  <p:nvPr/>
                </p:nvSpPr>
                <p:spPr bwMode="auto">
                  <a:xfrm flipV="1">
                    <a:off x="3901" y="610"/>
                    <a:ext cx="0" cy="104"/>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30" name="Group 803"/>
                <p:cNvGrpSpPr>
                  <a:grpSpLocks/>
                </p:cNvGrpSpPr>
                <p:nvPr/>
              </p:nvGrpSpPr>
              <p:grpSpPr bwMode="auto">
                <a:xfrm>
                  <a:off x="3884" y="578"/>
                  <a:ext cx="19" cy="120"/>
                  <a:chOff x="3884" y="578"/>
                  <a:chExt cx="19" cy="120"/>
                </a:xfrm>
              </p:grpSpPr>
              <p:sp>
                <p:nvSpPr>
                  <p:cNvPr id="7972" name="Freeform 804"/>
                  <p:cNvSpPr>
                    <a:spLocks/>
                  </p:cNvSpPr>
                  <p:nvPr/>
                </p:nvSpPr>
                <p:spPr bwMode="auto">
                  <a:xfrm>
                    <a:off x="3884" y="665"/>
                    <a:ext cx="19" cy="33"/>
                  </a:xfrm>
                  <a:custGeom>
                    <a:avLst/>
                    <a:gdLst/>
                    <a:ahLst/>
                    <a:cxnLst>
                      <a:cxn ang="0">
                        <a:pos x="0" y="25"/>
                      </a:cxn>
                      <a:cxn ang="0">
                        <a:pos x="0" y="19"/>
                      </a:cxn>
                      <a:cxn ang="0">
                        <a:pos x="18" y="6"/>
                      </a:cxn>
                      <a:cxn ang="0">
                        <a:pos x="18" y="0"/>
                      </a:cxn>
                      <a:cxn ang="0">
                        <a:pos x="18" y="6"/>
                      </a:cxn>
                      <a:cxn ang="0">
                        <a:pos x="18" y="12"/>
                      </a:cxn>
                      <a:cxn ang="0">
                        <a:pos x="18" y="19"/>
                      </a:cxn>
                      <a:cxn ang="0">
                        <a:pos x="18" y="25"/>
                      </a:cxn>
                      <a:cxn ang="0">
                        <a:pos x="0" y="32"/>
                      </a:cxn>
                    </a:cxnLst>
                    <a:rect l="0" t="0" r="r" b="b"/>
                    <a:pathLst>
                      <a:path w="19" h="33">
                        <a:moveTo>
                          <a:pt x="0" y="25"/>
                        </a:moveTo>
                        <a:lnTo>
                          <a:pt x="0" y="19"/>
                        </a:lnTo>
                        <a:lnTo>
                          <a:pt x="18" y="6"/>
                        </a:lnTo>
                        <a:lnTo>
                          <a:pt x="18" y="0"/>
                        </a:lnTo>
                        <a:lnTo>
                          <a:pt x="18" y="6"/>
                        </a:lnTo>
                        <a:lnTo>
                          <a:pt x="18" y="12"/>
                        </a:lnTo>
                        <a:lnTo>
                          <a:pt x="18" y="19"/>
                        </a:lnTo>
                        <a:lnTo>
                          <a:pt x="18" y="25"/>
                        </a:lnTo>
                        <a:lnTo>
                          <a:pt x="0" y="32"/>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73" name="Line 805"/>
                  <p:cNvSpPr>
                    <a:spLocks noChangeShapeType="1"/>
                  </p:cNvSpPr>
                  <p:nvPr/>
                </p:nvSpPr>
                <p:spPr bwMode="auto">
                  <a:xfrm flipV="1">
                    <a:off x="3893" y="578"/>
                    <a:ext cx="0" cy="103"/>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33" name="Group 806"/>
                <p:cNvGrpSpPr>
                  <a:grpSpLocks/>
                </p:cNvGrpSpPr>
                <p:nvPr/>
              </p:nvGrpSpPr>
              <p:grpSpPr bwMode="auto">
                <a:xfrm>
                  <a:off x="3884" y="543"/>
                  <a:ext cx="19" cy="124"/>
                  <a:chOff x="3884" y="543"/>
                  <a:chExt cx="19" cy="124"/>
                </a:xfrm>
              </p:grpSpPr>
              <p:sp>
                <p:nvSpPr>
                  <p:cNvPr id="7975" name="Freeform 807"/>
                  <p:cNvSpPr>
                    <a:spLocks/>
                  </p:cNvSpPr>
                  <p:nvPr/>
                </p:nvSpPr>
                <p:spPr bwMode="auto">
                  <a:xfrm>
                    <a:off x="3884" y="624"/>
                    <a:ext cx="19" cy="43"/>
                  </a:xfrm>
                  <a:custGeom>
                    <a:avLst/>
                    <a:gdLst/>
                    <a:ahLst/>
                    <a:cxnLst>
                      <a:cxn ang="0">
                        <a:pos x="0" y="27"/>
                      </a:cxn>
                      <a:cxn ang="0">
                        <a:pos x="0" y="21"/>
                      </a:cxn>
                      <a:cxn ang="0">
                        <a:pos x="18" y="6"/>
                      </a:cxn>
                      <a:cxn ang="0">
                        <a:pos x="18" y="0"/>
                      </a:cxn>
                      <a:cxn ang="0">
                        <a:pos x="18" y="6"/>
                      </a:cxn>
                      <a:cxn ang="0">
                        <a:pos x="18" y="14"/>
                      </a:cxn>
                      <a:cxn ang="0">
                        <a:pos x="18" y="27"/>
                      </a:cxn>
                      <a:cxn ang="0">
                        <a:pos x="18" y="35"/>
                      </a:cxn>
                      <a:cxn ang="0">
                        <a:pos x="0" y="42"/>
                      </a:cxn>
                    </a:cxnLst>
                    <a:rect l="0" t="0" r="r" b="b"/>
                    <a:pathLst>
                      <a:path w="19" h="43">
                        <a:moveTo>
                          <a:pt x="0" y="27"/>
                        </a:moveTo>
                        <a:lnTo>
                          <a:pt x="0" y="21"/>
                        </a:lnTo>
                        <a:lnTo>
                          <a:pt x="18" y="6"/>
                        </a:lnTo>
                        <a:lnTo>
                          <a:pt x="18" y="0"/>
                        </a:lnTo>
                        <a:lnTo>
                          <a:pt x="18" y="6"/>
                        </a:lnTo>
                        <a:lnTo>
                          <a:pt x="18" y="14"/>
                        </a:lnTo>
                        <a:lnTo>
                          <a:pt x="18" y="27"/>
                        </a:lnTo>
                        <a:lnTo>
                          <a:pt x="18" y="35"/>
                        </a:lnTo>
                        <a:lnTo>
                          <a:pt x="0" y="42"/>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76" name="Line 808"/>
                  <p:cNvSpPr>
                    <a:spLocks noChangeShapeType="1"/>
                  </p:cNvSpPr>
                  <p:nvPr/>
                </p:nvSpPr>
                <p:spPr bwMode="auto">
                  <a:xfrm flipV="1">
                    <a:off x="3893" y="543"/>
                    <a:ext cx="0" cy="97"/>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36" name="Group 809"/>
                <p:cNvGrpSpPr>
                  <a:grpSpLocks/>
                </p:cNvGrpSpPr>
                <p:nvPr/>
              </p:nvGrpSpPr>
              <p:grpSpPr bwMode="auto">
                <a:xfrm>
                  <a:off x="3876" y="509"/>
                  <a:ext cx="20" cy="122"/>
                  <a:chOff x="3876" y="509"/>
                  <a:chExt cx="20" cy="122"/>
                </a:xfrm>
              </p:grpSpPr>
              <p:sp>
                <p:nvSpPr>
                  <p:cNvPr id="7978" name="Freeform 810"/>
                  <p:cNvSpPr>
                    <a:spLocks/>
                  </p:cNvSpPr>
                  <p:nvPr/>
                </p:nvSpPr>
                <p:spPr bwMode="auto">
                  <a:xfrm>
                    <a:off x="3876" y="597"/>
                    <a:ext cx="20" cy="34"/>
                  </a:xfrm>
                  <a:custGeom>
                    <a:avLst/>
                    <a:gdLst/>
                    <a:ahLst/>
                    <a:cxnLst>
                      <a:cxn ang="0">
                        <a:pos x="0" y="26"/>
                      </a:cxn>
                      <a:cxn ang="0">
                        <a:pos x="0" y="19"/>
                      </a:cxn>
                      <a:cxn ang="0">
                        <a:pos x="19" y="6"/>
                      </a:cxn>
                      <a:cxn ang="0">
                        <a:pos x="19" y="0"/>
                      </a:cxn>
                      <a:cxn ang="0">
                        <a:pos x="19" y="6"/>
                      </a:cxn>
                      <a:cxn ang="0">
                        <a:pos x="19" y="13"/>
                      </a:cxn>
                      <a:cxn ang="0">
                        <a:pos x="19" y="19"/>
                      </a:cxn>
                      <a:cxn ang="0">
                        <a:pos x="19" y="26"/>
                      </a:cxn>
                      <a:cxn ang="0">
                        <a:pos x="0" y="33"/>
                      </a:cxn>
                    </a:cxnLst>
                    <a:rect l="0" t="0" r="r" b="b"/>
                    <a:pathLst>
                      <a:path w="20" h="34">
                        <a:moveTo>
                          <a:pt x="0" y="26"/>
                        </a:moveTo>
                        <a:lnTo>
                          <a:pt x="0" y="19"/>
                        </a:lnTo>
                        <a:lnTo>
                          <a:pt x="19" y="6"/>
                        </a:lnTo>
                        <a:lnTo>
                          <a:pt x="19" y="0"/>
                        </a:lnTo>
                        <a:lnTo>
                          <a:pt x="19" y="6"/>
                        </a:lnTo>
                        <a:lnTo>
                          <a:pt x="19" y="13"/>
                        </a:lnTo>
                        <a:lnTo>
                          <a:pt x="19" y="19"/>
                        </a:lnTo>
                        <a:lnTo>
                          <a:pt x="19" y="26"/>
                        </a:lnTo>
                        <a:lnTo>
                          <a:pt x="0" y="33"/>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79" name="Line 811"/>
                  <p:cNvSpPr>
                    <a:spLocks noChangeShapeType="1"/>
                  </p:cNvSpPr>
                  <p:nvPr/>
                </p:nvSpPr>
                <p:spPr bwMode="auto">
                  <a:xfrm flipV="1">
                    <a:off x="3884" y="509"/>
                    <a:ext cx="9" cy="101"/>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39" name="Group 812"/>
                <p:cNvGrpSpPr>
                  <a:grpSpLocks/>
                </p:cNvGrpSpPr>
                <p:nvPr/>
              </p:nvGrpSpPr>
              <p:grpSpPr bwMode="auto">
                <a:xfrm>
                  <a:off x="3876" y="469"/>
                  <a:ext cx="20" cy="123"/>
                  <a:chOff x="3876" y="469"/>
                  <a:chExt cx="20" cy="123"/>
                </a:xfrm>
              </p:grpSpPr>
              <p:sp>
                <p:nvSpPr>
                  <p:cNvPr id="7981" name="Freeform 813"/>
                  <p:cNvSpPr>
                    <a:spLocks/>
                  </p:cNvSpPr>
                  <p:nvPr/>
                </p:nvSpPr>
                <p:spPr bwMode="auto">
                  <a:xfrm>
                    <a:off x="3876" y="557"/>
                    <a:ext cx="20" cy="35"/>
                  </a:xfrm>
                  <a:custGeom>
                    <a:avLst/>
                    <a:gdLst/>
                    <a:ahLst/>
                    <a:cxnLst>
                      <a:cxn ang="0">
                        <a:pos x="0" y="27"/>
                      </a:cxn>
                      <a:cxn ang="0">
                        <a:pos x="0" y="20"/>
                      </a:cxn>
                      <a:cxn ang="0">
                        <a:pos x="19" y="6"/>
                      </a:cxn>
                      <a:cxn ang="0">
                        <a:pos x="19" y="0"/>
                      </a:cxn>
                      <a:cxn ang="0">
                        <a:pos x="19" y="6"/>
                      </a:cxn>
                      <a:cxn ang="0">
                        <a:pos x="19" y="13"/>
                      </a:cxn>
                      <a:cxn ang="0">
                        <a:pos x="19" y="20"/>
                      </a:cxn>
                      <a:cxn ang="0">
                        <a:pos x="19" y="27"/>
                      </a:cxn>
                      <a:cxn ang="0">
                        <a:pos x="0" y="34"/>
                      </a:cxn>
                    </a:cxnLst>
                    <a:rect l="0" t="0" r="r" b="b"/>
                    <a:pathLst>
                      <a:path w="20" h="35">
                        <a:moveTo>
                          <a:pt x="0" y="27"/>
                        </a:moveTo>
                        <a:lnTo>
                          <a:pt x="0" y="20"/>
                        </a:lnTo>
                        <a:lnTo>
                          <a:pt x="19" y="6"/>
                        </a:lnTo>
                        <a:lnTo>
                          <a:pt x="19" y="0"/>
                        </a:lnTo>
                        <a:lnTo>
                          <a:pt x="19" y="6"/>
                        </a:lnTo>
                        <a:lnTo>
                          <a:pt x="19" y="13"/>
                        </a:lnTo>
                        <a:lnTo>
                          <a:pt x="19" y="20"/>
                        </a:lnTo>
                        <a:lnTo>
                          <a:pt x="19" y="27"/>
                        </a:lnTo>
                        <a:lnTo>
                          <a:pt x="0" y="34"/>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82" name="Line 814"/>
                  <p:cNvSpPr>
                    <a:spLocks noChangeShapeType="1"/>
                  </p:cNvSpPr>
                  <p:nvPr/>
                </p:nvSpPr>
                <p:spPr bwMode="auto">
                  <a:xfrm flipV="1">
                    <a:off x="3884" y="469"/>
                    <a:ext cx="0" cy="103"/>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42" name="Group 815"/>
                <p:cNvGrpSpPr>
                  <a:grpSpLocks/>
                </p:cNvGrpSpPr>
                <p:nvPr/>
              </p:nvGrpSpPr>
              <p:grpSpPr bwMode="auto">
                <a:xfrm>
                  <a:off x="3876" y="455"/>
                  <a:ext cx="20" cy="124"/>
                  <a:chOff x="3876" y="455"/>
                  <a:chExt cx="20" cy="124"/>
                </a:xfrm>
              </p:grpSpPr>
              <p:sp>
                <p:nvSpPr>
                  <p:cNvPr id="7984" name="Freeform 816"/>
                  <p:cNvSpPr>
                    <a:spLocks/>
                  </p:cNvSpPr>
                  <p:nvPr/>
                </p:nvSpPr>
                <p:spPr bwMode="auto">
                  <a:xfrm>
                    <a:off x="3876" y="536"/>
                    <a:ext cx="20" cy="43"/>
                  </a:xfrm>
                  <a:custGeom>
                    <a:avLst/>
                    <a:gdLst/>
                    <a:ahLst/>
                    <a:cxnLst>
                      <a:cxn ang="0">
                        <a:pos x="0" y="27"/>
                      </a:cxn>
                      <a:cxn ang="0">
                        <a:pos x="0" y="21"/>
                      </a:cxn>
                      <a:cxn ang="0">
                        <a:pos x="19" y="6"/>
                      </a:cxn>
                      <a:cxn ang="0">
                        <a:pos x="19" y="0"/>
                      </a:cxn>
                      <a:cxn ang="0">
                        <a:pos x="19" y="6"/>
                      </a:cxn>
                      <a:cxn ang="0">
                        <a:pos x="19" y="14"/>
                      </a:cxn>
                      <a:cxn ang="0">
                        <a:pos x="19" y="27"/>
                      </a:cxn>
                      <a:cxn ang="0">
                        <a:pos x="19" y="35"/>
                      </a:cxn>
                      <a:cxn ang="0">
                        <a:pos x="0" y="42"/>
                      </a:cxn>
                    </a:cxnLst>
                    <a:rect l="0" t="0" r="r" b="b"/>
                    <a:pathLst>
                      <a:path w="20" h="43">
                        <a:moveTo>
                          <a:pt x="0" y="27"/>
                        </a:moveTo>
                        <a:lnTo>
                          <a:pt x="0" y="21"/>
                        </a:lnTo>
                        <a:lnTo>
                          <a:pt x="19" y="6"/>
                        </a:lnTo>
                        <a:lnTo>
                          <a:pt x="19" y="0"/>
                        </a:lnTo>
                        <a:lnTo>
                          <a:pt x="19" y="6"/>
                        </a:lnTo>
                        <a:lnTo>
                          <a:pt x="19" y="14"/>
                        </a:lnTo>
                        <a:lnTo>
                          <a:pt x="19" y="27"/>
                        </a:lnTo>
                        <a:lnTo>
                          <a:pt x="19" y="35"/>
                        </a:lnTo>
                        <a:lnTo>
                          <a:pt x="0" y="42"/>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85" name="Line 817"/>
                  <p:cNvSpPr>
                    <a:spLocks noChangeShapeType="1"/>
                  </p:cNvSpPr>
                  <p:nvPr/>
                </p:nvSpPr>
                <p:spPr bwMode="auto">
                  <a:xfrm flipV="1">
                    <a:off x="3884" y="455"/>
                    <a:ext cx="0" cy="96"/>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45" name="Group 818"/>
                <p:cNvGrpSpPr>
                  <a:grpSpLocks/>
                </p:cNvGrpSpPr>
                <p:nvPr/>
              </p:nvGrpSpPr>
              <p:grpSpPr bwMode="auto">
                <a:xfrm>
                  <a:off x="3869" y="429"/>
                  <a:ext cx="19" cy="121"/>
                  <a:chOff x="3869" y="429"/>
                  <a:chExt cx="19" cy="121"/>
                </a:xfrm>
              </p:grpSpPr>
              <p:sp>
                <p:nvSpPr>
                  <p:cNvPr id="7987" name="Freeform 819"/>
                  <p:cNvSpPr>
                    <a:spLocks/>
                  </p:cNvSpPr>
                  <p:nvPr/>
                </p:nvSpPr>
                <p:spPr bwMode="auto">
                  <a:xfrm>
                    <a:off x="3869" y="516"/>
                    <a:ext cx="19" cy="34"/>
                  </a:xfrm>
                  <a:custGeom>
                    <a:avLst/>
                    <a:gdLst/>
                    <a:ahLst/>
                    <a:cxnLst>
                      <a:cxn ang="0">
                        <a:pos x="0" y="19"/>
                      </a:cxn>
                      <a:cxn ang="0">
                        <a:pos x="0" y="13"/>
                      </a:cxn>
                      <a:cxn ang="0">
                        <a:pos x="0" y="6"/>
                      </a:cxn>
                      <a:cxn ang="0">
                        <a:pos x="0" y="0"/>
                      </a:cxn>
                      <a:cxn ang="0">
                        <a:pos x="18" y="6"/>
                      </a:cxn>
                      <a:cxn ang="0">
                        <a:pos x="18" y="26"/>
                      </a:cxn>
                      <a:cxn ang="0">
                        <a:pos x="18" y="33"/>
                      </a:cxn>
                    </a:cxnLst>
                    <a:rect l="0" t="0" r="r" b="b"/>
                    <a:pathLst>
                      <a:path w="19" h="34">
                        <a:moveTo>
                          <a:pt x="0" y="19"/>
                        </a:moveTo>
                        <a:lnTo>
                          <a:pt x="0" y="13"/>
                        </a:lnTo>
                        <a:lnTo>
                          <a:pt x="0" y="6"/>
                        </a:lnTo>
                        <a:lnTo>
                          <a:pt x="0" y="0"/>
                        </a:lnTo>
                        <a:lnTo>
                          <a:pt x="18" y="6"/>
                        </a:lnTo>
                        <a:lnTo>
                          <a:pt x="18" y="26"/>
                        </a:lnTo>
                        <a:lnTo>
                          <a:pt x="18" y="33"/>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88" name="Line 820"/>
                  <p:cNvSpPr>
                    <a:spLocks noChangeShapeType="1"/>
                  </p:cNvSpPr>
                  <p:nvPr/>
                </p:nvSpPr>
                <p:spPr bwMode="auto">
                  <a:xfrm flipV="1">
                    <a:off x="3869" y="429"/>
                    <a:ext cx="0" cy="96"/>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sp>
            <p:nvSpPr>
              <p:cNvPr id="7989" name="Line 821"/>
              <p:cNvSpPr>
                <a:spLocks noChangeShapeType="1"/>
              </p:cNvSpPr>
              <p:nvPr/>
            </p:nvSpPr>
            <p:spPr bwMode="auto">
              <a:xfrm flipH="1" flipV="1">
                <a:off x="3589" y="827"/>
                <a:ext cx="15" cy="134"/>
              </a:xfrm>
              <a:prstGeom prst="line">
                <a:avLst/>
              </a:prstGeom>
              <a:noFill/>
              <a:ln w="254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990" name="Freeform 822"/>
              <p:cNvSpPr>
                <a:spLocks/>
              </p:cNvSpPr>
              <p:nvPr/>
            </p:nvSpPr>
            <p:spPr bwMode="auto">
              <a:xfrm>
                <a:off x="3658" y="1515"/>
                <a:ext cx="54" cy="57"/>
              </a:xfrm>
              <a:custGeom>
                <a:avLst/>
                <a:gdLst/>
                <a:ahLst/>
                <a:cxnLst>
                  <a:cxn ang="0">
                    <a:pos x="56" y="62"/>
                  </a:cxn>
                  <a:cxn ang="0">
                    <a:pos x="47" y="55"/>
                  </a:cxn>
                  <a:cxn ang="0">
                    <a:pos x="23" y="34"/>
                  </a:cxn>
                  <a:cxn ang="0">
                    <a:pos x="7" y="20"/>
                  </a:cxn>
                  <a:cxn ang="0">
                    <a:pos x="0" y="6"/>
                  </a:cxn>
                  <a:cxn ang="0">
                    <a:pos x="0" y="0"/>
                  </a:cxn>
                </a:cxnLst>
                <a:rect l="0" t="0" r="r" b="b"/>
                <a:pathLst>
                  <a:path w="57" h="63">
                    <a:moveTo>
                      <a:pt x="56" y="62"/>
                    </a:moveTo>
                    <a:lnTo>
                      <a:pt x="47" y="55"/>
                    </a:lnTo>
                    <a:lnTo>
                      <a:pt x="23" y="34"/>
                    </a:lnTo>
                    <a:lnTo>
                      <a:pt x="7" y="20"/>
                    </a:lnTo>
                    <a:lnTo>
                      <a:pt x="0" y="6"/>
                    </a:lnTo>
                    <a:lnTo>
                      <a:pt x="0" y="0"/>
                    </a:lnTo>
                  </a:path>
                </a:pathLst>
              </a:custGeom>
              <a:noFill/>
              <a:ln w="254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91" name="Arc 823"/>
              <p:cNvSpPr>
                <a:spLocks/>
              </p:cNvSpPr>
              <p:nvPr/>
            </p:nvSpPr>
            <p:spPr bwMode="auto">
              <a:xfrm>
                <a:off x="3772" y="1098"/>
                <a:ext cx="10" cy="8"/>
              </a:xfrm>
              <a:custGeom>
                <a:avLst/>
                <a:gdLst>
                  <a:gd name="G0" fmla="+- 21600 0 0"/>
                  <a:gd name="G1" fmla="+- 0 0 0"/>
                  <a:gd name="G2" fmla="+- 21600 0 0"/>
                  <a:gd name="T0" fmla="*/ 19339 w 21600"/>
                  <a:gd name="T1" fmla="*/ 21481 h 21481"/>
                  <a:gd name="T2" fmla="*/ 0 w 21600"/>
                  <a:gd name="T3" fmla="*/ 0 h 21481"/>
                  <a:gd name="T4" fmla="*/ 21600 w 21600"/>
                  <a:gd name="T5" fmla="*/ 0 h 21481"/>
                </a:gdLst>
                <a:ahLst/>
                <a:cxnLst>
                  <a:cxn ang="0">
                    <a:pos x="T0" y="T1"/>
                  </a:cxn>
                  <a:cxn ang="0">
                    <a:pos x="T2" y="T3"/>
                  </a:cxn>
                  <a:cxn ang="0">
                    <a:pos x="T4" y="T5"/>
                  </a:cxn>
                </a:cxnLst>
                <a:rect l="0" t="0" r="r" b="b"/>
                <a:pathLst>
                  <a:path w="21600" h="21481" fill="none" extrusionOk="0">
                    <a:moveTo>
                      <a:pt x="19338" y="21481"/>
                    </a:moveTo>
                    <a:cubicBezTo>
                      <a:pt x="8345" y="20324"/>
                      <a:pt x="0" y="11054"/>
                      <a:pt x="0" y="0"/>
                    </a:cubicBezTo>
                  </a:path>
                  <a:path w="21600" h="21481" stroke="0" extrusionOk="0">
                    <a:moveTo>
                      <a:pt x="19338" y="21481"/>
                    </a:moveTo>
                    <a:cubicBezTo>
                      <a:pt x="8345" y="20324"/>
                      <a:pt x="0" y="11054"/>
                      <a:pt x="0" y="0"/>
                    </a:cubicBezTo>
                    <a:lnTo>
                      <a:pt x="21600" y="0"/>
                    </a:lnTo>
                    <a:close/>
                  </a:path>
                </a:pathLst>
              </a:custGeom>
              <a:solidFill>
                <a:schemeClr val="accent1"/>
              </a:solidFill>
              <a:ln w="12700" cap="rnd">
                <a:solidFill>
                  <a:schemeClr val="accent1"/>
                </a:solidFill>
                <a:round/>
                <a:headEnd/>
                <a:tailEnd/>
              </a:ln>
              <a:effectLst/>
            </p:spPr>
            <p:txBody>
              <a:bodyPr wrap="none" anchor="ctr"/>
              <a:lstStyle/>
              <a:p>
                <a:pPr fontAlgn="base">
                  <a:spcBef>
                    <a:spcPct val="0"/>
                  </a:spcBef>
                  <a:spcAft>
                    <a:spcPct val="0"/>
                  </a:spcAft>
                </a:pPr>
                <a:endParaRPr lang="es-AR" sz="2400">
                  <a:solidFill>
                    <a:srgbClr val="000000"/>
                  </a:solidFill>
                </a:endParaRPr>
              </a:p>
            </p:txBody>
          </p:sp>
          <p:sp>
            <p:nvSpPr>
              <p:cNvPr id="7992" name="Freeform 824"/>
              <p:cNvSpPr>
                <a:spLocks/>
              </p:cNvSpPr>
              <p:nvPr/>
            </p:nvSpPr>
            <p:spPr bwMode="auto">
              <a:xfrm>
                <a:off x="3719" y="985"/>
                <a:ext cx="570" cy="177"/>
              </a:xfrm>
              <a:custGeom>
                <a:avLst/>
                <a:gdLst/>
                <a:ahLst/>
                <a:cxnLst>
                  <a:cxn ang="0">
                    <a:pos x="603" y="182"/>
                  </a:cxn>
                  <a:cxn ang="0">
                    <a:pos x="595" y="175"/>
                  </a:cxn>
                  <a:cxn ang="0">
                    <a:pos x="571" y="148"/>
                  </a:cxn>
                  <a:cxn ang="0">
                    <a:pos x="555" y="135"/>
                  </a:cxn>
                  <a:cxn ang="0">
                    <a:pos x="539" y="120"/>
                  </a:cxn>
                  <a:cxn ang="0">
                    <a:pos x="515" y="107"/>
                  </a:cxn>
                  <a:cxn ang="0">
                    <a:pos x="498" y="93"/>
                  </a:cxn>
                  <a:cxn ang="0">
                    <a:pos x="467" y="80"/>
                  </a:cxn>
                  <a:cxn ang="0">
                    <a:pos x="451" y="74"/>
                  </a:cxn>
                  <a:cxn ang="0">
                    <a:pos x="442" y="74"/>
                  </a:cxn>
                  <a:cxn ang="0">
                    <a:pos x="418" y="66"/>
                  </a:cxn>
                  <a:cxn ang="0">
                    <a:pos x="378" y="60"/>
                  </a:cxn>
                  <a:cxn ang="0">
                    <a:pos x="330" y="53"/>
                  </a:cxn>
                  <a:cxn ang="0">
                    <a:pos x="281" y="46"/>
                  </a:cxn>
                  <a:cxn ang="0">
                    <a:pos x="258" y="46"/>
                  </a:cxn>
                  <a:cxn ang="0">
                    <a:pos x="234" y="46"/>
                  </a:cxn>
                  <a:cxn ang="0">
                    <a:pos x="185" y="46"/>
                  </a:cxn>
                  <a:cxn ang="0">
                    <a:pos x="136" y="39"/>
                  </a:cxn>
                  <a:cxn ang="0">
                    <a:pos x="88" y="33"/>
                  </a:cxn>
                  <a:cxn ang="0">
                    <a:pos x="63" y="27"/>
                  </a:cxn>
                  <a:cxn ang="0">
                    <a:pos x="56" y="27"/>
                  </a:cxn>
                  <a:cxn ang="0">
                    <a:pos x="40" y="20"/>
                  </a:cxn>
                  <a:cxn ang="0">
                    <a:pos x="23" y="13"/>
                  </a:cxn>
                  <a:cxn ang="0">
                    <a:pos x="7" y="6"/>
                  </a:cxn>
                  <a:cxn ang="0">
                    <a:pos x="0" y="0"/>
                  </a:cxn>
                  <a:cxn ang="0">
                    <a:pos x="7" y="0"/>
                  </a:cxn>
                  <a:cxn ang="0">
                    <a:pos x="16" y="0"/>
                  </a:cxn>
                  <a:cxn ang="0">
                    <a:pos x="23" y="0"/>
                  </a:cxn>
                  <a:cxn ang="0">
                    <a:pos x="48" y="6"/>
                  </a:cxn>
                  <a:cxn ang="0">
                    <a:pos x="56" y="6"/>
                  </a:cxn>
                  <a:cxn ang="0">
                    <a:pos x="72" y="13"/>
                  </a:cxn>
                  <a:cxn ang="0">
                    <a:pos x="96" y="20"/>
                  </a:cxn>
                  <a:cxn ang="0">
                    <a:pos x="129" y="33"/>
                  </a:cxn>
                  <a:cxn ang="0">
                    <a:pos x="145" y="39"/>
                  </a:cxn>
                  <a:cxn ang="0">
                    <a:pos x="161" y="46"/>
                  </a:cxn>
                  <a:cxn ang="0">
                    <a:pos x="194" y="60"/>
                  </a:cxn>
                  <a:cxn ang="0">
                    <a:pos x="250" y="80"/>
                  </a:cxn>
                  <a:cxn ang="0">
                    <a:pos x="298" y="93"/>
                  </a:cxn>
                  <a:cxn ang="0">
                    <a:pos x="347" y="101"/>
                  </a:cxn>
                  <a:cxn ang="0">
                    <a:pos x="363" y="101"/>
                  </a:cxn>
                  <a:cxn ang="0">
                    <a:pos x="386" y="107"/>
                  </a:cxn>
                  <a:cxn ang="0">
                    <a:pos x="426" y="114"/>
                  </a:cxn>
                  <a:cxn ang="0">
                    <a:pos x="467" y="120"/>
                  </a:cxn>
                  <a:cxn ang="0">
                    <a:pos x="498" y="128"/>
                  </a:cxn>
                  <a:cxn ang="0">
                    <a:pos x="515" y="135"/>
                  </a:cxn>
                  <a:cxn ang="0">
                    <a:pos x="531" y="141"/>
                  </a:cxn>
                  <a:cxn ang="0">
                    <a:pos x="563" y="155"/>
                  </a:cxn>
                  <a:cxn ang="0">
                    <a:pos x="586" y="168"/>
                  </a:cxn>
                  <a:cxn ang="0">
                    <a:pos x="595" y="182"/>
                  </a:cxn>
                  <a:cxn ang="0">
                    <a:pos x="603" y="196"/>
                  </a:cxn>
                </a:cxnLst>
                <a:rect l="0" t="0" r="r" b="b"/>
                <a:pathLst>
                  <a:path w="604" h="197">
                    <a:moveTo>
                      <a:pt x="603" y="182"/>
                    </a:moveTo>
                    <a:lnTo>
                      <a:pt x="595" y="175"/>
                    </a:lnTo>
                    <a:lnTo>
                      <a:pt x="571" y="148"/>
                    </a:lnTo>
                    <a:lnTo>
                      <a:pt x="555" y="135"/>
                    </a:lnTo>
                    <a:lnTo>
                      <a:pt x="539" y="120"/>
                    </a:lnTo>
                    <a:lnTo>
                      <a:pt x="515" y="107"/>
                    </a:lnTo>
                    <a:lnTo>
                      <a:pt x="498" y="93"/>
                    </a:lnTo>
                    <a:lnTo>
                      <a:pt x="467" y="80"/>
                    </a:lnTo>
                    <a:lnTo>
                      <a:pt x="451" y="74"/>
                    </a:lnTo>
                    <a:lnTo>
                      <a:pt x="442" y="74"/>
                    </a:lnTo>
                    <a:lnTo>
                      <a:pt x="418" y="66"/>
                    </a:lnTo>
                    <a:lnTo>
                      <a:pt x="378" y="60"/>
                    </a:lnTo>
                    <a:lnTo>
                      <a:pt x="330" y="53"/>
                    </a:lnTo>
                    <a:lnTo>
                      <a:pt x="281" y="46"/>
                    </a:lnTo>
                    <a:lnTo>
                      <a:pt x="258" y="46"/>
                    </a:lnTo>
                    <a:lnTo>
                      <a:pt x="234" y="46"/>
                    </a:lnTo>
                    <a:lnTo>
                      <a:pt x="185" y="46"/>
                    </a:lnTo>
                    <a:lnTo>
                      <a:pt x="136" y="39"/>
                    </a:lnTo>
                    <a:lnTo>
                      <a:pt x="88" y="33"/>
                    </a:lnTo>
                    <a:lnTo>
                      <a:pt x="63" y="27"/>
                    </a:lnTo>
                    <a:lnTo>
                      <a:pt x="56" y="27"/>
                    </a:lnTo>
                    <a:lnTo>
                      <a:pt x="40" y="20"/>
                    </a:lnTo>
                    <a:lnTo>
                      <a:pt x="23" y="13"/>
                    </a:lnTo>
                    <a:lnTo>
                      <a:pt x="7" y="6"/>
                    </a:lnTo>
                    <a:lnTo>
                      <a:pt x="0" y="0"/>
                    </a:lnTo>
                    <a:lnTo>
                      <a:pt x="7" y="0"/>
                    </a:lnTo>
                    <a:lnTo>
                      <a:pt x="16" y="0"/>
                    </a:lnTo>
                    <a:lnTo>
                      <a:pt x="23" y="0"/>
                    </a:lnTo>
                    <a:lnTo>
                      <a:pt x="48" y="6"/>
                    </a:lnTo>
                    <a:lnTo>
                      <a:pt x="56" y="6"/>
                    </a:lnTo>
                    <a:lnTo>
                      <a:pt x="72" y="13"/>
                    </a:lnTo>
                    <a:lnTo>
                      <a:pt x="96" y="20"/>
                    </a:lnTo>
                    <a:lnTo>
                      <a:pt x="129" y="33"/>
                    </a:lnTo>
                    <a:lnTo>
                      <a:pt x="145" y="39"/>
                    </a:lnTo>
                    <a:lnTo>
                      <a:pt x="161" y="46"/>
                    </a:lnTo>
                    <a:lnTo>
                      <a:pt x="194" y="60"/>
                    </a:lnTo>
                    <a:lnTo>
                      <a:pt x="250" y="80"/>
                    </a:lnTo>
                    <a:lnTo>
                      <a:pt x="298" y="93"/>
                    </a:lnTo>
                    <a:lnTo>
                      <a:pt x="347" y="101"/>
                    </a:lnTo>
                    <a:lnTo>
                      <a:pt x="363" y="101"/>
                    </a:lnTo>
                    <a:lnTo>
                      <a:pt x="386" y="107"/>
                    </a:lnTo>
                    <a:lnTo>
                      <a:pt x="426" y="114"/>
                    </a:lnTo>
                    <a:lnTo>
                      <a:pt x="467" y="120"/>
                    </a:lnTo>
                    <a:lnTo>
                      <a:pt x="498" y="128"/>
                    </a:lnTo>
                    <a:lnTo>
                      <a:pt x="515" y="135"/>
                    </a:lnTo>
                    <a:lnTo>
                      <a:pt x="531" y="141"/>
                    </a:lnTo>
                    <a:lnTo>
                      <a:pt x="563" y="155"/>
                    </a:lnTo>
                    <a:lnTo>
                      <a:pt x="586" y="168"/>
                    </a:lnTo>
                    <a:lnTo>
                      <a:pt x="595" y="182"/>
                    </a:lnTo>
                    <a:lnTo>
                      <a:pt x="603" y="196"/>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93" name="Line 825"/>
              <p:cNvSpPr>
                <a:spLocks noChangeShapeType="1"/>
              </p:cNvSpPr>
              <p:nvPr/>
            </p:nvSpPr>
            <p:spPr bwMode="auto">
              <a:xfrm>
                <a:off x="4016" y="1114"/>
                <a:ext cx="18" cy="0"/>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7994" name="Freeform 826"/>
              <p:cNvSpPr>
                <a:spLocks/>
              </p:cNvSpPr>
              <p:nvPr/>
            </p:nvSpPr>
            <p:spPr bwMode="auto">
              <a:xfrm>
                <a:off x="3856" y="1162"/>
                <a:ext cx="17" cy="0"/>
              </a:xfrm>
              <a:custGeom>
                <a:avLst/>
                <a:gdLst/>
                <a:ahLst/>
                <a:cxnLst>
                  <a:cxn ang="0">
                    <a:pos x="17" y="0"/>
                  </a:cxn>
                  <a:cxn ang="0">
                    <a:pos x="0" y="0"/>
                  </a:cxn>
                  <a:cxn ang="0">
                    <a:pos x="0" y="0"/>
                  </a:cxn>
                </a:cxnLst>
                <a:rect l="0" t="0" r="r" b="b"/>
                <a:pathLst>
                  <a:path w="18" h="1">
                    <a:moveTo>
                      <a:pt x="17" y="0"/>
                    </a:moveTo>
                    <a:lnTo>
                      <a:pt x="0" y="0"/>
                    </a:lnTo>
                    <a:lnTo>
                      <a:pt x="0" y="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95" name="Freeform 827"/>
              <p:cNvSpPr>
                <a:spLocks/>
              </p:cNvSpPr>
              <p:nvPr/>
            </p:nvSpPr>
            <p:spPr bwMode="auto">
              <a:xfrm>
                <a:off x="3741" y="1088"/>
                <a:ext cx="556" cy="100"/>
              </a:xfrm>
              <a:custGeom>
                <a:avLst/>
                <a:gdLst/>
                <a:ahLst/>
                <a:cxnLst>
                  <a:cxn ang="0">
                    <a:pos x="580" y="27"/>
                  </a:cxn>
                  <a:cxn ang="0">
                    <a:pos x="557" y="20"/>
                  </a:cxn>
                  <a:cxn ang="0">
                    <a:pos x="501" y="6"/>
                  </a:cxn>
                  <a:cxn ang="0">
                    <a:pos x="452" y="0"/>
                  </a:cxn>
                  <a:cxn ang="0">
                    <a:pos x="411" y="6"/>
                  </a:cxn>
                  <a:cxn ang="0">
                    <a:pos x="395" y="6"/>
                  </a:cxn>
                  <a:cxn ang="0">
                    <a:pos x="379" y="6"/>
                  </a:cxn>
                  <a:cxn ang="0">
                    <a:pos x="340" y="13"/>
                  </a:cxn>
                  <a:cxn ang="0">
                    <a:pos x="299" y="27"/>
                  </a:cxn>
                  <a:cxn ang="0">
                    <a:pos x="251" y="40"/>
                  </a:cxn>
                  <a:cxn ang="0">
                    <a:pos x="234" y="47"/>
                  </a:cxn>
                  <a:cxn ang="0">
                    <a:pos x="194" y="67"/>
                  </a:cxn>
                  <a:cxn ang="0">
                    <a:pos x="105" y="94"/>
                  </a:cxn>
                  <a:cxn ang="0">
                    <a:pos x="65" y="102"/>
                  </a:cxn>
                  <a:cxn ang="0">
                    <a:pos x="57" y="102"/>
                  </a:cxn>
                  <a:cxn ang="0">
                    <a:pos x="32" y="109"/>
                  </a:cxn>
                  <a:cxn ang="0">
                    <a:pos x="16" y="109"/>
                  </a:cxn>
                  <a:cxn ang="0">
                    <a:pos x="8" y="109"/>
                  </a:cxn>
                  <a:cxn ang="0">
                    <a:pos x="0" y="109"/>
                  </a:cxn>
                  <a:cxn ang="0">
                    <a:pos x="0" y="102"/>
                  </a:cxn>
                  <a:cxn ang="0">
                    <a:pos x="8" y="102"/>
                  </a:cxn>
                  <a:cxn ang="0">
                    <a:pos x="24" y="94"/>
                  </a:cxn>
                  <a:cxn ang="0">
                    <a:pos x="32" y="94"/>
                  </a:cxn>
                  <a:cxn ang="0">
                    <a:pos x="57" y="88"/>
                  </a:cxn>
                  <a:cxn ang="0">
                    <a:pos x="72" y="88"/>
                  </a:cxn>
                  <a:cxn ang="0">
                    <a:pos x="89" y="88"/>
                  </a:cxn>
                  <a:cxn ang="0">
                    <a:pos x="121" y="81"/>
                  </a:cxn>
                  <a:cxn ang="0">
                    <a:pos x="145" y="81"/>
                  </a:cxn>
                  <a:cxn ang="0">
                    <a:pos x="154" y="81"/>
                  </a:cxn>
                  <a:cxn ang="0">
                    <a:pos x="186" y="81"/>
                  </a:cxn>
                  <a:cxn ang="0">
                    <a:pos x="234" y="81"/>
                  </a:cxn>
                  <a:cxn ang="0">
                    <a:pos x="283" y="75"/>
                  </a:cxn>
                  <a:cxn ang="0">
                    <a:pos x="331" y="61"/>
                  </a:cxn>
                  <a:cxn ang="0">
                    <a:pos x="347" y="54"/>
                  </a:cxn>
                  <a:cxn ang="0">
                    <a:pos x="379" y="47"/>
                  </a:cxn>
                  <a:cxn ang="0">
                    <a:pos x="452" y="33"/>
                  </a:cxn>
                  <a:cxn ang="0">
                    <a:pos x="484" y="27"/>
                  </a:cxn>
                  <a:cxn ang="0">
                    <a:pos x="501" y="27"/>
                  </a:cxn>
                  <a:cxn ang="0">
                    <a:pos x="524" y="27"/>
                  </a:cxn>
                  <a:cxn ang="0">
                    <a:pos x="548" y="27"/>
                  </a:cxn>
                  <a:cxn ang="0">
                    <a:pos x="572" y="33"/>
                  </a:cxn>
                  <a:cxn ang="0">
                    <a:pos x="588" y="40"/>
                  </a:cxn>
                </a:cxnLst>
                <a:rect l="0" t="0" r="r" b="b"/>
                <a:pathLst>
                  <a:path w="589" h="110">
                    <a:moveTo>
                      <a:pt x="580" y="27"/>
                    </a:moveTo>
                    <a:lnTo>
                      <a:pt x="557" y="20"/>
                    </a:lnTo>
                    <a:lnTo>
                      <a:pt x="501" y="6"/>
                    </a:lnTo>
                    <a:lnTo>
                      <a:pt x="452" y="0"/>
                    </a:lnTo>
                    <a:lnTo>
                      <a:pt x="411" y="6"/>
                    </a:lnTo>
                    <a:lnTo>
                      <a:pt x="395" y="6"/>
                    </a:lnTo>
                    <a:lnTo>
                      <a:pt x="379" y="6"/>
                    </a:lnTo>
                    <a:lnTo>
                      <a:pt x="340" y="13"/>
                    </a:lnTo>
                    <a:lnTo>
                      <a:pt x="299" y="27"/>
                    </a:lnTo>
                    <a:lnTo>
                      <a:pt x="251" y="40"/>
                    </a:lnTo>
                    <a:lnTo>
                      <a:pt x="234" y="47"/>
                    </a:lnTo>
                    <a:lnTo>
                      <a:pt x="194" y="67"/>
                    </a:lnTo>
                    <a:lnTo>
                      <a:pt x="105" y="94"/>
                    </a:lnTo>
                    <a:lnTo>
                      <a:pt x="65" y="102"/>
                    </a:lnTo>
                    <a:lnTo>
                      <a:pt x="57" y="102"/>
                    </a:lnTo>
                    <a:lnTo>
                      <a:pt x="32" y="109"/>
                    </a:lnTo>
                    <a:lnTo>
                      <a:pt x="16" y="109"/>
                    </a:lnTo>
                    <a:lnTo>
                      <a:pt x="8" y="109"/>
                    </a:lnTo>
                    <a:lnTo>
                      <a:pt x="0" y="109"/>
                    </a:lnTo>
                    <a:lnTo>
                      <a:pt x="0" y="102"/>
                    </a:lnTo>
                    <a:lnTo>
                      <a:pt x="8" y="102"/>
                    </a:lnTo>
                    <a:lnTo>
                      <a:pt x="24" y="94"/>
                    </a:lnTo>
                    <a:lnTo>
                      <a:pt x="32" y="94"/>
                    </a:lnTo>
                    <a:lnTo>
                      <a:pt x="57" y="88"/>
                    </a:lnTo>
                    <a:lnTo>
                      <a:pt x="72" y="88"/>
                    </a:lnTo>
                    <a:lnTo>
                      <a:pt x="89" y="88"/>
                    </a:lnTo>
                    <a:lnTo>
                      <a:pt x="121" y="81"/>
                    </a:lnTo>
                    <a:lnTo>
                      <a:pt x="145" y="81"/>
                    </a:lnTo>
                    <a:lnTo>
                      <a:pt x="154" y="81"/>
                    </a:lnTo>
                    <a:lnTo>
                      <a:pt x="186" y="81"/>
                    </a:lnTo>
                    <a:lnTo>
                      <a:pt x="234" y="81"/>
                    </a:lnTo>
                    <a:lnTo>
                      <a:pt x="283" y="75"/>
                    </a:lnTo>
                    <a:lnTo>
                      <a:pt x="331" y="61"/>
                    </a:lnTo>
                    <a:lnTo>
                      <a:pt x="347" y="54"/>
                    </a:lnTo>
                    <a:lnTo>
                      <a:pt x="379" y="47"/>
                    </a:lnTo>
                    <a:lnTo>
                      <a:pt x="452" y="33"/>
                    </a:lnTo>
                    <a:lnTo>
                      <a:pt x="484" y="27"/>
                    </a:lnTo>
                    <a:lnTo>
                      <a:pt x="501" y="27"/>
                    </a:lnTo>
                    <a:lnTo>
                      <a:pt x="524" y="27"/>
                    </a:lnTo>
                    <a:lnTo>
                      <a:pt x="548" y="27"/>
                    </a:lnTo>
                    <a:lnTo>
                      <a:pt x="572" y="33"/>
                    </a:lnTo>
                    <a:lnTo>
                      <a:pt x="588" y="40"/>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96" name="Freeform 828"/>
              <p:cNvSpPr>
                <a:spLocks/>
              </p:cNvSpPr>
              <p:nvPr/>
            </p:nvSpPr>
            <p:spPr bwMode="auto">
              <a:xfrm>
                <a:off x="3338" y="1412"/>
                <a:ext cx="260" cy="74"/>
              </a:xfrm>
              <a:custGeom>
                <a:avLst/>
                <a:gdLst/>
                <a:ahLst/>
                <a:cxnLst>
                  <a:cxn ang="0">
                    <a:pos x="0" y="74"/>
                  </a:cxn>
                  <a:cxn ang="0">
                    <a:pos x="7" y="61"/>
                  </a:cxn>
                  <a:cxn ang="0">
                    <a:pos x="22" y="47"/>
                  </a:cxn>
                  <a:cxn ang="0">
                    <a:pos x="38" y="40"/>
                  </a:cxn>
                  <a:cxn ang="0">
                    <a:pos x="55" y="34"/>
                  </a:cxn>
                  <a:cxn ang="0">
                    <a:pos x="71" y="27"/>
                  </a:cxn>
                  <a:cxn ang="0">
                    <a:pos x="96" y="20"/>
                  </a:cxn>
                  <a:cxn ang="0">
                    <a:pos x="112" y="20"/>
                  </a:cxn>
                  <a:cxn ang="0">
                    <a:pos x="128" y="20"/>
                  </a:cxn>
                  <a:cxn ang="0">
                    <a:pos x="144" y="20"/>
                  </a:cxn>
                  <a:cxn ang="0">
                    <a:pos x="168" y="27"/>
                  </a:cxn>
                  <a:cxn ang="0">
                    <a:pos x="192" y="27"/>
                  </a:cxn>
                  <a:cxn ang="0">
                    <a:pos x="225" y="27"/>
                  </a:cxn>
                  <a:cxn ang="0">
                    <a:pos x="250" y="27"/>
                  </a:cxn>
                  <a:cxn ang="0">
                    <a:pos x="257" y="27"/>
                  </a:cxn>
                  <a:cxn ang="0">
                    <a:pos x="265" y="27"/>
                  </a:cxn>
                  <a:cxn ang="0">
                    <a:pos x="274" y="20"/>
                  </a:cxn>
                  <a:cxn ang="0">
                    <a:pos x="274" y="13"/>
                  </a:cxn>
                  <a:cxn ang="0">
                    <a:pos x="265" y="7"/>
                  </a:cxn>
                  <a:cxn ang="0">
                    <a:pos x="257" y="7"/>
                  </a:cxn>
                  <a:cxn ang="0">
                    <a:pos x="233" y="0"/>
                  </a:cxn>
                  <a:cxn ang="0">
                    <a:pos x="209" y="0"/>
                  </a:cxn>
                  <a:cxn ang="0">
                    <a:pos x="185" y="0"/>
                  </a:cxn>
                  <a:cxn ang="0">
                    <a:pos x="168" y="0"/>
                  </a:cxn>
                  <a:cxn ang="0">
                    <a:pos x="152" y="0"/>
                  </a:cxn>
                  <a:cxn ang="0">
                    <a:pos x="120" y="7"/>
                  </a:cxn>
                  <a:cxn ang="0">
                    <a:pos x="96" y="13"/>
                  </a:cxn>
                  <a:cxn ang="0">
                    <a:pos x="71" y="27"/>
                  </a:cxn>
                  <a:cxn ang="0">
                    <a:pos x="63" y="34"/>
                  </a:cxn>
                  <a:cxn ang="0">
                    <a:pos x="55" y="40"/>
                  </a:cxn>
                  <a:cxn ang="0">
                    <a:pos x="38" y="54"/>
                  </a:cxn>
                  <a:cxn ang="0">
                    <a:pos x="15" y="74"/>
                  </a:cxn>
                  <a:cxn ang="0">
                    <a:pos x="7" y="81"/>
                  </a:cxn>
                </a:cxnLst>
                <a:rect l="0" t="0" r="r" b="b"/>
                <a:pathLst>
                  <a:path w="275" h="82">
                    <a:moveTo>
                      <a:pt x="0" y="74"/>
                    </a:moveTo>
                    <a:lnTo>
                      <a:pt x="7" y="61"/>
                    </a:lnTo>
                    <a:lnTo>
                      <a:pt x="22" y="47"/>
                    </a:lnTo>
                    <a:lnTo>
                      <a:pt x="38" y="40"/>
                    </a:lnTo>
                    <a:lnTo>
                      <a:pt x="55" y="34"/>
                    </a:lnTo>
                    <a:lnTo>
                      <a:pt x="71" y="27"/>
                    </a:lnTo>
                    <a:lnTo>
                      <a:pt x="96" y="20"/>
                    </a:lnTo>
                    <a:lnTo>
                      <a:pt x="112" y="20"/>
                    </a:lnTo>
                    <a:lnTo>
                      <a:pt x="128" y="20"/>
                    </a:lnTo>
                    <a:lnTo>
                      <a:pt x="144" y="20"/>
                    </a:lnTo>
                    <a:lnTo>
                      <a:pt x="168" y="27"/>
                    </a:lnTo>
                    <a:lnTo>
                      <a:pt x="192" y="27"/>
                    </a:lnTo>
                    <a:lnTo>
                      <a:pt x="225" y="27"/>
                    </a:lnTo>
                    <a:lnTo>
                      <a:pt x="250" y="27"/>
                    </a:lnTo>
                    <a:lnTo>
                      <a:pt x="257" y="27"/>
                    </a:lnTo>
                    <a:lnTo>
                      <a:pt x="265" y="27"/>
                    </a:lnTo>
                    <a:lnTo>
                      <a:pt x="274" y="20"/>
                    </a:lnTo>
                    <a:lnTo>
                      <a:pt x="274" y="13"/>
                    </a:lnTo>
                    <a:lnTo>
                      <a:pt x="265" y="7"/>
                    </a:lnTo>
                    <a:lnTo>
                      <a:pt x="257" y="7"/>
                    </a:lnTo>
                    <a:lnTo>
                      <a:pt x="233" y="0"/>
                    </a:lnTo>
                    <a:lnTo>
                      <a:pt x="209" y="0"/>
                    </a:lnTo>
                    <a:lnTo>
                      <a:pt x="185" y="0"/>
                    </a:lnTo>
                    <a:lnTo>
                      <a:pt x="168" y="0"/>
                    </a:lnTo>
                    <a:lnTo>
                      <a:pt x="152" y="0"/>
                    </a:lnTo>
                    <a:lnTo>
                      <a:pt x="120" y="7"/>
                    </a:lnTo>
                    <a:lnTo>
                      <a:pt x="96" y="13"/>
                    </a:lnTo>
                    <a:lnTo>
                      <a:pt x="71" y="27"/>
                    </a:lnTo>
                    <a:lnTo>
                      <a:pt x="63" y="34"/>
                    </a:lnTo>
                    <a:lnTo>
                      <a:pt x="55" y="40"/>
                    </a:lnTo>
                    <a:lnTo>
                      <a:pt x="38" y="54"/>
                    </a:lnTo>
                    <a:lnTo>
                      <a:pt x="15" y="74"/>
                    </a:lnTo>
                    <a:lnTo>
                      <a:pt x="7" y="81"/>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97" name="Freeform 829"/>
              <p:cNvSpPr>
                <a:spLocks/>
              </p:cNvSpPr>
              <p:nvPr/>
            </p:nvSpPr>
            <p:spPr bwMode="auto">
              <a:xfrm>
                <a:off x="3186" y="1070"/>
                <a:ext cx="518" cy="73"/>
              </a:xfrm>
              <a:custGeom>
                <a:avLst/>
                <a:gdLst/>
                <a:ahLst/>
                <a:cxnLst>
                  <a:cxn ang="0">
                    <a:pos x="0" y="80"/>
                  </a:cxn>
                  <a:cxn ang="0">
                    <a:pos x="16" y="66"/>
                  </a:cxn>
                  <a:cxn ang="0">
                    <a:pos x="32" y="53"/>
                  </a:cxn>
                  <a:cxn ang="0">
                    <a:pos x="65" y="33"/>
                  </a:cxn>
                  <a:cxn ang="0">
                    <a:pos x="88" y="19"/>
                  </a:cxn>
                  <a:cxn ang="0">
                    <a:pos x="97" y="13"/>
                  </a:cxn>
                  <a:cxn ang="0">
                    <a:pos x="113" y="6"/>
                  </a:cxn>
                  <a:cxn ang="0">
                    <a:pos x="137" y="0"/>
                  </a:cxn>
                  <a:cxn ang="0">
                    <a:pos x="146" y="0"/>
                  </a:cxn>
                  <a:cxn ang="0">
                    <a:pos x="153" y="0"/>
                  </a:cxn>
                  <a:cxn ang="0">
                    <a:pos x="184" y="0"/>
                  </a:cxn>
                  <a:cxn ang="0">
                    <a:pos x="233" y="6"/>
                  </a:cxn>
                  <a:cxn ang="0">
                    <a:pos x="257" y="13"/>
                  </a:cxn>
                  <a:cxn ang="0">
                    <a:pos x="273" y="19"/>
                  </a:cxn>
                  <a:cxn ang="0">
                    <a:pos x="297" y="26"/>
                  </a:cxn>
                  <a:cxn ang="0">
                    <a:pos x="329" y="33"/>
                  </a:cxn>
                  <a:cxn ang="0">
                    <a:pos x="354" y="40"/>
                  </a:cxn>
                  <a:cxn ang="0">
                    <a:pos x="378" y="46"/>
                  </a:cxn>
                  <a:cxn ang="0">
                    <a:pos x="402" y="53"/>
                  </a:cxn>
                  <a:cxn ang="0">
                    <a:pos x="435" y="53"/>
                  </a:cxn>
                  <a:cxn ang="0">
                    <a:pos x="475" y="53"/>
                  </a:cxn>
                  <a:cxn ang="0">
                    <a:pos x="500" y="46"/>
                  </a:cxn>
                  <a:cxn ang="0">
                    <a:pos x="516" y="40"/>
                  </a:cxn>
                  <a:cxn ang="0">
                    <a:pos x="532" y="33"/>
                  </a:cxn>
                  <a:cxn ang="0">
                    <a:pos x="540" y="26"/>
                  </a:cxn>
                  <a:cxn ang="0">
                    <a:pos x="548" y="19"/>
                  </a:cxn>
                  <a:cxn ang="0">
                    <a:pos x="548" y="13"/>
                  </a:cxn>
                  <a:cxn ang="0">
                    <a:pos x="532" y="6"/>
                  </a:cxn>
                  <a:cxn ang="0">
                    <a:pos x="524" y="6"/>
                  </a:cxn>
                  <a:cxn ang="0">
                    <a:pos x="516" y="6"/>
                  </a:cxn>
                  <a:cxn ang="0">
                    <a:pos x="491" y="6"/>
                  </a:cxn>
                  <a:cxn ang="0">
                    <a:pos x="467" y="13"/>
                  </a:cxn>
                  <a:cxn ang="0">
                    <a:pos x="435" y="19"/>
                  </a:cxn>
                  <a:cxn ang="0">
                    <a:pos x="411" y="26"/>
                  </a:cxn>
                  <a:cxn ang="0">
                    <a:pos x="386" y="33"/>
                  </a:cxn>
                  <a:cxn ang="0">
                    <a:pos x="354" y="40"/>
                  </a:cxn>
                  <a:cxn ang="0">
                    <a:pos x="322" y="40"/>
                  </a:cxn>
                  <a:cxn ang="0">
                    <a:pos x="281" y="40"/>
                  </a:cxn>
                  <a:cxn ang="0">
                    <a:pos x="265" y="40"/>
                  </a:cxn>
                  <a:cxn ang="0">
                    <a:pos x="249" y="40"/>
                  </a:cxn>
                  <a:cxn ang="0">
                    <a:pos x="217" y="40"/>
                  </a:cxn>
                  <a:cxn ang="0">
                    <a:pos x="169" y="40"/>
                  </a:cxn>
                  <a:cxn ang="0">
                    <a:pos x="130" y="46"/>
                  </a:cxn>
                  <a:cxn ang="0">
                    <a:pos x="105" y="46"/>
                  </a:cxn>
                  <a:cxn ang="0">
                    <a:pos x="97" y="46"/>
                  </a:cxn>
                  <a:cxn ang="0">
                    <a:pos x="81" y="46"/>
                  </a:cxn>
                  <a:cxn ang="0">
                    <a:pos x="48" y="53"/>
                  </a:cxn>
                  <a:cxn ang="0">
                    <a:pos x="24" y="59"/>
                  </a:cxn>
                  <a:cxn ang="0">
                    <a:pos x="8" y="66"/>
                  </a:cxn>
                  <a:cxn ang="0">
                    <a:pos x="0" y="73"/>
                  </a:cxn>
                </a:cxnLst>
                <a:rect l="0" t="0" r="r" b="b"/>
                <a:pathLst>
                  <a:path w="549" h="81">
                    <a:moveTo>
                      <a:pt x="0" y="80"/>
                    </a:moveTo>
                    <a:lnTo>
                      <a:pt x="16" y="66"/>
                    </a:lnTo>
                    <a:lnTo>
                      <a:pt x="32" y="53"/>
                    </a:lnTo>
                    <a:lnTo>
                      <a:pt x="65" y="33"/>
                    </a:lnTo>
                    <a:lnTo>
                      <a:pt x="88" y="19"/>
                    </a:lnTo>
                    <a:lnTo>
                      <a:pt x="97" y="13"/>
                    </a:lnTo>
                    <a:lnTo>
                      <a:pt x="113" y="6"/>
                    </a:lnTo>
                    <a:lnTo>
                      <a:pt x="137" y="0"/>
                    </a:lnTo>
                    <a:lnTo>
                      <a:pt x="146" y="0"/>
                    </a:lnTo>
                    <a:lnTo>
                      <a:pt x="153" y="0"/>
                    </a:lnTo>
                    <a:lnTo>
                      <a:pt x="184" y="0"/>
                    </a:lnTo>
                    <a:lnTo>
                      <a:pt x="233" y="6"/>
                    </a:lnTo>
                    <a:lnTo>
                      <a:pt x="257" y="13"/>
                    </a:lnTo>
                    <a:lnTo>
                      <a:pt x="273" y="19"/>
                    </a:lnTo>
                    <a:lnTo>
                      <a:pt x="297" y="26"/>
                    </a:lnTo>
                    <a:lnTo>
                      <a:pt x="329" y="33"/>
                    </a:lnTo>
                    <a:lnTo>
                      <a:pt x="354" y="40"/>
                    </a:lnTo>
                    <a:lnTo>
                      <a:pt x="378" y="46"/>
                    </a:lnTo>
                    <a:lnTo>
                      <a:pt x="402" y="53"/>
                    </a:lnTo>
                    <a:lnTo>
                      <a:pt x="435" y="53"/>
                    </a:lnTo>
                    <a:lnTo>
                      <a:pt x="475" y="53"/>
                    </a:lnTo>
                    <a:lnTo>
                      <a:pt x="500" y="46"/>
                    </a:lnTo>
                    <a:lnTo>
                      <a:pt x="516" y="40"/>
                    </a:lnTo>
                    <a:lnTo>
                      <a:pt x="532" y="33"/>
                    </a:lnTo>
                    <a:lnTo>
                      <a:pt x="540" y="26"/>
                    </a:lnTo>
                    <a:lnTo>
                      <a:pt x="548" y="19"/>
                    </a:lnTo>
                    <a:lnTo>
                      <a:pt x="548" y="13"/>
                    </a:lnTo>
                    <a:lnTo>
                      <a:pt x="532" y="6"/>
                    </a:lnTo>
                    <a:lnTo>
                      <a:pt x="524" y="6"/>
                    </a:lnTo>
                    <a:lnTo>
                      <a:pt x="516" y="6"/>
                    </a:lnTo>
                    <a:lnTo>
                      <a:pt x="491" y="6"/>
                    </a:lnTo>
                    <a:lnTo>
                      <a:pt x="467" y="13"/>
                    </a:lnTo>
                    <a:lnTo>
                      <a:pt x="435" y="19"/>
                    </a:lnTo>
                    <a:lnTo>
                      <a:pt x="411" y="26"/>
                    </a:lnTo>
                    <a:lnTo>
                      <a:pt x="386" y="33"/>
                    </a:lnTo>
                    <a:lnTo>
                      <a:pt x="354" y="40"/>
                    </a:lnTo>
                    <a:lnTo>
                      <a:pt x="322" y="40"/>
                    </a:lnTo>
                    <a:lnTo>
                      <a:pt x="281" y="40"/>
                    </a:lnTo>
                    <a:lnTo>
                      <a:pt x="265" y="40"/>
                    </a:lnTo>
                    <a:lnTo>
                      <a:pt x="249" y="40"/>
                    </a:lnTo>
                    <a:lnTo>
                      <a:pt x="217" y="40"/>
                    </a:lnTo>
                    <a:lnTo>
                      <a:pt x="169" y="40"/>
                    </a:lnTo>
                    <a:lnTo>
                      <a:pt x="130" y="46"/>
                    </a:lnTo>
                    <a:lnTo>
                      <a:pt x="105" y="46"/>
                    </a:lnTo>
                    <a:lnTo>
                      <a:pt x="97" y="46"/>
                    </a:lnTo>
                    <a:lnTo>
                      <a:pt x="81" y="46"/>
                    </a:lnTo>
                    <a:lnTo>
                      <a:pt x="48" y="53"/>
                    </a:lnTo>
                    <a:lnTo>
                      <a:pt x="24" y="59"/>
                    </a:lnTo>
                    <a:lnTo>
                      <a:pt x="8" y="66"/>
                    </a:lnTo>
                    <a:lnTo>
                      <a:pt x="0" y="73"/>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98" name="Freeform 830"/>
              <p:cNvSpPr>
                <a:spLocks/>
              </p:cNvSpPr>
              <p:nvPr/>
            </p:nvSpPr>
            <p:spPr bwMode="auto">
              <a:xfrm>
                <a:off x="3217" y="1045"/>
                <a:ext cx="402" cy="257"/>
              </a:xfrm>
              <a:custGeom>
                <a:avLst/>
                <a:gdLst/>
                <a:ahLst/>
                <a:cxnLst>
                  <a:cxn ang="0">
                    <a:pos x="7" y="0"/>
                  </a:cxn>
                  <a:cxn ang="0">
                    <a:pos x="16" y="20"/>
                  </a:cxn>
                  <a:cxn ang="0">
                    <a:pos x="23" y="55"/>
                  </a:cxn>
                  <a:cxn ang="0">
                    <a:pos x="32" y="74"/>
                  </a:cxn>
                  <a:cxn ang="0">
                    <a:pos x="48" y="101"/>
                  </a:cxn>
                  <a:cxn ang="0">
                    <a:pos x="56" y="122"/>
                  </a:cxn>
                  <a:cxn ang="0">
                    <a:pos x="64" y="128"/>
                  </a:cxn>
                  <a:cxn ang="0">
                    <a:pos x="80" y="149"/>
                  </a:cxn>
                  <a:cxn ang="0">
                    <a:pos x="96" y="156"/>
                  </a:cxn>
                  <a:cxn ang="0">
                    <a:pos x="113" y="163"/>
                  </a:cxn>
                  <a:cxn ang="0">
                    <a:pos x="128" y="170"/>
                  </a:cxn>
                  <a:cxn ang="0">
                    <a:pos x="151" y="176"/>
                  </a:cxn>
                  <a:cxn ang="0">
                    <a:pos x="176" y="176"/>
                  </a:cxn>
                  <a:cxn ang="0">
                    <a:pos x="183" y="176"/>
                  </a:cxn>
                  <a:cxn ang="0">
                    <a:pos x="191" y="176"/>
                  </a:cxn>
                  <a:cxn ang="0">
                    <a:pos x="223" y="183"/>
                  </a:cxn>
                  <a:cxn ang="0">
                    <a:pos x="256" y="183"/>
                  </a:cxn>
                  <a:cxn ang="0">
                    <a:pos x="289" y="183"/>
                  </a:cxn>
                  <a:cxn ang="0">
                    <a:pos x="304" y="183"/>
                  </a:cxn>
                  <a:cxn ang="0">
                    <a:pos x="320" y="183"/>
                  </a:cxn>
                  <a:cxn ang="0">
                    <a:pos x="361" y="196"/>
                  </a:cxn>
                  <a:cxn ang="0">
                    <a:pos x="393" y="210"/>
                  </a:cxn>
                  <a:cxn ang="0">
                    <a:pos x="409" y="229"/>
                  </a:cxn>
                  <a:cxn ang="0">
                    <a:pos x="418" y="243"/>
                  </a:cxn>
                  <a:cxn ang="0">
                    <a:pos x="426" y="256"/>
                  </a:cxn>
                  <a:cxn ang="0">
                    <a:pos x="426" y="270"/>
                  </a:cxn>
                  <a:cxn ang="0">
                    <a:pos x="426" y="284"/>
                  </a:cxn>
                  <a:cxn ang="0">
                    <a:pos x="418" y="284"/>
                  </a:cxn>
                  <a:cxn ang="0">
                    <a:pos x="409" y="284"/>
                  </a:cxn>
                  <a:cxn ang="0">
                    <a:pos x="402" y="284"/>
                  </a:cxn>
                  <a:cxn ang="0">
                    <a:pos x="385" y="270"/>
                  </a:cxn>
                  <a:cxn ang="0">
                    <a:pos x="353" y="250"/>
                  </a:cxn>
                  <a:cxn ang="0">
                    <a:pos x="336" y="229"/>
                  </a:cxn>
                  <a:cxn ang="0">
                    <a:pos x="320" y="216"/>
                  </a:cxn>
                  <a:cxn ang="0">
                    <a:pos x="304" y="202"/>
                  </a:cxn>
                  <a:cxn ang="0">
                    <a:pos x="272" y="183"/>
                  </a:cxn>
                  <a:cxn ang="0">
                    <a:pos x="256" y="170"/>
                  </a:cxn>
                  <a:cxn ang="0">
                    <a:pos x="223" y="156"/>
                  </a:cxn>
                  <a:cxn ang="0">
                    <a:pos x="207" y="149"/>
                  </a:cxn>
                  <a:cxn ang="0">
                    <a:pos x="191" y="142"/>
                  </a:cxn>
                  <a:cxn ang="0">
                    <a:pos x="159" y="128"/>
                  </a:cxn>
                  <a:cxn ang="0">
                    <a:pos x="135" y="115"/>
                  </a:cxn>
                  <a:cxn ang="0">
                    <a:pos x="105" y="95"/>
                  </a:cxn>
                  <a:cxn ang="0">
                    <a:pos x="80" y="82"/>
                  </a:cxn>
                  <a:cxn ang="0">
                    <a:pos x="64" y="74"/>
                  </a:cxn>
                  <a:cxn ang="0">
                    <a:pos x="56" y="68"/>
                  </a:cxn>
                  <a:cxn ang="0">
                    <a:pos x="32" y="55"/>
                  </a:cxn>
                  <a:cxn ang="0">
                    <a:pos x="23" y="47"/>
                  </a:cxn>
                  <a:cxn ang="0">
                    <a:pos x="16" y="41"/>
                  </a:cxn>
                  <a:cxn ang="0">
                    <a:pos x="7" y="34"/>
                  </a:cxn>
                  <a:cxn ang="0">
                    <a:pos x="0" y="20"/>
                  </a:cxn>
                  <a:cxn ang="0">
                    <a:pos x="0" y="14"/>
                  </a:cxn>
                </a:cxnLst>
                <a:rect l="0" t="0" r="r" b="b"/>
                <a:pathLst>
                  <a:path w="427" h="285">
                    <a:moveTo>
                      <a:pt x="7" y="0"/>
                    </a:moveTo>
                    <a:lnTo>
                      <a:pt x="16" y="20"/>
                    </a:lnTo>
                    <a:lnTo>
                      <a:pt x="23" y="55"/>
                    </a:lnTo>
                    <a:lnTo>
                      <a:pt x="32" y="74"/>
                    </a:lnTo>
                    <a:lnTo>
                      <a:pt x="48" y="101"/>
                    </a:lnTo>
                    <a:lnTo>
                      <a:pt x="56" y="122"/>
                    </a:lnTo>
                    <a:lnTo>
                      <a:pt x="64" y="128"/>
                    </a:lnTo>
                    <a:lnTo>
                      <a:pt x="80" y="149"/>
                    </a:lnTo>
                    <a:lnTo>
                      <a:pt x="96" y="156"/>
                    </a:lnTo>
                    <a:lnTo>
                      <a:pt x="113" y="163"/>
                    </a:lnTo>
                    <a:lnTo>
                      <a:pt x="128" y="170"/>
                    </a:lnTo>
                    <a:lnTo>
                      <a:pt x="151" y="176"/>
                    </a:lnTo>
                    <a:lnTo>
                      <a:pt x="176" y="176"/>
                    </a:lnTo>
                    <a:lnTo>
                      <a:pt x="183" y="176"/>
                    </a:lnTo>
                    <a:lnTo>
                      <a:pt x="191" y="176"/>
                    </a:lnTo>
                    <a:lnTo>
                      <a:pt x="223" y="183"/>
                    </a:lnTo>
                    <a:lnTo>
                      <a:pt x="256" y="183"/>
                    </a:lnTo>
                    <a:lnTo>
                      <a:pt x="289" y="183"/>
                    </a:lnTo>
                    <a:lnTo>
                      <a:pt x="304" y="183"/>
                    </a:lnTo>
                    <a:lnTo>
                      <a:pt x="320" y="183"/>
                    </a:lnTo>
                    <a:lnTo>
                      <a:pt x="361" y="196"/>
                    </a:lnTo>
                    <a:lnTo>
                      <a:pt x="393" y="210"/>
                    </a:lnTo>
                    <a:lnTo>
                      <a:pt x="409" y="229"/>
                    </a:lnTo>
                    <a:lnTo>
                      <a:pt x="418" y="243"/>
                    </a:lnTo>
                    <a:lnTo>
                      <a:pt x="426" y="256"/>
                    </a:lnTo>
                    <a:lnTo>
                      <a:pt x="426" y="270"/>
                    </a:lnTo>
                    <a:lnTo>
                      <a:pt x="426" y="284"/>
                    </a:lnTo>
                    <a:lnTo>
                      <a:pt x="418" y="284"/>
                    </a:lnTo>
                    <a:lnTo>
                      <a:pt x="409" y="284"/>
                    </a:lnTo>
                    <a:lnTo>
                      <a:pt x="402" y="284"/>
                    </a:lnTo>
                    <a:lnTo>
                      <a:pt x="385" y="270"/>
                    </a:lnTo>
                    <a:lnTo>
                      <a:pt x="353" y="250"/>
                    </a:lnTo>
                    <a:lnTo>
                      <a:pt x="336" y="229"/>
                    </a:lnTo>
                    <a:lnTo>
                      <a:pt x="320" y="216"/>
                    </a:lnTo>
                    <a:lnTo>
                      <a:pt x="304" y="202"/>
                    </a:lnTo>
                    <a:lnTo>
                      <a:pt x="272" y="183"/>
                    </a:lnTo>
                    <a:lnTo>
                      <a:pt x="256" y="170"/>
                    </a:lnTo>
                    <a:lnTo>
                      <a:pt x="223" y="156"/>
                    </a:lnTo>
                    <a:lnTo>
                      <a:pt x="207" y="149"/>
                    </a:lnTo>
                    <a:lnTo>
                      <a:pt x="191" y="142"/>
                    </a:lnTo>
                    <a:lnTo>
                      <a:pt x="159" y="128"/>
                    </a:lnTo>
                    <a:lnTo>
                      <a:pt x="135" y="115"/>
                    </a:lnTo>
                    <a:lnTo>
                      <a:pt x="105" y="95"/>
                    </a:lnTo>
                    <a:lnTo>
                      <a:pt x="80" y="82"/>
                    </a:lnTo>
                    <a:lnTo>
                      <a:pt x="64" y="74"/>
                    </a:lnTo>
                    <a:lnTo>
                      <a:pt x="56" y="68"/>
                    </a:lnTo>
                    <a:lnTo>
                      <a:pt x="32" y="55"/>
                    </a:lnTo>
                    <a:lnTo>
                      <a:pt x="23" y="47"/>
                    </a:lnTo>
                    <a:lnTo>
                      <a:pt x="16" y="41"/>
                    </a:lnTo>
                    <a:lnTo>
                      <a:pt x="7" y="34"/>
                    </a:lnTo>
                    <a:lnTo>
                      <a:pt x="0" y="20"/>
                    </a:lnTo>
                    <a:lnTo>
                      <a:pt x="0" y="14"/>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7999" name="Freeform 831"/>
              <p:cNvSpPr>
                <a:spLocks/>
              </p:cNvSpPr>
              <p:nvPr/>
            </p:nvSpPr>
            <p:spPr bwMode="auto">
              <a:xfrm>
                <a:off x="2302" y="1247"/>
                <a:ext cx="222" cy="288"/>
              </a:xfrm>
              <a:custGeom>
                <a:avLst/>
                <a:gdLst/>
                <a:ahLst/>
                <a:cxnLst>
                  <a:cxn ang="0">
                    <a:pos x="177" y="311"/>
                  </a:cxn>
                  <a:cxn ang="0">
                    <a:pos x="145" y="270"/>
                  </a:cxn>
                  <a:cxn ang="0">
                    <a:pos x="121" y="250"/>
                  </a:cxn>
                  <a:cxn ang="0">
                    <a:pos x="89" y="223"/>
                  </a:cxn>
                  <a:cxn ang="0">
                    <a:pos x="73" y="216"/>
                  </a:cxn>
                  <a:cxn ang="0">
                    <a:pos x="48" y="209"/>
                  </a:cxn>
                  <a:cxn ang="0">
                    <a:pos x="48" y="223"/>
                  </a:cxn>
                  <a:cxn ang="0">
                    <a:pos x="81" y="250"/>
                  </a:cxn>
                  <a:cxn ang="0">
                    <a:pos x="121" y="277"/>
                  </a:cxn>
                  <a:cxn ang="0">
                    <a:pos x="145" y="290"/>
                  </a:cxn>
                  <a:cxn ang="0">
                    <a:pos x="170" y="290"/>
                  </a:cxn>
                  <a:cxn ang="0">
                    <a:pos x="170" y="270"/>
                  </a:cxn>
                  <a:cxn ang="0">
                    <a:pos x="170" y="250"/>
                  </a:cxn>
                  <a:cxn ang="0">
                    <a:pos x="170" y="209"/>
                  </a:cxn>
                  <a:cxn ang="0">
                    <a:pos x="170" y="175"/>
                  </a:cxn>
                  <a:cxn ang="0">
                    <a:pos x="186" y="128"/>
                  </a:cxn>
                  <a:cxn ang="0">
                    <a:pos x="202" y="94"/>
                  </a:cxn>
                  <a:cxn ang="0">
                    <a:pos x="218" y="74"/>
                  </a:cxn>
                  <a:cxn ang="0">
                    <a:pos x="234" y="81"/>
                  </a:cxn>
                  <a:cxn ang="0">
                    <a:pos x="210" y="94"/>
                  </a:cxn>
                  <a:cxn ang="0">
                    <a:pos x="186" y="115"/>
                  </a:cxn>
                  <a:cxn ang="0">
                    <a:pos x="170" y="142"/>
                  </a:cxn>
                  <a:cxn ang="0">
                    <a:pos x="161" y="169"/>
                  </a:cxn>
                  <a:cxn ang="0">
                    <a:pos x="161" y="223"/>
                  </a:cxn>
                  <a:cxn ang="0">
                    <a:pos x="161" y="250"/>
                  </a:cxn>
                  <a:cxn ang="0">
                    <a:pos x="161" y="290"/>
                  </a:cxn>
                  <a:cxn ang="0">
                    <a:pos x="161" y="277"/>
                  </a:cxn>
                  <a:cxn ang="0">
                    <a:pos x="145" y="236"/>
                  </a:cxn>
                  <a:cxn ang="0">
                    <a:pos x="128" y="196"/>
                  </a:cxn>
                  <a:cxn ang="0">
                    <a:pos x="112" y="155"/>
                  </a:cxn>
                  <a:cxn ang="0">
                    <a:pos x="96" y="121"/>
                  </a:cxn>
                  <a:cxn ang="0">
                    <a:pos x="81" y="94"/>
                  </a:cxn>
                  <a:cxn ang="0">
                    <a:pos x="48" y="67"/>
                  </a:cxn>
                  <a:cxn ang="0">
                    <a:pos x="32" y="54"/>
                  </a:cxn>
                  <a:cxn ang="0">
                    <a:pos x="0" y="47"/>
                  </a:cxn>
                  <a:cxn ang="0">
                    <a:pos x="16" y="54"/>
                  </a:cxn>
                  <a:cxn ang="0">
                    <a:pos x="32" y="67"/>
                  </a:cxn>
                  <a:cxn ang="0">
                    <a:pos x="57" y="94"/>
                  </a:cxn>
                  <a:cxn ang="0">
                    <a:pos x="81" y="121"/>
                  </a:cxn>
                  <a:cxn ang="0">
                    <a:pos x="121" y="182"/>
                  </a:cxn>
                  <a:cxn ang="0">
                    <a:pos x="137" y="196"/>
                  </a:cxn>
                  <a:cxn ang="0">
                    <a:pos x="128" y="169"/>
                  </a:cxn>
                  <a:cxn ang="0">
                    <a:pos x="121" y="135"/>
                  </a:cxn>
                  <a:cxn ang="0">
                    <a:pos x="112" y="108"/>
                  </a:cxn>
                  <a:cxn ang="0">
                    <a:pos x="96" y="60"/>
                  </a:cxn>
                  <a:cxn ang="0">
                    <a:pos x="96" y="40"/>
                  </a:cxn>
                  <a:cxn ang="0">
                    <a:pos x="96" y="13"/>
                  </a:cxn>
                  <a:cxn ang="0">
                    <a:pos x="96" y="0"/>
                  </a:cxn>
                  <a:cxn ang="0">
                    <a:pos x="96" y="13"/>
                  </a:cxn>
                  <a:cxn ang="0">
                    <a:pos x="96" y="27"/>
                  </a:cxn>
                  <a:cxn ang="0">
                    <a:pos x="112" y="67"/>
                  </a:cxn>
                  <a:cxn ang="0">
                    <a:pos x="112" y="87"/>
                  </a:cxn>
                  <a:cxn ang="0">
                    <a:pos x="121" y="121"/>
                  </a:cxn>
                  <a:cxn ang="0">
                    <a:pos x="128" y="162"/>
                  </a:cxn>
                  <a:cxn ang="0">
                    <a:pos x="145" y="216"/>
                  </a:cxn>
                </a:cxnLst>
                <a:rect l="0" t="0" r="r" b="b"/>
                <a:pathLst>
                  <a:path w="235" h="319">
                    <a:moveTo>
                      <a:pt x="186" y="318"/>
                    </a:moveTo>
                    <a:lnTo>
                      <a:pt x="177" y="311"/>
                    </a:lnTo>
                    <a:lnTo>
                      <a:pt x="161" y="284"/>
                    </a:lnTo>
                    <a:lnTo>
                      <a:pt x="145" y="270"/>
                    </a:lnTo>
                    <a:lnTo>
                      <a:pt x="137" y="263"/>
                    </a:lnTo>
                    <a:lnTo>
                      <a:pt x="121" y="250"/>
                    </a:lnTo>
                    <a:lnTo>
                      <a:pt x="105" y="230"/>
                    </a:lnTo>
                    <a:lnTo>
                      <a:pt x="89" y="223"/>
                    </a:lnTo>
                    <a:lnTo>
                      <a:pt x="81" y="216"/>
                    </a:lnTo>
                    <a:lnTo>
                      <a:pt x="73" y="216"/>
                    </a:lnTo>
                    <a:lnTo>
                      <a:pt x="57" y="209"/>
                    </a:lnTo>
                    <a:lnTo>
                      <a:pt x="48" y="209"/>
                    </a:lnTo>
                    <a:lnTo>
                      <a:pt x="48" y="216"/>
                    </a:lnTo>
                    <a:lnTo>
                      <a:pt x="48" y="223"/>
                    </a:lnTo>
                    <a:lnTo>
                      <a:pt x="65" y="236"/>
                    </a:lnTo>
                    <a:lnTo>
                      <a:pt x="81" y="250"/>
                    </a:lnTo>
                    <a:lnTo>
                      <a:pt x="105" y="270"/>
                    </a:lnTo>
                    <a:lnTo>
                      <a:pt x="121" y="277"/>
                    </a:lnTo>
                    <a:lnTo>
                      <a:pt x="128" y="284"/>
                    </a:lnTo>
                    <a:lnTo>
                      <a:pt x="145" y="290"/>
                    </a:lnTo>
                    <a:lnTo>
                      <a:pt x="161" y="297"/>
                    </a:lnTo>
                    <a:lnTo>
                      <a:pt x="170" y="290"/>
                    </a:lnTo>
                    <a:lnTo>
                      <a:pt x="170" y="284"/>
                    </a:lnTo>
                    <a:lnTo>
                      <a:pt x="170" y="270"/>
                    </a:lnTo>
                    <a:lnTo>
                      <a:pt x="170" y="263"/>
                    </a:lnTo>
                    <a:lnTo>
                      <a:pt x="170" y="250"/>
                    </a:lnTo>
                    <a:lnTo>
                      <a:pt x="170" y="230"/>
                    </a:lnTo>
                    <a:lnTo>
                      <a:pt x="170" y="209"/>
                    </a:lnTo>
                    <a:lnTo>
                      <a:pt x="170" y="182"/>
                    </a:lnTo>
                    <a:lnTo>
                      <a:pt x="170" y="175"/>
                    </a:lnTo>
                    <a:lnTo>
                      <a:pt x="177" y="155"/>
                    </a:lnTo>
                    <a:lnTo>
                      <a:pt x="186" y="128"/>
                    </a:lnTo>
                    <a:lnTo>
                      <a:pt x="193" y="108"/>
                    </a:lnTo>
                    <a:lnTo>
                      <a:pt x="202" y="94"/>
                    </a:lnTo>
                    <a:lnTo>
                      <a:pt x="210" y="81"/>
                    </a:lnTo>
                    <a:lnTo>
                      <a:pt x="218" y="74"/>
                    </a:lnTo>
                    <a:lnTo>
                      <a:pt x="226" y="74"/>
                    </a:lnTo>
                    <a:lnTo>
                      <a:pt x="234" y="81"/>
                    </a:lnTo>
                    <a:lnTo>
                      <a:pt x="218" y="87"/>
                    </a:lnTo>
                    <a:lnTo>
                      <a:pt x="210" y="94"/>
                    </a:lnTo>
                    <a:lnTo>
                      <a:pt x="193" y="108"/>
                    </a:lnTo>
                    <a:lnTo>
                      <a:pt x="186" y="115"/>
                    </a:lnTo>
                    <a:lnTo>
                      <a:pt x="177" y="128"/>
                    </a:lnTo>
                    <a:lnTo>
                      <a:pt x="170" y="142"/>
                    </a:lnTo>
                    <a:lnTo>
                      <a:pt x="170" y="155"/>
                    </a:lnTo>
                    <a:lnTo>
                      <a:pt x="161" y="169"/>
                    </a:lnTo>
                    <a:lnTo>
                      <a:pt x="161" y="182"/>
                    </a:lnTo>
                    <a:lnTo>
                      <a:pt x="161" y="223"/>
                    </a:lnTo>
                    <a:lnTo>
                      <a:pt x="161" y="243"/>
                    </a:lnTo>
                    <a:lnTo>
                      <a:pt x="161" y="250"/>
                    </a:lnTo>
                    <a:lnTo>
                      <a:pt x="170" y="277"/>
                    </a:lnTo>
                    <a:lnTo>
                      <a:pt x="161" y="290"/>
                    </a:lnTo>
                    <a:lnTo>
                      <a:pt x="161" y="284"/>
                    </a:lnTo>
                    <a:lnTo>
                      <a:pt x="161" y="277"/>
                    </a:lnTo>
                    <a:lnTo>
                      <a:pt x="153" y="257"/>
                    </a:lnTo>
                    <a:lnTo>
                      <a:pt x="145" y="236"/>
                    </a:lnTo>
                    <a:lnTo>
                      <a:pt x="137" y="216"/>
                    </a:lnTo>
                    <a:lnTo>
                      <a:pt x="128" y="196"/>
                    </a:lnTo>
                    <a:lnTo>
                      <a:pt x="121" y="175"/>
                    </a:lnTo>
                    <a:lnTo>
                      <a:pt x="112" y="155"/>
                    </a:lnTo>
                    <a:lnTo>
                      <a:pt x="105" y="135"/>
                    </a:lnTo>
                    <a:lnTo>
                      <a:pt x="96" y="121"/>
                    </a:lnTo>
                    <a:lnTo>
                      <a:pt x="96" y="115"/>
                    </a:lnTo>
                    <a:lnTo>
                      <a:pt x="81" y="94"/>
                    </a:lnTo>
                    <a:lnTo>
                      <a:pt x="65" y="81"/>
                    </a:lnTo>
                    <a:lnTo>
                      <a:pt x="48" y="67"/>
                    </a:lnTo>
                    <a:lnTo>
                      <a:pt x="41" y="60"/>
                    </a:lnTo>
                    <a:lnTo>
                      <a:pt x="32" y="54"/>
                    </a:lnTo>
                    <a:lnTo>
                      <a:pt x="16" y="47"/>
                    </a:lnTo>
                    <a:lnTo>
                      <a:pt x="0" y="47"/>
                    </a:lnTo>
                    <a:lnTo>
                      <a:pt x="8" y="47"/>
                    </a:lnTo>
                    <a:lnTo>
                      <a:pt x="16" y="54"/>
                    </a:lnTo>
                    <a:lnTo>
                      <a:pt x="24" y="60"/>
                    </a:lnTo>
                    <a:lnTo>
                      <a:pt x="32" y="67"/>
                    </a:lnTo>
                    <a:lnTo>
                      <a:pt x="41" y="74"/>
                    </a:lnTo>
                    <a:lnTo>
                      <a:pt x="57" y="94"/>
                    </a:lnTo>
                    <a:lnTo>
                      <a:pt x="65" y="101"/>
                    </a:lnTo>
                    <a:lnTo>
                      <a:pt x="81" y="121"/>
                    </a:lnTo>
                    <a:lnTo>
                      <a:pt x="112" y="162"/>
                    </a:lnTo>
                    <a:lnTo>
                      <a:pt x="121" y="182"/>
                    </a:lnTo>
                    <a:lnTo>
                      <a:pt x="128" y="196"/>
                    </a:lnTo>
                    <a:lnTo>
                      <a:pt x="137" y="196"/>
                    </a:lnTo>
                    <a:lnTo>
                      <a:pt x="128" y="175"/>
                    </a:lnTo>
                    <a:lnTo>
                      <a:pt x="128" y="169"/>
                    </a:lnTo>
                    <a:lnTo>
                      <a:pt x="121" y="142"/>
                    </a:lnTo>
                    <a:lnTo>
                      <a:pt x="121" y="135"/>
                    </a:lnTo>
                    <a:lnTo>
                      <a:pt x="121" y="128"/>
                    </a:lnTo>
                    <a:lnTo>
                      <a:pt x="112" y="108"/>
                    </a:lnTo>
                    <a:lnTo>
                      <a:pt x="105" y="87"/>
                    </a:lnTo>
                    <a:lnTo>
                      <a:pt x="96" y="60"/>
                    </a:lnTo>
                    <a:lnTo>
                      <a:pt x="96" y="47"/>
                    </a:lnTo>
                    <a:lnTo>
                      <a:pt x="96" y="40"/>
                    </a:lnTo>
                    <a:lnTo>
                      <a:pt x="96" y="27"/>
                    </a:lnTo>
                    <a:lnTo>
                      <a:pt x="96" y="13"/>
                    </a:lnTo>
                    <a:lnTo>
                      <a:pt x="96" y="6"/>
                    </a:lnTo>
                    <a:lnTo>
                      <a:pt x="96" y="0"/>
                    </a:lnTo>
                    <a:lnTo>
                      <a:pt x="96" y="6"/>
                    </a:lnTo>
                    <a:lnTo>
                      <a:pt x="96" y="13"/>
                    </a:lnTo>
                    <a:lnTo>
                      <a:pt x="96" y="20"/>
                    </a:lnTo>
                    <a:lnTo>
                      <a:pt x="96" y="27"/>
                    </a:lnTo>
                    <a:lnTo>
                      <a:pt x="105" y="47"/>
                    </a:lnTo>
                    <a:lnTo>
                      <a:pt x="112" y="67"/>
                    </a:lnTo>
                    <a:lnTo>
                      <a:pt x="112" y="74"/>
                    </a:lnTo>
                    <a:lnTo>
                      <a:pt x="112" y="87"/>
                    </a:lnTo>
                    <a:lnTo>
                      <a:pt x="121" y="108"/>
                    </a:lnTo>
                    <a:lnTo>
                      <a:pt x="121" y="121"/>
                    </a:lnTo>
                    <a:lnTo>
                      <a:pt x="128" y="148"/>
                    </a:lnTo>
                    <a:lnTo>
                      <a:pt x="128" y="162"/>
                    </a:lnTo>
                    <a:lnTo>
                      <a:pt x="137" y="189"/>
                    </a:lnTo>
                    <a:lnTo>
                      <a:pt x="145" y="216"/>
                    </a:lnTo>
                    <a:lnTo>
                      <a:pt x="145" y="23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00" name="Line 832"/>
              <p:cNvSpPr>
                <a:spLocks noChangeShapeType="1"/>
              </p:cNvSpPr>
              <p:nvPr/>
            </p:nvSpPr>
            <p:spPr bwMode="auto">
              <a:xfrm>
                <a:off x="2508" y="1210"/>
                <a:ext cx="0" cy="393"/>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8001" name="Freeform 833"/>
              <p:cNvSpPr>
                <a:spLocks/>
              </p:cNvSpPr>
              <p:nvPr/>
            </p:nvSpPr>
            <p:spPr bwMode="auto">
              <a:xfrm>
                <a:off x="2500" y="1558"/>
                <a:ext cx="19" cy="36"/>
              </a:xfrm>
              <a:custGeom>
                <a:avLst/>
                <a:gdLst/>
                <a:ahLst/>
                <a:cxnLst>
                  <a:cxn ang="0">
                    <a:pos x="19" y="0"/>
                  </a:cxn>
                  <a:cxn ang="0">
                    <a:pos x="19" y="13"/>
                  </a:cxn>
                  <a:cxn ang="0">
                    <a:pos x="19" y="19"/>
                  </a:cxn>
                  <a:cxn ang="0">
                    <a:pos x="10" y="39"/>
                  </a:cxn>
                  <a:cxn ang="0">
                    <a:pos x="0" y="39"/>
                  </a:cxn>
                </a:cxnLst>
                <a:rect l="0" t="0" r="r" b="b"/>
                <a:pathLst>
                  <a:path w="20" h="40">
                    <a:moveTo>
                      <a:pt x="19" y="0"/>
                    </a:moveTo>
                    <a:lnTo>
                      <a:pt x="19" y="13"/>
                    </a:lnTo>
                    <a:lnTo>
                      <a:pt x="19" y="19"/>
                    </a:lnTo>
                    <a:lnTo>
                      <a:pt x="10" y="39"/>
                    </a:lnTo>
                    <a:lnTo>
                      <a:pt x="0" y="39"/>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02" name="Freeform 834"/>
              <p:cNvSpPr>
                <a:spLocks/>
              </p:cNvSpPr>
              <p:nvPr/>
            </p:nvSpPr>
            <p:spPr bwMode="auto">
              <a:xfrm>
                <a:off x="2303" y="1356"/>
                <a:ext cx="199" cy="191"/>
              </a:xfrm>
              <a:custGeom>
                <a:avLst/>
                <a:gdLst/>
                <a:ahLst/>
                <a:cxnLst>
                  <a:cxn ang="0">
                    <a:pos x="209" y="211"/>
                  </a:cxn>
                  <a:cxn ang="0">
                    <a:pos x="192" y="204"/>
                  </a:cxn>
                  <a:cxn ang="0">
                    <a:pos x="168" y="191"/>
                  </a:cxn>
                  <a:cxn ang="0">
                    <a:pos x="152" y="183"/>
                  </a:cxn>
                  <a:cxn ang="0">
                    <a:pos x="127" y="170"/>
                  </a:cxn>
                  <a:cxn ang="0">
                    <a:pos x="120" y="164"/>
                  </a:cxn>
                  <a:cxn ang="0">
                    <a:pos x="96" y="150"/>
                  </a:cxn>
                  <a:cxn ang="0">
                    <a:pos x="88" y="143"/>
                  </a:cxn>
                  <a:cxn ang="0">
                    <a:pos x="81" y="136"/>
                  </a:cxn>
                  <a:cxn ang="0">
                    <a:pos x="72" y="129"/>
                  </a:cxn>
                  <a:cxn ang="0">
                    <a:pos x="64" y="116"/>
                  </a:cxn>
                  <a:cxn ang="0">
                    <a:pos x="48" y="82"/>
                  </a:cxn>
                  <a:cxn ang="0">
                    <a:pos x="40" y="61"/>
                  </a:cxn>
                  <a:cxn ang="0">
                    <a:pos x="40" y="55"/>
                  </a:cxn>
                  <a:cxn ang="0">
                    <a:pos x="32" y="34"/>
                  </a:cxn>
                  <a:cxn ang="0">
                    <a:pos x="23" y="20"/>
                  </a:cxn>
                  <a:cxn ang="0">
                    <a:pos x="23" y="14"/>
                  </a:cxn>
                  <a:cxn ang="0">
                    <a:pos x="16" y="7"/>
                  </a:cxn>
                  <a:cxn ang="0">
                    <a:pos x="0" y="0"/>
                  </a:cxn>
                  <a:cxn ang="0">
                    <a:pos x="0" y="7"/>
                  </a:cxn>
                  <a:cxn ang="0">
                    <a:pos x="0" y="14"/>
                  </a:cxn>
                  <a:cxn ang="0">
                    <a:pos x="0" y="20"/>
                  </a:cxn>
                  <a:cxn ang="0">
                    <a:pos x="0" y="28"/>
                  </a:cxn>
                  <a:cxn ang="0">
                    <a:pos x="0" y="34"/>
                  </a:cxn>
                  <a:cxn ang="0">
                    <a:pos x="7" y="47"/>
                  </a:cxn>
                  <a:cxn ang="0">
                    <a:pos x="16" y="61"/>
                  </a:cxn>
                  <a:cxn ang="0">
                    <a:pos x="23" y="68"/>
                  </a:cxn>
                  <a:cxn ang="0">
                    <a:pos x="32" y="82"/>
                  </a:cxn>
                  <a:cxn ang="0">
                    <a:pos x="48" y="102"/>
                  </a:cxn>
                  <a:cxn ang="0">
                    <a:pos x="56" y="109"/>
                  </a:cxn>
                  <a:cxn ang="0">
                    <a:pos x="72" y="116"/>
                  </a:cxn>
                  <a:cxn ang="0">
                    <a:pos x="88" y="122"/>
                  </a:cxn>
                  <a:cxn ang="0">
                    <a:pos x="96" y="129"/>
                  </a:cxn>
                  <a:cxn ang="0">
                    <a:pos x="103" y="136"/>
                  </a:cxn>
                  <a:cxn ang="0">
                    <a:pos x="120" y="150"/>
                  </a:cxn>
                  <a:cxn ang="0">
                    <a:pos x="127" y="156"/>
                  </a:cxn>
                  <a:cxn ang="0">
                    <a:pos x="136" y="156"/>
                  </a:cxn>
                  <a:cxn ang="0">
                    <a:pos x="152" y="164"/>
                  </a:cxn>
                  <a:cxn ang="0">
                    <a:pos x="160" y="170"/>
                  </a:cxn>
                  <a:cxn ang="0">
                    <a:pos x="176" y="183"/>
                  </a:cxn>
                  <a:cxn ang="0">
                    <a:pos x="185" y="191"/>
                  </a:cxn>
                  <a:cxn ang="0">
                    <a:pos x="192" y="197"/>
                  </a:cxn>
                  <a:cxn ang="0">
                    <a:pos x="201" y="197"/>
                  </a:cxn>
                  <a:cxn ang="0">
                    <a:pos x="209" y="197"/>
                  </a:cxn>
                  <a:cxn ang="0">
                    <a:pos x="209" y="191"/>
                  </a:cxn>
                  <a:cxn ang="0">
                    <a:pos x="201" y="183"/>
                  </a:cxn>
                  <a:cxn ang="0">
                    <a:pos x="192" y="170"/>
                  </a:cxn>
                  <a:cxn ang="0">
                    <a:pos x="168" y="143"/>
                  </a:cxn>
                  <a:cxn ang="0">
                    <a:pos x="160" y="122"/>
                  </a:cxn>
                  <a:cxn ang="0">
                    <a:pos x="144" y="89"/>
                  </a:cxn>
                  <a:cxn ang="0">
                    <a:pos x="144" y="95"/>
                  </a:cxn>
                  <a:cxn ang="0">
                    <a:pos x="144" y="102"/>
                  </a:cxn>
                  <a:cxn ang="0">
                    <a:pos x="144" y="109"/>
                  </a:cxn>
                  <a:cxn ang="0">
                    <a:pos x="144" y="116"/>
                  </a:cxn>
                  <a:cxn ang="0">
                    <a:pos x="152" y="129"/>
                  </a:cxn>
                  <a:cxn ang="0">
                    <a:pos x="160" y="150"/>
                  </a:cxn>
                  <a:cxn ang="0">
                    <a:pos x="176" y="170"/>
                  </a:cxn>
                  <a:cxn ang="0">
                    <a:pos x="185" y="183"/>
                  </a:cxn>
                </a:cxnLst>
                <a:rect l="0" t="0" r="r" b="b"/>
                <a:pathLst>
                  <a:path w="210" h="212">
                    <a:moveTo>
                      <a:pt x="209" y="211"/>
                    </a:moveTo>
                    <a:lnTo>
                      <a:pt x="192" y="204"/>
                    </a:lnTo>
                    <a:lnTo>
                      <a:pt x="168" y="191"/>
                    </a:lnTo>
                    <a:lnTo>
                      <a:pt x="152" y="183"/>
                    </a:lnTo>
                    <a:lnTo>
                      <a:pt x="127" y="170"/>
                    </a:lnTo>
                    <a:lnTo>
                      <a:pt x="120" y="164"/>
                    </a:lnTo>
                    <a:lnTo>
                      <a:pt x="96" y="150"/>
                    </a:lnTo>
                    <a:lnTo>
                      <a:pt x="88" y="143"/>
                    </a:lnTo>
                    <a:lnTo>
                      <a:pt x="81" y="136"/>
                    </a:lnTo>
                    <a:lnTo>
                      <a:pt x="72" y="129"/>
                    </a:lnTo>
                    <a:lnTo>
                      <a:pt x="64" y="116"/>
                    </a:lnTo>
                    <a:lnTo>
                      <a:pt x="48" y="82"/>
                    </a:lnTo>
                    <a:lnTo>
                      <a:pt x="40" y="61"/>
                    </a:lnTo>
                    <a:lnTo>
                      <a:pt x="40" y="55"/>
                    </a:lnTo>
                    <a:lnTo>
                      <a:pt x="32" y="34"/>
                    </a:lnTo>
                    <a:lnTo>
                      <a:pt x="23" y="20"/>
                    </a:lnTo>
                    <a:lnTo>
                      <a:pt x="23" y="14"/>
                    </a:lnTo>
                    <a:lnTo>
                      <a:pt x="16" y="7"/>
                    </a:lnTo>
                    <a:lnTo>
                      <a:pt x="0" y="0"/>
                    </a:lnTo>
                    <a:lnTo>
                      <a:pt x="0" y="7"/>
                    </a:lnTo>
                    <a:lnTo>
                      <a:pt x="0" y="14"/>
                    </a:lnTo>
                    <a:lnTo>
                      <a:pt x="0" y="20"/>
                    </a:lnTo>
                    <a:lnTo>
                      <a:pt x="0" y="28"/>
                    </a:lnTo>
                    <a:lnTo>
                      <a:pt x="0" y="34"/>
                    </a:lnTo>
                    <a:lnTo>
                      <a:pt x="7" y="47"/>
                    </a:lnTo>
                    <a:lnTo>
                      <a:pt x="16" y="61"/>
                    </a:lnTo>
                    <a:lnTo>
                      <a:pt x="23" y="68"/>
                    </a:lnTo>
                    <a:lnTo>
                      <a:pt x="32" y="82"/>
                    </a:lnTo>
                    <a:lnTo>
                      <a:pt x="48" y="102"/>
                    </a:lnTo>
                    <a:lnTo>
                      <a:pt x="56" y="109"/>
                    </a:lnTo>
                    <a:lnTo>
                      <a:pt x="72" y="116"/>
                    </a:lnTo>
                    <a:lnTo>
                      <a:pt x="88" y="122"/>
                    </a:lnTo>
                    <a:lnTo>
                      <a:pt x="96" y="129"/>
                    </a:lnTo>
                    <a:lnTo>
                      <a:pt x="103" y="136"/>
                    </a:lnTo>
                    <a:lnTo>
                      <a:pt x="120" y="150"/>
                    </a:lnTo>
                    <a:lnTo>
                      <a:pt x="127" y="156"/>
                    </a:lnTo>
                    <a:lnTo>
                      <a:pt x="136" y="156"/>
                    </a:lnTo>
                    <a:lnTo>
                      <a:pt x="152" y="164"/>
                    </a:lnTo>
                    <a:lnTo>
                      <a:pt x="160" y="170"/>
                    </a:lnTo>
                    <a:lnTo>
                      <a:pt x="176" y="183"/>
                    </a:lnTo>
                    <a:lnTo>
                      <a:pt x="185" y="191"/>
                    </a:lnTo>
                    <a:lnTo>
                      <a:pt x="192" y="197"/>
                    </a:lnTo>
                    <a:lnTo>
                      <a:pt x="201" y="197"/>
                    </a:lnTo>
                    <a:lnTo>
                      <a:pt x="209" y="197"/>
                    </a:lnTo>
                    <a:lnTo>
                      <a:pt x="209" y="191"/>
                    </a:lnTo>
                    <a:lnTo>
                      <a:pt x="201" y="183"/>
                    </a:lnTo>
                    <a:lnTo>
                      <a:pt x="192" y="170"/>
                    </a:lnTo>
                    <a:lnTo>
                      <a:pt x="168" y="143"/>
                    </a:lnTo>
                    <a:lnTo>
                      <a:pt x="160" y="122"/>
                    </a:lnTo>
                    <a:lnTo>
                      <a:pt x="144" y="89"/>
                    </a:lnTo>
                    <a:lnTo>
                      <a:pt x="144" y="95"/>
                    </a:lnTo>
                    <a:lnTo>
                      <a:pt x="144" y="102"/>
                    </a:lnTo>
                    <a:lnTo>
                      <a:pt x="144" y="109"/>
                    </a:lnTo>
                    <a:lnTo>
                      <a:pt x="144" y="116"/>
                    </a:lnTo>
                    <a:lnTo>
                      <a:pt x="152" y="129"/>
                    </a:lnTo>
                    <a:lnTo>
                      <a:pt x="160" y="150"/>
                    </a:lnTo>
                    <a:lnTo>
                      <a:pt x="176" y="170"/>
                    </a:lnTo>
                    <a:lnTo>
                      <a:pt x="185" y="183"/>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03" name="Freeform 835"/>
              <p:cNvSpPr>
                <a:spLocks/>
              </p:cNvSpPr>
              <p:nvPr/>
            </p:nvSpPr>
            <p:spPr bwMode="auto">
              <a:xfrm>
                <a:off x="2508" y="1576"/>
                <a:ext cx="145" cy="26"/>
              </a:xfrm>
              <a:custGeom>
                <a:avLst/>
                <a:gdLst/>
                <a:ahLst/>
                <a:cxnLst>
                  <a:cxn ang="0">
                    <a:pos x="0" y="14"/>
                  </a:cxn>
                  <a:cxn ang="0">
                    <a:pos x="7" y="14"/>
                  </a:cxn>
                  <a:cxn ang="0">
                    <a:pos x="40" y="6"/>
                  </a:cxn>
                  <a:cxn ang="0">
                    <a:pos x="56" y="6"/>
                  </a:cxn>
                  <a:cxn ang="0">
                    <a:pos x="81" y="0"/>
                  </a:cxn>
                  <a:cxn ang="0">
                    <a:pos x="97" y="0"/>
                  </a:cxn>
                  <a:cxn ang="0">
                    <a:pos x="105" y="0"/>
                  </a:cxn>
                  <a:cxn ang="0">
                    <a:pos x="121" y="0"/>
                  </a:cxn>
                  <a:cxn ang="0">
                    <a:pos x="136" y="6"/>
                  </a:cxn>
                  <a:cxn ang="0">
                    <a:pos x="144" y="14"/>
                  </a:cxn>
                  <a:cxn ang="0">
                    <a:pos x="153" y="28"/>
                  </a:cxn>
                  <a:cxn ang="0">
                    <a:pos x="153" y="20"/>
                  </a:cxn>
                  <a:cxn ang="0">
                    <a:pos x="144" y="28"/>
                  </a:cxn>
                  <a:cxn ang="0">
                    <a:pos x="136" y="28"/>
                  </a:cxn>
                  <a:cxn ang="0">
                    <a:pos x="121" y="28"/>
                  </a:cxn>
                  <a:cxn ang="0">
                    <a:pos x="97" y="20"/>
                  </a:cxn>
                  <a:cxn ang="0">
                    <a:pos x="88" y="20"/>
                  </a:cxn>
                  <a:cxn ang="0">
                    <a:pos x="81" y="20"/>
                  </a:cxn>
                  <a:cxn ang="0">
                    <a:pos x="56" y="14"/>
                  </a:cxn>
                  <a:cxn ang="0">
                    <a:pos x="23" y="6"/>
                  </a:cxn>
                  <a:cxn ang="0">
                    <a:pos x="16" y="6"/>
                  </a:cxn>
                  <a:cxn ang="0">
                    <a:pos x="7" y="6"/>
                  </a:cxn>
                </a:cxnLst>
                <a:rect l="0" t="0" r="r" b="b"/>
                <a:pathLst>
                  <a:path w="154" h="29">
                    <a:moveTo>
                      <a:pt x="0" y="14"/>
                    </a:moveTo>
                    <a:lnTo>
                      <a:pt x="7" y="14"/>
                    </a:lnTo>
                    <a:lnTo>
                      <a:pt x="40" y="6"/>
                    </a:lnTo>
                    <a:lnTo>
                      <a:pt x="56" y="6"/>
                    </a:lnTo>
                    <a:lnTo>
                      <a:pt x="81" y="0"/>
                    </a:lnTo>
                    <a:lnTo>
                      <a:pt x="97" y="0"/>
                    </a:lnTo>
                    <a:lnTo>
                      <a:pt x="105" y="0"/>
                    </a:lnTo>
                    <a:lnTo>
                      <a:pt x="121" y="0"/>
                    </a:lnTo>
                    <a:lnTo>
                      <a:pt x="136" y="6"/>
                    </a:lnTo>
                    <a:lnTo>
                      <a:pt x="144" y="14"/>
                    </a:lnTo>
                    <a:lnTo>
                      <a:pt x="153" y="28"/>
                    </a:lnTo>
                    <a:lnTo>
                      <a:pt x="153" y="20"/>
                    </a:lnTo>
                    <a:lnTo>
                      <a:pt x="144" y="28"/>
                    </a:lnTo>
                    <a:lnTo>
                      <a:pt x="136" y="28"/>
                    </a:lnTo>
                    <a:lnTo>
                      <a:pt x="121" y="28"/>
                    </a:lnTo>
                    <a:lnTo>
                      <a:pt x="97" y="20"/>
                    </a:lnTo>
                    <a:lnTo>
                      <a:pt x="88" y="20"/>
                    </a:lnTo>
                    <a:lnTo>
                      <a:pt x="81" y="20"/>
                    </a:lnTo>
                    <a:lnTo>
                      <a:pt x="56" y="14"/>
                    </a:lnTo>
                    <a:lnTo>
                      <a:pt x="23" y="6"/>
                    </a:lnTo>
                    <a:lnTo>
                      <a:pt x="16" y="6"/>
                    </a:lnTo>
                    <a:lnTo>
                      <a:pt x="7" y="6"/>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04" name="Freeform 836"/>
              <p:cNvSpPr>
                <a:spLocks/>
              </p:cNvSpPr>
              <p:nvPr/>
            </p:nvSpPr>
            <p:spPr bwMode="auto">
              <a:xfrm>
                <a:off x="2501" y="1448"/>
                <a:ext cx="290" cy="56"/>
              </a:xfrm>
              <a:custGeom>
                <a:avLst/>
                <a:gdLst/>
                <a:ahLst/>
                <a:cxnLst>
                  <a:cxn ang="0">
                    <a:pos x="0" y="54"/>
                  </a:cxn>
                  <a:cxn ang="0">
                    <a:pos x="8" y="47"/>
                  </a:cxn>
                  <a:cxn ang="0">
                    <a:pos x="25" y="41"/>
                  </a:cxn>
                  <a:cxn ang="0">
                    <a:pos x="48" y="27"/>
                  </a:cxn>
                  <a:cxn ang="0">
                    <a:pos x="57" y="27"/>
                  </a:cxn>
                  <a:cxn ang="0">
                    <a:pos x="81" y="20"/>
                  </a:cxn>
                  <a:cxn ang="0">
                    <a:pos x="97" y="20"/>
                  </a:cxn>
                  <a:cxn ang="0">
                    <a:pos x="121" y="20"/>
                  </a:cxn>
                  <a:cxn ang="0">
                    <a:pos x="153" y="20"/>
                  </a:cxn>
                  <a:cxn ang="0">
                    <a:pos x="161" y="20"/>
                  </a:cxn>
                  <a:cxn ang="0">
                    <a:pos x="177" y="20"/>
                  </a:cxn>
                  <a:cxn ang="0">
                    <a:pos x="226" y="27"/>
                  </a:cxn>
                  <a:cxn ang="0">
                    <a:pos x="250" y="27"/>
                  </a:cxn>
                  <a:cxn ang="0">
                    <a:pos x="275" y="20"/>
                  </a:cxn>
                  <a:cxn ang="0">
                    <a:pos x="283" y="20"/>
                  </a:cxn>
                  <a:cxn ang="0">
                    <a:pos x="291" y="20"/>
                  </a:cxn>
                  <a:cxn ang="0">
                    <a:pos x="307" y="14"/>
                  </a:cxn>
                  <a:cxn ang="0">
                    <a:pos x="299" y="14"/>
                  </a:cxn>
                  <a:cxn ang="0">
                    <a:pos x="291" y="7"/>
                  </a:cxn>
                  <a:cxn ang="0">
                    <a:pos x="283" y="7"/>
                  </a:cxn>
                  <a:cxn ang="0">
                    <a:pos x="259" y="0"/>
                  </a:cxn>
                  <a:cxn ang="0">
                    <a:pos x="234" y="0"/>
                  </a:cxn>
                  <a:cxn ang="0">
                    <a:pos x="202" y="0"/>
                  </a:cxn>
                  <a:cxn ang="0">
                    <a:pos x="186" y="0"/>
                  </a:cxn>
                  <a:cxn ang="0">
                    <a:pos x="169" y="0"/>
                  </a:cxn>
                  <a:cxn ang="0">
                    <a:pos x="130" y="7"/>
                  </a:cxn>
                  <a:cxn ang="0">
                    <a:pos x="105" y="14"/>
                  </a:cxn>
                  <a:cxn ang="0">
                    <a:pos x="81" y="20"/>
                  </a:cxn>
                  <a:cxn ang="0">
                    <a:pos x="72" y="27"/>
                  </a:cxn>
                  <a:cxn ang="0">
                    <a:pos x="65" y="34"/>
                  </a:cxn>
                  <a:cxn ang="0">
                    <a:pos x="41" y="47"/>
                  </a:cxn>
                  <a:cxn ang="0">
                    <a:pos x="25" y="54"/>
                  </a:cxn>
                  <a:cxn ang="0">
                    <a:pos x="8" y="61"/>
                  </a:cxn>
                </a:cxnLst>
                <a:rect l="0" t="0" r="r" b="b"/>
                <a:pathLst>
                  <a:path w="308" h="62">
                    <a:moveTo>
                      <a:pt x="0" y="54"/>
                    </a:moveTo>
                    <a:lnTo>
                      <a:pt x="8" y="47"/>
                    </a:lnTo>
                    <a:lnTo>
                      <a:pt x="25" y="41"/>
                    </a:lnTo>
                    <a:lnTo>
                      <a:pt x="48" y="27"/>
                    </a:lnTo>
                    <a:lnTo>
                      <a:pt x="57" y="27"/>
                    </a:lnTo>
                    <a:lnTo>
                      <a:pt x="81" y="20"/>
                    </a:lnTo>
                    <a:lnTo>
                      <a:pt x="97" y="20"/>
                    </a:lnTo>
                    <a:lnTo>
                      <a:pt x="121" y="20"/>
                    </a:lnTo>
                    <a:lnTo>
                      <a:pt x="153" y="20"/>
                    </a:lnTo>
                    <a:lnTo>
                      <a:pt x="161" y="20"/>
                    </a:lnTo>
                    <a:lnTo>
                      <a:pt x="177" y="20"/>
                    </a:lnTo>
                    <a:lnTo>
                      <a:pt x="226" y="27"/>
                    </a:lnTo>
                    <a:lnTo>
                      <a:pt x="250" y="27"/>
                    </a:lnTo>
                    <a:lnTo>
                      <a:pt x="275" y="20"/>
                    </a:lnTo>
                    <a:lnTo>
                      <a:pt x="283" y="20"/>
                    </a:lnTo>
                    <a:lnTo>
                      <a:pt x="291" y="20"/>
                    </a:lnTo>
                    <a:lnTo>
                      <a:pt x="307" y="14"/>
                    </a:lnTo>
                    <a:lnTo>
                      <a:pt x="299" y="14"/>
                    </a:lnTo>
                    <a:lnTo>
                      <a:pt x="291" y="7"/>
                    </a:lnTo>
                    <a:lnTo>
                      <a:pt x="283" y="7"/>
                    </a:lnTo>
                    <a:lnTo>
                      <a:pt x="259" y="0"/>
                    </a:lnTo>
                    <a:lnTo>
                      <a:pt x="234" y="0"/>
                    </a:lnTo>
                    <a:lnTo>
                      <a:pt x="202" y="0"/>
                    </a:lnTo>
                    <a:lnTo>
                      <a:pt x="186" y="0"/>
                    </a:lnTo>
                    <a:lnTo>
                      <a:pt x="169" y="0"/>
                    </a:lnTo>
                    <a:lnTo>
                      <a:pt x="130" y="7"/>
                    </a:lnTo>
                    <a:lnTo>
                      <a:pt x="105" y="14"/>
                    </a:lnTo>
                    <a:lnTo>
                      <a:pt x="81" y="20"/>
                    </a:lnTo>
                    <a:lnTo>
                      <a:pt x="72" y="27"/>
                    </a:lnTo>
                    <a:lnTo>
                      <a:pt x="65" y="34"/>
                    </a:lnTo>
                    <a:lnTo>
                      <a:pt x="41" y="47"/>
                    </a:lnTo>
                    <a:lnTo>
                      <a:pt x="25" y="54"/>
                    </a:lnTo>
                    <a:lnTo>
                      <a:pt x="8" y="61"/>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05" name="Freeform 837"/>
              <p:cNvSpPr>
                <a:spLocks/>
              </p:cNvSpPr>
              <p:nvPr/>
            </p:nvSpPr>
            <p:spPr bwMode="auto">
              <a:xfrm>
                <a:off x="2242" y="1295"/>
                <a:ext cx="260" cy="128"/>
              </a:xfrm>
              <a:custGeom>
                <a:avLst/>
                <a:gdLst/>
                <a:ahLst/>
                <a:cxnLst>
                  <a:cxn ang="0">
                    <a:pos x="266" y="114"/>
                  </a:cxn>
                  <a:cxn ang="0">
                    <a:pos x="266" y="108"/>
                  </a:cxn>
                  <a:cxn ang="0">
                    <a:pos x="250" y="81"/>
                  </a:cxn>
                  <a:cxn ang="0">
                    <a:pos x="241" y="67"/>
                  </a:cxn>
                  <a:cxn ang="0">
                    <a:pos x="225" y="54"/>
                  </a:cxn>
                  <a:cxn ang="0">
                    <a:pos x="217" y="47"/>
                  </a:cxn>
                  <a:cxn ang="0">
                    <a:pos x="209" y="41"/>
                  </a:cxn>
                  <a:cxn ang="0">
                    <a:pos x="192" y="33"/>
                  </a:cxn>
                  <a:cxn ang="0">
                    <a:pos x="168" y="27"/>
                  </a:cxn>
                  <a:cxn ang="0">
                    <a:pos x="137" y="20"/>
                  </a:cxn>
                  <a:cxn ang="0">
                    <a:pos x="121" y="20"/>
                  </a:cxn>
                  <a:cxn ang="0">
                    <a:pos x="105" y="20"/>
                  </a:cxn>
                  <a:cxn ang="0">
                    <a:pos x="72" y="14"/>
                  </a:cxn>
                  <a:cxn ang="0">
                    <a:pos x="56" y="14"/>
                  </a:cxn>
                  <a:cxn ang="0">
                    <a:pos x="32" y="7"/>
                  </a:cxn>
                  <a:cxn ang="0">
                    <a:pos x="23" y="7"/>
                  </a:cxn>
                  <a:cxn ang="0">
                    <a:pos x="16" y="7"/>
                  </a:cxn>
                  <a:cxn ang="0">
                    <a:pos x="7" y="7"/>
                  </a:cxn>
                  <a:cxn ang="0">
                    <a:pos x="0" y="7"/>
                  </a:cxn>
                  <a:cxn ang="0">
                    <a:pos x="7" y="0"/>
                  </a:cxn>
                  <a:cxn ang="0">
                    <a:pos x="16" y="0"/>
                  </a:cxn>
                  <a:cxn ang="0">
                    <a:pos x="23" y="0"/>
                  </a:cxn>
                  <a:cxn ang="0">
                    <a:pos x="56" y="7"/>
                  </a:cxn>
                  <a:cxn ang="0">
                    <a:pos x="81" y="14"/>
                  </a:cxn>
                  <a:cxn ang="0">
                    <a:pos x="88" y="14"/>
                  </a:cxn>
                  <a:cxn ang="0">
                    <a:pos x="113" y="27"/>
                  </a:cxn>
                  <a:cxn ang="0">
                    <a:pos x="160" y="54"/>
                  </a:cxn>
                  <a:cxn ang="0">
                    <a:pos x="176" y="67"/>
                  </a:cxn>
                  <a:cxn ang="0">
                    <a:pos x="185" y="74"/>
                  </a:cxn>
                  <a:cxn ang="0">
                    <a:pos x="201" y="87"/>
                  </a:cxn>
                  <a:cxn ang="0">
                    <a:pos x="217" y="100"/>
                  </a:cxn>
                  <a:cxn ang="0">
                    <a:pos x="241" y="114"/>
                  </a:cxn>
                  <a:cxn ang="0">
                    <a:pos x="250" y="114"/>
                  </a:cxn>
                  <a:cxn ang="0">
                    <a:pos x="257" y="121"/>
                  </a:cxn>
                  <a:cxn ang="0">
                    <a:pos x="266" y="127"/>
                  </a:cxn>
                  <a:cxn ang="0">
                    <a:pos x="274" y="134"/>
                  </a:cxn>
                  <a:cxn ang="0">
                    <a:pos x="274" y="141"/>
                  </a:cxn>
                </a:cxnLst>
                <a:rect l="0" t="0" r="r" b="b"/>
                <a:pathLst>
                  <a:path w="275" h="142">
                    <a:moveTo>
                      <a:pt x="266" y="114"/>
                    </a:moveTo>
                    <a:lnTo>
                      <a:pt x="266" y="108"/>
                    </a:lnTo>
                    <a:lnTo>
                      <a:pt x="250" y="81"/>
                    </a:lnTo>
                    <a:lnTo>
                      <a:pt x="241" y="67"/>
                    </a:lnTo>
                    <a:lnTo>
                      <a:pt x="225" y="54"/>
                    </a:lnTo>
                    <a:lnTo>
                      <a:pt x="217" y="47"/>
                    </a:lnTo>
                    <a:lnTo>
                      <a:pt x="209" y="41"/>
                    </a:lnTo>
                    <a:lnTo>
                      <a:pt x="192" y="33"/>
                    </a:lnTo>
                    <a:lnTo>
                      <a:pt x="168" y="27"/>
                    </a:lnTo>
                    <a:lnTo>
                      <a:pt x="137" y="20"/>
                    </a:lnTo>
                    <a:lnTo>
                      <a:pt x="121" y="20"/>
                    </a:lnTo>
                    <a:lnTo>
                      <a:pt x="105" y="20"/>
                    </a:lnTo>
                    <a:lnTo>
                      <a:pt x="72" y="14"/>
                    </a:lnTo>
                    <a:lnTo>
                      <a:pt x="56" y="14"/>
                    </a:lnTo>
                    <a:lnTo>
                      <a:pt x="32" y="7"/>
                    </a:lnTo>
                    <a:lnTo>
                      <a:pt x="23" y="7"/>
                    </a:lnTo>
                    <a:lnTo>
                      <a:pt x="16" y="7"/>
                    </a:lnTo>
                    <a:lnTo>
                      <a:pt x="7" y="7"/>
                    </a:lnTo>
                    <a:lnTo>
                      <a:pt x="0" y="7"/>
                    </a:lnTo>
                    <a:lnTo>
                      <a:pt x="7" y="0"/>
                    </a:lnTo>
                    <a:lnTo>
                      <a:pt x="16" y="0"/>
                    </a:lnTo>
                    <a:lnTo>
                      <a:pt x="23" y="0"/>
                    </a:lnTo>
                    <a:lnTo>
                      <a:pt x="56" y="7"/>
                    </a:lnTo>
                    <a:lnTo>
                      <a:pt x="81" y="14"/>
                    </a:lnTo>
                    <a:lnTo>
                      <a:pt x="88" y="14"/>
                    </a:lnTo>
                    <a:lnTo>
                      <a:pt x="113" y="27"/>
                    </a:lnTo>
                    <a:lnTo>
                      <a:pt x="160" y="54"/>
                    </a:lnTo>
                    <a:lnTo>
                      <a:pt x="176" y="67"/>
                    </a:lnTo>
                    <a:lnTo>
                      <a:pt x="185" y="74"/>
                    </a:lnTo>
                    <a:lnTo>
                      <a:pt x="201" y="87"/>
                    </a:lnTo>
                    <a:lnTo>
                      <a:pt x="217" y="100"/>
                    </a:lnTo>
                    <a:lnTo>
                      <a:pt x="241" y="114"/>
                    </a:lnTo>
                    <a:lnTo>
                      <a:pt x="250" y="114"/>
                    </a:lnTo>
                    <a:lnTo>
                      <a:pt x="257" y="121"/>
                    </a:lnTo>
                    <a:lnTo>
                      <a:pt x="266" y="127"/>
                    </a:lnTo>
                    <a:lnTo>
                      <a:pt x="274" y="134"/>
                    </a:lnTo>
                    <a:lnTo>
                      <a:pt x="274" y="141"/>
                    </a:lnTo>
                  </a:path>
                </a:pathLst>
              </a:custGeom>
              <a:solidFill>
                <a:schemeClr val="accent1"/>
              </a:solidFill>
              <a:ln w="12700" cap="rnd" cmpd="sng">
                <a:solidFill>
                  <a:schemeClr val="tx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06" name="Freeform 838"/>
              <p:cNvSpPr>
                <a:spLocks/>
              </p:cNvSpPr>
              <p:nvPr/>
            </p:nvSpPr>
            <p:spPr bwMode="auto">
              <a:xfrm>
                <a:off x="2508" y="1045"/>
                <a:ext cx="237" cy="233"/>
              </a:xfrm>
              <a:custGeom>
                <a:avLst/>
                <a:gdLst/>
                <a:ahLst/>
                <a:cxnLst>
                  <a:cxn ang="0">
                    <a:pos x="0" y="242"/>
                  </a:cxn>
                  <a:cxn ang="0">
                    <a:pos x="25" y="229"/>
                  </a:cxn>
                  <a:cxn ang="0">
                    <a:pos x="81" y="202"/>
                  </a:cxn>
                  <a:cxn ang="0">
                    <a:pos x="121" y="183"/>
                  </a:cxn>
                  <a:cxn ang="0">
                    <a:pos x="153" y="162"/>
                  </a:cxn>
                  <a:cxn ang="0">
                    <a:pos x="185" y="142"/>
                  </a:cxn>
                  <a:cxn ang="0">
                    <a:pos x="209" y="128"/>
                  </a:cxn>
                  <a:cxn ang="0">
                    <a:pos x="226" y="114"/>
                  </a:cxn>
                  <a:cxn ang="0">
                    <a:pos x="242" y="101"/>
                  </a:cxn>
                  <a:cxn ang="0">
                    <a:pos x="250" y="95"/>
                  </a:cxn>
                  <a:cxn ang="0">
                    <a:pos x="250" y="81"/>
                  </a:cxn>
                  <a:cxn ang="0">
                    <a:pos x="250" y="68"/>
                  </a:cxn>
                  <a:cxn ang="0">
                    <a:pos x="250" y="41"/>
                  </a:cxn>
                  <a:cxn ang="0">
                    <a:pos x="250" y="33"/>
                  </a:cxn>
                  <a:cxn ang="0">
                    <a:pos x="250" y="27"/>
                  </a:cxn>
                  <a:cxn ang="0">
                    <a:pos x="250" y="6"/>
                  </a:cxn>
                  <a:cxn ang="0">
                    <a:pos x="250" y="0"/>
                  </a:cxn>
                  <a:cxn ang="0">
                    <a:pos x="234" y="33"/>
                  </a:cxn>
                  <a:cxn ang="0">
                    <a:pos x="234" y="47"/>
                  </a:cxn>
                  <a:cxn ang="0">
                    <a:pos x="226" y="81"/>
                  </a:cxn>
                  <a:cxn ang="0">
                    <a:pos x="226" y="101"/>
                  </a:cxn>
                  <a:cxn ang="0">
                    <a:pos x="226" y="114"/>
                  </a:cxn>
                  <a:cxn ang="0">
                    <a:pos x="218" y="135"/>
                  </a:cxn>
                  <a:cxn ang="0">
                    <a:pos x="202" y="156"/>
                  </a:cxn>
                  <a:cxn ang="0">
                    <a:pos x="177" y="169"/>
                  </a:cxn>
                  <a:cxn ang="0">
                    <a:pos x="169" y="176"/>
                  </a:cxn>
                  <a:cxn ang="0">
                    <a:pos x="153" y="188"/>
                  </a:cxn>
                  <a:cxn ang="0">
                    <a:pos x="121" y="209"/>
                  </a:cxn>
                  <a:cxn ang="0">
                    <a:pos x="81" y="229"/>
                  </a:cxn>
                  <a:cxn ang="0">
                    <a:pos x="32" y="250"/>
                  </a:cxn>
                  <a:cxn ang="0">
                    <a:pos x="8" y="257"/>
                  </a:cxn>
                </a:cxnLst>
                <a:rect l="0" t="0" r="r" b="b"/>
                <a:pathLst>
                  <a:path w="251" h="258">
                    <a:moveTo>
                      <a:pt x="0" y="242"/>
                    </a:moveTo>
                    <a:lnTo>
                      <a:pt x="25" y="229"/>
                    </a:lnTo>
                    <a:lnTo>
                      <a:pt x="81" y="202"/>
                    </a:lnTo>
                    <a:lnTo>
                      <a:pt x="121" y="183"/>
                    </a:lnTo>
                    <a:lnTo>
                      <a:pt x="153" y="162"/>
                    </a:lnTo>
                    <a:lnTo>
                      <a:pt x="185" y="142"/>
                    </a:lnTo>
                    <a:lnTo>
                      <a:pt x="209" y="128"/>
                    </a:lnTo>
                    <a:lnTo>
                      <a:pt x="226" y="114"/>
                    </a:lnTo>
                    <a:lnTo>
                      <a:pt x="242" y="101"/>
                    </a:lnTo>
                    <a:lnTo>
                      <a:pt x="250" y="95"/>
                    </a:lnTo>
                    <a:lnTo>
                      <a:pt x="250" y="81"/>
                    </a:lnTo>
                    <a:lnTo>
                      <a:pt x="250" y="68"/>
                    </a:lnTo>
                    <a:lnTo>
                      <a:pt x="250" y="41"/>
                    </a:lnTo>
                    <a:lnTo>
                      <a:pt x="250" y="33"/>
                    </a:lnTo>
                    <a:lnTo>
                      <a:pt x="250" y="27"/>
                    </a:lnTo>
                    <a:lnTo>
                      <a:pt x="250" y="6"/>
                    </a:lnTo>
                    <a:lnTo>
                      <a:pt x="250" y="0"/>
                    </a:lnTo>
                    <a:lnTo>
                      <a:pt x="234" y="33"/>
                    </a:lnTo>
                    <a:lnTo>
                      <a:pt x="234" y="47"/>
                    </a:lnTo>
                    <a:lnTo>
                      <a:pt x="226" y="81"/>
                    </a:lnTo>
                    <a:lnTo>
                      <a:pt x="226" y="101"/>
                    </a:lnTo>
                    <a:lnTo>
                      <a:pt x="226" y="114"/>
                    </a:lnTo>
                    <a:lnTo>
                      <a:pt x="218" y="135"/>
                    </a:lnTo>
                    <a:lnTo>
                      <a:pt x="202" y="156"/>
                    </a:lnTo>
                    <a:lnTo>
                      <a:pt x="177" y="169"/>
                    </a:lnTo>
                    <a:lnTo>
                      <a:pt x="169" y="176"/>
                    </a:lnTo>
                    <a:lnTo>
                      <a:pt x="153" y="188"/>
                    </a:lnTo>
                    <a:lnTo>
                      <a:pt x="121" y="209"/>
                    </a:lnTo>
                    <a:lnTo>
                      <a:pt x="81" y="229"/>
                    </a:lnTo>
                    <a:lnTo>
                      <a:pt x="32" y="250"/>
                    </a:lnTo>
                    <a:lnTo>
                      <a:pt x="8" y="257"/>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07" name="Freeform 839"/>
              <p:cNvSpPr>
                <a:spLocks/>
              </p:cNvSpPr>
              <p:nvPr/>
            </p:nvSpPr>
            <p:spPr bwMode="auto">
              <a:xfrm>
                <a:off x="2516" y="1418"/>
                <a:ext cx="152" cy="164"/>
              </a:xfrm>
              <a:custGeom>
                <a:avLst/>
                <a:gdLst/>
                <a:ahLst/>
                <a:cxnLst>
                  <a:cxn ang="0">
                    <a:pos x="0" y="181"/>
                  </a:cxn>
                  <a:cxn ang="0">
                    <a:pos x="16" y="174"/>
                  </a:cxn>
                  <a:cxn ang="0">
                    <a:pos x="48" y="155"/>
                  </a:cxn>
                  <a:cxn ang="0">
                    <a:pos x="81" y="135"/>
                  </a:cxn>
                  <a:cxn ang="0">
                    <a:pos x="97" y="121"/>
                  </a:cxn>
                  <a:cxn ang="0">
                    <a:pos x="104" y="114"/>
                  </a:cxn>
                  <a:cxn ang="0">
                    <a:pos x="113" y="101"/>
                  </a:cxn>
                  <a:cxn ang="0">
                    <a:pos x="128" y="68"/>
                  </a:cxn>
                  <a:cxn ang="0">
                    <a:pos x="128" y="54"/>
                  </a:cxn>
                  <a:cxn ang="0">
                    <a:pos x="128" y="47"/>
                  </a:cxn>
                  <a:cxn ang="0">
                    <a:pos x="136" y="27"/>
                  </a:cxn>
                  <a:cxn ang="0">
                    <a:pos x="136" y="20"/>
                  </a:cxn>
                  <a:cxn ang="0">
                    <a:pos x="144" y="7"/>
                  </a:cxn>
                  <a:cxn ang="0">
                    <a:pos x="160" y="0"/>
                  </a:cxn>
                  <a:cxn ang="0">
                    <a:pos x="152" y="0"/>
                  </a:cxn>
                  <a:cxn ang="0">
                    <a:pos x="160" y="7"/>
                  </a:cxn>
                  <a:cxn ang="0">
                    <a:pos x="160" y="13"/>
                  </a:cxn>
                  <a:cxn ang="0">
                    <a:pos x="160" y="27"/>
                  </a:cxn>
                  <a:cxn ang="0">
                    <a:pos x="152" y="54"/>
                  </a:cxn>
                  <a:cxn ang="0">
                    <a:pos x="144" y="60"/>
                  </a:cxn>
                  <a:cxn ang="0">
                    <a:pos x="136" y="74"/>
                  </a:cxn>
                  <a:cxn ang="0">
                    <a:pos x="121" y="87"/>
                  </a:cxn>
                  <a:cxn ang="0">
                    <a:pos x="113" y="95"/>
                  </a:cxn>
                  <a:cxn ang="0">
                    <a:pos x="104" y="101"/>
                  </a:cxn>
                  <a:cxn ang="0">
                    <a:pos x="97" y="108"/>
                  </a:cxn>
                  <a:cxn ang="0">
                    <a:pos x="88" y="114"/>
                  </a:cxn>
                  <a:cxn ang="0">
                    <a:pos x="81" y="121"/>
                  </a:cxn>
                  <a:cxn ang="0">
                    <a:pos x="64" y="135"/>
                  </a:cxn>
                  <a:cxn ang="0">
                    <a:pos x="57" y="135"/>
                  </a:cxn>
                  <a:cxn ang="0">
                    <a:pos x="41" y="141"/>
                  </a:cxn>
                  <a:cxn ang="0">
                    <a:pos x="24" y="155"/>
                  </a:cxn>
                  <a:cxn ang="0">
                    <a:pos x="16" y="162"/>
                  </a:cxn>
                  <a:cxn ang="0">
                    <a:pos x="8" y="168"/>
                  </a:cxn>
                  <a:cxn ang="0">
                    <a:pos x="0" y="174"/>
                  </a:cxn>
                  <a:cxn ang="0">
                    <a:pos x="8" y="174"/>
                  </a:cxn>
                  <a:cxn ang="0">
                    <a:pos x="8" y="162"/>
                  </a:cxn>
                  <a:cxn ang="0">
                    <a:pos x="16" y="148"/>
                  </a:cxn>
                  <a:cxn ang="0">
                    <a:pos x="24" y="121"/>
                  </a:cxn>
                  <a:cxn ang="0">
                    <a:pos x="32" y="108"/>
                  </a:cxn>
                  <a:cxn ang="0">
                    <a:pos x="41" y="95"/>
                  </a:cxn>
                  <a:cxn ang="0">
                    <a:pos x="41" y="87"/>
                  </a:cxn>
                  <a:cxn ang="0">
                    <a:pos x="48" y="81"/>
                  </a:cxn>
                  <a:cxn ang="0">
                    <a:pos x="48" y="95"/>
                  </a:cxn>
                  <a:cxn ang="0">
                    <a:pos x="48" y="101"/>
                  </a:cxn>
                  <a:cxn ang="0">
                    <a:pos x="48" y="108"/>
                  </a:cxn>
                  <a:cxn ang="0">
                    <a:pos x="41" y="128"/>
                  </a:cxn>
                  <a:cxn ang="0">
                    <a:pos x="24" y="148"/>
                  </a:cxn>
                  <a:cxn ang="0">
                    <a:pos x="16" y="162"/>
                  </a:cxn>
                </a:cxnLst>
                <a:rect l="0" t="0" r="r" b="b"/>
                <a:pathLst>
                  <a:path w="161" h="182">
                    <a:moveTo>
                      <a:pt x="0" y="181"/>
                    </a:moveTo>
                    <a:lnTo>
                      <a:pt x="16" y="174"/>
                    </a:lnTo>
                    <a:lnTo>
                      <a:pt x="48" y="155"/>
                    </a:lnTo>
                    <a:lnTo>
                      <a:pt x="81" y="135"/>
                    </a:lnTo>
                    <a:lnTo>
                      <a:pt x="97" y="121"/>
                    </a:lnTo>
                    <a:lnTo>
                      <a:pt x="104" y="114"/>
                    </a:lnTo>
                    <a:lnTo>
                      <a:pt x="113" y="101"/>
                    </a:lnTo>
                    <a:lnTo>
                      <a:pt x="128" y="68"/>
                    </a:lnTo>
                    <a:lnTo>
                      <a:pt x="128" y="54"/>
                    </a:lnTo>
                    <a:lnTo>
                      <a:pt x="128" y="47"/>
                    </a:lnTo>
                    <a:lnTo>
                      <a:pt x="136" y="27"/>
                    </a:lnTo>
                    <a:lnTo>
                      <a:pt x="136" y="20"/>
                    </a:lnTo>
                    <a:lnTo>
                      <a:pt x="144" y="7"/>
                    </a:lnTo>
                    <a:lnTo>
                      <a:pt x="160" y="0"/>
                    </a:lnTo>
                    <a:lnTo>
                      <a:pt x="152" y="0"/>
                    </a:lnTo>
                    <a:lnTo>
                      <a:pt x="160" y="7"/>
                    </a:lnTo>
                    <a:lnTo>
                      <a:pt x="160" y="13"/>
                    </a:lnTo>
                    <a:lnTo>
                      <a:pt x="160" y="27"/>
                    </a:lnTo>
                    <a:lnTo>
                      <a:pt x="152" y="54"/>
                    </a:lnTo>
                    <a:lnTo>
                      <a:pt x="144" y="60"/>
                    </a:lnTo>
                    <a:lnTo>
                      <a:pt x="136" y="74"/>
                    </a:lnTo>
                    <a:lnTo>
                      <a:pt x="121" y="87"/>
                    </a:lnTo>
                    <a:lnTo>
                      <a:pt x="113" y="95"/>
                    </a:lnTo>
                    <a:lnTo>
                      <a:pt x="104" y="101"/>
                    </a:lnTo>
                    <a:lnTo>
                      <a:pt x="97" y="108"/>
                    </a:lnTo>
                    <a:lnTo>
                      <a:pt x="88" y="114"/>
                    </a:lnTo>
                    <a:lnTo>
                      <a:pt x="81" y="121"/>
                    </a:lnTo>
                    <a:lnTo>
                      <a:pt x="64" y="135"/>
                    </a:lnTo>
                    <a:lnTo>
                      <a:pt x="57" y="135"/>
                    </a:lnTo>
                    <a:lnTo>
                      <a:pt x="41" y="141"/>
                    </a:lnTo>
                    <a:lnTo>
                      <a:pt x="24" y="155"/>
                    </a:lnTo>
                    <a:lnTo>
                      <a:pt x="16" y="162"/>
                    </a:lnTo>
                    <a:lnTo>
                      <a:pt x="8" y="168"/>
                    </a:lnTo>
                    <a:lnTo>
                      <a:pt x="0" y="174"/>
                    </a:lnTo>
                    <a:lnTo>
                      <a:pt x="8" y="174"/>
                    </a:lnTo>
                    <a:lnTo>
                      <a:pt x="8" y="162"/>
                    </a:lnTo>
                    <a:lnTo>
                      <a:pt x="16" y="148"/>
                    </a:lnTo>
                    <a:lnTo>
                      <a:pt x="24" y="121"/>
                    </a:lnTo>
                    <a:lnTo>
                      <a:pt x="32" y="108"/>
                    </a:lnTo>
                    <a:lnTo>
                      <a:pt x="41" y="95"/>
                    </a:lnTo>
                    <a:lnTo>
                      <a:pt x="41" y="87"/>
                    </a:lnTo>
                    <a:lnTo>
                      <a:pt x="48" y="81"/>
                    </a:lnTo>
                    <a:lnTo>
                      <a:pt x="48" y="95"/>
                    </a:lnTo>
                    <a:lnTo>
                      <a:pt x="48" y="101"/>
                    </a:lnTo>
                    <a:lnTo>
                      <a:pt x="48" y="108"/>
                    </a:lnTo>
                    <a:lnTo>
                      <a:pt x="41" y="128"/>
                    </a:lnTo>
                    <a:lnTo>
                      <a:pt x="24" y="148"/>
                    </a:lnTo>
                    <a:lnTo>
                      <a:pt x="16" y="162"/>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08" name="Freeform 840"/>
              <p:cNvSpPr>
                <a:spLocks/>
              </p:cNvSpPr>
              <p:nvPr/>
            </p:nvSpPr>
            <p:spPr bwMode="auto">
              <a:xfrm>
                <a:off x="2356" y="997"/>
                <a:ext cx="152" cy="245"/>
              </a:xfrm>
              <a:custGeom>
                <a:avLst/>
                <a:gdLst/>
                <a:ahLst/>
                <a:cxnLst>
                  <a:cxn ang="0">
                    <a:pos x="144" y="249"/>
                  </a:cxn>
                  <a:cxn ang="0">
                    <a:pos x="144" y="242"/>
                  </a:cxn>
                  <a:cxn ang="0">
                    <a:pos x="128" y="216"/>
                  </a:cxn>
                  <a:cxn ang="0">
                    <a:pos x="112" y="195"/>
                  </a:cxn>
                  <a:cxn ang="0">
                    <a:pos x="95" y="182"/>
                  </a:cxn>
                  <a:cxn ang="0">
                    <a:pos x="87" y="175"/>
                  </a:cxn>
                  <a:cxn ang="0">
                    <a:pos x="79" y="168"/>
                  </a:cxn>
                  <a:cxn ang="0">
                    <a:pos x="63" y="148"/>
                  </a:cxn>
                  <a:cxn ang="0">
                    <a:pos x="46" y="120"/>
                  </a:cxn>
                  <a:cxn ang="0">
                    <a:pos x="31" y="87"/>
                  </a:cxn>
                  <a:cxn ang="0">
                    <a:pos x="23" y="66"/>
                  </a:cxn>
                  <a:cxn ang="0">
                    <a:pos x="23" y="60"/>
                  </a:cxn>
                  <a:cxn ang="0">
                    <a:pos x="15" y="39"/>
                  </a:cxn>
                  <a:cxn ang="0">
                    <a:pos x="7" y="19"/>
                  </a:cxn>
                  <a:cxn ang="0">
                    <a:pos x="0" y="6"/>
                  </a:cxn>
                  <a:cxn ang="0">
                    <a:pos x="0" y="0"/>
                  </a:cxn>
                  <a:cxn ang="0">
                    <a:pos x="0" y="6"/>
                  </a:cxn>
                  <a:cxn ang="0">
                    <a:pos x="7" y="6"/>
                  </a:cxn>
                  <a:cxn ang="0">
                    <a:pos x="15" y="13"/>
                  </a:cxn>
                  <a:cxn ang="0">
                    <a:pos x="15" y="19"/>
                  </a:cxn>
                  <a:cxn ang="0">
                    <a:pos x="23" y="39"/>
                  </a:cxn>
                  <a:cxn ang="0">
                    <a:pos x="31" y="66"/>
                  </a:cxn>
                  <a:cxn ang="0">
                    <a:pos x="31" y="80"/>
                  </a:cxn>
                  <a:cxn ang="0">
                    <a:pos x="31" y="93"/>
                  </a:cxn>
                  <a:cxn ang="0">
                    <a:pos x="31" y="114"/>
                  </a:cxn>
                  <a:cxn ang="0">
                    <a:pos x="39" y="135"/>
                  </a:cxn>
                  <a:cxn ang="0">
                    <a:pos x="46" y="148"/>
                  </a:cxn>
                  <a:cxn ang="0">
                    <a:pos x="55" y="162"/>
                  </a:cxn>
                  <a:cxn ang="0">
                    <a:pos x="63" y="175"/>
                  </a:cxn>
                  <a:cxn ang="0">
                    <a:pos x="71" y="182"/>
                  </a:cxn>
                  <a:cxn ang="0">
                    <a:pos x="79" y="195"/>
                  </a:cxn>
                  <a:cxn ang="0">
                    <a:pos x="95" y="210"/>
                  </a:cxn>
                  <a:cxn ang="0">
                    <a:pos x="112" y="229"/>
                  </a:cxn>
                  <a:cxn ang="0">
                    <a:pos x="128" y="242"/>
                  </a:cxn>
                  <a:cxn ang="0">
                    <a:pos x="152" y="263"/>
                  </a:cxn>
                  <a:cxn ang="0">
                    <a:pos x="160" y="270"/>
                  </a:cxn>
                </a:cxnLst>
                <a:rect l="0" t="0" r="r" b="b"/>
                <a:pathLst>
                  <a:path w="161" h="271">
                    <a:moveTo>
                      <a:pt x="144" y="249"/>
                    </a:moveTo>
                    <a:lnTo>
                      <a:pt x="144" y="242"/>
                    </a:lnTo>
                    <a:lnTo>
                      <a:pt x="128" y="216"/>
                    </a:lnTo>
                    <a:lnTo>
                      <a:pt x="112" y="195"/>
                    </a:lnTo>
                    <a:lnTo>
                      <a:pt x="95" y="182"/>
                    </a:lnTo>
                    <a:lnTo>
                      <a:pt x="87" y="175"/>
                    </a:lnTo>
                    <a:lnTo>
                      <a:pt x="79" y="168"/>
                    </a:lnTo>
                    <a:lnTo>
                      <a:pt x="63" y="148"/>
                    </a:lnTo>
                    <a:lnTo>
                      <a:pt x="46" y="120"/>
                    </a:lnTo>
                    <a:lnTo>
                      <a:pt x="31" y="87"/>
                    </a:lnTo>
                    <a:lnTo>
                      <a:pt x="23" y="66"/>
                    </a:lnTo>
                    <a:lnTo>
                      <a:pt x="23" y="60"/>
                    </a:lnTo>
                    <a:lnTo>
                      <a:pt x="15" y="39"/>
                    </a:lnTo>
                    <a:lnTo>
                      <a:pt x="7" y="19"/>
                    </a:lnTo>
                    <a:lnTo>
                      <a:pt x="0" y="6"/>
                    </a:lnTo>
                    <a:lnTo>
                      <a:pt x="0" y="0"/>
                    </a:lnTo>
                    <a:lnTo>
                      <a:pt x="0" y="6"/>
                    </a:lnTo>
                    <a:lnTo>
                      <a:pt x="7" y="6"/>
                    </a:lnTo>
                    <a:lnTo>
                      <a:pt x="15" y="13"/>
                    </a:lnTo>
                    <a:lnTo>
                      <a:pt x="15" y="19"/>
                    </a:lnTo>
                    <a:lnTo>
                      <a:pt x="23" y="39"/>
                    </a:lnTo>
                    <a:lnTo>
                      <a:pt x="31" y="66"/>
                    </a:lnTo>
                    <a:lnTo>
                      <a:pt x="31" y="80"/>
                    </a:lnTo>
                    <a:lnTo>
                      <a:pt x="31" y="93"/>
                    </a:lnTo>
                    <a:lnTo>
                      <a:pt x="31" y="114"/>
                    </a:lnTo>
                    <a:lnTo>
                      <a:pt x="39" y="135"/>
                    </a:lnTo>
                    <a:lnTo>
                      <a:pt x="46" y="148"/>
                    </a:lnTo>
                    <a:lnTo>
                      <a:pt x="55" y="162"/>
                    </a:lnTo>
                    <a:lnTo>
                      <a:pt x="63" y="175"/>
                    </a:lnTo>
                    <a:lnTo>
                      <a:pt x="71" y="182"/>
                    </a:lnTo>
                    <a:lnTo>
                      <a:pt x="79" y="195"/>
                    </a:lnTo>
                    <a:lnTo>
                      <a:pt x="95" y="210"/>
                    </a:lnTo>
                    <a:lnTo>
                      <a:pt x="112" y="229"/>
                    </a:lnTo>
                    <a:lnTo>
                      <a:pt x="128" y="242"/>
                    </a:lnTo>
                    <a:lnTo>
                      <a:pt x="152" y="263"/>
                    </a:lnTo>
                    <a:lnTo>
                      <a:pt x="160" y="270"/>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09" name="Freeform 841"/>
              <p:cNvSpPr>
                <a:spLocks/>
              </p:cNvSpPr>
              <p:nvPr/>
            </p:nvSpPr>
            <p:spPr bwMode="auto">
              <a:xfrm>
                <a:off x="2500" y="1137"/>
                <a:ext cx="19" cy="105"/>
              </a:xfrm>
              <a:custGeom>
                <a:avLst/>
                <a:gdLst/>
                <a:ahLst/>
                <a:cxnLst>
                  <a:cxn ang="0">
                    <a:pos x="19" y="94"/>
                  </a:cxn>
                  <a:cxn ang="0">
                    <a:pos x="19" y="81"/>
                  </a:cxn>
                  <a:cxn ang="0">
                    <a:pos x="19" y="54"/>
                  </a:cxn>
                  <a:cxn ang="0">
                    <a:pos x="19" y="33"/>
                  </a:cxn>
                  <a:cxn ang="0">
                    <a:pos x="19" y="14"/>
                  </a:cxn>
                  <a:cxn ang="0">
                    <a:pos x="19" y="6"/>
                  </a:cxn>
                  <a:cxn ang="0">
                    <a:pos x="19" y="0"/>
                  </a:cxn>
                  <a:cxn ang="0">
                    <a:pos x="10" y="0"/>
                  </a:cxn>
                  <a:cxn ang="0">
                    <a:pos x="10" y="6"/>
                  </a:cxn>
                  <a:cxn ang="0">
                    <a:pos x="10" y="14"/>
                  </a:cxn>
                  <a:cxn ang="0">
                    <a:pos x="10" y="41"/>
                  </a:cxn>
                  <a:cxn ang="0">
                    <a:pos x="0" y="94"/>
                  </a:cxn>
                  <a:cxn ang="0">
                    <a:pos x="0" y="115"/>
                  </a:cxn>
                </a:cxnLst>
                <a:rect l="0" t="0" r="r" b="b"/>
                <a:pathLst>
                  <a:path w="20" h="116">
                    <a:moveTo>
                      <a:pt x="19" y="94"/>
                    </a:moveTo>
                    <a:lnTo>
                      <a:pt x="19" y="81"/>
                    </a:lnTo>
                    <a:lnTo>
                      <a:pt x="19" y="54"/>
                    </a:lnTo>
                    <a:lnTo>
                      <a:pt x="19" y="33"/>
                    </a:lnTo>
                    <a:lnTo>
                      <a:pt x="19" y="14"/>
                    </a:lnTo>
                    <a:lnTo>
                      <a:pt x="19" y="6"/>
                    </a:lnTo>
                    <a:lnTo>
                      <a:pt x="19" y="0"/>
                    </a:lnTo>
                    <a:lnTo>
                      <a:pt x="10" y="0"/>
                    </a:lnTo>
                    <a:lnTo>
                      <a:pt x="10" y="6"/>
                    </a:lnTo>
                    <a:lnTo>
                      <a:pt x="10" y="14"/>
                    </a:lnTo>
                    <a:lnTo>
                      <a:pt x="10" y="41"/>
                    </a:lnTo>
                    <a:lnTo>
                      <a:pt x="0" y="94"/>
                    </a:lnTo>
                    <a:lnTo>
                      <a:pt x="0" y="115"/>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10" name="Freeform 842"/>
              <p:cNvSpPr>
                <a:spLocks/>
              </p:cNvSpPr>
              <p:nvPr/>
            </p:nvSpPr>
            <p:spPr bwMode="auto">
              <a:xfrm>
                <a:off x="2532" y="1356"/>
                <a:ext cx="99" cy="191"/>
              </a:xfrm>
              <a:custGeom>
                <a:avLst/>
                <a:gdLst/>
                <a:ahLst/>
                <a:cxnLst>
                  <a:cxn ang="0">
                    <a:pos x="0" y="197"/>
                  </a:cxn>
                  <a:cxn ang="0">
                    <a:pos x="7" y="183"/>
                  </a:cxn>
                  <a:cxn ang="0">
                    <a:pos x="23" y="164"/>
                  </a:cxn>
                  <a:cxn ang="0">
                    <a:pos x="40" y="129"/>
                  </a:cxn>
                  <a:cxn ang="0">
                    <a:pos x="56" y="109"/>
                  </a:cxn>
                  <a:cxn ang="0">
                    <a:pos x="63" y="89"/>
                  </a:cxn>
                  <a:cxn ang="0">
                    <a:pos x="71" y="82"/>
                  </a:cxn>
                  <a:cxn ang="0">
                    <a:pos x="80" y="61"/>
                  </a:cxn>
                  <a:cxn ang="0">
                    <a:pos x="87" y="41"/>
                  </a:cxn>
                  <a:cxn ang="0">
                    <a:pos x="96" y="28"/>
                  </a:cxn>
                  <a:cxn ang="0">
                    <a:pos x="96" y="14"/>
                  </a:cxn>
                  <a:cxn ang="0">
                    <a:pos x="104" y="0"/>
                  </a:cxn>
                  <a:cxn ang="0">
                    <a:pos x="96" y="28"/>
                  </a:cxn>
                  <a:cxn ang="0">
                    <a:pos x="96" y="34"/>
                  </a:cxn>
                  <a:cxn ang="0">
                    <a:pos x="87" y="55"/>
                  </a:cxn>
                  <a:cxn ang="0">
                    <a:pos x="80" y="75"/>
                  </a:cxn>
                  <a:cxn ang="0">
                    <a:pos x="63" y="95"/>
                  </a:cxn>
                  <a:cxn ang="0">
                    <a:pos x="56" y="102"/>
                  </a:cxn>
                  <a:cxn ang="0">
                    <a:pos x="47" y="116"/>
                  </a:cxn>
                  <a:cxn ang="0">
                    <a:pos x="32" y="143"/>
                  </a:cxn>
                  <a:cxn ang="0">
                    <a:pos x="23" y="170"/>
                  </a:cxn>
                  <a:cxn ang="0">
                    <a:pos x="16" y="197"/>
                  </a:cxn>
                  <a:cxn ang="0">
                    <a:pos x="16" y="211"/>
                  </a:cxn>
                </a:cxnLst>
                <a:rect l="0" t="0" r="r" b="b"/>
                <a:pathLst>
                  <a:path w="105" h="212">
                    <a:moveTo>
                      <a:pt x="0" y="197"/>
                    </a:moveTo>
                    <a:lnTo>
                      <a:pt x="7" y="183"/>
                    </a:lnTo>
                    <a:lnTo>
                      <a:pt x="23" y="164"/>
                    </a:lnTo>
                    <a:lnTo>
                      <a:pt x="40" y="129"/>
                    </a:lnTo>
                    <a:lnTo>
                      <a:pt x="56" y="109"/>
                    </a:lnTo>
                    <a:lnTo>
                      <a:pt x="63" y="89"/>
                    </a:lnTo>
                    <a:lnTo>
                      <a:pt x="71" y="82"/>
                    </a:lnTo>
                    <a:lnTo>
                      <a:pt x="80" y="61"/>
                    </a:lnTo>
                    <a:lnTo>
                      <a:pt x="87" y="41"/>
                    </a:lnTo>
                    <a:lnTo>
                      <a:pt x="96" y="28"/>
                    </a:lnTo>
                    <a:lnTo>
                      <a:pt x="96" y="14"/>
                    </a:lnTo>
                    <a:lnTo>
                      <a:pt x="104" y="0"/>
                    </a:lnTo>
                    <a:lnTo>
                      <a:pt x="96" y="28"/>
                    </a:lnTo>
                    <a:lnTo>
                      <a:pt x="96" y="34"/>
                    </a:lnTo>
                    <a:lnTo>
                      <a:pt x="87" y="55"/>
                    </a:lnTo>
                    <a:lnTo>
                      <a:pt x="80" y="75"/>
                    </a:lnTo>
                    <a:lnTo>
                      <a:pt x="63" y="95"/>
                    </a:lnTo>
                    <a:lnTo>
                      <a:pt x="56" y="102"/>
                    </a:lnTo>
                    <a:lnTo>
                      <a:pt x="47" y="116"/>
                    </a:lnTo>
                    <a:lnTo>
                      <a:pt x="32" y="143"/>
                    </a:lnTo>
                    <a:lnTo>
                      <a:pt x="23" y="170"/>
                    </a:lnTo>
                    <a:lnTo>
                      <a:pt x="16" y="197"/>
                    </a:lnTo>
                    <a:lnTo>
                      <a:pt x="16" y="211"/>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11" name="Freeform 843"/>
              <p:cNvSpPr>
                <a:spLocks/>
              </p:cNvSpPr>
              <p:nvPr/>
            </p:nvSpPr>
            <p:spPr bwMode="auto">
              <a:xfrm>
                <a:off x="2546" y="1503"/>
                <a:ext cx="40" cy="44"/>
              </a:xfrm>
              <a:custGeom>
                <a:avLst/>
                <a:gdLst/>
                <a:ahLst/>
                <a:cxnLst>
                  <a:cxn ang="0">
                    <a:pos x="8" y="28"/>
                  </a:cxn>
                  <a:cxn ang="0">
                    <a:pos x="16" y="20"/>
                  </a:cxn>
                  <a:cxn ang="0">
                    <a:pos x="32" y="7"/>
                  </a:cxn>
                  <a:cxn ang="0">
                    <a:pos x="41" y="0"/>
                  </a:cxn>
                  <a:cxn ang="0">
                    <a:pos x="32" y="14"/>
                  </a:cxn>
                  <a:cxn ang="0">
                    <a:pos x="16" y="34"/>
                  </a:cxn>
                  <a:cxn ang="0">
                    <a:pos x="0" y="48"/>
                  </a:cxn>
                </a:cxnLst>
                <a:rect l="0" t="0" r="r" b="b"/>
                <a:pathLst>
                  <a:path w="42" h="49">
                    <a:moveTo>
                      <a:pt x="8" y="28"/>
                    </a:moveTo>
                    <a:lnTo>
                      <a:pt x="16" y="20"/>
                    </a:lnTo>
                    <a:lnTo>
                      <a:pt x="32" y="7"/>
                    </a:lnTo>
                    <a:lnTo>
                      <a:pt x="41" y="0"/>
                    </a:lnTo>
                    <a:lnTo>
                      <a:pt x="32" y="14"/>
                    </a:lnTo>
                    <a:lnTo>
                      <a:pt x="16" y="34"/>
                    </a:lnTo>
                    <a:lnTo>
                      <a:pt x="0" y="48"/>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12" name="Freeform 844"/>
              <p:cNvSpPr>
                <a:spLocks/>
              </p:cNvSpPr>
              <p:nvPr/>
            </p:nvSpPr>
            <p:spPr bwMode="auto">
              <a:xfrm>
                <a:off x="2652" y="1252"/>
                <a:ext cx="39" cy="93"/>
              </a:xfrm>
              <a:custGeom>
                <a:avLst/>
                <a:gdLst/>
                <a:ahLst/>
                <a:cxnLst>
                  <a:cxn ang="0">
                    <a:pos x="23" y="55"/>
                  </a:cxn>
                  <a:cxn ang="0">
                    <a:pos x="23" y="47"/>
                  </a:cxn>
                  <a:cxn ang="0">
                    <a:pos x="15" y="34"/>
                  </a:cxn>
                  <a:cxn ang="0">
                    <a:pos x="7" y="20"/>
                  </a:cxn>
                  <a:cxn ang="0">
                    <a:pos x="0" y="0"/>
                  </a:cxn>
                  <a:cxn ang="0">
                    <a:pos x="0" y="14"/>
                  </a:cxn>
                  <a:cxn ang="0">
                    <a:pos x="7" y="28"/>
                  </a:cxn>
                  <a:cxn ang="0">
                    <a:pos x="15" y="47"/>
                  </a:cxn>
                  <a:cxn ang="0">
                    <a:pos x="23" y="68"/>
                  </a:cxn>
                  <a:cxn ang="0">
                    <a:pos x="31" y="88"/>
                  </a:cxn>
                  <a:cxn ang="0">
                    <a:pos x="40" y="102"/>
                  </a:cxn>
                </a:cxnLst>
                <a:rect l="0" t="0" r="r" b="b"/>
                <a:pathLst>
                  <a:path w="41" h="103">
                    <a:moveTo>
                      <a:pt x="23" y="55"/>
                    </a:moveTo>
                    <a:lnTo>
                      <a:pt x="23" y="47"/>
                    </a:lnTo>
                    <a:lnTo>
                      <a:pt x="15" y="34"/>
                    </a:lnTo>
                    <a:lnTo>
                      <a:pt x="7" y="20"/>
                    </a:lnTo>
                    <a:lnTo>
                      <a:pt x="0" y="0"/>
                    </a:lnTo>
                    <a:lnTo>
                      <a:pt x="0" y="14"/>
                    </a:lnTo>
                    <a:lnTo>
                      <a:pt x="7" y="28"/>
                    </a:lnTo>
                    <a:lnTo>
                      <a:pt x="15" y="47"/>
                    </a:lnTo>
                    <a:lnTo>
                      <a:pt x="23" y="68"/>
                    </a:lnTo>
                    <a:lnTo>
                      <a:pt x="31" y="88"/>
                    </a:lnTo>
                    <a:lnTo>
                      <a:pt x="40" y="102"/>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13" name="Freeform 845"/>
              <p:cNvSpPr>
                <a:spLocks/>
              </p:cNvSpPr>
              <p:nvPr/>
            </p:nvSpPr>
            <p:spPr bwMode="auto">
              <a:xfrm>
                <a:off x="2494" y="991"/>
                <a:ext cx="197" cy="403"/>
              </a:xfrm>
              <a:custGeom>
                <a:avLst/>
                <a:gdLst/>
                <a:ahLst/>
                <a:cxnLst>
                  <a:cxn ang="0">
                    <a:pos x="208" y="418"/>
                  </a:cxn>
                  <a:cxn ang="0">
                    <a:pos x="200" y="405"/>
                  </a:cxn>
                  <a:cxn ang="0">
                    <a:pos x="176" y="372"/>
                  </a:cxn>
                  <a:cxn ang="0">
                    <a:pos x="152" y="330"/>
                  </a:cxn>
                  <a:cxn ang="0">
                    <a:pos x="137" y="310"/>
                  </a:cxn>
                  <a:cxn ang="0">
                    <a:pos x="121" y="283"/>
                  </a:cxn>
                  <a:cxn ang="0">
                    <a:pos x="105" y="263"/>
                  </a:cxn>
                  <a:cxn ang="0">
                    <a:pos x="88" y="236"/>
                  </a:cxn>
                  <a:cxn ang="0">
                    <a:pos x="81" y="223"/>
                  </a:cxn>
                  <a:cxn ang="0">
                    <a:pos x="72" y="216"/>
                  </a:cxn>
                  <a:cxn ang="0">
                    <a:pos x="65" y="202"/>
                  </a:cxn>
                  <a:cxn ang="0">
                    <a:pos x="48" y="169"/>
                  </a:cxn>
                  <a:cxn ang="0">
                    <a:pos x="32" y="135"/>
                  </a:cxn>
                  <a:cxn ang="0">
                    <a:pos x="24" y="100"/>
                  </a:cxn>
                  <a:cxn ang="0">
                    <a:pos x="16" y="81"/>
                  </a:cxn>
                  <a:cxn ang="0">
                    <a:pos x="16" y="73"/>
                  </a:cxn>
                  <a:cxn ang="0">
                    <a:pos x="8" y="54"/>
                  </a:cxn>
                  <a:cxn ang="0">
                    <a:pos x="8" y="40"/>
                  </a:cxn>
                  <a:cxn ang="0">
                    <a:pos x="0" y="20"/>
                  </a:cxn>
                  <a:cxn ang="0">
                    <a:pos x="0" y="14"/>
                  </a:cxn>
                  <a:cxn ang="0">
                    <a:pos x="0" y="0"/>
                  </a:cxn>
                  <a:cxn ang="0">
                    <a:pos x="0" y="7"/>
                  </a:cxn>
                  <a:cxn ang="0">
                    <a:pos x="32" y="67"/>
                  </a:cxn>
                  <a:cxn ang="0">
                    <a:pos x="41" y="81"/>
                  </a:cxn>
                  <a:cxn ang="0">
                    <a:pos x="56" y="121"/>
                  </a:cxn>
                  <a:cxn ang="0">
                    <a:pos x="65" y="162"/>
                  </a:cxn>
                  <a:cxn ang="0">
                    <a:pos x="72" y="202"/>
                  </a:cxn>
                  <a:cxn ang="0">
                    <a:pos x="72" y="223"/>
                  </a:cxn>
                  <a:cxn ang="0">
                    <a:pos x="72" y="230"/>
                  </a:cxn>
                  <a:cxn ang="0">
                    <a:pos x="72" y="256"/>
                  </a:cxn>
                  <a:cxn ang="0">
                    <a:pos x="81" y="283"/>
                  </a:cxn>
                  <a:cxn ang="0">
                    <a:pos x="81" y="297"/>
                  </a:cxn>
                  <a:cxn ang="0">
                    <a:pos x="88" y="310"/>
                  </a:cxn>
                  <a:cxn ang="0">
                    <a:pos x="97" y="330"/>
                  </a:cxn>
                  <a:cxn ang="0">
                    <a:pos x="105" y="345"/>
                  </a:cxn>
                  <a:cxn ang="0">
                    <a:pos x="112" y="358"/>
                  </a:cxn>
                  <a:cxn ang="0">
                    <a:pos x="121" y="364"/>
                  </a:cxn>
                  <a:cxn ang="0">
                    <a:pos x="137" y="385"/>
                  </a:cxn>
                  <a:cxn ang="0">
                    <a:pos x="160" y="405"/>
                  </a:cxn>
                  <a:cxn ang="0">
                    <a:pos x="192" y="432"/>
                  </a:cxn>
                  <a:cxn ang="0">
                    <a:pos x="208" y="446"/>
                  </a:cxn>
                </a:cxnLst>
                <a:rect l="0" t="0" r="r" b="b"/>
                <a:pathLst>
                  <a:path w="209" h="447">
                    <a:moveTo>
                      <a:pt x="208" y="418"/>
                    </a:moveTo>
                    <a:lnTo>
                      <a:pt x="200" y="405"/>
                    </a:lnTo>
                    <a:lnTo>
                      <a:pt x="176" y="372"/>
                    </a:lnTo>
                    <a:lnTo>
                      <a:pt x="152" y="330"/>
                    </a:lnTo>
                    <a:lnTo>
                      <a:pt x="137" y="310"/>
                    </a:lnTo>
                    <a:lnTo>
                      <a:pt x="121" y="283"/>
                    </a:lnTo>
                    <a:lnTo>
                      <a:pt x="105" y="263"/>
                    </a:lnTo>
                    <a:lnTo>
                      <a:pt x="88" y="236"/>
                    </a:lnTo>
                    <a:lnTo>
                      <a:pt x="81" y="223"/>
                    </a:lnTo>
                    <a:lnTo>
                      <a:pt x="72" y="216"/>
                    </a:lnTo>
                    <a:lnTo>
                      <a:pt x="65" y="202"/>
                    </a:lnTo>
                    <a:lnTo>
                      <a:pt x="48" y="169"/>
                    </a:lnTo>
                    <a:lnTo>
                      <a:pt x="32" y="135"/>
                    </a:lnTo>
                    <a:lnTo>
                      <a:pt x="24" y="100"/>
                    </a:lnTo>
                    <a:lnTo>
                      <a:pt x="16" y="81"/>
                    </a:lnTo>
                    <a:lnTo>
                      <a:pt x="16" y="73"/>
                    </a:lnTo>
                    <a:lnTo>
                      <a:pt x="8" y="54"/>
                    </a:lnTo>
                    <a:lnTo>
                      <a:pt x="8" y="40"/>
                    </a:lnTo>
                    <a:lnTo>
                      <a:pt x="0" y="20"/>
                    </a:lnTo>
                    <a:lnTo>
                      <a:pt x="0" y="14"/>
                    </a:lnTo>
                    <a:lnTo>
                      <a:pt x="0" y="0"/>
                    </a:lnTo>
                    <a:lnTo>
                      <a:pt x="0" y="7"/>
                    </a:lnTo>
                    <a:lnTo>
                      <a:pt x="32" y="67"/>
                    </a:lnTo>
                    <a:lnTo>
                      <a:pt x="41" y="81"/>
                    </a:lnTo>
                    <a:lnTo>
                      <a:pt x="56" y="121"/>
                    </a:lnTo>
                    <a:lnTo>
                      <a:pt x="65" y="162"/>
                    </a:lnTo>
                    <a:lnTo>
                      <a:pt x="72" y="202"/>
                    </a:lnTo>
                    <a:lnTo>
                      <a:pt x="72" y="223"/>
                    </a:lnTo>
                    <a:lnTo>
                      <a:pt x="72" y="230"/>
                    </a:lnTo>
                    <a:lnTo>
                      <a:pt x="72" y="256"/>
                    </a:lnTo>
                    <a:lnTo>
                      <a:pt x="81" y="283"/>
                    </a:lnTo>
                    <a:lnTo>
                      <a:pt x="81" y="297"/>
                    </a:lnTo>
                    <a:lnTo>
                      <a:pt x="88" y="310"/>
                    </a:lnTo>
                    <a:lnTo>
                      <a:pt x="97" y="330"/>
                    </a:lnTo>
                    <a:lnTo>
                      <a:pt x="105" y="345"/>
                    </a:lnTo>
                    <a:lnTo>
                      <a:pt x="112" y="358"/>
                    </a:lnTo>
                    <a:lnTo>
                      <a:pt x="121" y="364"/>
                    </a:lnTo>
                    <a:lnTo>
                      <a:pt x="137" y="385"/>
                    </a:lnTo>
                    <a:lnTo>
                      <a:pt x="160" y="405"/>
                    </a:lnTo>
                    <a:lnTo>
                      <a:pt x="192" y="432"/>
                    </a:lnTo>
                    <a:lnTo>
                      <a:pt x="208" y="446"/>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14" name="Freeform 846"/>
              <p:cNvSpPr>
                <a:spLocks/>
              </p:cNvSpPr>
              <p:nvPr/>
            </p:nvSpPr>
            <p:spPr bwMode="auto">
              <a:xfrm>
                <a:off x="2697" y="1150"/>
                <a:ext cx="269" cy="274"/>
              </a:xfrm>
              <a:custGeom>
                <a:avLst/>
                <a:gdLst/>
                <a:ahLst/>
                <a:cxnLst>
                  <a:cxn ang="0">
                    <a:pos x="0" y="303"/>
                  </a:cxn>
                  <a:cxn ang="0">
                    <a:pos x="24" y="276"/>
                  </a:cxn>
                  <a:cxn ang="0">
                    <a:pos x="65" y="242"/>
                  </a:cxn>
                  <a:cxn ang="0">
                    <a:pos x="97" y="222"/>
                  </a:cxn>
                  <a:cxn ang="0">
                    <a:pos x="121" y="202"/>
                  </a:cxn>
                  <a:cxn ang="0">
                    <a:pos x="170" y="161"/>
                  </a:cxn>
                  <a:cxn ang="0">
                    <a:pos x="186" y="141"/>
                  </a:cxn>
                  <a:cxn ang="0">
                    <a:pos x="210" y="121"/>
                  </a:cxn>
                  <a:cxn ang="0">
                    <a:pos x="251" y="73"/>
                  </a:cxn>
                  <a:cxn ang="0">
                    <a:pos x="267" y="47"/>
                  </a:cxn>
                  <a:cxn ang="0">
                    <a:pos x="275" y="34"/>
                  </a:cxn>
                  <a:cxn ang="0">
                    <a:pos x="275" y="27"/>
                  </a:cxn>
                  <a:cxn ang="0">
                    <a:pos x="284" y="14"/>
                  </a:cxn>
                  <a:cxn ang="0">
                    <a:pos x="284" y="7"/>
                  </a:cxn>
                  <a:cxn ang="0">
                    <a:pos x="284" y="0"/>
                  </a:cxn>
                  <a:cxn ang="0">
                    <a:pos x="267" y="0"/>
                  </a:cxn>
                  <a:cxn ang="0">
                    <a:pos x="251" y="7"/>
                  </a:cxn>
                  <a:cxn ang="0">
                    <a:pos x="242" y="20"/>
                  </a:cxn>
                  <a:cxn ang="0">
                    <a:pos x="235" y="34"/>
                  </a:cxn>
                  <a:cxn ang="0">
                    <a:pos x="226" y="47"/>
                  </a:cxn>
                  <a:cxn ang="0">
                    <a:pos x="218" y="68"/>
                  </a:cxn>
                  <a:cxn ang="0">
                    <a:pos x="210" y="86"/>
                  </a:cxn>
                  <a:cxn ang="0">
                    <a:pos x="202" y="101"/>
                  </a:cxn>
                  <a:cxn ang="0">
                    <a:pos x="194" y="114"/>
                  </a:cxn>
                  <a:cxn ang="0">
                    <a:pos x="186" y="128"/>
                  </a:cxn>
                  <a:cxn ang="0">
                    <a:pos x="178" y="147"/>
                  </a:cxn>
                  <a:cxn ang="0">
                    <a:pos x="170" y="168"/>
                  </a:cxn>
                  <a:cxn ang="0">
                    <a:pos x="162" y="181"/>
                  </a:cxn>
                  <a:cxn ang="0">
                    <a:pos x="153" y="195"/>
                  </a:cxn>
                  <a:cxn ang="0">
                    <a:pos x="146" y="208"/>
                  </a:cxn>
                  <a:cxn ang="0">
                    <a:pos x="137" y="222"/>
                  </a:cxn>
                  <a:cxn ang="0">
                    <a:pos x="137" y="229"/>
                  </a:cxn>
                  <a:cxn ang="0">
                    <a:pos x="121" y="242"/>
                  </a:cxn>
                  <a:cxn ang="0">
                    <a:pos x="113" y="249"/>
                  </a:cxn>
                  <a:cxn ang="0">
                    <a:pos x="81" y="262"/>
                  </a:cxn>
                  <a:cxn ang="0">
                    <a:pos x="65" y="262"/>
                  </a:cxn>
                  <a:cxn ang="0">
                    <a:pos x="48" y="269"/>
                  </a:cxn>
                  <a:cxn ang="0">
                    <a:pos x="24" y="276"/>
                  </a:cxn>
                  <a:cxn ang="0">
                    <a:pos x="8" y="283"/>
                  </a:cxn>
                  <a:cxn ang="0">
                    <a:pos x="0" y="289"/>
                  </a:cxn>
                </a:cxnLst>
                <a:rect l="0" t="0" r="r" b="b"/>
                <a:pathLst>
                  <a:path w="285" h="304">
                    <a:moveTo>
                      <a:pt x="0" y="303"/>
                    </a:moveTo>
                    <a:lnTo>
                      <a:pt x="24" y="276"/>
                    </a:lnTo>
                    <a:lnTo>
                      <a:pt x="65" y="242"/>
                    </a:lnTo>
                    <a:lnTo>
                      <a:pt x="97" y="222"/>
                    </a:lnTo>
                    <a:lnTo>
                      <a:pt x="121" y="202"/>
                    </a:lnTo>
                    <a:lnTo>
                      <a:pt x="170" y="161"/>
                    </a:lnTo>
                    <a:lnTo>
                      <a:pt x="186" y="141"/>
                    </a:lnTo>
                    <a:lnTo>
                      <a:pt x="210" y="121"/>
                    </a:lnTo>
                    <a:lnTo>
                      <a:pt x="251" y="73"/>
                    </a:lnTo>
                    <a:lnTo>
                      <a:pt x="267" y="47"/>
                    </a:lnTo>
                    <a:lnTo>
                      <a:pt x="275" y="34"/>
                    </a:lnTo>
                    <a:lnTo>
                      <a:pt x="275" y="27"/>
                    </a:lnTo>
                    <a:lnTo>
                      <a:pt x="284" y="14"/>
                    </a:lnTo>
                    <a:lnTo>
                      <a:pt x="284" y="7"/>
                    </a:lnTo>
                    <a:lnTo>
                      <a:pt x="284" y="0"/>
                    </a:lnTo>
                    <a:lnTo>
                      <a:pt x="267" y="0"/>
                    </a:lnTo>
                    <a:lnTo>
                      <a:pt x="251" y="7"/>
                    </a:lnTo>
                    <a:lnTo>
                      <a:pt x="242" y="20"/>
                    </a:lnTo>
                    <a:lnTo>
                      <a:pt x="235" y="34"/>
                    </a:lnTo>
                    <a:lnTo>
                      <a:pt x="226" y="47"/>
                    </a:lnTo>
                    <a:lnTo>
                      <a:pt x="218" y="68"/>
                    </a:lnTo>
                    <a:lnTo>
                      <a:pt x="210" y="86"/>
                    </a:lnTo>
                    <a:lnTo>
                      <a:pt x="202" y="101"/>
                    </a:lnTo>
                    <a:lnTo>
                      <a:pt x="194" y="114"/>
                    </a:lnTo>
                    <a:lnTo>
                      <a:pt x="186" y="128"/>
                    </a:lnTo>
                    <a:lnTo>
                      <a:pt x="178" y="147"/>
                    </a:lnTo>
                    <a:lnTo>
                      <a:pt x="170" y="168"/>
                    </a:lnTo>
                    <a:lnTo>
                      <a:pt x="162" y="181"/>
                    </a:lnTo>
                    <a:lnTo>
                      <a:pt x="153" y="195"/>
                    </a:lnTo>
                    <a:lnTo>
                      <a:pt x="146" y="208"/>
                    </a:lnTo>
                    <a:lnTo>
                      <a:pt x="137" y="222"/>
                    </a:lnTo>
                    <a:lnTo>
                      <a:pt x="137" y="229"/>
                    </a:lnTo>
                    <a:lnTo>
                      <a:pt x="121" y="242"/>
                    </a:lnTo>
                    <a:lnTo>
                      <a:pt x="113" y="249"/>
                    </a:lnTo>
                    <a:lnTo>
                      <a:pt x="81" y="262"/>
                    </a:lnTo>
                    <a:lnTo>
                      <a:pt x="65" y="262"/>
                    </a:lnTo>
                    <a:lnTo>
                      <a:pt x="48" y="269"/>
                    </a:lnTo>
                    <a:lnTo>
                      <a:pt x="24" y="276"/>
                    </a:lnTo>
                    <a:lnTo>
                      <a:pt x="8" y="283"/>
                    </a:lnTo>
                    <a:lnTo>
                      <a:pt x="0" y="289"/>
                    </a:lnTo>
                  </a:path>
                </a:pathLst>
              </a:custGeom>
              <a:solidFill>
                <a:schemeClr val="accent1"/>
              </a:solidFill>
              <a:ln w="12700" cap="rnd" cmpd="sng">
                <a:solidFill>
                  <a:schemeClr val="tx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15" name="Freeform 847"/>
              <p:cNvSpPr>
                <a:spLocks/>
              </p:cNvSpPr>
              <p:nvPr/>
            </p:nvSpPr>
            <p:spPr bwMode="auto">
              <a:xfrm>
                <a:off x="2601" y="1509"/>
                <a:ext cx="190" cy="32"/>
              </a:xfrm>
              <a:custGeom>
                <a:avLst/>
                <a:gdLst/>
                <a:ahLst/>
                <a:cxnLst>
                  <a:cxn ang="0">
                    <a:pos x="184" y="7"/>
                  </a:cxn>
                  <a:cxn ang="0">
                    <a:pos x="168" y="7"/>
                  </a:cxn>
                  <a:cxn ang="0">
                    <a:pos x="120" y="0"/>
                  </a:cxn>
                  <a:cxn ang="0">
                    <a:pos x="88" y="0"/>
                  </a:cxn>
                  <a:cxn ang="0">
                    <a:pos x="55" y="7"/>
                  </a:cxn>
                  <a:cxn ang="0">
                    <a:pos x="39" y="13"/>
                  </a:cxn>
                  <a:cxn ang="0">
                    <a:pos x="32" y="21"/>
                  </a:cxn>
                  <a:cxn ang="0">
                    <a:pos x="23" y="21"/>
                  </a:cxn>
                  <a:cxn ang="0">
                    <a:pos x="7" y="27"/>
                  </a:cxn>
                  <a:cxn ang="0">
                    <a:pos x="16" y="27"/>
                  </a:cxn>
                  <a:cxn ang="0">
                    <a:pos x="0" y="34"/>
                  </a:cxn>
                  <a:cxn ang="0">
                    <a:pos x="7" y="34"/>
                  </a:cxn>
                  <a:cxn ang="0">
                    <a:pos x="23" y="27"/>
                  </a:cxn>
                  <a:cxn ang="0">
                    <a:pos x="32" y="27"/>
                  </a:cxn>
                  <a:cxn ang="0">
                    <a:pos x="55" y="21"/>
                  </a:cxn>
                  <a:cxn ang="0">
                    <a:pos x="71" y="21"/>
                  </a:cxn>
                  <a:cxn ang="0">
                    <a:pos x="111" y="13"/>
                  </a:cxn>
                  <a:cxn ang="0">
                    <a:pos x="128" y="13"/>
                  </a:cxn>
                  <a:cxn ang="0">
                    <a:pos x="144" y="13"/>
                  </a:cxn>
                  <a:cxn ang="0">
                    <a:pos x="177" y="7"/>
                  </a:cxn>
                  <a:cxn ang="0">
                    <a:pos x="184" y="7"/>
                  </a:cxn>
                  <a:cxn ang="0">
                    <a:pos x="201" y="0"/>
                  </a:cxn>
                </a:cxnLst>
                <a:rect l="0" t="0" r="r" b="b"/>
                <a:pathLst>
                  <a:path w="202" h="35">
                    <a:moveTo>
                      <a:pt x="184" y="7"/>
                    </a:moveTo>
                    <a:lnTo>
                      <a:pt x="168" y="7"/>
                    </a:lnTo>
                    <a:lnTo>
                      <a:pt x="120" y="0"/>
                    </a:lnTo>
                    <a:lnTo>
                      <a:pt x="88" y="0"/>
                    </a:lnTo>
                    <a:lnTo>
                      <a:pt x="55" y="7"/>
                    </a:lnTo>
                    <a:lnTo>
                      <a:pt x="39" y="13"/>
                    </a:lnTo>
                    <a:lnTo>
                      <a:pt x="32" y="21"/>
                    </a:lnTo>
                    <a:lnTo>
                      <a:pt x="23" y="21"/>
                    </a:lnTo>
                    <a:lnTo>
                      <a:pt x="7" y="27"/>
                    </a:lnTo>
                    <a:lnTo>
                      <a:pt x="16" y="27"/>
                    </a:lnTo>
                    <a:lnTo>
                      <a:pt x="0" y="34"/>
                    </a:lnTo>
                    <a:lnTo>
                      <a:pt x="7" y="34"/>
                    </a:lnTo>
                    <a:lnTo>
                      <a:pt x="23" y="27"/>
                    </a:lnTo>
                    <a:lnTo>
                      <a:pt x="32" y="27"/>
                    </a:lnTo>
                    <a:lnTo>
                      <a:pt x="55" y="21"/>
                    </a:lnTo>
                    <a:lnTo>
                      <a:pt x="71" y="21"/>
                    </a:lnTo>
                    <a:lnTo>
                      <a:pt x="111" y="13"/>
                    </a:lnTo>
                    <a:lnTo>
                      <a:pt x="128" y="13"/>
                    </a:lnTo>
                    <a:lnTo>
                      <a:pt x="144" y="13"/>
                    </a:lnTo>
                    <a:lnTo>
                      <a:pt x="177" y="7"/>
                    </a:lnTo>
                    <a:lnTo>
                      <a:pt x="184" y="7"/>
                    </a:lnTo>
                    <a:lnTo>
                      <a:pt x="201" y="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16" name="Arc 848"/>
              <p:cNvSpPr>
                <a:spLocks/>
              </p:cNvSpPr>
              <p:nvPr/>
            </p:nvSpPr>
            <p:spPr bwMode="auto">
              <a:xfrm>
                <a:off x="2691" y="1376"/>
                <a:ext cx="65" cy="111"/>
              </a:xfrm>
              <a:custGeom>
                <a:avLst/>
                <a:gdLst>
                  <a:gd name="G0" fmla="+- 21600 0 0"/>
                  <a:gd name="G1" fmla="+- 176 0 0"/>
                  <a:gd name="G2" fmla="+- 21600 0 0"/>
                  <a:gd name="T0" fmla="*/ 20966 w 21600"/>
                  <a:gd name="T1" fmla="*/ 21767 h 21767"/>
                  <a:gd name="T2" fmla="*/ 1 w 21600"/>
                  <a:gd name="T3" fmla="*/ 0 h 21767"/>
                  <a:gd name="T4" fmla="*/ 21600 w 21600"/>
                  <a:gd name="T5" fmla="*/ 176 h 21767"/>
                </a:gdLst>
                <a:ahLst/>
                <a:cxnLst>
                  <a:cxn ang="0">
                    <a:pos x="T0" y="T1"/>
                  </a:cxn>
                  <a:cxn ang="0">
                    <a:pos x="T2" y="T3"/>
                  </a:cxn>
                  <a:cxn ang="0">
                    <a:pos x="T4" y="T5"/>
                  </a:cxn>
                </a:cxnLst>
                <a:rect l="0" t="0" r="r" b="b"/>
                <a:pathLst>
                  <a:path w="21600" h="21767" fill="none" extrusionOk="0">
                    <a:moveTo>
                      <a:pt x="20966" y="21766"/>
                    </a:moveTo>
                    <a:cubicBezTo>
                      <a:pt x="9288" y="21423"/>
                      <a:pt x="0" y="11858"/>
                      <a:pt x="0" y="176"/>
                    </a:cubicBezTo>
                    <a:cubicBezTo>
                      <a:pt x="-1" y="117"/>
                      <a:pt x="0" y="58"/>
                      <a:pt x="0" y="-1"/>
                    </a:cubicBezTo>
                  </a:path>
                  <a:path w="21600" h="21767" stroke="0" extrusionOk="0">
                    <a:moveTo>
                      <a:pt x="20966" y="21766"/>
                    </a:moveTo>
                    <a:cubicBezTo>
                      <a:pt x="9288" y="21423"/>
                      <a:pt x="0" y="11858"/>
                      <a:pt x="0" y="176"/>
                    </a:cubicBezTo>
                    <a:cubicBezTo>
                      <a:pt x="-1" y="117"/>
                      <a:pt x="0" y="58"/>
                      <a:pt x="0" y="-1"/>
                    </a:cubicBezTo>
                    <a:lnTo>
                      <a:pt x="21600" y="176"/>
                    </a:lnTo>
                    <a:close/>
                  </a:path>
                </a:pathLst>
              </a:custGeom>
              <a:solidFill>
                <a:schemeClr val="accent1"/>
              </a:solidFill>
              <a:ln w="12700" cap="rnd">
                <a:solidFill>
                  <a:schemeClr val="tx1"/>
                </a:solidFill>
                <a:round/>
                <a:headEnd/>
                <a:tailEnd/>
              </a:ln>
              <a:effectLst/>
            </p:spPr>
            <p:txBody>
              <a:bodyPr wrap="none" anchor="ctr"/>
              <a:lstStyle/>
              <a:p>
                <a:pPr fontAlgn="base">
                  <a:spcBef>
                    <a:spcPct val="0"/>
                  </a:spcBef>
                  <a:spcAft>
                    <a:spcPct val="0"/>
                  </a:spcAft>
                </a:pPr>
                <a:endParaRPr lang="es-AR" sz="2400">
                  <a:solidFill>
                    <a:srgbClr val="000000"/>
                  </a:solidFill>
                </a:endParaRPr>
              </a:p>
            </p:txBody>
          </p:sp>
          <p:sp>
            <p:nvSpPr>
              <p:cNvPr id="8017" name="Line 849"/>
              <p:cNvSpPr>
                <a:spLocks noChangeShapeType="1"/>
              </p:cNvSpPr>
              <p:nvPr/>
            </p:nvSpPr>
            <p:spPr bwMode="auto">
              <a:xfrm>
                <a:off x="2744" y="1479"/>
                <a:ext cx="46" cy="36"/>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8018" name="Freeform 850"/>
              <p:cNvSpPr>
                <a:spLocks/>
              </p:cNvSpPr>
              <p:nvPr/>
            </p:nvSpPr>
            <p:spPr bwMode="auto">
              <a:xfrm>
                <a:off x="2773" y="1448"/>
                <a:ext cx="124" cy="56"/>
              </a:xfrm>
              <a:custGeom>
                <a:avLst/>
                <a:gdLst/>
                <a:ahLst/>
                <a:cxnLst>
                  <a:cxn ang="0">
                    <a:pos x="0" y="54"/>
                  </a:cxn>
                  <a:cxn ang="0">
                    <a:pos x="0" y="47"/>
                  </a:cxn>
                  <a:cxn ang="0">
                    <a:pos x="8" y="27"/>
                  </a:cxn>
                  <a:cxn ang="0">
                    <a:pos x="16" y="14"/>
                  </a:cxn>
                  <a:cxn ang="0">
                    <a:pos x="32" y="0"/>
                  </a:cxn>
                  <a:cxn ang="0">
                    <a:pos x="41" y="0"/>
                  </a:cxn>
                  <a:cxn ang="0">
                    <a:pos x="48" y="0"/>
                  </a:cxn>
                  <a:cxn ang="0">
                    <a:pos x="65" y="7"/>
                  </a:cxn>
                  <a:cxn ang="0">
                    <a:pos x="81" y="14"/>
                  </a:cxn>
                  <a:cxn ang="0">
                    <a:pos x="97" y="20"/>
                  </a:cxn>
                  <a:cxn ang="0">
                    <a:pos x="105" y="27"/>
                  </a:cxn>
                  <a:cxn ang="0">
                    <a:pos x="113" y="34"/>
                  </a:cxn>
                  <a:cxn ang="0">
                    <a:pos x="121" y="41"/>
                  </a:cxn>
                  <a:cxn ang="0">
                    <a:pos x="130" y="47"/>
                  </a:cxn>
                  <a:cxn ang="0">
                    <a:pos x="130" y="54"/>
                  </a:cxn>
                  <a:cxn ang="0">
                    <a:pos x="113" y="47"/>
                  </a:cxn>
                  <a:cxn ang="0">
                    <a:pos x="97" y="41"/>
                  </a:cxn>
                  <a:cxn ang="0">
                    <a:pos x="88" y="34"/>
                  </a:cxn>
                  <a:cxn ang="0">
                    <a:pos x="65" y="20"/>
                  </a:cxn>
                  <a:cxn ang="0">
                    <a:pos x="48" y="14"/>
                  </a:cxn>
                  <a:cxn ang="0">
                    <a:pos x="32" y="7"/>
                  </a:cxn>
                  <a:cxn ang="0">
                    <a:pos x="41" y="7"/>
                  </a:cxn>
                  <a:cxn ang="0">
                    <a:pos x="24" y="14"/>
                  </a:cxn>
                  <a:cxn ang="0">
                    <a:pos x="16" y="27"/>
                  </a:cxn>
                  <a:cxn ang="0">
                    <a:pos x="16" y="34"/>
                  </a:cxn>
                  <a:cxn ang="0">
                    <a:pos x="8" y="54"/>
                  </a:cxn>
                  <a:cxn ang="0">
                    <a:pos x="8" y="61"/>
                  </a:cxn>
                </a:cxnLst>
                <a:rect l="0" t="0" r="r" b="b"/>
                <a:pathLst>
                  <a:path w="131" h="62">
                    <a:moveTo>
                      <a:pt x="0" y="54"/>
                    </a:moveTo>
                    <a:lnTo>
                      <a:pt x="0" y="47"/>
                    </a:lnTo>
                    <a:lnTo>
                      <a:pt x="8" y="27"/>
                    </a:lnTo>
                    <a:lnTo>
                      <a:pt x="16" y="14"/>
                    </a:lnTo>
                    <a:lnTo>
                      <a:pt x="32" y="0"/>
                    </a:lnTo>
                    <a:lnTo>
                      <a:pt x="41" y="0"/>
                    </a:lnTo>
                    <a:lnTo>
                      <a:pt x="48" y="0"/>
                    </a:lnTo>
                    <a:lnTo>
                      <a:pt x="65" y="7"/>
                    </a:lnTo>
                    <a:lnTo>
                      <a:pt x="81" y="14"/>
                    </a:lnTo>
                    <a:lnTo>
                      <a:pt x="97" y="20"/>
                    </a:lnTo>
                    <a:lnTo>
                      <a:pt x="105" y="27"/>
                    </a:lnTo>
                    <a:lnTo>
                      <a:pt x="113" y="34"/>
                    </a:lnTo>
                    <a:lnTo>
                      <a:pt x="121" y="41"/>
                    </a:lnTo>
                    <a:lnTo>
                      <a:pt x="130" y="47"/>
                    </a:lnTo>
                    <a:lnTo>
                      <a:pt x="130" y="54"/>
                    </a:lnTo>
                    <a:lnTo>
                      <a:pt x="113" y="47"/>
                    </a:lnTo>
                    <a:lnTo>
                      <a:pt x="97" y="41"/>
                    </a:lnTo>
                    <a:lnTo>
                      <a:pt x="88" y="34"/>
                    </a:lnTo>
                    <a:lnTo>
                      <a:pt x="65" y="20"/>
                    </a:lnTo>
                    <a:lnTo>
                      <a:pt x="48" y="14"/>
                    </a:lnTo>
                    <a:lnTo>
                      <a:pt x="32" y="7"/>
                    </a:lnTo>
                    <a:lnTo>
                      <a:pt x="41" y="7"/>
                    </a:lnTo>
                    <a:lnTo>
                      <a:pt x="24" y="14"/>
                    </a:lnTo>
                    <a:lnTo>
                      <a:pt x="16" y="27"/>
                    </a:lnTo>
                    <a:lnTo>
                      <a:pt x="16" y="34"/>
                    </a:lnTo>
                    <a:lnTo>
                      <a:pt x="8" y="54"/>
                    </a:lnTo>
                    <a:lnTo>
                      <a:pt x="8" y="61"/>
                    </a:lnTo>
                  </a:path>
                </a:pathLst>
              </a:custGeom>
              <a:solidFill>
                <a:schemeClr val="accent1"/>
              </a:solidFill>
              <a:ln w="12700" cap="rnd" cmpd="sng">
                <a:solidFill>
                  <a:schemeClr val="tx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19" name="Freeform 851"/>
              <p:cNvSpPr>
                <a:spLocks/>
              </p:cNvSpPr>
              <p:nvPr/>
            </p:nvSpPr>
            <p:spPr bwMode="auto">
              <a:xfrm>
                <a:off x="2448" y="1380"/>
                <a:ext cx="312" cy="117"/>
              </a:xfrm>
              <a:custGeom>
                <a:avLst/>
                <a:gdLst/>
                <a:ahLst/>
                <a:cxnLst>
                  <a:cxn ang="0">
                    <a:pos x="330" y="129"/>
                  </a:cxn>
                  <a:cxn ang="0">
                    <a:pos x="322" y="122"/>
                  </a:cxn>
                  <a:cxn ang="0">
                    <a:pos x="289" y="102"/>
                  </a:cxn>
                  <a:cxn ang="0">
                    <a:pos x="273" y="88"/>
                  </a:cxn>
                  <a:cxn ang="0">
                    <a:pos x="249" y="75"/>
                  </a:cxn>
                  <a:cxn ang="0">
                    <a:pos x="225" y="61"/>
                  </a:cxn>
                  <a:cxn ang="0">
                    <a:pos x="217" y="54"/>
                  </a:cxn>
                  <a:cxn ang="0">
                    <a:pos x="194" y="41"/>
                  </a:cxn>
                  <a:cxn ang="0">
                    <a:pos x="186" y="34"/>
                  </a:cxn>
                  <a:cxn ang="0">
                    <a:pos x="178" y="27"/>
                  </a:cxn>
                  <a:cxn ang="0">
                    <a:pos x="170" y="20"/>
                  </a:cxn>
                  <a:cxn ang="0">
                    <a:pos x="154" y="14"/>
                  </a:cxn>
                  <a:cxn ang="0">
                    <a:pos x="129" y="7"/>
                  </a:cxn>
                  <a:cxn ang="0">
                    <a:pos x="113" y="0"/>
                  </a:cxn>
                  <a:cxn ang="0">
                    <a:pos x="105" y="0"/>
                  </a:cxn>
                  <a:cxn ang="0">
                    <a:pos x="81" y="0"/>
                  </a:cxn>
                  <a:cxn ang="0">
                    <a:pos x="48" y="0"/>
                  </a:cxn>
                  <a:cxn ang="0">
                    <a:pos x="32" y="7"/>
                  </a:cxn>
                  <a:cxn ang="0">
                    <a:pos x="24" y="7"/>
                  </a:cxn>
                  <a:cxn ang="0">
                    <a:pos x="8" y="14"/>
                  </a:cxn>
                  <a:cxn ang="0">
                    <a:pos x="0" y="14"/>
                  </a:cxn>
                  <a:cxn ang="0">
                    <a:pos x="8" y="14"/>
                  </a:cxn>
                  <a:cxn ang="0">
                    <a:pos x="16" y="14"/>
                  </a:cxn>
                  <a:cxn ang="0">
                    <a:pos x="24" y="14"/>
                  </a:cxn>
                  <a:cxn ang="0">
                    <a:pos x="32" y="14"/>
                  </a:cxn>
                  <a:cxn ang="0">
                    <a:pos x="57" y="20"/>
                  </a:cxn>
                  <a:cxn ang="0">
                    <a:pos x="72" y="20"/>
                  </a:cxn>
                  <a:cxn ang="0">
                    <a:pos x="89" y="20"/>
                  </a:cxn>
                  <a:cxn ang="0">
                    <a:pos x="121" y="27"/>
                  </a:cxn>
                  <a:cxn ang="0">
                    <a:pos x="129" y="27"/>
                  </a:cxn>
                  <a:cxn ang="0">
                    <a:pos x="154" y="27"/>
                  </a:cxn>
                  <a:cxn ang="0">
                    <a:pos x="194" y="34"/>
                  </a:cxn>
                  <a:cxn ang="0">
                    <a:pos x="233" y="48"/>
                  </a:cxn>
                  <a:cxn ang="0">
                    <a:pos x="265" y="68"/>
                  </a:cxn>
                  <a:cxn ang="0">
                    <a:pos x="273" y="75"/>
                  </a:cxn>
                  <a:cxn ang="0">
                    <a:pos x="282" y="81"/>
                  </a:cxn>
                  <a:cxn ang="0">
                    <a:pos x="298" y="102"/>
                  </a:cxn>
                  <a:cxn ang="0">
                    <a:pos x="314" y="115"/>
                  </a:cxn>
                  <a:cxn ang="0">
                    <a:pos x="322" y="129"/>
                  </a:cxn>
                </a:cxnLst>
                <a:rect l="0" t="0" r="r" b="b"/>
                <a:pathLst>
                  <a:path w="331" h="130">
                    <a:moveTo>
                      <a:pt x="330" y="129"/>
                    </a:moveTo>
                    <a:lnTo>
                      <a:pt x="322" y="122"/>
                    </a:lnTo>
                    <a:lnTo>
                      <a:pt x="289" y="102"/>
                    </a:lnTo>
                    <a:lnTo>
                      <a:pt x="273" y="88"/>
                    </a:lnTo>
                    <a:lnTo>
                      <a:pt x="249" y="75"/>
                    </a:lnTo>
                    <a:lnTo>
                      <a:pt x="225" y="61"/>
                    </a:lnTo>
                    <a:lnTo>
                      <a:pt x="217" y="54"/>
                    </a:lnTo>
                    <a:lnTo>
                      <a:pt x="194" y="41"/>
                    </a:lnTo>
                    <a:lnTo>
                      <a:pt x="186" y="34"/>
                    </a:lnTo>
                    <a:lnTo>
                      <a:pt x="178" y="27"/>
                    </a:lnTo>
                    <a:lnTo>
                      <a:pt x="170" y="20"/>
                    </a:lnTo>
                    <a:lnTo>
                      <a:pt x="154" y="14"/>
                    </a:lnTo>
                    <a:lnTo>
                      <a:pt x="129" y="7"/>
                    </a:lnTo>
                    <a:lnTo>
                      <a:pt x="113" y="0"/>
                    </a:lnTo>
                    <a:lnTo>
                      <a:pt x="105" y="0"/>
                    </a:lnTo>
                    <a:lnTo>
                      <a:pt x="81" y="0"/>
                    </a:lnTo>
                    <a:lnTo>
                      <a:pt x="48" y="0"/>
                    </a:lnTo>
                    <a:lnTo>
                      <a:pt x="32" y="7"/>
                    </a:lnTo>
                    <a:lnTo>
                      <a:pt x="24" y="7"/>
                    </a:lnTo>
                    <a:lnTo>
                      <a:pt x="8" y="14"/>
                    </a:lnTo>
                    <a:lnTo>
                      <a:pt x="0" y="14"/>
                    </a:lnTo>
                    <a:lnTo>
                      <a:pt x="8" y="14"/>
                    </a:lnTo>
                    <a:lnTo>
                      <a:pt x="16" y="14"/>
                    </a:lnTo>
                    <a:lnTo>
                      <a:pt x="24" y="14"/>
                    </a:lnTo>
                    <a:lnTo>
                      <a:pt x="32" y="14"/>
                    </a:lnTo>
                    <a:lnTo>
                      <a:pt x="57" y="20"/>
                    </a:lnTo>
                    <a:lnTo>
                      <a:pt x="72" y="20"/>
                    </a:lnTo>
                    <a:lnTo>
                      <a:pt x="89" y="20"/>
                    </a:lnTo>
                    <a:lnTo>
                      <a:pt x="121" y="27"/>
                    </a:lnTo>
                    <a:lnTo>
                      <a:pt x="129" y="27"/>
                    </a:lnTo>
                    <a:lnTo>
                      <a:pt x="154" y="27"/>
                    </a:lnTo>
                    <a:lnTo>
                      <a:pt x="194" y="34"/>
                    </a:lnTo>
                    <a:lnTo>
                      <a:pt x="233" y="48"/>
                    </a:lnTo>
                    <a:lnTo>
                      <a:pt x="265" y="68"/>
                    </a:lnTo>
                    <a:lnTo>
                      <a:pt x="273" y="75"/>
                    </a:lnTo>
                    <a:lnTo>
                      <a:pt x="282" y="81"/>
                    </a:lnTo>
                    <a:lnTo>
                      <a:pt x="298" y="102"/>
                    </a:lnTo>
                    <a:lnTo>
                      <a:pt x="314" y="115"/>
                    </a:lnTo>
                    <a:lnTo>
                      <a:pt x="322" y="129"/>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20" name="Freeform 852"/>
              <p:cNvSpPr>
                <a:spLocks/>
              </p:cNvSpPr>
              <p:nvPr/>
            </p:nvSpPr>
            <p:spPr bwMode="auto">
              <a:xfrm>
                <a:off x="2470" y="905"/>
                <a:ext cx="350" cy="264"/>
              </a:xfrm>
              <a:custGeom>
                <a:avLst/>
                <a:gdLst/>
                <a:ahLst/>
                <a:cxnLst>
                  <a:cxn ang="0">
                    <a:pos x="346" y="270"/>
                  </a:cxn>
                  <a:cxn ang="0">
                    <a:pos x="329" y="257"/>
                  </a:cxn>
                  <a:cxn ang="0">
                    <a:pos x="297" y="236"/>
                  </a:cxn>
                  <a:cxn ang="0">
                    <a:pos x="264" y="216"/>
                  </a:cxn>
                  <a:cxn ang="0">
                    <a:pos x="224" y="195"/>
                  </a:cxn>
                  <a:cxn ang="0">
                    <a:pos x="208" y="189"/>
                  </a:cxn>
                  <a:cxn ang="0">
                    <a:pos x="192" y="182"/>
                  </a:cxn>
                  <a:cxn ang="0">
                    <a:pos x="145" y="155"/>
                  </a:cxn>
                  <a:cxn ang="0">
                    <a:pos x="105" y="128"/>
                  </a:cxn>
                  <a:cxn ang="0">
                    <a:pos x="72" y="95"/>
                  </a:cxn>
                  <a:cxn ang="0">
                    <a:pos x="48" y="74"/>
                  </a:cxn>
                  <a:cxn ang="0">
                    <a:pos x="40" y="68"/>
                  </a:cxn>
                  <a:cxn ang="0">
                    <a:pos x="23" y="41"/>
                  </a:cxn>
                  <a:cxn ang="0">
                    <a:pos x="16" y="33"/>
                  </a:cxn>
                  <a:cxn ang="0">
                    <a:pos x="7" y="20"/>
                  </a:cxn>
                  <a:cxn ang="0">
                    <a:pos x="0" y="6"/>
                  </a:cxn>
                  <a:cxn ang="0">
                    <a:pos x="0" y="0"/>
                  </a:cxn>
                  <a:cxn ang="0">
                    <a:pos x="7" y="0"/>
                  </a:cxn>
                  <a:cxn ang="0">
                    <a:pos x="16" y="6"/>
                  </a:cxn>
                  <a:cxn ang="0">
                    <a:pos x="32" y="14"/>
                  </a:cxn>
                  <a:cxn ang="0">
                    <a:pos x="48" y="27"/>
                  </a:cxn>
                  <a:cxn ang="0">
                    <a:pos x="64" y="47"/>
                  </a:cxn>
                  <a:cxn ang="0">
                    <a:pos x="72" y="74"/>
                  </a:cxn>
                  <a:cxn ang="0">
                    <a:pos x="72" y="87"/>
                  </a:cxn>
                  <a:cxn ang="0">
                    <a:pos x="72" y="101"/>
                  </a:cxn>
                  <a:cxn ang="0">
                    <a:pos x="80" y="128"/>
                  </a:cxn>
                  <a:cxn ang="0">
                    <a:pos x="88" y="141"/>
                  </a:cxn>
                  <a:cxn ang="0">
                    <a:pos x="112" y="168"/>
                  </a:cxn>
                  <a:cxn ang="0">
                    <a:pos x="120" y="175"/>
                  </a:cxn>
                  <a:cxn ang="0">
                    <a:pos x="129" y="182"/>
                  </a:cxn>
                  <a:cxn ang="0">
                    <a:pos x="136" y="189"/>
                  </a:cxn>
                  <a:cxn ang="0">
                    <a:pos x="169" y="203"/>
                  </a:cxn>
                  <a:cxn ang="0">
                    <a:pos x="192" y="216"/>
                  </a:cxn>
                  <a:cxn ang="0">
                    <a:pos x="224" y="230"/>
                  </a:cxn>
                  <a:cxn ang="0">
                    <a:pos x="257" y="243"/>
                  </a:cxn>
                  <a:cxn ang="0">
                    <a:pos x="304" y="263"/>
                  </a:cxn>
                  <a:cxn ang="0">
                    <a:pos x="346" y="284"/>
                  </a:cxn>
                  <a:cxn ang="0">
                    <a:pos x="370" y="291"/>
                  </a:cxn>
                </a:cxnLst>
                <a:rect l="0" t="0" r="r" b="b"/>
                <a:pathLst>
                  <a:path w="371" h="292">
                    <a:moveTo>
                      <a:pt x="346" y="270"/>
                    </a:moveTo>
                    <a:lnTo>
                      <a:pt x="329" y="257"/>
                    </a:lnTo>
                    <a:lnTo>
                      <a:pt x="297" y="236"/>
                    </a:lnTo>
                    <a:lnTo>
                      <a:pt x="264" y="216"/>
                    </a:lnTo>
                    <a:lnTo>
                      <a:pt x="224" y="195"/>
                    </a:lnTo>
                    <a:lnTo>
                      <a:pt x="208" y="189"/>
                    </a:lnTo>
                    <a:lnTo>
                      <a:pt x="192" y="182"/>
                    </a:lnTo>
                    <a:lnTo>
                      <a:pt x="145" y="155"/>
                    </a:lnTo>
                    <a:lnTo>
                      <a:pt x="105" y="128"/>
                    </a:lnTo>
                    <a:lnTo>
                      <a:pt x="72" y="95"/>
                    </a:lnTo>
                    <a:lnTo>
                      <a:pt x="48" y="74"/>
                    </a:lnTo>
                    <a:lnTo>
                      <a:pt x="40" y="68"/>
                    </a:lnTo>
                    <a:lnTo>
                      <a:pt x="23" y="41"/>
                    </a:lnTo>
                    <a:lnTo>
                      <a:pt x="16" y="33"/>
                    </a:lnTo>
                    <a:lnTo>
                      <a:pt x="7" y="20"/>
                    </a:lnTo>
                    <a:lnTo>
                      <a:pt x="0" y="6"/>
                    </a:lnTo>
                    <a:lnTo>
                      <a:pt x="0" y="0"/>
                    </a:lnTo>
                    <a:lnTo>
                      <a:pt x="7" y="0"/>
                    </a:lnTo>
                    <a:lnTo>
                      <a:pt x="16" y="6"/>
                    </a:lnTo>
                    <a:lnTo>
                      <a:pt x="32" y="14"/>
                    </a:lnTo>
                    <a:lnTo>
                      <a:pt x="48" y="27"/>
                    </a:lnTo>
                    <a:lnTo>
                      <a:pt x="64" y="47"/>
                    </a:lnTo>
                    <a:lnTo>
                      <a:pt x="72" y="74"/>
                    </a:lnTo>
                    <a:lnTo>
                      <a:pt x="72" y="87"/>
                    </a:lnTo>
                    <a:lnTo>
                      <a:pt x="72" y="101"/>
                    </a:lnTo>
                    <a:lnTo>
                      <a:pt x="80" y="128"/>
                    </a:lnTo>
                    <a:lnTo>
                      <a:pt x="88" y="141"/>
                    </a:lnTo>
                    <a:lnTo>
                      <a:pt x="112" y="168"/>
                    </a:lnTo>
                    <a:lnTo>
                      <a:pt x="120" y="175"/>
                    </a:lnTo>
                    <a:lnTo>
                      <a:pt x="129" y="182"/>
                    </a:lnTo>
                    <a:lnTo>
                      <a:pt x="136" y="189"/>
                    </a:lnTo>
                    <a:lnTo>
                      <a:pt x="169" y="203"/>
                    </a:lnTo>
                    <a:lnTo>
                      <a:pt x="192" y="216"/>
                    </a:lnTo>
                    <a:lnTo>
                      <a:pt x="224" y="230"/>
                    </a:lnTo>
                    <a:lnTo>
                      <a:pt x="257" y="243"/>
                    </a:lnTo>
                    <a:lnTo>
                      <a:pt x="304" y="263"/>
                    </a:lnTo>
                    <a:lnTo>
                      <a:pt x="346" y="284"/>
                    </a:lnTo>
                    <a:lnTo>
                      <a:pt x="370" y="291"/>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21" name="Freeform 853"/>
              <p:cNvSpPr>
                <a:spLocks/>
              </p:cNvSpPr>
              <p:nvPr/>
            </p:nvSpPr>
            <p:spPr bwMode="auto">
              <a:xfrm>
                <a:off x="2972" y="1394"/>
                <a:ext cx="215" cy="141"/>
              </a:xfrm>
              <a:custGeom>
                <a:avLst/>
                <a:gdLst/>
                <a:ahLst/>
                <a:cxnLst>
                  <a:cxn ang="0">
                    <a:pos x="227" y="149"/>
                  </a:cxn>
                  <a:cxn ang="0">
                    <a:pos x="218" y="135"/>
                  </a:cxn>
                  <a:cxn ang="0">
                    <a:pos x="210" y="122"/>
                  </a:cxn>
                  <a:cxn ang="0">
                    <a:pos x="194" y="101"/>
                  </a:cxn>
                  <a:cxn ang="0">
                    <a:pos x="178" y="88"/>
                  </a:cxn>
                  <a:cxn ang="0">
                    <a:pos x="153" y="67"/>
                  </a:cxn>
                  <a:cxn ang="0">
                    <a:pos x="129" y="54"/>
                  </a:cxn>
                  <a:cxn ang="0">
                    <a:pos x="105" y="40"/>
                  </a:cxn>
                  <a:cxn ang="0">
                    <a:pos x="89" y="33"/>
                  </a:cxn>
                  <a:cxn ang="0">
                    <a:pos x="72" y="27"/>
                  </a:cxn>
                  <a:cxn ang="0">
                    <a:pos x="56" y="20"/>
                  </a:cxn>
                  <a:cxn ang="0">
                    <a:pos x="31" y="13"/>
                  </a:cxn>
                  <a:cxn ang="0">
                    <a:pos x="15" y="6"/>
                  </a:cxn>
                  <a:cxn ang="0">
                    <a:pos x="7" y="0"/>
                  </a:cxn>
                  <a:cxn ang="0">
                    <a:pos x="0" y="0"/>
                  </a:cxn>
                  <a:cxn ang="0">
                    <a:pos x="0" y="6"/>
                  </a:cxn>
                  <a:cxn ang="0">
                    <a:pos x="7" y="6"/>
                  </a:cxn>
                  <a:cxn ang="0">
                    <a:pos x="23" y="13"/>
                  </a:cxn>
                  <a:cxn ang="0">
                    <a:pos x="31" y="20"/>
                  </a:cxn>
                  <a:cxn ang="0">
                    <a:pos x="56" y="33"/>
                  </a:cxn>
                  <a:cxn ang="0">
                    <a:pos x="80" y="61"/>
                  </a:cxn>
                  <a:cxn ang="0">
                    <a:pos x="89" y="67"/>
                  </a:cxn>
                  <a:cxn ang="0">
                    <a:pos x="96" y="74"/>
                  </a:cxn>
                  <a:cxn ang="0">
                    <a:pos x="120" y="101"/>
                  </a:cxn>
                  <a:cxn ang="0">
                    <a:pos x="153" y="122"/>
                  </a:cxn>
                  <a:cxn ang="0">
                    <a:pos x="194" y="149"/>
                  </a:cxn>
                  <a:cxn ang="0">
                    <a:pos x="210" y="156"/>
                  </a:cxn>
                </a:cxnLst>
                <a:rect l="0" t="0" r="r" b="b"/>
                <a:pathLst>
                  <a:path w="228" h="157">
                    <a:moveTo>
                      <a:pt x="227" y="149"/>
                    </a:moveTo>
                    <a:lnTo>
                      <a:pt x="218" y="135"/>
                    </a:lnTo>
                    <a:lnTo>
                      <a:pt x="210" y="122"/>
                    </a:lnTo>
                    <a:lnTo>
                      <a:pt x="194" y="101"/>
                    </a:lnTo>
                    <a:lnTo>
                      <a:pt x="178" y="88"/>
                    </a:lnTo>
                    <a:lnTo>
                      <a:pt x="153" y="67"/>
                    </a:lnTo>
                    <a:lnTo>
                      <a:pt x="129" y="54"/>
                    </a:lnTo>
                    <a:lnTo>
                      <a:pt x="105" y="40"/>
                    </a:lnTo>
                    <a:lnTo>
                      <a:pt x="89" y="33"/>
                    </a:lnTo>
                    <a:lnTo>
                      <a:pt x="72" y="27"/>
                    </a:lnTo>
                    <a:lnTo>
                      <a:pt x="56" y="20"/>
                    </a:lnTo>
                    <a:lnTo>
                      <a:pt x="31" y="13"/>
                    </a:lnTo>
                    <a:lnTo>
                      <a:pt x="15" y="6"/>
                    </a:lnTo>
                    <a:lnTo>
                      <a:pt x="7" y="0"/>
                    </a:lnTo>
                    <a:lnTo>
                      <a:pt x="0" y="0"/>
                    </a:lnTo>
                    <a:lnTo>
                      <a:pt x="0" y="6"/>
                    </a:lnTo>
                    <a:lnTo>
                      <a:pt x="7" y="6"/>
                    </a:lnTo>
                    <a:lnTo>
                      <a:pt x="23" y="13"/>
                    </a:lnTo>
                    <a:lnTo>
                      <a:pt x="31" y="20"/>
                    </a:lnTo>
                    <a:lnTo>
                      <a:pt x="56" y="33"/>
                    </a:lnTo>
                    <a:lnTo>
                      <a:pt x="80" y="61"/>
                    </a:lnTo>
                    <a:lnTo>
                      <a:pt x="89" y="67"/>
                    </a:lnTo>
                    <a:lnTo>
                      <a:pt x="96" y="74"/>
                    </a:lnTo>
                    <a:lnTo>
                      <a:pt x="120" y="101"/>
                    </a:lnTo>
                    <a:lnTo>
                      <a:pt x="153" y="122"/>
                    </a:lnTo>
                    <a:lnTo>
                      <a:pt x="194" y="149"/>
                    </a:lnTo>
                    <a:lnTo>
                      <a:pt x="210" y="156"/>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22" name="Freeform 854"/>
              <p:cNvSpPr>
                <a:spLocks/>
              </p:cNvSpPr>
              <p:nvPr/>
            </p:nvSpPr>
            <p:spPr bwMode="auto">
              <a:xfrm>
                <a:off x="2773" y="1174"/>
                <a:ext cx="19" cy="1"/>
              </a:xfrm>
              <a:custGeom>
                <a:avLst/>
                <a:gdLst/>
                <a:ahLst/>
                <a:cxnLst>
                  <a:cxn ang="0">
                    <a:pos x="19" y="0"/>
                  </a:cxn>
                  <a:cxn ang="0">
                    <a:pos x="0" y="0"/>
                  </a:cxn>
                  <a:cxn ang="0">
                    <a:pos x="0" y="0"/>
                  </a:cxn>
                </a:cxnLst>
                <a:rect l="0" t="0" r="r" b="b"/>
                <a:pathLst>
                  <a:path w="20" h="1">
                    <a:moveTo>
                      <a:pt x="19" y="0"/>
                    </a:moveTo>
                    <a:lnTo>
                      <a:pt x="0" y="0"/>
                    </a:lnTo>
                    <a:lnTo>
                      <a:pt x="0" y="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23" name="Freeform 855"/>
              <p:cNvSpPr>
                <a:spLocks/>
              </p:cNvSpPr>
              <p:nvPr/>
            </p:nvSpPr>
            <p:spPr bwMode="auto">
              <a:xfrm>
                <a:off x="2698" y="972"/>
                <a:ext cx="398" cy="227"/>
              </a:xfrm>
              <a:custGeom>
                <a:avLst/>
                <a:gdLst/>
                <a:ahLst/>
                <a:cxnLst>
                  <a:cxn ang="0">
                    <a:pos x="421" y="243"/>
                  </a:cxn>
                  <a:cxn ang="0">
                    <a:pos x="413" y="222"/>
                  </a:cxn>
                  <a:cxn ang="0">
                    <a:pos x="388" y="189"/>
                  </a:cxn>
                  <a:cxn ang="0">
                    <a:pos x="364" y="161"/>
                  </a:cxn>
                  <a:cxn ang="0">
                    <a:pos x="339" y="141"/>
                  </a:cxn>
                  <a:cxn ang="0">
                    <a:pos x="323" y="128"/>
                  </a:cxn>
                  <a:cxn ang="0">
                    <a:pos x="308" y="120"/>
                  </a:cxn>
                  <a:cxn ang="0">
                    <a:pos x="275" y="107"/>
                  </a:cxn>
                  <a:cxn ang="0">
                    <a:pos x="243" y="93"/>
                  </a:cxn>
                  <a:cxn ang="0">
                    <a:pos x="210" y="87"/>
                  </a:cxn>
                  <a:cxn ang="0">
                    <a:pos x="186" y="80"/>
                  </a:cxn>
                  <a:cxn ang="0">
                    <a:pos x="170" y="80"/>
                  </a:cxn>
                  <a:cxn ang="0">
                    <a:pos x="129" y="66"/>
                  </a:cxn>
                  <a:cxn ang="0">
                    <a:pos x="97" y="53"/>
                  </a:cxn>
                  <a:cxn ang="0">
                    <a:pos x="65" y="40"/>
                  </a:cxn>
                  <a:cxn ang="0">
                    <a:pos x="48" y="33"/>
                  </a:cxn>
                  <a:cxn ang="0">
                    <a:pos x="40" y="27"/>
                  </a:cxn>
                  <a:cxn ang="0">
                    <a:pos x="23" y="20"/>
                  </a:cxn>
                  <a:cxn ang="0">
                    <a:pos x="16" y="13"/>
                  </a:cxn>
                  <a:cxn ang="0">
                    <a:pos x="0" y="6"/>
                  </a:cxn>
                  <a:cxn ang="0">
                    <a:pos x="0" y="0"/>
                  </a:cxn>
                  <a:cxn ang="0">
                    <a:pos x="0" y="6"/>
                  </a:cxn>
                  <a:cxn ang="0">
                    <a:pos x="7" y="6"/>
                  </a:cxn>
                  <a:cxn ang="0">
                    <a:pos x="16" y="6"/>
                  </a:cxn>
                  <a:cxn ang="0">
                    <a:pos x="32" y="13"/>
                  </a:cxn>
                  <a:cxn ang="0">
                    <a:pos x="48" y="20"/>
                  </a:cxn>
                  <a:cxn ang="0">
                    <a:pos x="65" y="27"/>
                  </a:cxn>
                  <a:cxn ang="0">
                    <a:pos x="65" y="33"/>
                  </a:cxn>
                  <a:cxn ang="0">
                    <a:pos x="88" y="47"/>
                  </a:cxn>
                  <a:cxn ang="0">
                    <a:pos x="105" y="59"/>
                  </a:cxn>
                  <a:cxn ang="0">
                    <a:pos x="112" y="66"/>
                  </a:cxn>
                  <a:cxn ang="0">
                    <a:pos x="129" y="80"/>
                  </a:cxn>
                  <a:cxn ang="0">
                    <a:pos x="161" y="101"/>
                  </a:cxn>
                  <a:cxn ang="0">
                    <a:pos x="194" y="120"/>
                  </a:cxn>
                  <a:cxn ang="0">
                    <a:pos x="234" y="134"/>
                  </a:cxn>
                  <a:cxn ang="0">
                    <a:pos x="250" y="141"/>
                  </a:cxn>
                  <a:cxn ang="0">
                    <a:pos x="283" y="155"/>
                  </a:cxn>
                  <a:cxn ang="0">
                    <a:pos x="339" y="175"/>
                  </a:cxn>
                  <a:cxn ang="0">
                    <a:pos x="364" y="189"/>
                  </a:cxn>
                  <a:cxn ang="0">
                    <a:pos x="372" y="195"/>
                  </a:cxn>
                  <a:cxn ang="0">
                    <a:pos x="388" y="209"/>
                  </a:cxn>
                  <a:cxn ang="0">
                    <a:pos x="404" y="222"/>
                  </a:cxn>
                  <a:cxn ang="0">
                    <a:pos x="421" y="243"/>
                  </a:cxn>
                  <a:cxn ang="0">
                    <a:pos x="421" y="250"/>
                  </a:cxn>
                </a:cxnLst>
                <a:rect l="0" t="0" r="r" b="b"/>
                <a:pathLst>
                  <a:path w="422" h="251">
                    <a:moveTo>
                      <a:pt x="421" y="243"/>
                    </a:moveTo>
                    <a:lnTo>
                      <a:pt x="413" y="222"/>
                    </a:lnTo>
                    <a:lnTo>
                      <a:pt x="388" y="189"/>
                    </a:lnTo>
                    <a:lnTo>
                      <a:pt x="364" y="161"/>
                    </a:lnTo>
                    <a:lnTo>
                      <a:pt x="339" y="141"/>
                    </a:lnTo>
                    <a:lnTo>
                      <a:pt x="323" y="128"/>
                    </a:lnTo>
                    <a:lnTo>
                      <a:pt x="308" y="120"/>
                    </a:lnTo>
                    <a:lnTo>
                      <a:pt x="275" y="107"/>
                    </a:lnTo>
                    <a:lnTo>
                      <a:pt x="243" y="93"/>
                    </a:lnTo>
                    <a:lnTo>
                      <a:pt x="210" y="87"/>
                    </a:lnTo>
                    <a:lnTo>
                      <a:pt x="186" y="80"/>
                    </a:lnTo>
                    <a:lnTo>
                      <a:pt x="170" y="80"/>
                    </a:lnTo>
                    <a:lnTo>
                      <a:pt x="129" y="66"/>
                    </a:lnTo>
                    <a:lnTo>
                      <a:pt x="97" y="53"/>
                    </a:lnTo>
                    <a:lnTo>
                      <a:pt x="65" y="40"/>
                    </a:lnTo>
                    <a:lnTo>
                      <a:pt x="48" y="33"/>
                    </a:lnTo>
                    <a:lnTo>
                      <a:pt x="40" y="27"/>
                    </a:lnTo>
                    <a:lnTo>
                      <a:pt x="23" y="20"/>
                    </a:lnTo>
                    <a:lnTo>
                      <a:pt x="16" y="13"/>
                    </a:lnTo>
                    <a:lnTo>
                      <a:pt x="0" y="6"/>
                    </a:lnTo>
                    <a:lnTo>
                      <a:pt x="0" y="0"/>
                    </a:lnTo>
                    <a:lnTo>
                      <a:pt x="0" y="6"/>
                    </a:lnTo>
                    <a:lnTo>
                      <a:pt x="7" y="6"/>
                    </a:lnTo>
                    <a:lnTo>
                      <a:pt x="16" y="6"/>
                    </a:lnTo>
                    <a:lnTo>
                      <a:pt x="32" y="13"/>
                    </a:lnTo>
                    <a:lnTo>
                      <a:pt x="48" y="20"/>
                    </a:lnTo>
                    <a:lnTo>
                      <a:pt x="65" y="27"/>
                    </a:lnTo>
                    <a:lnTo>
                      <a:pt x="65" y="33"/>
                    </a:lnTo>
                    <a:lnTo>
                      <a:pt x="88" y="47"/>
                    </a:lnTo>
                    <a:lnTo>
                      <a:pt x="105" y="59"/>
                    </a:lnTo>
                    <a:lnTo>
                      <a:pt x="112" y="66"/>
                    </a:lnTo>
                    <a:lnTo>
                      <a:pt x="129" y="80"/>
                    </a:lnTo>
                    <a:lnTo>
                      <a:pt x="161" y="101"/>
                    </a:lnTo>
                    <a:lnTo>
                      <a:pt x="194" y="120"/>
                    </a:lnTo>
                    <a:lnTo>
                      <a:pt x="234" y="134"/>
                    </a:lnTo>
                    <a:lnTo>
                      <a:pt x="250" y="141"/>
                    </a:lnTo>
                    <a:lnTo>
                      <a:pt x="283" y="155"/>
                    </a:lnTo>
                    <a:lnTo>
                      <a:pt x="339" y="175"/>
                    </a:lnTo>
                    <a:lnTo>
                      <a:pt x="364" y="189"/>
                    </a:lnTo>
                    <a:lnTo>
                      <a:pt x="372" y="195"/>
                    </a:lnTo>
                    <a:lnTo>
                      <a:pt x="388" y="209"/>
                    </a:lnTo>
                    <a:lnTo>
                      <a:pt x="404" y="222"/>
                    </a:lnTo>
                    <a:lnTo>
                      <a:pt x="421" y="243"/>
                    </a:lnTo>
                    <a:lnTo>
                      <a:pt x="421" y="250"/>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24" name="Line 856"/>
              <p:cNvSpPr>
                <a:spLocks noChangeShapeType="1"/>
              </p:cNvSpPr>
              <p:nvPr/>
            </p:nvSpPr>
            <p:spPr bwMode="auto">
              <a:xfrm>
                <a:off x="2812" y="1004"/>
                <a:ext cx="0" cy="599"/>
              </a:xfrm>
              <a:prstGeom prst="line">
                <a:avLst/>
              </a:prstGeom>
              <a:noFill/>
              <a:ln w="254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8025" name="Freeform 857"/>
              <p:cNvSpPr>
                <a:spLocks/>
              </p:cNvSpPr>
              <p:nvPr/>
            </p:nvSpPr>
            <p:spPr bwMode="auto">
              <a:xfrm>
                <a:off x="2805" y="1546"/>
                <a:ext cx="18" cy="48"/>
              </a:xfrm>
              <a:custGeom>
                <a:avLst/>
                <a:gdLst/>
                <a:ahLst/>
                <a:cxnLst>
                  <a:cxn ang="0">
                    <a:pos x="18" y="0"/>
                  </a:cxn>
                  <a:cxn ang="0">
                    <a:pos x="18" y="13"/>
                  </a:cxn>
                  <a:cxn ang="0">
                    <a:pos x="18" y="32"/>
                  </a:cxn>
                  <a:cxn ang="0">
                    <a:pos x="8" y="45"/>
                  </a:cxn>
                  <a:cxn ang="0">
                    <a:pos x="8" y="52"/>
                  </a:cxn>
                  <a:cxn ang="0">
                    <a:pos x="0" y="52"/>
                  </a:cxn>
                </a:cxnLst>
                <a:rect l="0" t="0" r="r" b="b"/>
                <a:pathLst>
                  <a:path w="19" h="53">
                    <a:moveTo>
                      <a:pt x="18" y="0"/>
                    </a:moveTo>
                    <a:lnTo>
                      <a:pt x="18" y="13"/>
                    </a:lnTo>
                    <a:lnTo>
                      <a:pt x="18" y="32"/>
                    </a:lnTo>
                    <a:lnTo>
                      <a:pt x="8" y="45"/>
                    </a:lnTo>
                    <a:lnTo>
                      <a:pt x="8" y="52"/>
                    </a:lnTo>
                    <a:lnTo>
                      <a:pt x="0" y="52"/>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26" name="Freeform 858"/>
              <p:cNvSpPr>
                <a:spLocks/>
              </p:cNvSpPr>
              <p:nvPr/>
            </p:nvSpPr>
            <p:spPr bwMode="auto">
              <a:xfrm>
                <a:off x="2811" y="1576"/>
                <a:ext cx="155" cy="26"/>
              </a:xfrm>
              <a:custGeom>
                <a:avLst/>
                <a:gdLst/>
                <a:ahLst/>
                <a:cxnLst>
                  <a:cxn ang="0">
                    <a:pos x="0" y="6"/>
                  </a:cxn>
                  <a:cxn ang="0">
                    <a:pos x="8" y="6"/>
                  </a:cxn>
                  <a:cxn ang="0">
                    <a:pos x="41" y="0"/>
                  </a:cxn>
                  <a:cxn ang="0">
                    <a:pos x="65" y="0"/>
                  </a:cxn>
                  <a:cxn ang="0">
                    <a:pos x="81" y="0"/>
                  </a:cxn>
                  <a:cxn ang="0">
                    <a:pos x="97" y="0"/>
                  </a:cxn>
                  <a:cxn ang="0">
                    <a:pos x="114" y="0"/>
                  </a:cxn>
                  <a:cxn ang="0">
                    <a:pos x="121" y="0"/>
                  </a:cxn>
                  <a:cxn ang="0">
                    <a:pos x="138" y="6"/>
                  </a:cxn>
                  <a:cxn ang="0">
                    <a:pos x="146" y="14"/>
                  </a:cxn>
                  <a:cxn ang="0">
                    <a:pos x="163" y="20"/>
                  </a:cxn>
                  <a:cxn ang="0">
                    <a:pos x="163" y="28"/>
                  </a:cxn>
                  <a:cxn ang="0">
                    <a:pos x="154" y="28"/>
                  </a:cxn>
                  <a:cxn ang="0">
                    <a:pos x="138" y="28"/>
                  </a:cxn>
                  <a:cxn ang="0">
                    <a:pos x="121" y="28"/>
                  </a:cxn>
                  <a:cxn ang="0">
                    <a:pos x="105" y="28"/>
                  </a:cxn>
                  <a:cxn ang="0">
                    <a:pos x="89" y="20"/>
                  </a:cxn>
                  <a:cxn ang="0">
                    <a:pos x="65" y="14"/>
                  </a:cxn>
                  <a:cxn ang="0">
                    <a:pos x="24" y="6"/>
                  </a:cxn>
                  <a:cxn ang="0">
                    <a:pos x="8" y="6"/>
                  </a:cxn>
                </a:cxnLst>
                <a:rect l="0" t="0" r="r" b="b"/>
                <a:pathLst>
                  <a:path w="164" h="29">
                    <a:moveTo>
                      <a:pt x="0" y="6"/>
                    </a:moveTo>
                    <a:lnTo>
                      <a:pt x="8" y="6"/>
                    </a:lnTo>
                    <a:lnTo>
                      <a:pt x="41" y="0"/>
                    </a:lnTo>
                    <a:lnTo>
                      <a:pt x="65" y="0"/>
                    </a:lnTo>
                    <a:lnTo>
                      <a:pt x="81" y="0"/>
                    </a:lnTo>
                    <a:lnTo>
                      <a:pt x="97" y="0"/>
                    </a:lnTo>
                    <a:lnTo>
                      <a:pt x="114" y="0"/>
                    </a:lnTo>
                    <a:lnTo>
                      <a:pt x="121" y="0"/>
                    </a:lnTo>
                    <a:lnTo>
                      <a:pt x="138" y="6"/>
                    </a:lnTo>
                    <a:lnTo>
                      <a:pt x="146" y="14"/>
                    </a:lnTo>
                    <a:lnTo>
                      <a:pt x="163" y="20"/>
                    </a:lnTo>
                    <a:lnTo>
                      <a:pt x="163" y="28"/>
                    </a:lnTo>
                    <a:lnTo>
                      <a:pt x="154" y="28"/>
                    </a:lnTo>
                    <a:lnTo>
                      <a:pt x="138" y="28"/>
                    </a:lnTo>
                    <a:lnTo>
                      <a:pt x="121" y="28"/>
                    </a:lnTo>
                    <a:lnTo>
                      <a:pt x="105" y="28"/>
                    </a:lnTo>
                    <a:lnTo>
                      <a:pt x="89" y="20"/>
                    </a:lnTo>
                    <a:lnTo>
                      <a:pt x="65" y="14"/>
                    </a:lnTo>
                    <a:lnTo>
                      <a:pt x="24" y="6"/>
                    </a:lnTo>
                    <a:lnTo>
                      <a:pt x="8" y="6"/>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27" name="Freeform 859"/>
              <p:cNvSpPr>
                <a:spLocks/>
              </p:cNvSpPr>
              <p:nvPr/>
            </p:nvSpPr>
            <p:spPr bwMode="auto">
              <a:xfrm>
                <a:off x="2805" y="1418"/>
                <a:ext cx="267" cy="74"/>
              </a:xfrm>
              <a:custGeom>
                <a:avLst/>
                <a:gdLst/>
                <a:ahLst/>
                <a:cxnLst>
                  <a:cxn ang="0">
                    <a:pos x="0" y="74"/>
                  </a:cxn>
                  <a:cxn ang="0">
                    <a:pos x="7" y="67"/>
                  </a:cxn>
                  <a:cxn ang="0">
                    <a:pos x="23" y="54"/>
                  </a:cxn>
                  <a:cxn ang="0">
                    <a:pos x="48" y="40"/>
                  </a:cxn>
                  <a:cxn ang="0">
                    <a:pos x="56" y="34"/>
                  </a:cxn>
                  <a:cxn ang="0">
                    <a:pos x="80" y="27"/>
                  </a:cxn>
                  <a:cxn ang="0">
                    <a:pos x="96" y="20"/>
                  </a:cxn>
                  <a:cxn ang="0">
                    <a:pos x="112" y="20"/>
                  </a:cxn>
                  <a:cxn ang="0">
                    <a:pos x="129" y="20"/>
                  </a:cxn>
                  <a:cxn ang="0">
                    <a:pos x="145" y="20"/>
                  </a:cxn>
                  <a:cxn ang="0">
                    <a:pos x="169" y="27"/>
                  </a:cxn>
                  <a:cxn ang="0">
                    <a:pos x="201" y="27"/>
                  </a:cxn>
                  <a:cxn ang="0">
                    <a:pos x="225" y="27"/>
                  </a:cxn>
                  <a:cxn ang="0">
                    <a:pos x="258" y="27"/>
                  </a:cxn>
                  <a:cxn ang="0">
                    <a:pos x="265" y="27"/>
                  </a:cxn>
                  <a:cxn ang="0">
                    <a:pos x="282" y="20"/>
                  </a:cxn>
                  <a:cxn ang="0">
                    <a:pos x="274" y="20"/>
                  </a:cxn>
                  <a:cxn ang="0">
                    <a:pos x="274" y="13"/>
                  </a:cxn>
                  <a:cxn ang="0">
                    <a:pos x="265" y="7"/>
                  </a:cxn>
                  <a:cxn ang="0">
                    <a:pos x="258" y="7"/>
                  </a:cxn>
                  <a:cxn ang="0">
                    <a:pos x="233" y="0"/>
                  </a:cxn>
                  <a:cxn ang="0">
                    <a:pos x="209" y="0"/>
                  </a:cxn>
                  <a:cxn ang="0">
                    <a:pos x="185" y="0"/>
                  </a:cxn>
                  <a:cxn ang="0">
                    <a:pos x="169" y="0"/>
                  </a:cxn>
                  <a:cxn ang="0">
                    <a:pos x="152" y="0"/>
                  </a:cxn>
                  <a:cxn ang="0">
                    <a:pos x="120" y="7"/>
                  </a:cxn>
                  <a:cxn ang="0">
                    <a:pos x="105" y="13"/>
                  </a:cxn>
                  <a:cxn ang="0">
                    <a:pos x="72" y="34"/>
                  </a:cxn>
                  <a:cxn ang="0">
                    <a:pos x="63" y="40"/>
                  </a:cxn>
                  <a:cxn ang="0">
                    <a:pos x="56" y="47"/>
                  </a:cxn>
                  <a:cxn ang="0">
                    <a:pos x="40" y="61"/>
                  </a:cxn>
                  <a:cxn ang="0">
                    <a:pos x="16" y="74"/>
                  </a:cxn>
                  <a:cxn ang="0">
                    <a:pos x="7" y="81"/>
                  </a:cxn>
                </a:cxnLst>
                <a:rect l="0" t="0" r="r" b="b"/>
                <a:pathLst>
                  <a:path w="283" h="82">
                    <a:moveTo>
                      <a:pt x="0" y="74"/>
                    </a:moveTo>
                    <a:lnTo>
                      <a:pt x="7" y="67"/>
                    </a:lnTo>
                    <a:lnTo>
                      <a:pt x="23" y="54"/>
                    </a:lnTo>
                    <a:lnTo>
                      <a:pt x="48" y="40"/>
                    </a:lnTo>
                    <a:lnTo>
                      <a:pt x="56" y="34"/>
                    </a:lnTo>
                    <a:lnTo>
                      <a:pt x="80" y="27"/>
                    </a:lnTo>
                    <a:lnTo>
                      <a:pt x="96" y="20"/>
                    </a:lnTo>
                    <a:lnTo>
                      <a:pt x="112" y="20"/>
                    </a:lnTo>
                    <a:lnTo>
                      <a:pt x="129" y="20"/>
                    </a:lnTo>
                    <a:lnTo>
                      <a:pt x="145" y="20"/>
                    </a:lnTo>
                    <a:lnTo>
                      <a:pt x="169" y="27"/>
                    </a:lnTo>
                    <a:lnTo>
                      <a:pt x="201" y="27"/>
                    </a:lnTo>
                    <a:lnTo>
                      <a:pt x="225" y="27"/>
                    </a:lnTo>
                    <a:lnTo>
                      <a:pt x="258" y="27"/>
                    </a:lnTo>
                    <a:lnTo>
                      <a:pt x="265" y="27"/>
                    </a:lnTo>
                    <a:lnTo>
                      <a:pt x="282" y="20"/>
                    </a:lnTo>
                    <a:lnTo>
                      <a:pt x="274" y="20"/>
                    </a:lnTo>
                    <a:lnTo>
                      <a:pt x="274" y="13"/>
                    </a:lnTo>
                    <a:lnTo>
                      <a:pt x="265" y="7"/>
                    </a:lnTo>
                    <a:lnTo>
                      <a:pt x="258" y="7"/>
                    </a:lnTo>
                    <a:lnTo>
                      <a:pt x="233" y="0"/>
                    </a:lnTo>
                    <a:lnTo>
                      <a:pt x="209" y="0"/>
                    </a:lnTo>
                    <a:lnTo>
                      <a:pt x="185" y="0"/>
                    </a:lnTo>
                    <a:lnTo>
                      <a:pt x="169" y="0"/>
                    </a:lnTo>
                    <a:lnTo>
                      <a:pt x="152" y="0"/>
                    </a:lnTo>
                    <a:lnTo>
                      <a:pt x="120" y="7"/>
                    </a:lnTo>
                    <a:lnTo>
                      <a:pt x="105" y="13"/>
                    </a:lnTo>
                    <a:lnTo>
                      <a:pt x="72" y="34"/>
                    </a:lnTo>
                    <a:lnTo>
                      <a:pt x="63" y="40"/>
                    </a:lnTo>
                    <a:lnTo>
                      <a:pt x="56" y="47"/>
                    </a:lnTo>
                    <a:lnTo>
                      <a:pt x="40" y="61"/>
                    </a:lnTo>
                    <a:lnTo>
                      <a:pt x="16" y="74"/>
                    </a:lnTo>
                    <a:lnTo>
                      <a:pt x="7" y="81"/>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28" name="Freeform 860"/>
              <p:cNvSpPr>
                <a:spLocks/>
              </p:cNvSpPr>
              <p:nvPr/>
            </p:nvSpPr>
            <p:spPr bwMode="auto">
              <a:xfrm>
                <a:off x="2812" y="1118"/>
                <a:ext cx="391" cy="117"/>
              </a:xfrm>
              <a:custGeom>
                <a:avLst/>
                <a:gdLst/>
                <a:ahLst/>
                <a:cxnLst>
                  <a:cxn ang="0">
                    <a:pos x="0" y="128"/>
                  </a:cxn>
                  <a:cxn ang="0">
                    <a:pos x="7" y="121"/>
                  </a:cxn>
                  <a:cxn ang="0">
                    <a:pos x="23" y="95"/>
                  </a:cxn>
                  <a:cxn ang="0">
                    <a:pos x="40" y="81"/>
                  </a:cxn>
                  <a:cxn ang="0">
                    <a:pos x="47" y="74"/>
                  </a:cxn>
                  <a:cxn ang="0">
                    <a:pos x="64" y="60"/>
                  </a:cxn>
                  <a:cxn ang="0">
                    <a:pos x="72" y="54"/>
                  </a:cxn>
                  <a:cxn ang="0">
                    <a:pos x="89" y="47"/>
                  </a:cxn>
                  <a:cxn ang="0">
                    <a:pos x="105" y="41"/>
                  </a:cxn>
                  <a:cxn ang="0">
                    <a:pos x="129" y="41"/>
                  </a:cxn>
                  <a:cxn ang="0">
                    <a:pos x="169" y="41"/>
                  </a:cxn>
                  <a:cxn ang="0">
                    <a:pos x="185" y="41"/>
                  </a:cxn>
                  <a:cxn ang="0">
                    <a:pos x="194" y="41"/>
                  </a:cxn>
                  <a:cxn ang="0">
                    <a:pos x="218" y="41"/>
                  </a:cxn>
                  <a:cxn ang="0">
                    <a:pos x="243" y="41"/>
                  </a:cxn>
                  <a:cxn ang="0">
                    <a:pos x="276" y="47"/>
                  </a:cxn>
                  <a:cxn ang="0">
                    <a:pos x="291" y="47"/>
                  </a:cxn>
                  <a:cxn ang="0">
                    <a:pos x="307" y="47"/>
                  </a:cxn>
                  <a:cxn ang="0">
                    <a:pos x="340" y="47"/>
                  </a:cxn>
                  <a:cxn ang="0">
                    <a:pos x="365" y="41"/>
                  </a:cxn>
                  <a:cxn ang="0">
                    <a:pos x="389" y="33"/>
                  </a:cxn>
                  <a:cxn ang="0">
                    <a:pos x="397" y="27"/>
                  </a:cxn>
                  <a:cxn ang="0">
                    <a:pos x="405" y="20"/>
                  </a:cxn>
                  <a:cxn ang="0">
                    <a:pos x="414" y="6"/>
                  </a:cxn>
                  <a:cxn ang="0">
                    <a:pos x="414" y="0"/>
                  </a:cxn>
                  <a:cxn ang="0">
                    <a:pos x="405" y="0"/>
                  </a:cxn>
                  <a:cxn ang="0">
                    <a:pos x="397" y="0"/>
                  </a:cxn>
                  <a:cxn ang="0">
                    <a:pos x="389" y="0"/>
                  </a:cxn>
                  <a:cxn ang="0">
                    <a:pos x="365" y="6"/>
                  </a:cxn>
                  <a:cxn ang="0">
                    <a:pos x="340" y="13"/>
                  </a:cxn>
                  <a:cxn ang="0">
                    <a:pos x="323" y="20"/>
                  </a:cxn>
                  <a:cxn ang="0">
                    <a:pos x="307" y="27"/>
                  </a:cxn>
                  <a:cxn ang="0">
                    <a:pos x="299" y="33"/>
                  </a:cxn>
                  <a:cxn ang="0">
                    <a:pos x="267" y="47"/>
                  </a:cxn>
                  <a:cxn ang="0">
                    <a:pos x="243" y="54"/>
                  </a:cxn>
                  <a:cxn ang="0">
                    <a:pos x="210" y="60"/>
                  </a:cxn>
                  <a:cxn ang="0">
                    <a:pos x="202" y="60"/>
                  </a:cxn>
                  <a:cxn ang="0">
                    <a:pos x="194" y="60"/>
                  </a:cxn>
                  <a:cxn ang="0">
                    <a:pos x="169" y="60"/>
                  </a:cxn>
                  <a:cxn ang="0">
                    <a:pos x="138" y="68"/>
                  </a:cxn>
                  <a:cxn ang="0">
                    <a:pos x="105" y="74"/>
                  </a:cxn>
                  <a:cxn ang="0">
                    <a:pos x="80" y="81"/>
                  </a:cxn>
                  <a:cxn ang="0">
                    <a:pos x="56" y="87"/>
                  </a:cxn>
                  <a:cxn ang="0">
                    <a:pos x="40" y="95"/>
                  </a:cxn>
                  <a:cxn ang="0">
                    <a:pos x="7" y="107"/>
                  </a:cxn>
                  <a:cxn ang="0">
                    <a:pos x="7" y="113"/>
                  </a:cxn>
                  <a:cxn ang="0">
                    <a:pos x="0" y="121"/>
                  </a:cxn>
                </a:cxnLst>
                <a:rect l="0" t="0" r="r" b="b"/>
                <a:pathLst>
                  <a:path w="415" h="129">
                    <a:moveTo>
                      <a:pt x="0" y="128"/>
                    </a:moveTo>
                    <a:lnTo>
                      <a:pt x="7" y="121"/>
                    </a:lnTo>
                    <a:lnTo>
                      <a:pt x="23" y="95"/>
                    </a:lnTo>
                    <a:lnTo>
                      <a:pt x="40" y="81"/>
                    </a:lnTo>
                    <a:lnTo>
                      <a:pt x="47" y="74"/>
                    </a:lnTo>
                    <a:lnTo>
                      <a:pt x="64" y="60"/>
                    </a:lnTo>
                    <a:lnTo>
                      <a:pt x="72" y="54"/>
                    </a:lnTo>
                    <a:lnTo>
                      <a:pt x="89" y="47"/>
                    </a:lnTo>
                    <a:lnTo>
                      <a:pt x="105" y="41"/>
                    </a:lnTo>
                    <a:lnTo>
                      <a:pt x="129" y="41"/>
                    </a:lnTo>
                    <a:lnTo>
                      <a:pt x="169" y="41"/>
                    </a:lnTo>
                    <a:lnTo>
                      <a:pt x="185" y="41"/>
                    </a:lnTo>
                    <a:lnTo>
                      <a:pt x="194" y="41"/>
                    </a:lnTo>
                    <a:lnTo>
                      <a:pt x="218" y="41"/>
                    </a:lnTo>
                    <a:lnTo>
                      <a:pt x="243" y="41"/>
                    </a:lnTo>
                    <a:lnTo>
                      <a:pt x="276" y="47"/>
                    </a:lnTo>
                    <a:lnTo>
                      <a:pt x="291" y="47"/>
                    </a:lnTo>
                    <a:lnTo>
                      <a:pt x="307" y="47"/>
                    </a:lnTo>
                    <a:lnTo>
                      <a:pt x="340" y="47"/>
                    </a:lnTo>
                    <a:lnTo>
                      <a:pt x="365" y="41"/>
                    </a:lnTo>
                    <a:lnTo>
                      <a:pt x="389" y="33"/>
                    </a:lnTo>
                    <a:lnTo>
                      <a:pt x="397" y="27"/>
                    </a:lnTo>
                    <a:lnTo>
                      <a:pt x="405" y="20"/>
                    </a:lnTo>
                    <a:lnTo>
                      <a:pt x="414" y="6"/>
                    </a:lnTo>
                    <a:lnTo>
                      <a:pt x="414" y="0"/>
                    </a:lnTo>
                    <a:lnTo>
                      <a:pt x="405" y="0"/>
                    </a:lnTo>
                    <a:lnTo>
                      <a:pt x="397" y="0"/>
                    </a:lnTo>
                    <a:lnTo>
                      <a:pt x="389" y="0"/>
                    </a:lnTo>
                    <a:lnTo>
                      <a:pt x="365" y="6"/>
                    </a:lnTo>
                    <a:lnTo>
                      <a:pt x="340" y="13"/>
                    </a:lnTo>
                    <a:lnTo>
                      <a:pt x="323" y="20"/>
                    </a:lnTo>
                    <a:lnTo>
                      <a:pt x="307" y="27"/>
                    </a:lnTo>
                    <a:lnTo>
                      <a:pt x="299" y="33"/>
                    </a:lnTo>
                    <a:lnTo>
                      <a:pt x="267" y="47"/>
                    </a:lnTo>
                    <a:lnTo>
                      <a:pt x="243" y="54"/>
                    </a:lnTo>
                    <a:lnTo>
                      <a:pt x="210" y="60"/>
                    </a:lnTo>
                    <a:lnTo>
                      <a:pt x="202" y="60"/>
                    </a:lnTo>
                    <a:lnTo>
                      <a:pt x="194" y="60"/>
                    </a:lnTo>
                    <a:lnTo>
                      <a:pt x="169" y="60"/>
                    </a:lnTo>
                    <a:lnTo>
                      <a:pt x="138" y="68"/>
                    </a:lnTo>
                    <a:lnTo>
                      <a:pt x="105" y="74"/>
                    </a:lnTo>
                    <a:lnTo>
                      <a:pt x="80" y="81"/>
                    </a:lnTo>
                    <a:lnTo>
                      <a:pt x="56" y="87"/>
                    </a:lnTo>
                    <a:lnTo>
                      <a:pt x="40" y="95"/>
                    </a:lnTo>
                    <a:lnTo>
                      <a:pt x="7" y="107"/>
                    </a:lnTo>
                    <a:lnTo>
                      <a:pt x="7" y="113"/>
                    </a:lnTo>
                    <a:lnTo>
                      <a:pt x="0" y="121"/>
                    </a:lnTo>
                  </a:path>
                </a:pathLst>
              </a:custGeom>
              <a:solidFill>
                <a:schemeClr val="accent1"/>
              </a:solidFill>
              <a:ln w="12700" cap="rnd" cmpd="sng">
                <a:solidFill>
                  <a:schemeClr val="tx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29" name="Freeform 861"/>
              <p:cNvSpPr>
                <a:spLocks/>
              </p:cNvSpPr>
              <p:nvPr/>
            </p:nvSpPr>
            <p:spPr bwMode="auto">
              <a:xfrm>
                <a:off x="2812" y="796"/>
                <a:ext cx="338" cy="275"/>
              </a:xfrm>
              <a:custGeom>
                <a:avLst/>
                <a:gdLst/>
                <a:ahLst/>
                <a:cxnLst>
                  <a:cxn ang="0">
                    <a:pos x="0" y="297"/>
                  </a:cxn>
                  <a:cxn ang="0">
                    <a:pos x="23" y="270"/>
                  </a:cxn>
                  <a:cxn ang="0">
                    <a:pos x="65" y="237"/>
                  </a:cxn>
                  <a:cxn ang="0">
                    <a:pos x="96" y="210"/>
                  </a:cxn>
                  <a:cxn ang="0">
                    <a:pos x="138" y="183"/>
                  </a:cxn>
                  <a:cxn ang="0">
                    <a:pos x="145" y="175"/>
                  </a:cxn>
                  <a:cxn ang="0">
                    <a:pos x="162" y="169"/>
                  </a:cxn>
                  <a:cxn ang="0">
                    <a:pos x="194" y="148"/>
                  </a:cxn>
                  <a:cxn ang="0">
                    <a:pos x="211" y="135"/>
                  </a:cxn>
                  <a:cxn ang="0">
                    <a:pos x="235" y="115"/>
                  </a:cxn>
                  <a:cxn ang="0">
                    <a:pos x="243" y="108"/>
                  </a:cxn>
                  <a:cxn ang="0">
                    <a:pos x="260" y="94"/>
                  </a:cxn>
                  <a:cxn ang="0">
                    <a:pos x="300" y="54"/>
                  </a:cxn>
                  <a:cxn ang="0">
                    <a:pos x="324" y="33"/>
                  </a:cxn>
                  <a:cxn ang="0">
                    <a:pos x="333" y="27"/>
                  </a:cxn>
                  <a:cxn ang="0">
                    <a:pos x="340" y="13"/>
                  </a:cxn>
                  <a:cxn ang="0">
                    <a:pos x="349" y="6"/>
                  </a:cxn>
                  <a:cxn ang="0">
                    <a:pos x="357" y="6"/>
                  </a:cxn>
                  <a:cxn ang="0">
                    <a:pos x="357" y="0"/>
                  </a:cxn>
                  <a:cxn ang="0">
                    <a:pos x="357" y="6"/>
                  </a:cxn>
                  <a:cxn ang="0">
                    <a:pos x="357" y="0"/>
                  </a:cxn>
                  <a:cxn ang="0">
                    <a:pos x="349" y="0"/>
                  </a:cxn>
                  <a:cxn ang="0">
                    <a:pos x="340" y="0"/>
                  </a:cxn>
                  <a:cxn ang="0">
                    <a:pos x="333" y="6"/>
                  </a:cxn>
                  <a:cxn ang="0">
                    <a:pos x="316" y="20"/>
                  </a:cxn>
                  <a:cxn ang="0">
                    <a:pos x="291" y="40"/>
                  </a:cxn>
                  <a:cxn ang="0">
                    <a:pos x="284" y="54"/>
                  </a:cxn>
                  <a:cxn ang="0">
                    <a:pos x="267" y="81"/>
                  </a:cxn>
                  <a:cxn ang="0">
                    <a:pos x="227" y="142"/>
                  </a:cxn>
                  <a:cxn ang="0">
                    <a:pos x="202" y="169"/>
                  </a:cxn>
                  <a:cxn ang="0">
                    <a:pos x="186" y="189"/>
                  </a:cxn>
                  <a:cxn ang="0">
                    <a:pos x="162" y="210"/>
                  </a:cxn>
                  <a:cxn ang="0">
                    <a:pos x="121" y="237"/>
                  </a:cxn>
                  <a:cxn ang="0">
                    <a:pos x="89" y="256"/>
                  </a:cxn>
                  <a:cxn ang="0">
                    <a:pos x="72" y="263"/>
                  </a:cxn>
                  <a:cxn ang="0">
                    <a:pos x="56" y="270"/>
                  </a:cxn>
                  <a:cxn ang="0">
                    <a:pos x="40" y="276"/>
                  </a:cxn>
                  <a:cxn ang="0">
                    <a:pos x="23" y="283"/>
                  </a:cxn>
                  <a:cxn ang="0">
                    <a:pos x="16" y="290"/>
                  </a:cxn>
                  <a:cxn ang="0">
                    <a:pos x="0" y="297"/>
                  </a:cxn>
                  <a:cxn ang="0">
                    <a:pos x="0" y="304"/>
                  </a:cxn>
                </a:cxnLst>
                <a:rect l="0" t="0" r="r" b="b"/>
                <a:pathLst>
                  <a:path w="358" h="305">
                    <a:moveTo>
                      <a:pt x="0" y="297"/>
                    </a:moveTo>
                    <a:lnTo>
                      <a:pt x="23" y="270"/>
                    </a:lnTo>
                    <a:lnTo>
                      <a:pt x="65" y="237"/>
                    </a:lnTo>
                    <a:lnTo>
                      <a:pt x="96" y="210"/>
                    </a:lnTo>
                    <a:lnTo>
                      <a:pt x="138" y="183"/>
                    </a:lnTo>
                    <a:lnTo>
                      <a:pt x="145" y="175"/>
                    </a:lnTo>
                    <a:lnTo>
                      <a:pt x="162" y="169"/>
                    </a:lnTo>
                    <a:lnTo>
                      <a:pt x="194" y="148"/>
                    </a:lnTo>
                    <a:lnTo>
                      <a:pt x="211" y="135"/>
                    </a:lnTo>
                    <a:lnTo>
                      <a:pt x="235" y="115"/>
                    </a:lnTo>
                    <a:lnTo>
                      <a:pt x="243" y="108"/>
                    </a:lnTo>
                    <a:lnTo>
                      <a:pt x="260" y="94"/>
                    </a:lnTo>
                    <a:lnTo>
                      <a:pt x="300" y="54"/>
                    </a:lnTo>
                    <a:lnTo>
                      <a:pt x="324" y="33"/>
                    </a:lnTo>
                    <a:lnTo>
                      <a:pt x="333" y="27"/>
                    </a:lnTo>
                    <a:lnTo>
                      <a:pt x="340" y="13"/>
                    </a:lnTo>
                    <a:lnTo>
                      <a:pt x="349" y="6"/>
                    </a:lnTo>
                    <a:lnTo>
                      <a:pt x="357" y="6"/>
                    </a:lnTo>
                    <a:lnTo>
                      <a:pt x="357" y="0"/>
                    </a:lnTo>
                    <a:lnTo>
                      <a:pt x="357" y="6"/>
                    </a:lnTo>
                    <a:lnTo>
                      <a:pt x="357" y="0"/>
                    </a:lnTo>
                    <a:lnTo>
                      <a:pt x="349" y="0"/>
                    </a:lnTo>
                    <a:lnTo>
                      <a:pt x="340" y="0"/>
                    </a:lnTo>
                    <a:lnTo>
                      <a:pt x="333" y="6"/>
                    </a:lnTo>
                    <a:lnTo>
                      <a:pt x="316" y="20"/>
                    </a:lnTo>
                    <a:lnTo>
                      <a:pt x="291" y="40"/>
                    </a:lnTo>
                    <a:lnTo>
                      <a:pt x="284" y="54"/>
                    </a:lnTo>
                    <a:lnTo>
                      <a:pt x="267" y="81"/>
                    </a:lnTo>
                    <a:lnTo>
                      <a:pt x="227" y="142"/>
                    </a:lnTo>
                    <a:lnTo>
                      <a:pt x="202" y="169"/>
                    </a:lnTo>
                    <a:lnTo>
                      <a:pt x="186" y="189"/>
                    </a:lnTo>
                    <a:lnTo>
                      <a:pt x="162" y="210"/>
                    </a:lnTo>
                    <a:lnTo>
                      <a:pt x="121" y="237"/>
                    </a:lnTo>
                    <a:lnTo>
                      <a:pt x="89" y="256"/>
                    </a:lnTo>
                    <a:lnTo>
                      <a:pt x="72" y="263"/>
                    </a:lnTo>
                    <a:lnTo>
                      <a:pt x="56" y="270"/>
                    </a:lnTo>
                    <a:lnTo>
                      <a:pt x="40" y="276"/>
                    </a:lnTo>
                    <a:lnTo>
                      <a:pt x="23" y="283"/>
                    </a:lnTo>
                    <a:lnTo>
                      <a:pt x="16" y="290"/>
                    </a:lnTo>
                    <a:lnTo>
                      <a:pt x="0" y="297"/>
                    </a:lnTo>
                    <a:lnTo>
                      <a:pt x="0" y="304"/>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30" name="Freeform 862"/>
              <p:cNvSpPr>
                <a:spLocks/>
              </p:cNvSpPr>
              <p:nvPr/>
            </p:nvSpPr>
            <p:spPr bwMode="auto">
              <a:xfrm>
                <a:off x="2623" y="650"/>
                <a:ext cx="183" cy="373"/>
              </a:xfrm>
              <a:custGeom>
                <a:avLst/>
                <a:gdLst/>
                <a:ahLst/>
                <a:cxnLst>
                  <a:cxn ang="0">
                    <a:pos x="193" y="405"/>
                  </a:cxn>
                  <a:cxn ang="0">
                    <a:pos x="185" y="385"/>
                  </a:cxn>
                  <a:cxn ang="0">
                    <a:pos x="177" y="358"/>
                  </a:cxn>
                  <a:cxn ang="0">
                    <a:pos x="169" y="345"/>
                  </a:cxn>
                  <a:cxn ang="0">
                    <a:pos x="161" y="318"/>
                  </a:cxn>
                  <a:cxn ang="0">
                    <a:pos x="145" y="297"/>
                  </a:cxn>
                  <a:cxn ang="0">
                    <a:pos x="136" y="277"/>
                  </a:cxn>
                  <a:cxn ang="0">
                    <a:pos x="129" y="264"/>
                  </a:cxn>
                  <a:cxn ang="0">
                    <a:pos x="120" y="250"/>
                  </a:cxn>
                  <a:cxn ang="0">
                    <a:pos x="112" y="243"/>
                  </a:cxn>
                  <a:cxn ang="0">
                    <a:pos x="96" y="222"/>
                  </a:cxn>
                  <a:cxn ang="0">
                    <a:pos x="72" y="175"/>
                  </a:cxn>
                  <a:cxn ang="0">
                    <a:pos x="63" y="148"/>
                  </a:cxn>
                  <a:cxn ang="0">
                    <a:pos x="56" y="129"/>
                  </a:cxn>
                  <a:cxn ang="0">
                    <a:pos x="31" y="81"/>
                  </a:cxn>
                  <a:cxn ang="0">
                    <a:pos x="15" y="54"/>
                  </a:cxn>
                  <a:cxn ang="0">
                    <a:pos x="15" y="47"/>
                  </a:cxn>
                  <a:cxn ang="0">
                    <a:pos x="8" y="27"/>
                  </a:cxn>
                  <a:cxn ang="0">
                    <a:pos x="0" y="13"/>
                  </a:cxn>
                  <a:cxn ang="0">
                    <a:pos x="0" y="6"/>
                  </a:cxn>
                  <a:cxn ang="0">
                    <a:pos x="0" y="0"/>
                  </a:cxn>
                  <a:cxn ang="0">
                    <a:pos x="8" y="0"/>
                  </a:cxn>
                  <a:cxn ang="0">
                    <a:pos x="15" y="13"/>
                  </a:cxn>
                  <a:cxn ang="0">
                    <a:pos x="23" y="27"/>
                  </a:cxn>
                  <a:cxn ang="0">
                    <a:pos x="23" y="33"/>
                  </a:cxn>
                  <a:cxn ang="0">
                    <a:pos x="31" y="54"/>
                  </a:cxn>
                  <a:cxn ang="0">
                    <a:pos x="40" y="67"/>
                  </a:cxn>
                  <a:cxn ang="0">
                    <a:pos x="40" y="74"/>
                  </a:cxn>
                  <a:cxn ang="0">
                    <a:pos x="47" y="115"/>
                  </a:cxn>
                  <a:cxn ang="0">
                    <a:pos x="72" y="195"/>
                  </a:cxn>
                  <a:cxn ang="0">
                    <a:pos x="88" y="236"/>
                  </a:cxn>
                  <a:cxn ang="0">
                    <a:pos x="96" y="256"/>
                  </a:cxn>
                  <a:cxn ang="0">
                    <a:pos x="112" y="297"/>
                  </a:cxn>
                  <a:cxn ang="0">
                    <a:pos x="129" y="331"/>
                  </a:cxn>
                  <a:cxn ang="0">
                    <a:pos x="152" y="358"/>
                  </a:cxn>
                  <a:cxn ang="0">
                    <a:pos x="161" y="365"/>
                  </a:cxn>
                  <a:cxn ang="0">
                    <a:pos x="169" y="371"/>
                  </a:cxn>
                  <a:cxn ang="0">
                    <a:pos x="185" y="392"/>
                  </a:cxn>
                  <a:cxn ang="0">
                    <a:pos x="193" y="405"/>
                  </a:cxn>
                  <a:cxn ang="0">
                    <a:pos x="193" y="412"/>
                  </a:cxn>
                </a:cxnLst>
                <a:rect l="0" t="0" r="r" b="b"/>
                <a:pathLst>
                  <a:path w="194" h="413">
                    <a:moveTo>
                      <a:pt x="193" y="405"/>
                    </a:moveTo>
                    <a:lnTo>
                      <a:pt x="185" y="385"/>
                    </a:lnTo>
                    <a:lnTo>
                      <a:pt x="177" y="358"/>
                    </a:lnTo>
                    <a:lnTo>
                      <a:pt x="169" y="345"/>
                    </a:lnTo>
                    <a:lnTo>
                      <a:pt x="161" y="318"/>
                    </a:lnTo>
                    <a:lnTo>
                      <a:pt x="145" y="297"/>
                    </a:lnTo>
                    <a:lnTo>
                      <a:pt x="136" y="277"/>
                    </a:lnTo>
                    <a:lnTo>
                      <a:pt x="129" y="264"/>
                    </a:lnTo>
                    <a:lnTo>
                      <a:pt x="120" y="250"/>
                    </a:lnTo>
                    <a:lnTo>
                      <a:pt x="112" y="243"/>
                    </a:lnTo>
                    <a:lnTo>
                      <a:pt x="96" y="222"/>
                    </a:lnTo>
                    <a:lnTo>
                      <a:pt x="72" y="175"/>
                    </a:lnTo>
                    <a:lnTo>
                      <a:pt x="63" y="148"/>
                    </a:lnTo>
                    <a:lnTo>
                      <a:pt x="56" y="129"/>
                    </a:lnTo>
                    <a:lnTo>
                      <a:pt x="31" y="81"/>
                    </a:lnTo>
                    <a:lnTo>
                      <a:pt x="15" y="54"/>
                    </a:lnTo>
                    <a:lnTo>
                      <a:pt x="15" y="47"/>
                    </a:lnTo>
                    <a:lnTo>
                      <a:pt x="8" y="27"/>
                    </a:lnTo>
                    <a:lnTo>
                      <a:pt x="0" y="13"/>
                    </a:lnTo>
                    <a:lnTo>
                      <a:pt x="0" y="6"/>
                    </a:lnTo>
                    <a:lnTo>
                      <a:pt x="0" y="0"/>
                    </a:lnTo>
                    <a:lnTo>
                      <a:pt x="8" y="0"/>
                    </a:lnTo>
                    <a:lnTo>
                      <a:pt x="15" y="13"/>
                    </a:lnTo>
                    <a:lnTo>
                      <a:pt x="23" y="27"/>
                    </a:lnTo>
                    <a:lnTo>
                      <a:pt x="23" y="33"/>
                    </a:lnTo>
                    <a:lnTo>
                      <a:pt x="31" y="54"/>
                    </a:lnTo>
                    <a:lnTo>
                      <a:pt x="40" y="67"/>
                    </a:lnTo>
                    <a:lnTo>
                      <a:pt x="40" y="74"/>
                    </a:lnTo>
                    <a:lnTo>
                      <a:pt x="47" y="115"/>
                    </a:lnTo>
                    <a:lnTo>
                      <a:pt x="72" y="195"/>
                    </a:lnTo>
                    <a:lnTo>
                      <a:pt x="88" y="236"/>
                    </a:lnTo>
                    <a:lnTo>
                      <a:pt x="96" y="256"/>
                    </a:lnTo>
                    <a:lnTo>
                      <a:pt x="112" y="297"/>
                    </a:lnTo>
                    <a:lnTo>
                      <a:pt x="129" y="331"/>
                    </a:lnTo>
                    <a:lnTo>
                      <a:pt x="152" y="358"/>
                    </a:lnTo>
                    <a:lnTo>
                      <a:pt x="161" y="365"/>
                    </a:lnTo>
                    <a:lnTo>
                      <a:pt x="169" y="371"/>
                    </a:lnTo>
                    <a:lnTo>
                      <a:pt x="185" y="392"/>
                    </a:lnTo>
                    <a:lnTo>
                      <a:pt x="193" y="405"/>
                    </a:lnTo>
                    <a:lnTo>
                      <a:pt x="193" y="412"/>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grpSp>
            <p:nvGrpSpPr>
              <p:cNvPr id="7548" name="Group 863"/>
              <p:cNvGrpSpPr>
                <a:grpSpLocks/>
              </p:cNvGrpSpPr>
              <p:nvPr/>
            </p:nvGrpSpPr>
            <p:grpSpPr bwMode="auto">
              <a:xfrm>
                <a:off x="2819" y="1118"/>
                <a:ext cx="262" cy="448"/>
                <a:chOff x="3077" y="1110"/>
                <a:chExt cx="277" cy="496"/>
              </a:xfrm>
            </p:grpSpPr>
            <p:sp>
              <p:nvSpPr>
                <p:cNvPr id="8032" name="Freeform 864"/>
                <p:cNvSpPr>
                  <a:spLocks/>
                </p:cNvSpPr>
                <p:nvPr/>
              </p:nvSpPr>
              <p:spPr bwMode="auto">
                <a:xfrm>
                  <a:off x="3077" y="1448"/>
                  <a:ext cx="253" cy="158"/>
                </a:xfrm>
                <a:custGeom>
                  <a:avLst/>
                  <a:gdLst/>
                  <a:ahLst/>
                  <a:cxnLst>
                    <a:cxn ang="0">
                      <a:pos x="0" y="157"/>
                    </a:cxn>
                    <a:cxn ang="0">
                      <a:pos x="16" y="150"/>
                    </a:cxn>
                    <a:cxn ang="0">
                      <a:pos x="40" y="142"/>
                    </a:cxn>
                    <a:cxn ang="0">
                      <a:pos x="65" y="136"/>
                    </a:cxn>
                    <a:cxn ang="0">
                      <a:pos x="97" y="122"/>
                    </a:cxn>
                    <a:cxn ang="0">
                      <a:pos x="114" y="115"/>
                    </a:cxn>
                    <a:cxn ang="0">
                      <a:pos x="130" y="109"/>
                    </a:cxn>
                    <a:cxn ang="0">
                      <a:pos x="146" y="102"/>
                    </a:cxn>
                    <a:cxn ang="0">
                      <a:pos x="162" y="95"/>
                    </a:cxn>
                    <a:cxn ang="0">
                      <a:pos x="170" y="88"/>
                    </a:cxn>
                    <a:cxn ang="0">
                      <a:pos x="186" y="74"/>
                    </a:cxn>
                    <a:cxn ang="0">
                      <a:pos x="195" y="61"/>
                    </a:cxn>
                    <a:cxn ang="0">
                      <a:pos x="203" y="47"/>
                    </a:cxn>
                    <a:cxn ang="0">
                      <a:pos x="203" y="41"/>
                    </a:cxn>
                    <a:cxn ang="0">
                      <a:pos x="211" y="27"/>
                    </a:cxn>
                    <a:cxn ang="0">
                      <a:pos x="228" y="6"/>
                    </a:cxn>
                    <a:cxn ang="0">
                      <a:pos x="235" y="0"/>
                    </a:cxn>
                    <a:cxn ang="0">
                      <a:pos x="244" y="0"/>
                    </a:cxn>
                    <a:cxn ang="0">
                      <a:pos x="252" y="6"/>
                    </a:cxn>
                    <a:cxn ang="0">
                      <a:pos x="252" y="14"/>
                    </a:cxn>
                    <a:cxn ang="0">
                      <a:pos x="252" y="20"/>
                    </a:cxn>
                    <a:cxn ang="0">
                      <a:pos x="252" y="27"/>
                    </a:cxn>
                    <a:cxn ang="0">
                      <a:pos x="244" y="34"/>
                    </a:cxn>
                    <a:cxn ang="0">
                      <a:pos x="228" y="47"/>
                    </a:cxn>
                    <a:cxn ang="0">
                      <a:pos x="211" y="61"/>
                    </a:cxn>
                    <a:cxn ang="0">
                      <a:pos x="195" y="74"/>
                    </a:cxn>
                    <a:cxn ang="0">
                      <a:pos x="179" y="82"/>
                    </a:cxn>
                    <a:cxn ang="0">
                      <a:pos x="162" y="88"/>
                    </a:cxn>
                    <a:cxn ang="0">
                      <a:pos x="146" y="95"/>
                    </a:cxn>
                    <a:cxn ang="0">
                      <a:pos x="137" y="95"/>
                    </a:cxn>
                    <a:cxn ang="0">
                      <a:pos x="130" y="102"/>
                    </a:cxn>
                    <a:cxn ang="0">
                      <a:pos x="105" y="115"/>
                    </a:cxn>
                    <a:cxn ang="0">
                      <a:pos x="89" y="115"/>
                    </a:cxn>
                    <a:cxn ang="0">
                      <a:pos x="72" y="122"/>
                    </a:cxn>
                    <a:cxn ang="0">
                      <a:pos x="40" y="129"/>
                    </a:cxn>
                    <a:cxn ang="0">
                      <a:pos x="23" y="136"/>
                    </a:cxn>
                    <a:cxn ang="0">
                      <a:pos x="16" y="142"/>
                    </a:cxn>
                    <a:cxn ang="0">
                      <a:pos x="0" y="150"/>
                    </a:cxn>
                    <a:cxn ang="0">
                      <a:pos x="7" y="150"/>
                    </a:cxn>
                    <a:cxn ang="0">
                      <a:pos x="7" y="142"/>
                    </a:cxn>
                    <a:cxn ang="0">
                      <a:pos x="16" y="136"/>
                    </a:cxn>
                    <a:cxn ang="0">
                      <a:pos x="23" y="129"/>
                    </a:cxn>
                    <a:cxn ang="0">
                      <a:pos x="48" y="102"/>
                    </a:cxn>
                    <a:cxn ang="0">
                      <a:pos x="56" y="88"/>
                    </a:cxn>
                    <a:cxn ang="0">
                      <a:pos x="81" y="68"/>
                    </a:cxn>
                    <a:cxn ang="0">
                      <a:pos x="81" y="82"/>
                    </a:cxn>
                    <a:cxn ang="0">
                      <a:pos x="81" y="88"/>
                    </a:cxn>
                    <a:cxn ang="0">
                      <a:pos x="72" y="95"/>
                    </a:cxn>
                    <a:cxn ang="0">
                      <a:pos x="56" y="109"/>
                    </a:cxn>
                    <a:cxn ang="0">
                      <a:pos x="32" y="129"/>
                    </a:cxn>
                    <a:cxn ang="0">
                      <a:pos x="23" y="136"/>
                    </a:cxn>
                  </a:cxnLst>
                  <a:rect l="0" t="0" r="r" b="b"/>
                  <a:pathLst>
                    <a:path w="253" h="158">
                      <a:moveTo>
                        <a:pt x="0" y="157"/>
                      </a:moveTo>
                      <a:lnTo>
                        <a:pt x="16" y="150"/>
                      </a:lnTo>
                      <a:lnTo>
                        <a:pt x="40" y="142"/>
                      </a:lnTo>
                      <a:lnTo>
                        <a:pt x="65" y="136"/>
                      </a:lnTo>
                      <a:lnTo>
                        <a:pt x="97" y="122"/>
                      </a:lnTo>
                      <a:lnTo>
                        <a:pt x="114" y="115"/>
                      </a:lnTo>
                      <a:lnTo>
                        <a:pt x="130" y="109"/>
                      </a:lnTo>
                      <a:lnTo>
                        <a:pt x="146" y="102"/>
                      </a:lnTo>
                      <a:lnTo>
                        <a:pt x="162" y="95"/>
                      </a:lnTo>
                      <a:lnTo>
                        <a:pt x="170" y="88"/>
                      </a:lnTo>
                      <a:lnTo>
                        <a:pt x="186" y="74"/>
                      </a:lnTo>
                      <a:lnTo>
                        <a:pt x="195" y="61"/>
                      </a:lnTo>
                      <a:lnTo>
                        <a:pt x="203" y="47"/>
                      </a:lnTo>
                      <a:lnTo>
                        <a:pt x="203" y="41"/>
                      </a:lnTo>
                      <a:lnTo>
                        <a:pt x="211" y="27"/>
                      </a:lnTo>
                      <a:lnTo>
                        <a:pt x="228" y="6"/>
                      </a:lnTo>
                      <a:lnTo>
                        <a:pt x="235" y="0"/>
                      </a:lnTo>
                      <a:lnTo>
                        <a:pt x="244" y="0"/>
                      </a:lnTo>
                      <a:lnTo>
                        <a:pt x="252" y="6"/>
                      </a:lnTo>
                      <a:lnTo>
                        <a:pt x="252" y="14"/>
                      </a:lnTo>
                      <a:lnTo>
                        <a:pt x="252" y="20"/>
                      </a:lnTo>
                      <a:lnTo>
                        <a:pt x="252" y="27"/>
                      </a:lnTo>
                      <a:lnTo>
                        <a:pt x="244" y="34"/>
                      </a:lnTo>
                      <a:lnTo>
                        <a:pt x="228" y="47"/>
                      </a:lnTo>
                      <a:lnTo>
                        <a:pt x="211" y="61"/>
                      </a:lnTo>
                      <a:lnTo>
                        <a:pt x="195" y="74"/>
                      </a:lnTo>
                      <a:lnTo>
                        <a:pt x="179" y="82"/>
                      </a:lnTo>
                      <a:lnTo>
                        <a:pt x="162" y="88"/>
                      </a:lnTo>
                      <a:lnTo>
                        <a:pt x="146" y="95"/>
                      </a:lnTo>
                      <a:lnTo>
                        <a:pt x="137" y="95"/>
                      </a:lnTo>
                      <a:lnTo>
                        <a:pt x="130" y="102"/>
                      </a:lnTo>
                      <a:lnTo>
                        <a:pt x="105" y="115"/>
                      </a:lnTo>
                      <a:lnTo>
                        <a:pt x="89" y="115"/>
                      </a:lnTo>
                      <a:lnTo>
                        <a:pt x="72" y="122"/>
                      </a:lnTo>
                      <a:lnTo>
                        <a:pt x="40" y="129"/>
                      </a:lnTo>
                      <a:lnTo>
                        <a:pt x="23" y="136"/>
                      </a:lnTo>
                      <a:lnTo>
                        <a:pt x="16" y="142"/>
                      </a:lnTo>
                      <a:lnTo>
                        <a:pt x="0" y="150"/>
                      </a:lnTo>
                      <a:lnTo>
                        <a:pt x="7" y="150"/>
                      </a:lnTo>
                      <a:lnTo>
                        <a:pt x="7" y="142"/>
                      </a:lnTo>
                      <a:lnTo>
                        <a:pt x="16" y="136"/>
                      </a:lnTo>
                      <a:lnTo>
                        <a:pt x="23" y="129"/>
                      </a:lnTo>
                      <a:lnTo>
                        <a:pt x="48" y="102"/>
                      </a:lnTo>
                      <a:lnTo>
                        <a:pt x="56" y="88"/>
                      </a:lnTo>
                      <a:lnTo>
                        <a:pt x="81" y="68"/>
                      </a:lnTo>
                      <a:lnTo>
                        <a:pt x="81" y="82"/>
                      </a:lnTo>
                      <a:lnTo>
                        <a:pt x="81" y="88"/>
                      </a:lnTo>
                      <a:lnTo>
                        <a:pt x="72" y="95"/>
                      </a:lnTo>
                      <a:lnTo>
                        <a:pt x="56" y="109"/>
                      </a:lnTo>
                      <a:lnTo>
                        <a:pt x="32" y="129"/>
                      </a:lnTo>
                      <a:lnTo>
                        <a:pt x="23" y="136"/>
                      </a:lnTo>
                    </a:path>
                  </a:pathLst>
                </a:custGeom>
                <a:solidFill>
                  <a:schemeClr val="accent1"/>
                </a:solidFill>
                <a:ln w="12700" cap="rnd" cmpd="sng">
                  <a:solidFill>
                    <a:schemeClr val="tx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33" name="Freeform 865"/>
                <p:cNvSpPr>
                  <a:spLocks/>
                </p:cNvSpPr>
                <p:nvPr/>
              </p:nvSpPr>
              <p:spPr bwMode="auto">
                <a:xfrm>
                  <a:off x="3183" y="1313"/>
                  <a:ext cx="33" cy="110"/>
                </a:xfrm>
                <a:custGeom>
                  <a:avLst/>
                  <a:gdLst/>
                  <a:ahLst/>
                  <a:cxnLst>
                    <a:cxn ang="0">
                      <a:pos x="7" y="61"/>
                    </a:cxn>
                    <a:cxn ang="0">
                      <a:pos x="15" y="47"/>
                    </a:cxn>
                    <a:cxn ang="0">
                      <a:pos x="15" y="40"/>
                    </a:cxn>
                    <a:cxn ang="0">
                      <a:pos x="23" y="27"/>
                    </a:cxn>
                    <a:cxn ang="0">
                      <a:pos x="32" y="6"/>
                    </a:cxn>
                    <a:cxn ang="0">
                      <a:pos x="32" y="0"/>
                    </a:cxn>
                    <a:cxn ang="0">
                      <a:pos x="32" y="6"/>
                    </a:cxn>
                    <a:cxn ang="0">
                      <a:pos x="32" y="0"/>
                    </a:cxn>
                    <a:cxn ang="0">
                      <a:pos x="32" y="13"/>
                    </a:cxn>
                    <a:cxn ang="0">
                      <a:pos x="23" y="33"/>
                    </a:cxn>
                    <a:cxn ang="0">
                      <a:pos x="7" y="81"/>
                    </a:cxn>
                    <a:cxn ang="0">
                      <a:pos x="0" y="109"/>
                    </a:cxn>
                  </a:cxnLst>
                  <a:rect l="0" t="0" r="r" b="b"/>
                  <a:pathLst>
                    <a:path w="33" h="110">
                      <a:moveTo>
                        <a:pt x="7" y="61"/>
                      </a:moveTo>
                      <a:lnTo>
                        <a:pt x="15" y="47"/>
                      </a:lnTo>
                      <a:lnTo>
                        <a:pt x="15" y="40"/>
                      </a:lnTo>
                      <a:lnTo>
                        <a:pt x="23" y="27"/>
                      </a:lnTo>
                      <a:lnTo>
                        <a:pt x="32" y="6"/>
                      </a:lnTo>
                      <a:lnTo>
                        <a:pt x="32" y="0"/>
                      </a:lnTo>
                      <a:lnTo>
                        <a:pt x="32" y="6"/>
                      </a:lnTo>
                      <a:lnTo>
                        <a:pt x="32" y="0"/>
                      </a:lnTo>
                      <a:lnTo>
                        <a:pt x="32" y="13"/>
                      </a:lnTo>
                      <a:lnTo>
                        <a:pt x="23" y="33"/>
                      </a:lnTo>
                      <a:lnTo>
                        <a:pt x="7" y="81"/>
                      </a:lnTo>
                      <a:lnTo>
                        <a:pt x="0" y="109"/>
                      </a:lnTo>
                    </a:path>
                  </a:pathLst>
                </a:custGeom>
                <a:solidFill>
                  <a:schemeClr val="accent1"/>
                </a:solidFill>
                <a:ln w="12700" cap="rnd" cmpd="sng">
                  <a:solidFill>
                    <a:schemeClr val="tx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34" name="Freeform 866"/>
                <p:cNvSpPr>
                  <a:spLocks/>
                </p:cNvSpPr>
                <p:nvPr/>
              </p:nvSpPr>
              <p:spPr bwMode="auto">
                <a:xfrm>
                  <a:off x="3135" y="1137"/>
                  <a:ext cx="57" cy="422"/>
                </a:xfrm>
                <a:custGeom>
                  <a:avLst/>
                  <a:gdLst/>
                  <a:ahLst/>
                  <a:cxnLst>
                    <a:cxn ang="0">
                      <a:pos x="0" y="400"/>
                    </a:cxn>
                    <a:cxn ang="0">
                      <a:pos x="7" y="379"/>
                    </a:cxn>
                    <a:cxn ang="0">
                      <a:pos x="7" y="352"/>
                    </a:cxn>
                    <a:cxn ang="0">
                      <a:pos x="16" y="318"/>
                    </a:cxn>
                    <a:cxn ang="0">
                      <a:pos x="23" y="285"/>
                    </a:cxn>
                    <a:cxn ang="0">
                      <a:pos x="32" y="257"/>
                    </a:cxn>
                    <a:cxn ang="0">
                      <a:pos x="32" y="243"/>
                    </a:cxn>
                    <a:cxn ang="0">
                      <a:pos x="39" y="216"/>
                    </a:cxn>
                    <a:cxn ang="0">
                      <a:pos x="39" y="203"/>
                    </a:cxn>
                    <a:cxn ang="0">
                      <a:pos x="39" y="195"/>
                    </a:cxn>
                    <a:cxn ang="0">
                      <a:pos x="39" y="182"/>
                    </a:cxn>
                    <a:cxn ang="0">
                      <a:pos x="48" y="149"/>
                    </a:cxn>
                    <a:cxn ang="0">
                      <a:pos x="48" y="114"/>
                    </a:cxn>
                    <a:cxn ang="0">
                      <a:pos x="48" y="87"/>
                    </a:cxn>
                    <a:cxn ang="0">
                      <a:pos x="48" y="68"/>
                    </a:cxn>
                    <a:cxn ang="0">
                      <a:pos x="48" y="60"/>
                    </a:cxn>
                    <a:cxn ang="0">
                      <a:pos x="48" y="47"/>
                    </a:cxn>
                    <a:cxn ang="0">
                      <a:pos x="48" y="33"/>
                    </a:cxn>
                    <a:cxn ang="0">
                      <a:pos x="56" y="20"/>
                    </a:cxn>
                    <a:cxn ang="0">
                      <a:pos x="56" y="13"/>
                    </a:cxn>
                    <a:cxn ang="0">
                      <a:pos x="48" y="0"/>
                    </a:cxn>
                    <a:cxn ang="0">
                      <a:pos x="48" y="6"/>
                    </a:cxn>
                    <a:cxn ang="0">
                      <a:pos x="48" y="20"/>
                    </a:cxn>
                    <a:cxn ang="0">
                      <a:pos x="39" y="47"/>
                    </a:cxn>
                    <a:cxn ang="0">
                      <a:pos x="39" y="60"/>
                    </a:cxn>
                    <a:cxn ang="0">
                      <a:pos x="39" y="75"/>
                    </a:cxn>
                    <a:cxn ang="0">
                      <a:pos x="39" y="107"/>
                    </a:cxn>
                    <a:cxn ang="0">
                      <a:pos x="39" y="141"/>
                    </a:cxn>
                    <a:cxn ang="0">
                      <a:pos x="39" y="189"/>
                    </a:cxn>
                    <a:cxn ang="0">
                      <a:pos x="39" y="210"/>
                    </a:cxn>
                    <a:cxn ang="0">
                      <a:pos x="39" y="216"/>
                    </a:cxn>
                    <a:cxn ang="0">
                      <a:pos x="39" y="237"/>
                    </a:cxn>
                    <a:cxn ang="0">
                      <a:pos x="39" y="257"/>
                    </a:cxn>
                    <a:cxn ang="0">
                      <a:pos x="48" y="278"/>
                    </a:cxn>
                    <a:cxn ang="0">
                      <a:pos x="48" y="285"/>
                    </a:cxn>
                    <a:cxn ang="0">
                      <a:pos x="39" y="305"/>
                    </a:cxn>
                    <a:cxn ang="0">
                      <a:pos x="39" y="318"/>
                    </a:cxn>
                    <a:cxn ang="0">
                      <a:pos x="39" y="325"/>
                    </a:cxn>
                    <a:cxn ang="0">
                      <a:pos x="39" y="332"/>
                    </a:cxn>
                    <a:cxn ang="0">
                      <a:pos x="32" y="352"/>
                    </a:cxn>
                    <a:cxn ang="0">
                      <a:pos x="23" y="379"/>
                    </a:cxn>
                    <a:cxn ang="0">
                      <a:pos x="16" y="400"/>
                    </a:cxn>
                    <a:cxn ang="0">
                      <a:pos x="7" y="421"/>
                    </a:cxn>
                  </a:cxnLst>
                  <a:rect l="0" t="0" r="r" b="b"/>
                  <a:pathLst>
                    <a:path w="57" h="422">
                      <a:moveTo>
                        <a:pt x="0" y="400"/>
                      </a:moveTo>
                      <a:lnTo>
                        <a:pt x="7" y="379"/>
                      </a:lnTo>
                      <a:lnTo>
                        <a:pt x="7" y="352"/>
                      </a:lnTo>
                      <a:lnTo>
                        <a:pt x="16" y="318"/>
                      </a:lnTo>
                      <a:lnTo>
                        <a:pt x="23" y="285"/>
                      </a:lnTo>
                      <a:lnTo>
                        <a:pt x="32" y="257"/>
                      </a:lnTo>
                      <a:lnTo>
                        <a:pt x="32" y="243"/>
                      </a:lnTo>
                      <a:lnTo>
                        <a:pt x="39" y="216"/>
                      </a:lnTo>
                      <a:lnTo>
                        <a:pt x="39" y="203"/>
                      </a:lnTo>
                      <a:lnTo>
                        <a:pt x="39" y="195"/>
                      </a:lnTo>
                      <a:lnTo>
                        <a:pt x="39" y="182"/>
                      </a:lnTo>
                      <a:lnTo>
                        <a:pt x="48" y="149"/>
                      </a:lnTo>
                      <a:lnTo>
                        <a:pt x="48" y="114"/>
                      </a:lnTo>
                      <a:lnTo>
                        <a:pt x="48" y="87"/>
                      </a:lnTo>
                      <a:lnTo>
                        <a:pt x="48" y="68"/>
                      </a:lnTo>
                      <a:lnTo>
                        <a:pt x="48" y="60"/>
                      </a:lnTo>
                      <a:lnTo>
                        <a:pt x="48" y="47"/>
                      </a:lnTo>
                      <a:lnTo>
                        <a:pt x="48" y="33"/>
                      </a:lnTo>
                      <a:lnTo>
                        <a:pt x="56" y="20"/>
                      </a:lnTo>
                      <a:lnTo>
                        <a:pt x="56" y="13"/>
                      </a:lnTo>
                      <a:lnTo>
                        <a:pt x="48" y="0"/>
                      </a:lnTo>
                      <a:lnTo>
                        <a:pt x="48" y="6"/>
                      </a:lnTo>
                      <a:lnTo>
                        <a:pt x="48" y="20"/>
                      </a:lnTo>
                      <a:lnTo>
                        <a:pt x="39" y="47"/>
                      </a:lnTo>
                      <a:lnTo>
                        <a:pt x="39" y="60"/>
                      </a:lnTo>
                      <a:lnTo>
                        <a:pt x="39" y="75"/>
                      </a:lnTo>
                      <a:lnTo>
                        <a:pt x="39" y="107"/>
                      </a:lnTo>
                      <a:lnTo>
                        <a:pt x="39" y="141"/>
                      </a:lnTo>
                      <a:lnTo>
                        <a:pt x="39" y="189"/>
                      </a:lnTo>
                      <a:lnTo>
                        <a:pt x="39" y="210"/>
                      </a:lnTo>
                      <a:lnTo>
                        <a:pt x="39" y="216"/>
                      </a:lnTo>
                      <a:lnTo>
                        <a:pt x="39" y="237"/>
                      </a:lnTo>
                      <a:lnTo>
                        <a:pt x="39" y="257"/>
                      </a:lnTo>
                      <a:lnTo>
                        <a:pt x="48" y="278"/>
                      </a:lnTo>
                      <a:lnTo>
                        <a:pt x="48" y="285"/>
                      </a:lnTo>
                      <a:lnTo>
                        <a:pt x="39" y="305"/>
                      </a:lnTo>
                      <a:lnTo>
                        <a:pt x="39" y="318"/>
                      </a:lnTo>
                      <a:lnTo>
                        <a:pt x="39" y="325"/>
                      </a:lnTo>
                      <a:lnTo>
                        <a:pt x="39" y="332"/>
                      </a:lnTo>
                      <a:lnTo>
                        <a:pt x="32" y="352"/>
                      </a:lnTo>
                      <a:lnTo>
                        <a:pt x="23" y="379"/>
                      </a:lnTo>
                      <a:lnTo>
                        <a:pt x="16" y="400"/>
                      </a:lnTo>
                      <a:lnTo>
                        <a:pt x="7" y="421"/>
                      </a:lnTo>
                    </a:path>
                  </a:pathLst>
                </a:custGeom>
                <a:solidFill>
                  <a:schemeClr val="accent1"/>
                </a:solidFill>
                <a:ln w="12700" cap="rnd" cmpd="sng">
                  <a:solidFill>
                    <a:schemeClr val="tx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35" name="Freeform 867"/>
                <p:cNvSpPr>
                  <a:spLocks/>
                </p:cNvSpPr>
                <p:nvPr/>
              </p:nvSpPr>
              <p:spPr bwMode="auto">
                <a:xfrm>
                  <a:off x="3175" y="1110"/>
                  <a:ext cx="179" cy="353"/>
                </a:xfrm>
                <a:custGeom>
                  <a:avLst/>
                  <a:gdLst/>
                  <a:ahLst/>
                  <a:cxnLst>
                    <a:cxn ang="0">
                      <a:pos x="0" y="352"/>
                    </a:cxn>
                    <a:cxn ang="0">
                      <a:pos x="16" y="324"/>
                    </a:cxn>
                    <a:cxn ang="0">
                      <a:pos x="40" y="278"/>
                    </a:cxn>
                    <a:cxn ang="0">
                      <a:pos x="56" y="250"/>
                    </a:cxn>
                    <a:cxn ang="0">
                      <a:pos x="72" y="230"/>
                    </a:cxn>
                    <a:cxn ang="0">
                      <a:pos x="105" y="189"/>
                    </a:cxn>
                    <a:cxn ang="0">
                      <a:pos x="112" y="169"/>
                    </a:cxn>
                    <a:cxn ang="0">
                      <a:pos x="121" y="155"/>
                    </a:cxn>
                    <a:cxn ang="0">
                      <a:pos x="129" y="135"/>
                    </a:cxn>
                    <a:cxn ang="0">
                      <a:pos x="145" y="102"/>
                    </a:cxn>
                    <a:cxn ang="0">
                      <a:pos x="154" y="74"/>
                    </a:cxn>
                    <a:cxn ang="0">
                      <a:pos x="161" y="54"/>
                    </a:cxn>
                    <a:cxn ang="0">
                      <a:pos x="161" y="47"/>
                    </a:cxn>
                    <a:cxn ang="0">
                      <a:pos x="170" y="27"/>
                    </a:cxn>
                    <a:cxn ang="0">
                      <a:pos x="170" y="20"/>
                    </a:cxn>
                    <a:cxn ang="0">
                      <a:pos x="178" y="7"/>
                    </a:cxn>
                    <a:cxn ang="0">
                      <a:pos x="178" y="0"/>
                    </a:cxn>
                    <a:cxn ang="0">
                      <a:pos x="170" y="0"/>
                    </a:cxn>
                    <a:cxn ang="0">
                      <a:pos x="161" y="14"/>
                    </a:cxn>
                    <a:cxn ang="0">
                      <a:pos x="154" y="27"/>
                    </a:cxn>
                    <a:cxn ang="0">
                      <a:pos x="145" y="47"/>
                    </a:cxn>
                    <a:cxn ang="0">
                      <a:pos x="137" y="68"/>
                    </a:cxn>
                    <a:cxn ang="0">
                      <a:pos x="129" y="88"/>
                    </a:cxn>
                    <a:cxn ang="0">
                      <a:pos x="129" y="108"/>
                    </a:cxn>
                    <a:cxn ang="0">
                      <a:pos x="121" y="121"/>
                    </a:cxn>
                    <a:cxn ang="0">
                      <a:pos x="121" y="128"/>
                    </a:cxn>
                    <a:cxn ang="0">
                      <a:pos x="112" y="155"/>
                    </a:cxn>
                    <a:cxn ang="0">
                      <a:pos x="105" y="182"/>
                    </a:cxn>
                    <a:cxn ang="0">
                      <a:pos x="105" y="196"/>
                    </a:cxn>
                    <a:cxn ang="0">
                      <a:pos x="96" y="216"/>
                    </a:cxn>
                    <a:cxn ang="0">
                      <a:pos x="96" y="223"/>
                    </a:cxn>
                    <a:cxn ang="0">
                      <a:pos x="89" y="243"/>
                    </a:cxn>
                    <a:cxn ang="0">
                      <a:pos x="89" y="257"/>
                    </a:cxn>
                    <a:cxn ang="0">
                      <a:pos x="89" y="264"/>
                    </a:cxn>
                    <a:cxn ang="0">
                      <a:pos x="81" y="270"/>
                    </a:cxn>
                    <a:cxn ang="0">
                      <a:pos x="65" y="291"/>
                    </a:cxn>
                    <a:cxn ang="0">
                      <a:pos x="56" y="297"/>
                    </a:cxn>
                    <a:cxn ang="0">
                      <a:pos x="40" y="305"/>
                    </a:cxn>
                    <a:cxn ang="0">
                      <a:pos x="23" y="311"/>
                    </a:cxn>
                    <a:cxn ang="0">
                      <a:pos x="16" y="318"/>
                    </a:cxn>
                    <a:cxn ang="0">
                      <a:pos x="7" y="324"/>
                    </a:cxn>
                    <a:cxn ang="0">
                      <a:pos x="0" y="332"/>
                    </a:cxn>
                  </a:cxnLst>
                  <a:rect l="0" t="0" r="r" b="b"/>
                  <a:pathLst>
                    <a:path w="179" h="353">
                      <a:moveTo>
                        <a:pt x="0" y="352"/>
                      </a:moveTo>
                      <a:lnTo>
                        <a:pt x="16" y="324"/>
                      </a:lnTo>
                      <a:lnTo>
                        <a:pt x="40" y="278"/>
                      </a:lnTo>
                      <a:lnTo>
                        <a:pt x="56" y="250"/>
                      </a:lnTo>
                      <a:lnTo>
                        <a:pt x="72" y="230"/>
                      </a:lnTo>
                      <a:lnTo>
                        <a:pt x="105" y="189"/>
                      </a:lnTo>
                      <a:lnTo>
                        <a:pt x="112" y="169"/>
                      </a:lnTo>
                      <a:lnTo>
                        <a:pt x="121" y="155"/>
                      </a:lnTo>
                      <a:lnTo>
                        <a:pt x="129" y="135"/>
                      </a:lnTo>
                      <a:lnTo>
                        <a:pt x="145" y="102"/>
                      </a:lnTo>
                      <a:lnTo>
                        <a:pt x="154" y="74"/>
                      </a:lnTo>
                      <a:lnTo>
                        <a:pt x="161" y="54"/>
                      </a:lnTo>
                      <a:lnTo>
                        <a:pt x="161" y="47"/>
                      </a:lnTo>
                      <a:lnTo>
                        <a:pt x="170" y="27"/>
                      </a:lnTo>
                      <a:lnTo>
                        <a:pt x="170" y="20"/>
                      </a:lnTo>
                      <a:lnTo>
                        <a:pt x="178" y="7"/>
                      </a:lnTo>
                      <a:lnTo>
                        <a:pt x="178" y="0"/>
                      </a:lnTo>
                      <a:lnTo>
                        <a:pt x="170" y="0"/>
                      </a:lnTo>
                      <a:lnTo>
                        <a:pt x="161" y="14"/>
                      </a:lnTo>
                      <a:lnTo>
                        <a:pt x="154" y="27"/>
                      </a:lnTo>
                      <a:lnTo>
                        <a:pt x="145" y="47"/>
                      </a:lnTo>
                      <a:lnTo>
                        <a:pt x="137" y="68"/>
                      </a:lnTo>
                      <a:lnTo>
                        <a:pt x="129" y="88"/>
                      </a:lnTo>
                      <a:lnTo>
                        <a:pt x="129" y="108"/>
                      </a:lnTo>
                      <a:lnTo>
                        <a:pt x="121" y="121"/>
                      </a:lnTo>
                      <a:lnTo>
                        <a:pt x="121" y="128"/>
                      </a:lnTo>
                      <a:lnTo>
                        <a:pt x="112" y="155"/>
                      </a:lnTo>
                      <a:lnTo>
                        <a:pt x="105" y="182"/>
                      </a:lnTo>
                      <a:lnTo>
                        <a:pt x="105" y="196"/>
                      </a:lnTo>
                      <a:lnTo>
                        <a:pt x="96" y="216"/>
                      </a:lnTo>
                      <a:lnTo>
                        <a:pt x="96" y="223"/>
                      </a:lnTo>
                      <a:lnTo>
                        <a:pt x="89" y="243"/>
                      </a:lnTo>
                      <a:lnTo>
                        <a:pt x="89" y="257"/>
                      </a:lnTo>
                      <a:lnTo>
                        <a:pt x="89" y="264"/>
                      </a:lnTo>
                      <a:lnTo>
                        <a:pt x="81" y="270"/>
                      </a:lnTo>
                      <a:lnTo>
                        <a:pt x="65" y="291"/>
                      </a:lnTo>
                      <a:lnTo>
                        <a:pt x="56" y="297"/>
                      </a:lnTo>
                      <a:lnTo>
                        <a:pt x="40" y="305"/>
                      </a:lnTo>
                      <a:lnTo>
                        <a:pt x="23" y="311"/>
                      </a:lnTo>
                      <a:lnTo>
                        <a:pt x="16" y="318"/>
                      </a:lnTo>
                      <a:lnTo>
                        <a:pt x="7" y="324"/>
                      </a:lnTo>
                      <a:lnTo>
                        <a:pt x="0" y="332"/>
                      </a:lnTo>
                    </a:path>
                  </a:pathLst>
                </a:custGeom>
                <a:solidFill>
                  <a:schemeClr val="accent1"/>
                </a:solidFill>
                <a:ln w="12700" cap="rnd" cmpd="sng">
                  <a:solidFill>
                    <a:schemeClr val="tx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grpSp>
          <p:sp>
            <p:nvSpPr>
              <p:cNvPr id="8036" name="Line 868"/>
              <p:cNvSpPr>
                <a:spLocks noChangeShapeType="1"/>
              </p:cNvSpPr>
              <p:nvPr/>
            </p:nvSpPr>
            <p:spPr bwMode="auto">
              <a:xfrm flipV="1">
                <a:off x="2805" y="991"/>
                <a:ext cx="0" cy="26"/>
              </a:xfrm>
              <a:prstGeom prst="line">
                <a:avLst/>
              </a:prstGeom>
              <a:noFill/>
              <a:ln w="254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nvGrpSpPr>
              <p:cNvPr id="7551" name="Group 869"/>
              <p:cNvGrpSpPr>
                <a:grpSpLocks/>
              </p:cNvGrpSpPr>
              <p:nvPr/>
            </p:nvGrpSpPr>
            <p:grpSpPr bwMode="auto">
              <a:xfrm>
                <a:off x="2791" y="1010"/>
                <a:ext cx="28" cy="106"/>
                <a:chOff x="3047" y="990"/>
                <a:chExt cx="29" cy="118"/>
              </a:xfrm>
            </p:grpSpPr>
            <p:sp>
              <p:nvSpPr>
                <p:cNvPr id="8038" name="Line 870"/>
                <p:cNvSpPr>
                  <a:spLocks noChangeShapeType="1"/>
                </p:cNvSpPr>
                <p:nvPr/>
              </p:nvSpPr>
              <p:spPr bwMode="auto">
                <a:xfrm flipV="1">
                  <a:off x="3061" y="990"/>
                  <a:ext cx="0" cy="108"/>
                </a:xfrm>
                <a:prstGeom prst="line">
                  <a:avLst/>
                </a:prstGeom>
                <a:noFill/>
                <a:ln w="12700">
                  <a:solidFill>
                    <a:schemeClr val="tx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8039" name="Arc 871"/>
                <p:cNvSpPr>
                  <a:spLocks/>
                </p:cNvSpPr>
                <p:nvPr/>
              </p:nvSpPr>
              <p:spPr bwMode="auto">
                <a:xfrm>
                  <a:off x="3066" y="1034"/>
                  <a:ext cx="10" cy="74"/>
                </a:xfrm>
                <a:custGeom>
                  <a:avLst/>
                  <a:gdLst>
                    <a:gd name="G0" fmla="+- 21592 0 0"/>
                    <a:gd name="G1" fmla="+- 21494 0 0"/>
                    <a:gd name="G2" fmla="+- 21600 0 0"/>
                    <a:gd name="T0" fmla="*/ 0 w 21592"/>
                    <a:gd name="T1" fmla="*/ 20914 h 21494"/>
                    <a:gd name="T2" fmla="*/ 19457 w 21592"/>
                    <a:gd name="T3" fmla="*/ 0 h 21494"/>
                    <a:gd name="T4" fmla="*/ 21592 w 21592"/>
                    <a:gd name="T5" fmla="*/ 21494 h 21494"/>
                  </a:gdLst>
                  <a:ahLst/>
                  <a:cxnLst>
                    <a:cxn ang="0">
                      <a:pos x="T0" y="T1"/>
                    </a:cxn>
                    <a:cxn ang="0">
                      <a:pos x="T2" y="T3"/>
                    </a:cxn>
                    <a:cxn ang="0">
                      <a:pos x="T4" y="T5"/>
                    </a:cxn>
                  </a:cxnLst>
                  <a:rect l="0" t="0" r="r" b="b"/>
                  <a:pathLst>
                    <a:path w="21592" h="21494" fill="none" extrusionOk="0">
                      <a:moveTo>
                        <a:pt x="-1" y="20913"/>
                      </a:moveTo>
                      <a:cubicBezTo>
                        <a:pt x="291" y="10036"/>
                        <a:pt x="8629" y="1075"/>
                        <a:pt x="19456" y="-1"/>
                      </a:cubicBezTo>
                    </a:path>
                    <a:path w="21592" h="21494" stroke="0" extrusionOk="0">
                      <a:moveTo>
                        <a:pt x="-1" y="20913"/>
                      </a:moveTo>
                      <a:cubicBezTo>
                        <a:pt x="291" y="10036"/>
                        <a:pt x="8629" y="1075"/>
                        <a:pt x="19456" y="-1"/>
                      </a:cubicBezTo>
                      <a:lnTo>
                        <a:pt x="21592" y="21494"/>
                      </a:lnTo>
                      <a:close/>
                    </a:path>
                  </a:pathLst>
                </a:custGeom>
                <a:solidFill>
                  <a:schemeClr val="accent1"/>
                </a:solidFill>
                <a:ln w="12700" cap="rnd">
                  <a:solidFill>
                    <a:schemeClr val="tx1"/>
                  </a:solidFill>
                  <a:round/>
                  <a:headEnd/>
                  <a:tailEnd/>
                </a:ln>
                <a:effectLst/>
              </p:spPr>
              <p:txBody>
                <a:bodyPr wrap="none" anchor="ctr"/>
                <a:lstStyle/>
                <a:p>
                  <a:pPr fontAlgn="base">
                    <a:spcBef>
                      <a:spcPct val="0"/>
                    </a:spcBef>
                    <a:spcAft>
                      <a:spcPct val="0"/>
                    </a:spcAft>
                  </a:pPr>
                  <a:endParaRPr lang="es-AR" sz="2400">
                    <a:solidFill>
                      <a:srgbClr val="000000"/>
                    </a:solidFill>
                  </a:endParaRPr>
                </a:p>
              </p:txBody>
            </p:sp>
            <p:sp>
              <p:nvSpPr>
                <p:cNvPr id="8040" name="Arc 872"/>
                <p:cNvSpPr>
                  <a:spLocks/>
                </p:cNvSpPr>
                <p:nvPr/>
              </p:nvSpPr>
              <p:spPr bwMode="auto">
                <a:xfrm>
                  <a:off x="3047" y="1044"/>
                  <a:ext cx="20" cy="64"/>
                </a:xfrm>
                <a:custGeom>
                  <a:avLst/>
                  <a:gdLst>
                    <a:gd name="G0" fmla="+- 1106 0 0"/>
                    <a:gd name="G1" fmla="+- 21600 0 0"/>
                    <a:gd name="G2" fmla="+- 21600 0 0"/>
                    <a:gd name="T0" fmla="*/ 0 w 22706"/>
                    <a:gd name="T1" fmla="*/ 28 h 21600"/>
                    <a:gd name="T2" fmla="*/ 22706 w 22706"/>
                    <a:gd name="T3" fmla="*/ 21600 h 21600"/>
                    <a:gd name="T4" fmla="*/ 1106 w 22706"/>
                    <a:gd name="T5" fmla="*/ 21600 h 21600"/>
                  </a:gdLst>
                  <a:ahLst/>
                  <a:cxnLst>
                    <a:cxn ang="0">
                      <a:pos x="T0" y="T1"/>
                    </a:cxn>
                    <a:cxn ang="0">
                      <a:pos x="T2" y="T3"/>
                    </a:cxn>
                    <a:cxn ang="0">
                      <a:pos x="T4" y="T5"/>
                    </a:cxn>
                  </a:cxnLst>
                  <a:rect l="0" t="0" r="r" b="b"/>
                  <a:pathLst>
                    <a:path w="22706" h="21600" fill="none" extrusionOk="0">
                      <a:moveTo>
                        <a:pt x="0" y="28"/>
                      </a:moveTo>
                      <a:cubicBezTo>
                        <a:pt x="368" y="9"/>
                        <a:pt x="737" y="-1"/>
                        <a:pt x="1106" y="0"/>
                      </a:cubicBezTo>
                      <a:cubicBezTo>
                        <a:pt x="13035" y="0"/>
                        <a:pt x="22706" y="9670"/>
                        <a:pt x="22706" y="21600"/>
                      </a:cubicBezTo>
                    </a:path>
                    <a:path w="22706" h="21600" stroke="0" extrusionOk="0">
                      <a:moveTo>
                        <a:pt x="0" y="28"/>
                      </a:moveTo>
                      <a:cubicBezTo>
                        <a:pt x="368" y="9"/>
                        <a:pt x="737" y="-1"/>
                        <a:pt x="1106" y="0"/>
                      </a:cubicBezTo>
                      <a:cubicBezTo>
                        <a:pt x="13035" y="0"/>
                        <a:pt x="22706" y="9670"/>
                        <a:pt x="22706" y="21600"/>
                      </a:cubicBezTo>
                      <a:lnTo>
                        <a:pt x="1106" y="21600"/>
                      </a:lnTo>
                      <a:close/>
                    </a:path>
                  </a:pathLst>
                </a:custGeom>
                <a:solidFill>
                  <a:schemeClr val="accent1"/>
                </a:solidFill>
                <a:ln w="12700" cap="rnd">
                  <a:solidFill>
                    <a:schemeClr val="tx1"/>
                  </a:solidFill>
                  <a:round/>
                  <a:headEnd/>
                  <a:tailEnd/>
                </a:ln>
                <a:effectLst/>
              </p:spPr>
              <p:txBody>
                <a:bodyPr wrap="none" anchor="ctr"/>
                <a:lstStyle/>
                <a:p>
                  <a:pPr fontAlgn="base">
                    <a:spcBef>
                      <a:spcPct val="0"/>
                    </a:spcBef>
                    <a:spcAft>
                      <a:spcPct val="0"/>
                    </a:spcAft>
                  </a:pPr>
                  <a:endParaRPr lang="es-AR" sz="2400">
                    <a:solidFill>
                      <a:srgbClr val="000000"/>
                    </a:solidFill>
                  </a:endParaRPr>
                </a:p>
              </p:txBody>
            </p:sp>
            <p:sp>
              <p:nvSpPr>
                <p:cNvPr id="8041" name="Arc 873"/>
                <p:cNvSpPr>
                  <a:spLocks/>
                </p:cNvSpPr>
                <p:nvPr/>
              </p:nvSpPr>
              <p:spPr bwMode="auto">
                <a:xfrm>
                  <a:off x="3054" y="990"/>
                  <a:ext cx="10" cy="107"/>
                </a:xfrm>
                <a:custGeom>
                  <a:avLst/>
                  <a:gdLst>
                    <a:gd name="G0" fmla="+- 21599 0 0"/>
                    <a:gd name="G1" fmla="+- 0 0 0"/>
                    <a:gd name="G2" fmla="+- 21600 0 0"/>
                    <a:gd name="T0" fmla="*/ 21599 w 21599"/>
                    <a:gd name="T1" fmla="*/ 21600 h 21600"/>
                    <a:gd name="T2" fmla="*/ 0 w 21599"/>
                    <a:gd name="T3" fmla="*/ 203 h 21600"/>
                    <a:gd name="T4" fmla="*/ 21599 w 21599"/>
                    <a:gd name="T5" fmla="*/ 0 h 21600"/>
                  </a:gdLst>
                  <a:ahLst/>
                  <a:cxnLst>
                    <a:cxn ang="0">
                      <a:pos x="T0" y="T1"/>
                    </a:cxn>
                    <a:cxn ang="0">
                      <a:pos x="T2" y="T3"/>
                    </a:cxn>
                    <a:cxn ang="0">
                      <a:pos x="T4" y="T5"/>
                    </a:cxn>
                  </a:cxnLst>
                  <a:rect l="0" t="0" r="r" b="b"/>
                  <a:pathLst>
                    <a:path w="21599" h="21600" fill="none" extrusionOk="0">
                      <a:moveTo>
                        <a:pt x="21599" y="21600"/>
                      </a:moveTo>
                      <a:cubicBezTo>
                        <a:pt x="9748" y="21600"/>
                        <a:pt x="111" y="12052"/>
                        <a:pt x="-1" y="203"/>
                      </a:cubicBezTo>
                    </a:path>
                    <a:path w="21599" h="21600" stroke="0" extrusionOk="0">
                      <a:moveTo>
                        <a:pt x="21599" y="21600"/>
                      </a:moveTo>
                      <a:cubicBezTo>
                        <a:pt x="9748" y="21600"/>
                        <a:pt x="111" y="12052"/>
                        <a:pt x="-1" y="203"/>
                      </a:cubicBezTo>
                      <a:lnTo>
                        <a:pt x="21599" y="0"/>
                      </a:lnTo>
                      <a:close/>
                    </a:path>
                  </a:pathLst>
                </a:custGeom>
                <a:solidFill>
                  <a:schemeClr val="accent1"/>
                </a:solidFill>
                <a:ln w="12700" cap="rnd">
                  <a:solidFill>
                    <a:schemeClr val="tx1"/>
                  </a:solidFill>
                  <a:round/>
                  <a:headEnd/>
                  <a:tailEnd/>
                </a:ln>
                <a:effectLst/>
              </p:spPr>
              <p:txBody>
                <a:bodyPr wrap="none" anchor="ctr"/>
                <a:lstStyle/>
                <a:p>
                  <a:pPr fontAlgn="base">
                    <a:spcBef>
                      <a:spcPct val="0"/>
                    </a:spcBef>
                    <a:spcAft>
                      <a:spcPct val="0"/>
                    </a:spcAft>
                  </a:pPr>
                  <a:endParaRPr lang="es-AR" sz="2400">
                    <a:solidFill>
                      <a:srgbClr val="000000"/>
                    </a:solidFill>
                  </a:endParaRPr>
                </a:p>
              </p:txBody>
            </p:sp>
            <p:sp>
              <p:nvSpPr>
                <p:cNvPr id="8042" name="Arc 874"/>
                <p:cNvSpPr>
                  <a:spLocks/>
                </p:cNvSpPr>
                <p:nvPr/>
              </p:nvSpPr>
              <p:spPr bwMode="auto">
                <a:xfrm>
                  <a:off x="3065" y="990"/>
                  <a:ext cx="9" cy="75"/>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chemeClr val="accent1"/>
                </a:solidFill>
                <a:ln w="12700" cap="rnd">
                  <a:solidFill>
                    <a:schemeClr val="tx1"/>
                  </a:solidFill>
                  <a:round/>
                  <a:headEnd/>
                  <a:tailEnd/>
                </a:ln>
                <a:effectLst/>
              </p:spPr>
              <p:txBody>
                <a:bodyPr wrap="none" anchor="ctr"/>
                <a:lstStyle/>
                <a:p>
                  <a:pPr fontAlgn="base">
                    <a:spcBef>
                      <a:spcPct val="0"/>
                    </a:spcBef>
                    <a:spcAft>
                      <a:spcPct val="0"/>
                    </a:spcAft>
                  </a:pPr>
                  <a:endParaRPr lang="es-AR" sz="2400">
                    <a:solidFill>
                      <a:srgbClr val="000000"/>
                    </a:solidFill>
                  </a:endParaRPr>
                </a:p>
              </p:txBody>
            </p:sp>
          </p:grpSp>
          <p:sp>
            <p:nvSpPr>
              <p:cNvPr id="8043" name="Freeform 875"/>
              <p:cNvSpPr>
                <a:spLocks/>
              </p:cNvSpPr>
              <p:nvPr/>
            </p:nvSpPr>
            <p:spPr bwMode="auto">
              <a:xfrm>
                <a:off x="2812" y="729"/>
                <a:ext cx="466" cy="317"/>
              </a:xfrm>
              <a:custGeom>
                <a:avLst/>
                <a:gdLst/>
                <a:ahLst/>
                <a:cxnLst>
                  <a:cxn ang="0">
                    <a:pos x="460" y="329"/>
                  </a:cxn>
                  <a:cxn ang="0">
                    <a:pos x="444" y="317"/>
                  </a:cxn>
                  <a:cxn ang="0">
                    <a:pos x="396" y="283"/>
                  </a:cxn>
                  <a:cxn ang="0">
                    <a:pos x="347" y="256"/>
                  </a:cxn>
                  <a:cxn ang="0">
                    <a:pos x="298" y="235"/>
                  </a:cxn>
                  <a:cxn ang="0">
                    <a:pos x="274" y="229"/>
                  </a:cxn>
                  <a:cxn ang="0">
                    <a:pos x="258" y="222"/>
                  </a:cxn>
                  <a:cxn ang="0">
                    <a:pos x="234" y="208"/>
                  </a:cxn>
                  <a:cxn ang="0">
                    <a:pos x="201" y="195"/>
                  </a:cxn>
                  <a:cxn ang="0">
                    <a:pos x="185" y="181"/>
                  </a:cxn>
                  <a:cxn ang="0">
                    <a:pos x="153" y="161"/>
                  </a:cxn>
                  <a:cxn ang="0">
                    <a:pos x="129" y="141"/>
                  </a:cxn>
                  <a:cxn ang="0">
                    <a:pos x="105" y="120"/>
                  </a:cxn>
                  <a:cxn ang="0">
                    <a:pos x="80" y="93"/>
                  </a:cxn>
                  <a:cxn ang="0">
                    <a:pos x="65" y="80"/>
                  </a:cxn>
                  <a:cxn ang="0">
                    <a:pos x="48" y="67"/>
                  </a:cxn>
                  <a:cxn ang="0">
                    <a:pos x="32" y="47"/>
                  </a:cxn>
                  <a:cxn ang="0">
                    <a:pos x="16" y="33"/>
                  </a:cxn>
                  <a:cxn ang="0">
                    <a:pos x="0" y="13"/>
                  </a:cxn>
                  <a:cxn ang="0">
                    <a:pos x="0" y="6"/>
                  </a:cxn>
                  <a:cxn ang="0">
                    <a:pos x="0" y="0"/>
                  </a:cxn>
                  <a:cxn ang="0">
                    <a:pos x="16" y="6"/>
                  </a:cxn>
                  <a:cxn ang="0">
                    <a:pos x="32" y="13"/>
                  </a:cxn>
                  <a:cxn ang="0">
                    <a:pos x="65" y="33"/>
                  </a:cxn>
                  <a:cxn ang="0">
                    <a:pos x="72" y="54"/>
                  </a:cxn>
                  <a:cxn ang="0">
                    <a:pos x="89" y="87"/>
                  </a:cxn>
                  <a:cxn ang="0">
                    <a:pos x="89" y="100"/>
                  </a:cxn>
                  <a:cxn ang="0">
                    <a:pos x="89" y="114"/>
                  </a:cxn>
                  <a:cxn ang="0">
                    <a:pos x="105" y="147"/>
                  </a:cxn>
                  <a:cxn ang="0">
                    <a:pos x="121" y="175"/>
                  </a:cxn>
                  <a:cxn ang="0">
                    <a:pos x="137" y="195"/>
                  </a:cxn>
                  <a:cxn ang="0">
                    <a:pos x="153" y="208"/>
                  </a:cxn>
                  <a:cxn ang="0">
                    <a:pos x="161" y="215"/>
                  </a:cxn>
                  <a:cxn ang="0">
                    <a:pos x="185" y="229"/>
                  </a:cxn>
                  <a:cxn ang="0">
                    <a:pos x="210" y="242"/>
                  </a:cxn>
                  <a:cxn ang="0">
                    <a:pos x="242" y="256"/>
                  </a:cxn>
                  <a:cxn ang="0">
                    <a:pos x="291" y="276"/>
                  </a:cxn>
                  <a:cxn ang="0">
                    <a:pos x="347" y="296"/>
                  </a:cxn>
                  <a:cxn ang="0">
                    <a:pos x="403" y="317"/>
                  </a:cxn>
                  <a:cxn ang="0">
                    <a:pos x="452" y="335"/>
                  </a:cxn>
                  <a:cxn ang="0">
                    <a:pos x="493" y="350"/>
                  </a:cxn>
                </a:cxnLst>
                <a:rect l="0" t="0" r="r" b="b"/>
                <a:pathLst>
                  <a:path w="494" h="351">
                    <a:moveTo>
                      <a:pt x="460" y="329"/>
                    </a:moveTo>
                    <a:lnTo>
                      <a:pt x="444" y="317"/>
                    </a:lnTo>
                    <a:lnTo>
                      <a:pt x="396" y="283"/>
                    </a:lnTo>
                    <a:lnTo>
                      <a:pt x="347" y="256"/>
                    </a:lnTo>
                    <a:lnTo>
                      <a:pt x="298" y="235"/>
                    </a:lnTo>
                    <a:lnTo>
                      <a:pt x="274" y="229"/>
                    </a:lnTo>
                    <a:lnTo>
                      <a:pt x="258" y="222"/>
                    </a:lnTo>
                    <a:lnTo>
                      <a:pt x="234" y="208"/>
                    </a:lnTo>
                    <a:lnTo>
                      <a:pt x="201" y="195"/>
                    </a:lnTo>
                    <a:lnTo>
                      <a:pt x="185" y="181"/>
                    </a:lnTo>
                    <a:lnTo>
                      <a:pt x="153" y="161"/>
                    </a:lnTo>
                    <a:lnTo>
                      <a:pt x="129" y="141"/>
                    </a:lnTo>
                    <a:lnTo>
                      <a:pt x="105" y="120"/>
                    </a:lnTo>
                    <a:lnTo>
                      <a:pt x="80" y="93"/>
                    </a:lnTo>
                    <a:lnTo>
                      <a:pt x="65" y="80"/>
                    </a:lnTo>
                    <a:lnTo>
                      <a:pt x="48" y="67"/>
                    </a:lnTo>
                    <a:lnTo>
                      <a:pt x="32" y="47"/>
                    </a:lnTo>
                    <a:lnTo>
                      <a:pt x="16" y="33"/>
                    </a:lnTo>
                    <a:lnTo>
                      <a:pt x="0" y="13"/>
                    </a:lnTo>
                    <a:lnTo>
                      <a:pt x="0" y="6"/>
                    </a:lnTo>
                    <a:lnTo>
                      <a:pt x="0" y="0"/>
                    </a:lnTo>
                    <a:lnTo>
                      <a:pt x="16" y="6"/>
                    </a:lnTo>
                    <a:lnTo>
                      <a:pt x="32" y="13"/>
                    </a:lnTo>
                    <a:lnTo>
                      <a:pt x="65" y="33"/>
                    </a:lnTo>
                    <a:lnTo>
                      <a:pt x="72" y="54"/>
                    </a:lnTo>
                    <a:lnTo>
                      <a:pt x="89" y="87"/>
                    </a:lnTo>
                    <a:lnTo>
                      <a:pt x="89" y="100"/>
                    </a:lnTo>
                    <a:lnTo>
                      <a:pt x="89" y="114"/>
                    </a:lnTo>
                    <a:lnTo>
                      <a:pt x="105" y="147"/>
                    </a:lnTo>
                    <a:lnTo>
                      <a:pt x="121" y="175"/>
                    </a:lnTo>
                    <a:lnTo>
                      <a:pt x="137" y="195"/>
                    </a:lnTo>
                    <a:lnTo>
                      <a:pt x="153" y="208"/>
                    </a:lnTo>
                    <a:lnTo>
                      <a:pt x="161" y="215"/>
                    </a:lnTo>
                    <a:lnTo>
                      <a:pt x="185" y="229"/>
                    </a:lnTo>
                    <a:lnTo>
                      <a:pt x="210" y="242"/>
                    </a:lnTo>
                    <a:lnTo>
                      <a:pt x="242" y="256"/>
                    </a:lnTo>
                    <a:lnTo>
                      <a:pt x="291" y="276"/>
                    </a:lnTo>
                    <a:lnTo>
                      <a:pt x="347" y="296"/>
                    </a:lnTo>
                    <a:lnTo>
                      <a:pt x="403" y="317"/>
                    </a:lnTo>
                    <a:lnTo>
                      <a:pt x="452" y="335"/>
                    </a:lnTo>
                    <a:lnTo>
                      <a:pt x="493" y="350"/>
                    </a:lnTo>
                  </a:path>
                </a:pathLst>
              </a:custGeom>
              <a:solidFill>
                <a:schemeClr val="accent1"/>
              </a:solidFill>
              <a:ln w="12700" cap="rnd" cmpd="sng">
                <a:solidFill>
                  <a:schemeClr val="tx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44" name="Line 876"/>
              <p:cNvSpPr>
                <a:spLocks noChangeShapeType="1"/>
              </p:cNvSpPr>
              <p:nvPr/>
            </p:nvSpPr>
            <p:spPr bwMode="auto">
              <a:xfrm>
                <a:off x="3233" y="1051"/>
                <a:ext cx="17" cy="0"/>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8045" name="Freeform 877"/>
              <p:cNvSpPr>
                <a:spLocks/>
              </p:cNvSpPr>
              <p:nvPr/>
            </p:nvSpPr>
            <p:spPr bwMode="auto">
              <a:xfrm>
                <a:off x="3141" y="800"/>
                <a:ext cx="441" cy="289"/>
              </a:xfrm>
              <a:custGeom>
                <a:avLst/>
                <a:gdLst/>
                <a:ahLst/>
                <a:cxnLst>
                  <a:cxn ang="0">
                    <a:pos x="458" y="304"/>
                  </a:cxn>
                  <a:cxn ang="0">
                    <a:pos x="450" y="290"/>
                  </a:cxn>
                  <a:cxn ang="0">
                    <a:pos x="442" y="271"/>
                  </a:cxn>
                  <a:cxn ang="0">
                    <a:pos x="425" y="244"/>
                  </a:cxn>
                  <a:cxn ang="0">
                    <a:pos x="418" y="231"/>
                  </a:cxn>
                  <a:cxn ang="0">
                    <a:pos x="401" y="210"/>
                  </a:cxn>
                  <a:cxn ang="0">
                    <a:pos x="385" y="190"/>
                  </a:cxn>
                  <a:cxn ang="0">
                    <a:pos x="378" y="183"/>
                  </a:cxn>
                  <a:cxn ang="0">
                    <a:pos x="361" y="170"/>
                  </a:cxn>
                  <a:cxn ang="0">
                    <a:pos x="353" y="163"/>
                  </a:cxn>
                  <a:cxn ang="0">
                    <a:pos x="321" y="149"/>
                  </a:cxn>
                  <a:cxn ang="0">
                    <a:pos x="248" y="116"/>
                  </a:cxn>
                  <a:cxn ang="0">
                    <a:pos x="209" y="101"/>
                  </a:cxn>
                  <a:cxn ang="0">
                    <a:pos x="185" y="95"/>
                  </a:cxn>
                  <a:cxn ang="0">
                    <a:pos x="154" y="82"/>
                  </a:cxn>
                  <a:cxn ang="0">
                    <a:pos x="105" y="61"/>
                  </a:cxn>
                  <a:cxn ang="0">
                    <a:pos x="72" y="47"/>
                  </a:cxn>
                  <a:cxn ang="0">
                    <a:pos x="56" y="34"/>
                  </a:cxn>
                  <a:cxn ang="0">
                    <a:pos x="41" y="28"/>
                  </a:cxn>
                  <a:cxn ang="0">
                    <a:pos x="41" y="20"/>
                  </a:cxn>
                  <a:cxn ang="0">
                    <a:pos x="24" y="14"/>
                  </a:cxn>
                  <a:cxn ang="0">
                    <a:pos x="8" y="7"/>
                  </a:cxn>
                  <a:cxn ang="0">
                    <a:pos x="0" y="0"/>
                  </a:cxn>
                  <a:cxn ang="0">
                    <a:pos x="8" y="7"/>
                  </a:cxn>
                  <a:cxn ang="0">
                    <a:pos x="0" y="0"/>
                  </a:cxn>
                  <a:cxn ang="0">
                    <a:pos x="16" y="0"/>
                  </a:cxn>
                  <a:cxn ang="0">
                    <a:pos x="32" y="7"/>
                  </a:cxn>
                  <a:cxn ang="0">
                    <a:pos x="41" y="7"/>
                  </a:cxn>
                  <a:cxn ang="0">
                    <a:pos x="56" y="20"/>
                  </a:cxn>
                  <a:cxn ang="0">
                    <a:pos x="72" y="28"/>
                  </a:cxn>
                  <a:cxn ang="0">
                    <a:pos x="89" y="41"/>
                  </a:cxn>
                  <a:cxn ang="0">
                    <a:pos x="105" y="55"/>
                  </a:cxn>
                  <a:cxn ang="0">
                    <a:pos x="121" y="68"/>
                  </a:cxn>
                  <a:cxn ang="0">
                    <a:pos x="129" y="74"/>
                  </a:cxn>
                  <a:cxn ang="0">
                    <a:pos x="154" y="95"/>
                  </a:cxn>
                  <a:cxn ang="0">
                    <a:pos x="185" y="122"/>
                  </a:cxn>
                  <a:cxn ang="0">
                    <a:pos x="224" y="149"/>
                  </a:cxn>
                  <a:cxn ang="0">
                    <a:pos x="265" y="170"/>
                  </a:cxn>
                  <a:cxn ang="0">
                    <a:pos x="281" y="176"/>
                  </a:cxn>
                  <a:cxn ang="0">
                    <a:pos x="312" y="190"/>
                  </a:cxn>
                  <a:cxn ang="0">
                    <a:pos x="369" y="224"/>
                  </a:cxn>
                  <a:cxn ang="0">
                    <a:pos x="394" y="244"/>
                  </a:cxn>
                  <a:cxn ang="0">
                    <a:pos x="401" y="250"/>
                  </a:cxn>
                  <a:cxn ang="0">
                    <a:pos x="434" y="271"/>
                  </a:cxn>
                  <a:cxn ang="0">
                    <a:pos x="442" y="284"/>
                  </a:cxn>
                  <a:cxn ang="0">
                    <a:pos x="458" y="304"/>
                  </a:cxn>
                  <a:cxn ang="0">
                    <a:pos x="466" y="319"/>
                  </a:cxn>
                </a:cxnLst>
                <a:rect l="0" t="0" r="r" b="b"/>
                <a:pathLst>
                  <a:path w="467" h="320">
                    <a:moveTo>
                      <a:pt x="458" y="304"/>
                    </a:moveTo>
                    <a:lnTo>
                      <a:pt x="450" y="290"/>
                    </a:lnTo>
                    <a:lnTo>
                      <a:pt x="442" y="271"/>
                    </a:lnTo>
                    <a:lnTo>
                      <a:pt x="425" y="244"/>
                    </a:lnTo>
                    <a:lnTo>
                      <a:pt x="418" y="231"/>
                    </a:lnTo>
                    <a:lnTo>
                      <a:pt x="401" y="210"/>
                    </a:lnTo>
                    <a:lnTo>
                      <a:pt x="385" y="190"/>
                    </a:lnTo>
                    <a:lnTo>
                      <a:pt x="378" y="183"/>
                    </a:lnTo>
                    <a:lnTo>
                      <a:pt x="361" y="170"/>
                    </a:lnTo>
                    <a:lnTo>
                      <a:pt x="353" y="163"/>
                    </a:lnTo>
                    <a:lnTo>
                      <a:pt x="321" y="149"/>
                    </a:lnTo>
                    <a:lnTo>
                      <a:pt x="248" y="116"/>
                    </a:lnTo>
                    <a:lnTo>
                      <a:pt x="209" y="101"/>
                    </a:lnTo>
                    <a:lnTo>
                      <a:pt x="185" y="95"/>
                    </a:lnTo>
                    <a:lnTo>
                      <a:pt x="154" y="82"/>
                    </a:lnTo>
                    <a:lnTo>
                      <a:pt x="105" y="61"/>
                    </a:lnTo>
                    <a:lnTo>
                      <a:pt x="72" y="47"/>
                    </a:lnTo>
                    <a:lnTo>
                      <a:pt x="56" y="34"/>
                    </a:lnTo>
                    <a:lnTo>
                      <a:pt x="41" y="28"/>
                    </a:lnTo>
                    <a:lnTo>
                      <a:pt x="41" y="20"/>
                    </a:lnTo>
                    <a:lnTo>
                      <a:pt x="24" y="14"/>
                    </a:lnTo>
                    <a:lnTo>
                      <a:pt x="8" y="7"/>
                    </a:lnTo>
                    <a:lnTo>
                      <a:pt x="0" y="0"/>
                    </a:lnTo>
                    <a:lnTo>
                      <a:pt x="8" y="7"/>
                    </a:lnTo>
                    <a:lnTo>
                      <a:pt x="0" y="0"/>
                    </a:lnTo>
                    <a:lnTo>
                      <a:pt x="16" y="0"/>
                    </a:lnTo>
                    <a:lnTo>
                      <a:pt x="32" y="7"/>
                    </a:lnTo>
                    <a:lnTo>
                      <a:pt x="41" y="7"/>
                    </a:lnTo>
                    <a:lnTo>
                      <a:pt x="56" y="20"/>
                    </a:lnTo>
                    <a:lnTo>
                      <a:pt x="72" y="28"/>
                    </a:lnTo>
                    <a:lnTo>
                      <a:pt x="89" y="41"/>
                    </a:lnTo>
                    <a:lnTo>
                      <a:pt x="105" y="55"/>
                    </a:lnTo>
                    <a:lnTo>
                      <a:pt x="121" y="68"/>
                    </a:lnTo>
                    <a:lnTo>
                      <a:pt x="129" y="74"/>
                    </a:lnTo>
                    <a:lnTo>
                      <a:pt x="154" y="95"/>
                    </a:lnTo>
                    <a:lnTo>
                      <a:pt x="185" y="122"/>
                    </a:lnTo>
                    <a:lnTo>
                      <a:pt x="224" y="149"/>
                    </a:lnTo>
                    <a:lnTo>
                      <a:pt x="265" y="170"/>
                    </a:lnTo>
                    <a:lnTo>
                      <a:pt x="281" y="176"/>
                    </a:lnTo>
                    <a:lnTo>
                      <a:pt x="312" y="190"/>
                    </a:lnTo>
                    <a:lnTo>
                      <a:pt x="369" y="224"/>
                    </a:lnTo>
                    <a:lnTo>
                      <a:pt x="394" y="244"/>
                    </a:lnTo>
                    <a:lnTo>
                      <a:pt x="401" y="250"/>
                    </a:lnTo>
                    <a:lnTo>
                      <a:pt x="434" y="271"/>
                    </a:lnTo>
                    <a:lnTo>
                      <a:pt x="442" y="284"/>
                    </a:lnTo>
                    <a:lnTo>
                      <a:pt x="458" y="304"/>
                    </a:lnTo>
                    <a:lnTo>
                      <a:pt x="466" y="319"/>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46" name="Line 878"/>
              <p:cNvSpPr>
                <a:spLocks noChangeShapeType="1"/>
              </p:cNvSpPr>
              <p:nvPr/>
            </p:nvSpPr>
            <p:spPr bwMode="auto">
              <a:xfrm>
                <a:off x="3270" y="845"/>
                <a:ext cx="0" cy="758"/>
              </a:xfrm>
              <a:prstGeom prst="line">
                <a:avLst/>
              </a:prstGeom>
              <a:noFill/>
              <a:ln w="254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8047" name="Freeform 879"/>
              <p:cNvSpPr>
                <a:spLocks/>
              </p:cNvSpPr>
              <p:nvPr/>
            </p:nvSpPr>
            <p:spPr bwMode="auto">
              <a:xfrm>
                <a:off x="3263" y="1534"/>
                <a:ext cx="19" cy="61"/>
              </a:xfrm>
              <a:custGeom>
                <a:avLst/>
                <a:gdLst/>
                <a:ahLst/>
                <a:cxnLst>
                  <a:cxn ang="0">
                    <a:pos x="19" y="0"/>
                  </a:cxn>
                  <a:cxn ang="0">
                    <a:pos x="19" y="13"/>
                  </a:cxn>
                  <a:cxn ang="0">
                    <a:pos x="19" y="33"/>
                  </a:cxn>
                  <a:cxn ang="0">
                    <a:pos x="8" y="59"/>
                  </a:cxn>
                  <a:cxn ang="0">
                    <a:pos x="0" y="66"/>
                  </a:cxn>
                </a:cxnLst>
                <a:rect l="0" t="0" r="r" b="b"/>
                <a:pathLst>
                  <a:path w="20" h="67">
                    <a:moveTo>
                      <a:pt x="19" y="0"/>
                    </a:moveTo>
                    <a:lnTo>
                      <a:pt x="19" y="13"/>
                    </a:lnTo>
                    <a:lnTo>
                      <a:pt x="19" y="33"/>
                    </a:lnTo>
                    <a:lnTo>
                      <a:pt x="8" y="59"/>
                    </a:lnTo>
                    <a:lnTo>
                      <a:pt x="0" y="66"/>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48" name="Freeform 880"/>
              <p:cNvSpPr>
                <a:spLocks/>
              </p:cNvSpPr>
              <p:nvPr/>
            </p:nvSpPr>
            <p:spPr bwMode="auto">
              <a:xfrm>
                <a:off x="3270" y="1571"/>
                <a:ext cx="159" cy="31"/>
              </a:xfrm>
              <a:custGeom>
                <a:avLst/>
                <a:gdLst/>
                <a:ahLst/>
                <a:cxnLst>
                  <a:cxn ang="0">
                    <a:pos x="0" y="5"/>
                  </a:cxn>
                  <a:cxn ang="0">
                    <a:pos x="7" y="5"/>
                  </a:cxn>
                  <a:cxn ang="0">
                    <a:pos x="48" y="0"/>
                  </a:cxn>
                  <a:cxn ang="0">
                    <a:pos x="62" y="0"/>
                  </a:cxn>
                  <a:cxn ang="0">
                    <a:pos x="79" y="0"/>
                  </a:cxn>
                  <a:cxn ang="0">
                    <a:pos x="103" y="0"/>
                  </a:cxn>
                  <a:cxn ang="0">
                    <a:pos x="118" y="0"/>
                  </a:cxn>
                  <a:cxn ang="0">
                    <a:pos x="126" y="0"/>
                  </a:cxn>
                  <a:cxn ang="0">
                    <a:pos x="143" y="5"/>
                  </a:cxn>
                  <a:cxn ang="0">
                    <a:pos x="150" y="12"/>
                  </a:cxn>
                  <a:cxn ang="0">
                    <a:pos x="159" y="19"/>
                  </a:cxn>
                  <a:cxn ang="0">
                    <a:pos x="167" y="26"/>
                  </a:cxn>
                  <a:cxn ang="0">
                    <a:pos x="159" y="33"/>
                  </a:cxn>
                  <a:cxn ang="0">
                    <a:pos x="143" y="33"/>
                  </a:cxn>
                  <a:cxn ang="0">
                    <a:pos x="126" y="33"/>
                  </a:cxn>
                  <a:cxn ang="0">
                    <a:pos x="110" y="26"/>
                  </a:cxn>
                  <a:cxn ang="0">
                    <a:pos x="94" y="19"/>
                  </a:cxn>
                  <a:cxn ang="0">
                    <a:pos x="86" y="19"/>
                  </a:cxn>
                  <a:cxn ang="0">
                    <a:pos x="62" y="12"/>
                  </a:cxn>
                  <a:cxn ang="0">
                    <a:pos x="32" y="5"/>
                  </a:cxn>
                  <a:cxn ang="0">
                    <a:pos x="16" y="5"/>
                  </a:cxn>
                  <a:cxn ang="0">
                    <a:pos x="7" y="5"/>
                  </a:cxn>
                </a:cxnLst>
                <a:rect l="0" t="0" r="r" b="b"/>
                <a:pathLst>
                  <a:path w="168" h="34">
                    <a:moveTo>
                      <a:pt x="0" y="5"/>
                    </a:moveTo>
                    <a:lnTo>
                      <a:pt x="7" y="5"/>
                    </a:lnTo>
                    <a:lnTo>
                      <a:pt x="48" y="0"/>
                    </a:lnTo>
                    <a:lnTo>
                      <a:pt x="62" y="0"/>
                    </a:lnTo>
                    <a:lnTo>
                      <a:pt x="79" y="0"/>
                    </a:lnTo>
                    <a:lnTo>
                      <a:pt x="103" y="0"/>
                    </a:lnTo>
                    <a:lnTo>
                      <a:pt x="118" y="0"/>
                    </a:lnTo>
                    <a:lnTo>
                      <a:pt x="126" y="0"/>
                    </a:lnTo>
                    <a:lnTo>
                      <a:pt x="143" y="5"/>
                    </a:lnTo>
                    <a:lnTo>
                      <a:pt x="150" y="12"/>
                    </a:lnTo>
                    <a:lnTo>
                      <a:pt x="159" y="19"/>
                    </a:lnTo>
                    <a:lnTo>
                      <a:pt x="167" y="26"/>
                    </a:lnTo>
                    <a:lnTo>
                      <a:pt x="159" y="33"/>
                    </a:lnTo>
                    <a:lnTo>
                      <a:pt x="143" y="33"/>
                    </a:lnTo>
                    <a:lnTo>
                      <a:pt x="126" y="33"/>
                    </a:lnTo>
                    <a:lnTo>
                      <a:pt x="110" y="26"/>
                    </a:lnTo>
                    <a:lnTo>
                      <a:pt x="94" y="19"/>
                    </a:lnTo>
                    <a:lnTo>
                      <a:pt x="86" y="19"/>
                    </a:lnTo>
                    <a:lnTo>
                      <a:pt x="62" y="12"/>
                    </a:lnTo>
                    <a:lnTo>
                      <a:pt x="32" y="5"/>
                    </a:lnTo>
                    <a:lnTo>
                      <a:pt x="16" y="5"/>
                    </a:lnTo>
                    <a:lnTo>
                      <a:pt x="7" y="5"/>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49" name="Freeform 881"/>
              <p:cNvSpPr>
                <a:spLocks/>
              </p:cNvSpPr>
              <p:nvPr/>
            </p:nvSpPr>
            <p:spPr bwMode="auto">
              <a:xfrm>
                <a:off x="3263" y="1367"/>
                <a:ext cx="281" cy="93"/>
              </a:xfrm>
              <a:custGeom>
                <a:avLst/>
                <a:gdLst/>
                <a:ahLst/>
                <a:cxnLst>
                  <a:cxn ang="0">
                    <a:pos x="0" y="95"/>
                  </a:cxn>
                  <a:cxn ang="0">
                    <a:pos x="8" y="88"/>
                  </a:cxn>
                  <a:cxn ang="0">
                    <a:pos x="25" y="68"/>
                  </a:cxn>
                  <a:cxn ang="0">
                    <a:pos x="41" y="55"/>
                  </a:cxn>
                  <a:cxn ang="0">
                    <a:pos x="65" y="41"/>
                  </a:cxn>
                  <a:cxn ang="0">
                    <a:pos x="80" y="34"/>
                  </a:cxn>
                  <a:cxn ang="0">
                    <a:pos x="103" y="28"/>
                  </a:cxn>
                  <a:cxn ang="0">
                    <a:pos x="119" y="28"/>
                  </a:cxn>
                  <a:cxn ang="0">
                    <a:pos x="152" y="28"/>
                  </a:cxn>
                  <a:cxn ang="0">
                    <a:pos x="159" y="28"/>
                  </a:cxn>
                  <a:cxn ang="0">
                    <a:pos x="183" y="34"/>
                  </a:cxn>
                  <a:cxn ang="0">
                    <a:pos x="216" y="34"/>
                  </a:cxn>
                  <a:cxn ang="0">
                    <a:pos x="249" y="34"/>
                  </a:cxn>
                  <a:cxn ang="0">
                    <a:pos x="273" y="34"/>
                  </a:cxn>
                  <a:cxn ang="0">
                    <a:pos x="281" y="28"/>
                  </a:cxn>
                  <a:cxn ang="0">
                    <a:pos x="289" y="28"/>
                  </a:cxn>
                  <a:cxn ang="0">
                    <a:pos x="297" y="20"/>
                  </a:cxn>
                  <a:cxn ang="0">
                    <a:pos x="297" y="14"/>
                  </a:cxn>
                  <a:cxn ang="0">
                    <a:pos x="289" y="14"/>
                  </a:cxn>
                  <a:cxn ang="0">
                    <a:pos x="281" y="7"/>
                  </a:cxn>
                  <a:cxn ang="0">
                    <a:pos x="256" y="0"/>
                  </a:cxn>
                  <a:cxn ang="0">
                    <a:pos x="232" y="0"/>
                  </a:cxn>
                  <a:cxn ang="0">
                    <a:pos x="200" y="0"/>
                  </a:cxn>
                  <a:cxn ang="0">
                    <a:pos x="183" y="0"/>
                  </a:cxn>
                  <a:cxn ang="0">
                    <a:pos x="168" y="0"/>
                  </a:cxn>
                  <a:cxn ang="0">
                    <a:pos x="127" y="7"/>
                  </a:cxn>
                  <a:cxn ang="0">
                    <a:pos x="103" y="20"/>
                  </a:cxn>
                  <a:cxn ang="0">
                    <a:pos x="88" y="34"/>
                  </a:cxn>
                  <a:cxn ang="0">
                    <a:pos x="71" y="47"/>
                  </a:cxn>
                  <a:cxn ang="0">
                    <a:pos x="65" y="55"/>
                  </a:cxn>
                  <a:cxn ang="0">
                    <a:pos x="48" y="74"/>
                  </a:cxn>
                  <a:cxn ang="0">
                    <a:pos x="25" y="95"/>
                  </a:cxn>
                  <a:cxn ang="0">
                    <a:pos x="8" y="102"/>
                  </a:cxn>
                </a:cxnLst>
                <a:rect l="0" t="0" r="r" b="b"/>
                <a:pathLst>
                  <a:path w="298" h="103">
                    <a:moveTo>
                      <a:pt x="0" y="95"/>
                    </a:moveTo>
                    <a:lnTo>
                      <a:pt x="8" y="88"/>
                    </a:lnTo>
                    <a:lnTo>
                      <a:pt x="25" y="68"/>
                    </a:lnTo>
                    <a:lnTo>
                      <a:pt x="41" y="55"/>
                    </a:lnTo>
                    <a:lnTo>
                      <a:pt x="65" y="41"/>
                    </a:lnTo>
                    <a:lnTo>
                      <a:pt x="80" y="34"/>
                    </a:lnTo>
                    <a:lnTo>
                      <a:pt x="103" y="28"/>
                    </a:lnTo>
                    <a:lnTo>
                      <a:pt x="119" y="28"/>
                    </a:lnTo>
                    <a:lnTo>
                      <a:pt x="152" y="28"/>
                    </a:lnTo>
                    <a:lnTo>
                      <a:pt x="159" y="28"/>
                    </a:lnTo>
                    <a:lnTo>
                      <a:pt x="183" y="34"/>
                    </a:lnTo>
                    <a:lnTo>
                      <a:pt x="216" y="34"/>
                    </a:lnTo>
                    <a:lnTo>
                      <a:pt x="249" y="34"/>
                    </a:lnTo>
                    <a:lnTo>
                      <a:pt x="273" y="34"/>
                    </a:lnTo>
                    <a:lnTo>
                      <a:pt x="281" y="28"/>
                    </a:lnTo>
                    <a:lnTo>
                      <a:pt x="289" y="28"/>
                    </a:lnTo>
                    <a:lnTo>
                      <a:pt x="297" y="20"/>
                    </a:lnTo>
                    <a:lnTo>
                      <a:pt x="297" y="14"/>
                    </a:lnTo>
                    <a:lnTo>
                      <a:pt x="289" y="14"/>
                    </a:lnTo>
                    <a:lnTo>
                      <a:pt x="281" y="7"/>
                    </a:lnTo>
                    <a:lnTo>
                      <a:pt x="256" y="0"/>
                    </a:lnTo>
                    <a:lnTo>
                      <a:pt x="232" y="0"/>
                    </a:lnTo>
                    <a:lnTo>
                      <a:pt x="200" y="0"/>
                    </a:lnTo>
                    <a:lnTo>
                      <a:pt x="183" y="0"/>
                    </a:lnTo>
                    <a:lnTo>
                      <a:pt x="168" y="0"/>
                    </a:lnTo>
                    <a:lnTo>
                      <a:pt x="127" y="7"/>
                    </a:lnTo>
                    <a:lnTo>
                      <a:pt x="103" y="20"/>
                    </a:lnTo>
                    <a:lnTo>
                      <a:pt x="88" y="34"/>
                    </a:lnTo>
                    <a:lnTo>
                      <a:pt x="71" y="47"/>
                    </a:lnTo>
                    <a:lnTo>
                      <a:pt x="65" y="55"/>
                    </a:lnTo>
                    <a:lnTo>
                      <a:pt x="48" y="74"/>
                    </a:lnTo>
                    <a:lnTo>
                      <a:pt x="25" y="95"/>
                    </a:lnTo>
                    <a:lnTo>
                      <a:pt x="8" y="102"/>
                    </a:lnTo>
                  </a:path>
                </a:pathLst>
              </a:custGeom>
              <a:solidFill>
                <a:schemeClr val="accent1"/>
              </a:solidFill>
              <a:ln w="12700" cap="rnd" cmpd="sng">
                <a:solidFill>
                  <a:schemeClr val="tx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50" name="Freeform 882"/>
              <p:cNvSpPr>
                <a:spLocks/>
              </p:cNvSpPr>
              <p:nvPr/>
            </p:nvSpPr>
            <p:spPr bwMode="auto">
              <a:xfrm>
                <a:off x="3270" y="985"/>
                <a:ext cx="419" cy="147"/>
              </a:xfrm>
              <a:custGeom>
                <a:avLst/>
                <a:gdLst/>
                <a:ahLst/>
                <a:cxnLst>
                  <a:cxn ang="0">
                    <a:pos x="0" y="162"/>
                  </a:cxn>
                  <a:cxn ang="0">
                    <a:pos x="7" y="155"/>
                  </a:cxn>
                  <a:cxn ang="0">
                    <a:pos x="23" y="128"/>
                  </a:cxn>
                  <a:cxn ang="0">
                    <a:pos x="40" y="107"/>
                  </a:cxn>
                  <a:cxn ang="0">
                    <a:pos x="56" y="93"/>
                  </a:cxn>
                  <a:cxn ang="0">
                    <a:pos x="71" y="73"/>
                  </a:cxn>
                  <a:cxn ang="0">
                    <a:pos x="79" y="66"/>
                  </a:cxn>
                  <a:cxn ang="0">
                    <a:pos x="94" y="59"/>
                  </a:cxn>
                  <a:cxn ang="0">
                    <a:pos x="110" y="53"/>
                  </a:cxn>
                  <a:cxn ang="0">
                    <a:pos x="135" y="53"/>
                  </a:cxn>
                  <a:cxn ang="0">
                    <a:pos x="183" y="46"/>
                  </a:cxn>
                  <a:cxn ang="0">
                    <a:pos x="199" y="46"/>
                  </a:cxn>
                  <a:cxn ang="0">
                    <a:pos x="208" y="46"/>
                  </a:cxn>
                  <a:cxn ang="0">
                    <a:pos x="241" y="53"/>
                  </a:cxn>
                  <a:cxn ang="0">
                    <a:pos x="257" y="53"/>
                  </a:cxn>
                  <a:cxn ang="0">
                    <a:pos x="297" y="59"/>
                  </a:cxn>
                  <a:cxn ang="0">
                    <a:pos x="313" y="59"/>
                  </a:cxn>
                  <a:cxn ang="0">
                    <a:pos x="330" y="59"/>
                  </a:cxn>
                  <a:cxn ang="0">
                    <a:pos x="361" y="59"/>
                  </a:cxn>
                  <a:cxn ang="0">
                    <a:pos x="386" y="53"/>
                  </a:cxn>
                  <a:cxn ang="0">
                    <a:pos x="410" y="39"/>
                  </a:cxn>
                  <a:cxn ang="0">
                    <a:pos x="426" y="27"/>
                  </a:cxn>
                  <a:cxn ang="0">
                    <a:pos x="435" y="20"/>
                  </a:cxn>
                  <a:cxn ang="0">
                    <a:pos x="443" y="6"/>
                  </a:cxn>
                  <a:cxn ang="0">
                    <a:pos x="443" y="0"/>
                  </a:cxn>
                  <a:cxn ang="0">
                    <a:pos x="435" y="0"/>
                  </a:cxn>
                  <a:cxn ang="0">
                    <a:pos x="426" y="0"/>
                  </a:cxn>
                  <a:cxn ang="0">
                    <a:pos x="419" y="0"/>
                  </a:cxn>
                  <a:cxn ang="0">
                    <a:pos x="394" y="6"/>
                  </a:cxn>
                  <a:cxn ang="0">
                    <a:pos x="370" y="13"/>
                  </a:cxn>
                  <a:cxn ang="0">
                    <a:pos x="346" y="27"/>
                  </a:cxn>
                  <a:cxn ang="0">
                    <a:pos x="330" y="33"/>
                  </a:cxn>
                  <a:cxn ang="0">
                    <a:pos x="321" y="39"/>
                  </a:cxn>
                  <a:cxn ang="0">
                    <a:pos x="288" y="53"/>
                  </a:cxn>
                  <a:cxn ang="0">
                    <a:pos x="257" y="66"/>
                  </a:cxn>
                  <a:cxn ang="0">
                    <a:pos x="224" y="73"/>
                  </a:cxn>
                  <a:cxn ang="0">
                    <a:pos x="216" y="73"/>
                  </a:cxn>
                  <a:cxn ang="0">
                    <a:pos x="208" y="73"/>
                  </a:cxn>
                  <a:cxn ang="0">
                    <a:pos x="175" y="80"/>
                  </a:cxn>
                  <a:cxn ang="0">
                    <a:pos x="143" y="87"/>
                  </a:cxn>
                  <a:cxn ang="0">
                    <a:pos x="103" y="101"/>
                  </a:cxn>
                  <a:cxn ang="0">
                    <a:pos x="86" y="107"/>
                  </a:cxn>
                  <a:cxn ang="0">
                    <a:pos x="71" y="114"/>
                  </a:cxn>
                  <a:cxn ang="0">
                    <a:pos x="64" y="114"/>
                  </a:cxn>
                  <a:cxn ang="0">
                    <a:pos x="48" y="120"/>
                  </a:cxn>
                  <a:cxn ang="0">
                    <a:pos x="32" y="128"/>
                  </a:cxn>
                  <a:cxn ang="0">
                    <a:pos x="23" y="134"/>
                  </a:cxn>
                  <a:cxn ang="0">
                    <a:pos x="16" y="141"/>
                  </a:cxn>
                  <a:cxn ang="0">
                    <a:pos x="0" y="147"/>
                  </a:cxn>
                  <a:cxn ang="0">
                    <a:pos x="0" y="155"/>
                  </a:cxn>
                </a:cxnLst>
                <a:rect l="0" t="0" r="r" b="b"/>
                <a:pathLst>
                  <a:path w="444" h="163">
                    <a:moveTo>
                      <a:pt x="0" y="162"/>
                    </a:moveTo>
                    <a:lnTo>
                      <a:pt x="7" y="155"/>
                    </a:lnTo>
                    <a:lnTo>
                      <a:pt x="23" y="128"/>
                    </a:lnTo>
                    <a:lnTo>
                      <a:pt x="40" y="107"/>
                    </a:lnTo>
                    <a:lnTo>
                      <a:pt x="56" y="93"/>
                    </a:lnTo>
                    <a:lnTo>
                      <a:pt x="71" y="73"/>
                    </a:lnTo>
                    <a:lnTo>
                      <a:pt x="79" y="66"/>
                    </a:lnTo>
                    <a:lnTo>
                      <a:pt x="94" y="59"/>
                    </a:lnTo>
                    <a:lnTo>
                      <a:pt x="110" y="53"/>
                    </a:lnTo>
                    <a:lnTo>
                      <a:pt x="135" y="53"/>
                    </a:lnTo>
                    <a:lnTo>
                      <a:pt x="183" y="46"/>
                    </a:lnTo>
                    <a:lnTo>
                      <a:pt x="199" y="46"/>
                    </a:lnTo>
                    <a:lnTo>
                      <a:pt x="208" y="46"/>
                    </a:lnTo>
                    <a:lnTo>
                      <a:pt x="241" y="53"/>
                    </a:lnTo>
                    <a:lnTo>
                      <a:pt x="257" y="53"/>
                    </a:lnTo>
                    <a:lnTo>
                      <a:pt x="297" y="59"/>
                    </a:lnTo>
                    <a:lnTo>
                      <a:pt x="313" y="59"/>
                    </a:lnTo>
                    <a:lnTo>
                      <a:pt x="330" y="59"/>
                    </a:lnTo>
                    <a:lnTo>
                      <a:pt x="361" y="59"/>
                    </a:lnTo>
                    <a:lnTo>
                      <a:pt x="386" y="53"/>
                    </a:lnTo>
                    <a:lnTo>
                      <a:pt x="410" y="39"/>
                    </a:lnTo>
                    <a:lnTo>
                      <a:pt x="426" y="27"/>
                    </a:lnTo>
                    <a:lnTo>
                      <a:pt x="435" y="20"/>
                    </a:lnTo>
                    <a:lnTo>
                      <a:pt x="443" y="6"/>
                    </a:lnTo>
                    <a:lnTo>
                      <a:pt x="443" y="0"/>
                    </a:lnTo>
                    <a:lnTo>
                      <a:pt x="435" y="0"/>
                    </a:lnTo>
                    <a:lnTo>
                      <a:pt x="426" y="0"/>
                    </a:lnTo>
                    <a:lnTo>
                      <a:pt x="419" y="0"/>
                    </a:lnTo>
                    <a:lnTo>
                      <a:pt x="394" y="6"/>
                    </a:lnTo>
                    <a:lnTo>
                      <a:pt x="370" y="13"/>
                    </a:lnTo>
                    <a:lnTo>
                      <a:pt x="346" y="27"/>
                    </a:lnTo>
                    <a:lnTo>
                      <a:pt x="330" y="33"/>
                    </a:lnTo>
                    <a:lnTo>
                      <a:pt x="321" y="39"/>
                    </a:lnTo>
                    <a:lnTo>
                      <a:pt x="288" y="53"/>
                    </a:lnTo>
                    <a:lnTo>
                      <a:pt x="257" y="66"/>
                    </a:lnTo>
                    <a:lnTo>
                      <a:pt x="224" y="73"/>
                    </a:lnTo>
                    <a:lnTo>
                      <a:pt x="216" y="73"/>
                    </a:lnTo>
                    <a:lnTo>
                      <a:pt x="208" y="73"/>
                    </a:lnTo>
                    <a:lnTo>
                      <a:pt x="175" y="80"/>
                    </a:lnTo>
                    <a:lnTo>
                      <a:pt x="143" y="87"/>
                    </a:lnTo>
                    <a:lnTo>
                      <a:pt x="103" y="101"/>
                    </a:lnTo>
                    <a:lnTo>
                      <a:pt x="86" y="107"/>
                    </a:lnTo>
                    <a:lnTo>
                      <a:pt x="71" y="114"/>
                    </a:lnTo>
                    <a:lnTo>
                      <a:pt x="64" y="114"/>
                    </a:lnTo>
                    <a:lnTo>
                      <a:pt x="48" y="120"/>
                    </a:lnTo>
                    <a:lnTo>
                      <a:pt x="32" y="128"/>
                    </a:lnTo>
                    <a:lnTo>
                      <a:pt x="23" y="134"/>
                    </a:lnTo>
                    <a:lnTo>
                      <a:pt x="16" y="141"/>
                    </a:lnTo>
                    <a:lnTo>
                      <a:pt x="0" y="147"/>
                    </a:lnTo>
                    <a:lnTo>
                      <a:pt x="0" y="155"/>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51" name="Freeform 883"/>
              <p:cNvSpPr>
                <a:spLocks/>
              </p:cNvSpPr>
              <p:nvPr/>
            </p:nvSpPr>
            <p:spPr bwMode="auto">
              <a:xfrm>
                <a:off x="3270" y="625"/>
                <a:ext cx="549" cy="294"/>
              </a:xfrm>
              <a:custGeom>
                <a:avLst/>
                <a:gdLst/>
                <a:ahLst/>
                <a:cxnLst>
                  <a:cxn ang="0">
                    <a:pos x="8" y="317"/>
                  </a:cxn>
                  <a:cxn ang="0">
                    <a:pos x="41" y="296"/>
                  </a:cxn>
                  <a:cxn ang="0">
                    <a:pos x="111" y="255"/>
                  </a:cxn>
                  <a:cxn ang="0">
                    <a:pos x="168" y="222"/>
                  </a:cxn>
                  <a:cxn ang="0">
                    <a:pos x="217" y="201"/>
                  </a:cxn>
                  <a:cxn ang="0">
                    <a:pos x="241" y="188"/>
                  </a:cxn>
                  <a:cxn ang="0">
                    <a:pos x="266" y="183"/>
                  </a:cxn>
                  <a:cxn ang="0">
                    <a:pos x="306" y="162"/>
                  </a:cxn>
                  <a:cxn ang="0">
                    <a:pos x="346" y="141"/>
                  </a:cxn>
                  <a:cxn ang="0">
                    <a:pos x="386" y="121"/>
                  </a:cxn>
                  <a:cxn ang="0">
                    <a:pos x="395" y="114"/>
                  </a:cxn>
                  <a:cxn ang="0">
                    <a:pos x="419" y="101"/>
                  </a:cxn>
                  <a:cxn ang="0">
                    <a:pos x="491" y="60"/>
                  </a:cxn>
                  <a:cxn ang="0">
                    <a:pos x="524" y="40"/>
                  </a:cxn>
                  <a:cxn ang="0">
                    <a:pos x="540" y="33"/>
                  </a:cxn>
                  <a:cxn ang="0">
                    <a:pos x="549" y="27"/>
                  </a:cxn>
                  <a:cxn ang="0">
                    <a:pos x="565" y="13"/>
                  </a:cxn>
                  <a:cxn ang="0">
                    <a:pos x="573" y="6"/>
                  </a:cxn>
                  <a:cxn ang="0">
                    <a:pos x="581" y="0"/>
                  </a:cxn>
                  <a:cxn ang="0">
                    <a:pos x="573" y="0"/>
                  </a:cxn>
                  <a:cxn ang="0">
                    <a:pos x="565" y="0"/>
                  </a:cxn>
                  <a:cxn ang="0">
                    <a:pos x="557" y="0"/>
                  </a:cxn>
                  <a:cxn ang="0">
                    <a:pos x="533" y="6"/>
                  </a:cxn>
                  <a:cxn ang="0">
                    <a:pos x="524" y="13"/>
                  </a:cxn>
                  <a:cxn ang="0">
                    <a:pos x="508" y="20"/>
                  </a:cxn>
                  <a:cxn ang="0">
                    <a:pos x="508" y="27"/>
                  </a:cxn>
                  <a:cxn ang="0">
                    <a:pos x="491" y="33"/>
                  </a:cxn>
                  <a:cxn ang="0">
                    <a:pos x="476" y="47"/>
                  </a:cxn>
                  <a:cxn ang="0">
                    <a:pos x="468" y="60"/>
                  </a:cxn>
                  <a:cxn ang="0">
                    <a:pos x="451" y="74"/>
                  </a:cxn>
                  <a:cxn ang="0">
                    <a:pos x="419" y="108"/>
                  </a:cxn>
                  <a:cxn ang="0">
                    <a:pos x="379" y="135"/>
                  </a:cxn>
                  <a:cxn ang="0">
                    <a:pos x="338" y="169"/>
                  </a:cxn>
                  <a:cxn ang="0">
                    <a:pos x="322" y="183"/>
                  </a:cxn>
                  <a:cxn ang="0">
                    <a:pos x="297" y="201"/>
                  </a:cxn>
                  <a:cxn ang="0">
                    <a:pos x="249" y="228"/>
                  </a:cxn>
                  <a:cxn ang="0">
                    <a:pos x="200" y="255"/>
                  </a:cxn>
                  <a:cxn ang="0">
                    <a:pos x="144" y="276"/>
                  </a:cxn>
                  <a:cxn ang="0">
                    <a:pos x="111" y="282"/>
                  </a:cxn>
                  <a:cxn ang="0">
                    <a:pos x="95" y="290"/>
                  </a:cxn>
                  <a:cxn ang="0">
                    <a:pos x="64" y="296"/>
                  </a:cxn>
                  <a:cxn ang="0">
                    <a:pos x="48" y="303"/>
                  </a:cxn>
                  <a:cxn ang="0">
                    <a:pos x="32" y="309"/>
                  </a:cxn>
                  <a:cxn ang="0">
                    <a:pos x="24" y="309"/>
                  </a:cxn>
                  <a:cxn ang="0">
                    <a:pos x="8" y="317"/>
                  </a:cxn>
                  <a:cxn ang="0">
                    <a:pos x="0" y="324"/>
                  </a:cxn>
                  <a:cxn ang="0">
                    <a:pos x="8" y="317"/>
                  </a:cxn>
                  <a:cxn ang="0">
                    <a:pos x="8" y="324"/>
                  </a:cxn>
                </a:cxnLst>
                <a:rect l="0" t="0" r="r" b="b"/>
                <a:pathLst>
                  <a:path w="582" h="325">
                    <a:moveTo>
                      <a:pt x="8" y="317"/>
                    </a:moveTo>
                    <a:lnTo>
                      <a:pt x="41" y="296"/>
                    </a:lnTo>
                    <a:lnTo>
                      <a:pt x="111" y="255"/>
                    </a:lnTo>
                    <a:lnTo>
                      <a:pt x="168" y="222"/>
                    </a:lnTo>
                    <a:lnTo>
                      <a:pt x="217" y="201"/>
                    </a:lnTo>
                    <a:lnTo>
                      <a:pt x="241" y="188"/>
                    </a:lnTo>
                    <a:lnTo>
                      <a:pt x="266" y="183"/>
                    </a:lnTo>
                    <a:lnTo>
                      <a:pt x="306" y="162"/>
                    </a:lnTo>
                    <a:lnTo>
                      <a:pt x="346" y="141"/>
                    </a:lnTo>
                    <a:lnTo>
                      <a:pt x="386" y="121"/>
                    </a:lnTo>
                    <a:lnTo>
                      <a:pt x="395" y="114"/>
                    </a:lnTo>
                    <a:lnTo>
                      <a:pt x="419" y="101"/>
                    </a:lnTo>
                    <a:lnTo>
                      <a:pt x="491" y="60"/>
                    </a:lnTo>
                    <a:lnTo>
                      <a:pt x="524" y="40"/>
                    </a:lnTo>
                    <a:lnTo>
                      <a:pt x="540" y="33"/>
                    </a:lnTo>
                    <a:lnTo>
                      <a:pt x="549" y="27"/>
                    </a:lnTo>
                    <a:lnTo>
                      <a:pt x="565" y="13"/>
                    </a:lnTo>
                    <a:lnTo>
                      <a:pt x="573" y="6"/>
                    </a:lnTo>
                    <a:lnTo>
                      <a:pt x="581" y="0"/>
                    </a:lnTo>
                    <a:lnTo>
                      <a:pt x="573" y="0"/>
                    </a:lnTo>
                    <a:lnTo>
                      <a:pt x="565" y="0"/>
                    </a:lnTo>
                    <a:lnTo>
                      <a:pt x="557" y="0"/>
                    </a:lnTo>
                    <a:lnTo>
                      <a:pt x="533" y="6"/>
                    </a:lnTo>
                    <a:lnTo>
                      <a:pt x="524" y="13"/>
                    </a:lnTo>
                    <a:lnTo>
                      <a:pt x="508" y="20"/>
                    </a:lnTo>
                    <a:lnTo>
                      <a:pt x="508" y="27"/>
                    </a:lnTo>
                    <a:lnTo>
                      <a:pt x="491" y="33"/>
                    </a:lnTo>
                    <a:lnTo>
                      <a:pt x="476" y="47"/>
                    </a:lnTo>
                    <a:lnTo>
                      <a:pt x="468" y="60"/>
                    </a:lnTo>
                    <a:lnTo>
                      <a:pt x="451" y="74"/>
                    </a:lnTo>
                    <a:lnTo>
                      <a:pt x="419" y="108"/>
                    </a:lnTo>
                    <a:lnTo>
                      <a:pt x="379" y="135"/>
                    </a:lnTo>
                    <a:lnTo>
                      <a:pt x="338" y="169"/>
                    </a:lnTo>
                    <a:lnTo>
                      <a:pt x="322" y="183"/>
                    </a:lnTo>
                    <a:lnTo>
                      <a:pt x="297" y="201"/>
                    </a:lnTo>
                    <a:lnTo>
                      <a:pt x="249" y="228"/>
                    </a:lnTo>
                    <a:lnTo>
                      <a:pt x="200" y="255"/>
                    </a:lnTo>
                    <a:lnTo>
                      <a:pt x="144" y="276"/>
                    </a:lnTo>
                    <a:lnTo>
                      <a:pt x="111" y="282"/>
                    </a:lnTo>
                    <a:lnTo>
                      <a:pt x="95" y="290"/>
                    </a:lnTo>
                    <a:lnTo>
                      <a:pt x="64" y="296"/>
                    </a:lnTo>
                    <a:lnTo>
                      <a:pt x="48" y="303"/>
                    </a:lnTo>
                    <a:lnTo>
                      <a:pt x="32" y="309"/>
                    </a:lnTo>
                    <a:lnTo>
                      <a:pt x="24" y="309"/>
                    </a:lnTo>
                    <a:lnTo>
                      <a:pt x="8" y="317"/>
                    </a:lnTo>
                    <a:lnTo>
                      <a:pt x="0" y="324"/>
                    </a:lnTo>
                    <a:lnTo>
                      <a:pt x="8" y="317"/>
                    </a:lnTo>
                    <a:lnTo>
                      <a:pt x="8" y="324"/>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52" name="Freeform 884"/>
              <p:cNvSpPr>
                <a:spLocks/>
              </p:cNvSpPr>
              <p:nvPr/>
            </p:nvSpPr>
            <p:spPr bwMode="auto">
              <a:xfrm>
                <a:off x="2881" y="350"/>
                <a:ext cx="383" cy="514"/>
              </a:xfrm>
              <a:custGeom>
                <a:avLst/>
                <a:gdLst/>
                <a:ahLst/>
                <a:cxnLst>
                  <a:cxn ang="0">
                    <a:pos x="405" y="561"/>
                  </a:cxn>
                  <a:cxn ang="0">
                    <a:pos x="396" y="541"/>
                  </a:cxn>
                  <a:cxn ang="0">
                    <a:pos x="372" y="507"/>
                  </a:cxn>
                  <a:cxn ang="0">
                    <a:pos x="347" y="474"/>
                  </a:cxn>
                  <a:cxn ang="0">
                    <a:pos x="323" y="433"/>
                  </a:cxn>
                  <a:cxn ang="0">
                    <a:pos x="299" y="405"/>
                  </a:cxn>
                  <a:cxn ang="0">
                    <a:pos x="283" y="386"/>
                  </a:cxn>
                  <a:cxn ang="0">
                    <a:pos x="258" y="358"/>
                  </a:cxn>
                  <a:cxn ang="0">
                    <a:pos x="242" y="338"/>
                  </a:cxn>
                  <a:cxn ang="0">
                    <a:pos x="234" y="331"/>
                  </a:cxn>
                  <a:cxn ang="0">
                    <a:pos x="218" y="317"/>
                  </a:cxn>
                  <a:cxn ang="0">
                    <a:pos x="185" y="284"/>
                  </a:cxn>
                  <a:cxn ang="0">
                    <a:pos x="161" y="250"/>
                  </a:cxn>
                  <a:cxn ang="0">
                    <a:pos x="136" y="223"/>
                  </a:cxn>
                  <a:cxn ang="0">
                    <a:pos x="129" y="209"/>
                  </a:cxn>
                  <a:cxn ang="0">
                    <a:pos x="112" y="181"/>
                  </a:cxn>
                  <a:cxn ang="0">
                    <a:pos x="64" y="115"/>
                  </a:cxn>
                  <a:cxn ang="0">
                    <a:pos x="31" y="74"/>
                  </a:cxn>
                  <a:cxn ang="0">
                    <a:pos x="23" y="60"/>
                  </a:cxn>
                  <a:cxn ang="0">
                    <a:pos x="15" y="46"/>
                  </a:cxn>
                  <a:cxn ang="0">
                    <a:pos x="7" y="33"/>
                  </a:cxn>
                  <a:cxn ang="0">
                    <a:pos x="0" y="20"/>
                  </a:cxn>
                  <a:cxn ang="0">
                    <a:pos x="0" y="14"/>
                  </a:cxn>
                  <a:cxn ang="0">
                    <a:pos x="0" y="7"/>
                  </a:cxn>
                  <a:cxn ang="0">
                    <a:pos x="0" y="0"/>
                  </a:cxn>
                  <a:cxn ang="0">
                    <a:pos x="7" y="0"/>
                  </a:cxn>
                  <a:cxn ang="0">
                    <a:pos x="23" y="7"/>
                  </a:cxn>
                  <a:cxn ang="0">
                    <a:pos x="31" y="14"/>
                  </a:cxn>
                  <a:cxn ang="0">
                    <a:pos x="40" y="27"/>
                  </a:cxn>
                  <a:cxn ang="0">
                    <a:pos x="47" y="40"/>
                  </a:cxn>
                  <a:cxn ang="0">
                    <a:pos x="56" y="54"/>
                  </a:cxn>
                  <a:cxn ang="0">
                    <a:pos x="64" y="67"/>
                  </a:cxn>
                  <a:cxn ang="0">
                    <a:pos x="72" y="94"/>
                  </a:cxn>
                  <a:cxn ang="0">
                    <a:pos x="80" y="108"/>
                  </a:cxn>
                  <a:cxn ang="0">
                    <a:pos x="89" y="134"/>
                  </a:cxn>
                  <a:cxn ang="0">
                    <a:pos x="112" y="189"/>
                  </a:cxn>
                  <a:cxn ang="0">
                    <a:pos x="136" y="243"/>
                  </a:cxn>
                  <a:cxn ang="0">
                    <a:pos x="161" y="297"/>
                  </a:cxn>
                  <a:cxn ang="0">
                    <a:pos x="178" y="324"/>
                  </a:cxn>
                  <a:cxn ang="0">
                    <a:pos x="194" y="358"/>
                  </a:cxn>
                  <a:cxn ang="0">
                    <a:pos x="225" y="405"/>
                  </a:cxn>
                  <a:cxn ang="0">
                    <a:pos x="258" y="447"/>
                  </a:cxn>
                  <a:cxn ang="0">
                    <a:pos x="299" y="480"/>
                  </a:cxn>
                  <a:cxn ang="0">
                    <a:pos x="323" y="500"/>
                  </a:cxn>
                  <a:cxn ang="0">
                    <a:pos x="331" y="507"/>
                  </a:cxn>
                  <a:cxn ang="0">
                    <a:pos x="347" y="521"/>
                  </a:cxn>
                  <a:cxn ang="0">
                    <a:pos x="372" y="534"/>
                  </a:cxn>
                  <a:cxn ang="0">
                    <a:pos x="380" y="541"/>
                  </a:cxn>
                  <a:cxn ang="0">
                    <a:pos x="396" y="554"/>
                  </a:cxn>
                  <a:cxn ang="0">
                    <a:pos x="405" y="561"/>
                  </a:cxn>
                  <a:cxn ang="0">
                    <a:pos x="405" y="568"/>
                  </a:cxn>
                </a:cxnLst>
                <a:rect l="0" t="0" r="r" b="b"/>
                <a:pathLst>
                  <a:path w="406" h="569">
                    <a:moveTo>
                      <a:pt x="405" y="561"/>
                    </a:moveTo>
                    <a:lnTo>
                      <a:pt x="396" y="541"/>
                    </a:lnTo>
                    <a:lnTo>
                      <a:pt x="372" y="507"/>
                    </a:lnTo>
                    <a:lnTo>
                      <a:pt x="347" y="474"/>
                    </a:lnTo>
                    <a:lnTo>
                      <a:pt x="323" y="433"/>
                    </a:lnTo>
                    <a:lnTo>
                      <a:pt x="299" y="405"/>
                    </a:lnTo>
                    <a:lnTo>
                      <a:pt x="283" y="386"/>
                    </a:lnTo>
                    <a:lnTo>
                      <a:pt x="258" y="358"/>
                    </a:lnTo>
                    <a:lnTo>
                      <a:pt x="242" y="338"/>
                    </a:lnTo>
                    <a:lnTo>
                      <a:pt x="234" y="331"/>
                    </a:lnTo>
                    <a:lnTo>
                      <a:pt x="218" y="317"/>
                    </a:lnTo>
                    <a:lnTo>
                      <a:pt x="185" y="284"/>
                    </a:lnTo>
                    <a:lnTo>
                      <a:pt x="161" y="250"/>
                    </a:lnTo>
                    <a:lnTo>
                      <a:pt x="136" y="223"/>
                    </a:lnTo>
                    <a:lnTo>
                      <a:pt x="129" y="209"/>
                    </a:lnTo>
                    <a:lnTo>
                      <a:pt x="112" y="181"/>
                    </a:lnTo>
                    <a:lnTo>
                      <a:pt x="64" y="115"/>
                    </a:lnTo>
                    <a:lnTo>
                      <a:pt x="31" y="74"/>
                    </a:lnTo>
                    <a:lnTo>
                      <a:pt x="23" y="60"/>
                    </a:lnTo>
                    <a:lnTo>
                      <a:pt x="15" y="46"/>
                    </a:lnTo>
                    <a:lnTo>
                      <a:pt x="7" y="33"/>
                    </a:lnTo>
                    <a:lnTo>
                      <a:pt x="0" y="20"/>
                    </a:lnTo>
                    <a:lnTo>
                      <a:pt x="0" y="14"/>
                    </a:lnTo>
                    <a:lnTo>
                      <a:pt x="0" y="7"/>
                    </a:lnTo>
                    <a:lnTo>
                      <a:pt x="0" y="0"/>
                    </a:lnTo>
                    <a:lnTo>
                      <a:pt x="7" y="0"/>
                    </a:lnTo>
                    <a:lnTo>
                      <a:pt x="23" y="7"/>
                    </a:lnTo>
                    <a:lnTo>
                      <a:pt x="31" y="14"/>
                    </a:lnTo>
                    <a:lnTo>
                      <a:pt x="40" y="27"/>
                    </a:lnTo>
                    <a:lnTo>
                      <a:pt x="47" y="40"/>
                    </a:lnTo>
                    <a:lnTo>
                      <a:pt x="56" y="54"/>
                    </a:lnTo>
                    <a:lnTo>
                      <a:pt x="64" y="67"/>
                    </a:lnTo>
                    <a:lnTo>
                      <a:pt x="72" y="94"/>
                    </a:lnTo>
                    <a:lnTo>
                      <a:pt x="80" y="108"/>
                    </a:lnTo>
                    <a:lnTo>
                      <a:pt x="89" y="134"/>
                    </a:lnTo>
                    <a:lnTo>
                      <a:pt x="112" y="189"/>
                    </a:lnTo>
                    <a:lnTo>
                      <a:pt x="136" y="243"/>
                    </a:lnTo>
                    <a:lnTo>
                      <a:pt x="161" y="297"/>
                    </a:lnTo>
                    <a:lnTo>
                      <a:pt x="178" y="324"/>
                    </a:lnTo>
                    <a:lnTo>
                      <a:pt x="194" y="358"/>
                    </a:lnTo>
                    <a:lnTo>
                      <a:pt x="225" y="405"/>
                    </a:lnTo>
                    <a:lnTo>
                      <a:pt x="258" y="447"/>
                    </a:lnTo>
                    <a:lnTo>
                      <a:pt x="299" y="480"/>
                    </a:lnTo>
                    <a:lnTo>
                      <a:pt x="323" y="500"/>
                    </a:lnTo>
                    <a:lnTo>
                      <a:pt x="331" y="507"/>
                    </a:lnTo>
                    <a:lnTo>
                      <a:pt x="347" y="521"/>
                    </a:lnTo>
                    <a:lnTo>
                      <a:pt x="372" y="534"/>
                    </a:lnTo>
                    <a:lnTo>
                      <a:pt x="380" y="541"/>
                    </a:lnTo>
                    <a:lnTo>
                      <a:pt x="396" y="554"/>
                    </a:lnTo>
                    <a:lnTo>
                      <a:pt x="405" y="561"/>
                    </a:lnTo>
                    <a:lnTo>
                      <a:pt x="405" y="568"/>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53" name="Line 885"/>
              <p:cNvSpPr>
                <a:spLocks noChangeShapeType="1"/>
              </p:cNvSpPr>
              <p:nvPr/>
            </p:nvSpPr>
            <p:spPr bwMode="auto">
              <a:xfrm flipV="1">
                <a:off x="3263" y="819"/>
                <a:ext cx="0" cy="33"/>
              </a:xfrm>
              <a:prstGeom prst="line">
                <a:avLst/>
              </a:prstGeom>
              <a:noFill/>
              <a:ln w="254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nvGrpSpPr>
              <p:cNvPr id="7554" name="Group 886"/>
              <p:cNvGrpSpPr>
                <a:grpSpLocks/>
              </p:cNvGrpSpPr>
              <p:nvPr/>
            </p:nvGrpSpPr>
            <p:grpSpPr bwMode="auto">
              <a:xfrm>
                <a:off x="3217" y="558"/>
                <a:ext cx="60" cy="261"/>
                <a:chOff x="3498" y="489"/>
                <a:chExt cx="64" cy="290"/>
              </a:xfrm>
            </p:grpSpPr>
            <p:sp>
              <p:nvSpPr>
                <p:cNvPr id="8055" name="Line 887"/>
                <p:cNvSpPr>
                  <a:spLocks noChangeShapeType="1"/>
                </p:cNvSpPr>
                <p:nvPr/>
              </p:nvSpPr>
              <p:spPr bwMode="auto">
                <a:xfrm flipH="1" flipV="1">
                  <a:off x="3531" y="605"/>
                  <a:ext cx="8" cy="174"/>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nvGrpSpPr>
                <p:cNvPr id="7566" name="Group 888"/>
                <p:cNvGrpSpPr>
                  <a:grpSpLocks/>
                </p:cNvGrpSpPr>
                <p:nvPr/>
              </p:nvGrpSpPr>
              <p:grpSpPr bwMode="auto">
                <a:xfrm>
                  <a:off x="3506" y="692"/>
                  <a:ext cx="36" cy="87"/>
                  <a:chOff x="3506" y="692"/>
                  <a:chExt cx="36" cy="87"/>
                </a:xfrm>
              </p:grpSpPr>
              <p:sp>
                <p:nvSpPr>
                  <p:cNvPr id="8057" name="Freeform 889"/>
                  <p:cNvSpPr>
                    <a:spLocks/>
                  </p:cNvSpPr>
                  <p:nvPr/>
                </p:nvSpPr>
                <p:spPr bwMode="auto">
                  <a:xfrm>
                    <a:off x="3523" y="758"/>
                    <a:ext cx="19" cy="21"/>
                  </a:xfrm>
                  <a:custGeom>
                    <a:avLst/>
                    <a:gdLst/>
                    <a:ahLst/>
                    <a:cxnLst>
                      <a:cxn ang="0">
                        <a:pos x="18" y="13"/>
                      </a:cxn>
                      <a:cxn ang="0">
                        <a:pos x="9" y="0"/>
                      </a:cxn>
                      <a:cxn ang="0">
                        <a:pos x="0" y="0"/>
                      </a:cxn>
                      <a:cxn ang="0">
                        <a:pos x="0" y="6"/>
                      </a:cxn>
                      <a:cxn ang="0">
                        <a:pos x="9" y="13"/>
                      </a:cxn>
                      <a:cxn ang="0">
                        <a:pos x="18" y="20"/>
                      </a:cxn>
                    </a:cxnLst>
                    <a:rect l="0" t="0" r="r" b="b"/>
                    <a:pathLst>
                      <a:path w="19" h="21">
                        <a:moveTo>
                          <a:pt x="18" y="13"/>
                        </a:moveTo>
                        <a:lnTo>
                          <a:pt x="9" y="0"/>
                        </a:lnTo>
                        <a:lnTo>
                          <a:pt x="0" y="0"/>
                        </a:lnTo>
                        <a:lnTo>
                          <a:pt x="0" y="6"/>
                        </a:lnTo>
                        <a:lnTo>
                          <a:pt x="9" y="13"/>
                        </a:lnTo>
                        <a:lnTo>
                          <a:pt x="18" y="2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58" name="Line 890"/>
                  <p:cNvSpPr>
                    <a:spLocks noChangeShapeType="1"/>
                  </p:cNvSpPr>
                  <p:nvPr/>
                </p:nvSpPr>
                <p:spPr bwMode="auto">
                  <a:xfrm flipH="1" flipV="1">
                    <a:off x="3506" y="692"/>
                    <a:ext cx="25" cy="67"/>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67" name="Group 891"/>
                <p:cNvGrpSpPr>
                  <a:grpSpLocks/>
                </p:cNvGrpSpPr>
                <p:nvPr/>
              </p:nvGrpSpPr>
              <p:grpSpPr bwMode="auto">
                <a:xfrm>
                  <a:off x="3506" y="667"/>
                  <a:ext cx="36" cy="87"/>
                  <a:chOff x="3506" y="667"/>
                  <a:chExt cx="36" cy="87"/>
                </a:xfrm>
              </p:grpSpPr>
              <p:sp>
                <p:nvSpPr>
                  <p:cNvPr id="8060" name="Freeform 892"/>
                  <p:cNvSpPr>
                    <a:spLocks/>
                  </p:cNvSpPr>
                  <p:nvPr/>
                </p:nvSpPr>
                <p:spPr bwMode="auto">
                  <a:xfrm>
                    <a:off x="3523" y="733"/>
                    <a:ext cx="19" cy="21"/>
                  </a:xfrm>
                  <a:custGeom>
                    <a:avLst/>
                    <a:gdLst/>
                    <a:ahLst/>
                    <a:cxnLst>
                      <a:cxn ang="0">
                        <a:pos x="18" y="14"/>
                      </a:cxn>
                      <a:cxn ang="0">
                        <a:pos x="9" y="0"/>
                      </a:cxn>
                      <a:cxn ang="0">
                        <a:pos x="0" y="0"/>
                      </a:cxn>
                      <a:cxn ang="0">
                        <a:pos x="0" y="6"/>
                      </a:cxn>
                      <a:cxn ang="0">
                        <a:pos x="9" y="14"/>
                      </a:cxn>
                      <a:cxn ang="0">
                        <a:pos x="18" y="20"/>
                      </a:cxn>
                    </a:cxnLst>
                    <a:rect l="0" t="0" r="r" b="b"/>
                    <a:pathLst>
                      <a:path w="19" h="21">
                        <a:moveTo>
                          <a:pt x="18" y="14"/>
                        </a:moveTo>
                        <a:lnTo>
                          <a:pt x="9" y="0"/>
                        </a:lnTo>
                        <a:lnTo>
                          <a:pt x="0" y="0"/>
                        </a:lnTo>
                        <a:lnTo>
                          <a:pt x="0" y="6"/>
                        </a:lnTo>
                        <a:lnTo>
                          <a:pt x="9" y="14"/>
                        </a:lnTo>
                        <a:lnTo>
                          <a:pt x="18" y="2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61" name="Line 893"/>
                  <p:cNvSpPr>
                    <a:spLocks noChangeShapeType="1"/>
                  </p:cNvSpPr>
                  <p:nvPr/>
                </p:nvSpPr>
                <p:spPr bwMode="auto">
                  <a:xfrm flipH="1" flipV="1">
                    <a:off x="3506" y="667"/>
                    <a:ext cx="25" cy="66"/>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69" name="Group 894"/>
                <p:cNvGrpSpPr>
                  <a:grpSpLocks/>
                </p:cNvGrpSpPr>
                <p:nvPr/>
              </p:nvGrpSpPr>
              <p:grpSpPr bwMode="auto">
                <a:xfrm>
                  <a:off x="3506" y="638"/>
                  <a:ext cx="36" cy="89"/>
                  <a:chOff x="3506" y="638"/>
                  <a:chExt cx="36" cy="89"/>
                </a:xfrm>
              </p:grpSpPr>
              <p:sp>
                <p:nvSpPr>
                  <p:cNvPr id="8063" name="Freeform 895"/>
                  <p:cNvSpPr>
                    <a:spLocks/>
                  </p:cNvSpPr>
                  <p:nvPr/>
                </p:nvSpPr>
                <p:spPr bwMode="auto">
                  <a:xfrm>
                    <a:off x="3523" y="706"/>
                    <a:ext cx="19" cy="21"/>
                  </a:xfrm>
                  <a:custGeom>
                    <a:avLst/>
                    <a:gdLst/>
                    <a:ahLst/>
                    <a:cxnLst>
                      <a:cxn ang="0">
                        <a:pos x="18" y="13"/>
                      </a:cxn>
                      <a:cxn ang="0">
                        <a:pos x="9" y="6"/>
                      </a:cxn>
                      <a:cxn ang="0">
                        <a:pos x="9" y="0"/>
                      </a:cxn>
                      <a:cxn ang="0">
                        <a:pos x="0" y="0"/>
                      </a:cxn>
                      <a:cxn ang="0">
                        <a:pos x="0" y="6"/>
                      </a:cxn>
                      <a:cxn ang="0">
                        <a:pos x="9" y="13"/>
                      </a:cxn>
                      <a:cxn ang="0">
                        <a:pos x="18" y="20"/>
                      </a:cxn>
                    </a:cxnLst>
                    <a:rect l="0" t="0" r="r" b="b"/>
                    <a:pathLst>
                      <a:path w="19" h="21">
                        <a:moveTo>
                          <a:pt x="18" y="13"/>
                        </a:moveTo>
                        <a:lnTo>
                          <a:pt x="9" y="6"/>
                        </a:lnTo>
                        <a:lnTo>
                          <a:pt x="9" y="0"/>
                        </a:lnTo>
                        <a:lnTo>
                          <a:pt x="0" y="0"/>
                        </a:lnTo>
                        <a:lnTo>
                          <a:pt x="0" y="6"/>
                        </a:lnTo>
                        <a:lnTo>
                          <a:pt x="9" y="13"/>
                        </a:lnTo>
                        <a:lnTo>
                          <a:pt x="18" y="2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64" name="Line 896"/>
                  <p:cNvSpPr>
                    <a:spLocks noChangeShapeType="1"/>
                  </p:cNvSpPr>
                  <p:nvPr/>
                </p:nvSpPr>
                <p:spPr bwMode="auto">
                  <a:xfrm flipH="1" flipV="1">
                    <a:off x="3506" y="638"/>
                    <a:ext cx="17" cy="68"/>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72" name="Group 897"/>
                <p:cNvGrpSpPr>
                  <a:grpSpLocks/>
                </p:cNvGrpSpPr>
                <p:nvPr/>
              </p:nvGrpSpPr>
              <p:grpSpPr bwMode="auto">
                <a:xfrm>
                  <a:off x="3506" y="610"/>
                  <a:ext cx="36" cy="89"/>
                  <a:chOff x="3506" y="610"/>
                  <a:chExt cx="36" cy="89"/>
                </a:xfrm>
              </p:grpSpPr>
              <p:sp>
                <p:nvSpPr>
                  <p:cNvPr id="8066" name="Freeform 898"/>
                  <p:cNvSpPr>
                    <a:spLocks/>
                  </p:cNvSpPr>
                  <p:nvPr/>
                </p:nvSpPr>
                <p:spPr bwMode="auto">
                  <a:xfrm>
                    <a:off x="3523" y="672"/>
                    <a:ext cx="19" cy="27"/>
                  </a:xfrm>
                  <a:custGeom>
                    <a:avLst/>
                    <a:gdLst/>
                    <a:ahLst/>
                    <a:cxnLst>
                      <a:cxn ang="0">
                        <a:pos x="18" y="19"/>
                      </a:cxn>
                      <a:cxn ang="0">
                        <a:pos x="0" y="6"/>
                      </a:cxn>
                      <a:cxn ang="0">
                        <a:pos x="0" y="0"/>
                      </a:cxn>
                      <a:cxn ang="0">
                        <a:pos x="0" y="6"/>
                      </a:cxn>
                      <a:cxn ang="0">
                        <a:pos x="0" y="19"/>
                      </a:cxn>
                      <a:cxn ang="0">
                        <a:pos x="18" y="26"/>
                      </a:cxn>
                    </a:cxnLst>
                    <a:rect l="0" t="0" r="r" b="b"/>
                    <a:pathLst>
                      <a:path w="19" h="27">
                        <a:moveTo>
                          <a:pt x="18" y="19"/>
                        </a:moveTo>
                        <a:lnTo>
                          <a:pt x="0" y="6"/>
                        </a:lnTo>
                        <a:lnTo>
                          <a:pt x="0" y="0"/>
                        </a:lnTo>
                        <a:lnTo>
                          <a:pt x="0" y="6"/>
                        </a:lnTo>
                        <a:lnTo>
                          <a:pt x="0" y="19"/>
                        </a:lnTo>
                        <a:lnTo>
                          <a:pt x="18" y="26"/>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67" name="Line 899"/>
                  <p:cNvSpPr>
                    <a:spLocks noChangeShapeType="1"/>
                  </p:cNvSpPr>
                  <p:nvPr/>
                </p:nvSpPr>
                <p:spPr bwMode="auto">
                  <a:xfrm flipH="1" flipV="1">
                    <a:off x="3506" y="610"/>
                    <a:ext cx="17" cy="69"/>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75" name="Group 900"/>
                <p:cNvGrpSpPr>
                  <a:grpSpLocks/>
                </p:cNvGrpSpPr>
                <p:nvPr/>
              </p:nvGrpSpPr>
              <p:grpSpPr bwMode="auto">
                <a:xfrm>
                  <a:off x="3498" y="591"/>
                  <a:ext cx="36" cy="82"/>
                  <a:chOff x="3498" y="591"/>
                  <a:chExt cx="36" cy="82"/>
                </a:xfrm>
              </p:grpSpPr>
              <p:sp>
                <p:nvSpPr>
                  <p:cNvPr id="8069" name="Freeform 901"/>
                  <p:cNvSpPr>
                    <a:spLocks/>
                  </p:cNvSpPr>
                  <p:nvPr/>
                </p:nvSpPr>
                <p:spPr bwMode="auto">
                  <a:xfrm>
                    <a:off x="3515" y="652"/>
                    <a:ext cx="19" cy="21"/>
                  </a:xfrm>
                  <a:custGeom>
                    <a:avLst/>
                    <a:gdLst/>
                    <a:ahLst/>
                    <a:cxnLst>
                      <a:cxn ang="0">
                        <a:pos x="18" y="13"/>
                      </a:cxn>
                      <a:cxn ang="0">
                        <a:pos x="8" y="0"/>
                      </a:cxn>
                      <a:cxn ang="0">
                        <a:pos x="0" y="0"/>
                      </a:cxn>
                      <a:cxn ang="0">
                        <a:pos x="0" y="6"/>
                      </a:cxn>
                      <a:cxn ang="0">
                        <a:pos x="8" y="13"/>
                      </a:cxn>
                      <a:cxn ang="0">
                        <a:pos x="18" y="20"/>
                      </a:cxn>
                    </a:cxnLst>
                    <a:rect l="0" t="0" r="r" b="b"/>
                    <a:pathLst>
                      <a:path w="19" h="21">
                        <a:moveTo>
                          <a:pt x="18" y="13"/>
                        </a:moveTo>
                        <a:lnTo>
                          <a:pt x="8" y="0"/>
                        </a:lnTo>
                        <a:lnTo>
                          <a:pt x="0" y="0"/>
                        </a:lnTo>
                        <a:lnTo>
                          <a:pt x="0" y="6"/>
                        </a:lnTo>
                        <a:lnTo>
                          <a:pt x="8" y="13"/>
                        </a:lnTo>
                        <a:lnTo>
                          <a:pt x="18" y="2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70" name="Line 902"/>
                  <p:cNvSpPr>
                    <a:spLocks noChangeShapeType="1"/>
                  </p:cNvSpPr>
                  <p:nvPr/>
                </p:nvSpPr>
                <p:spPr bwMode="auto">
                  <a:xfrm flipH="1" flipV="1">
                    <a:off x="3498" y="591"/>
                    <a:ext cx="25" cy="68"/>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78" name="Group 903"/>
                <p:cNvGrpSpPr>
                  <a:grpSpLocks/>
                </p:cNvGrpSpPr>
                <p:nvPr/>
              </p:nvGrpSpPr>
              <p:grpSpPr bwMode="auto">
                <a:xfrm>
                  <a:off x="3498" y="564"/>
                  <a:ext cx="36" cy="82"/>
                  <a:chOff x="3498" y="564"/>
                  <a:chExt cx="36" cy="82"/>
                </a:xfrm>
              </p:grpSpPr>
              <p:sp>
                <p:nvSpPr>
                  <p:cNvPr id="8072" name="Freeform 904"/>
                  <p:cNvSpPr>
                    <a:spLocks/>
                  </p:cNvSpPr>
                  <p:nvPr/>
                </p:nvSpPr>
                <p:spPr bwMode="auto">
                  <a:xfrm>
                    <a:off x="3515" y="624"/>
                    <a:ext cx="19" cy="22"/>
                  </a:xfrm>
                  <a:custGeom>
                    <a:avLst/>
                    <a:gdLst/>
                    <a:ahLst/>
                    <a:cxnLst>
                      <a:cxn ang="0">
                        <a:pos x="18" y="14"/>
                      </a:cxn>
                      <a:cxn ang="0">
                        <a:pos x="8" y="0"/>
                      </a:cxn>
                      <a:cxn ang="0">
                        <a:pos x="0" y="0"/>
                      </a:cxn>
                      <a:cxn ang="0">
                        <a:pos x="0" y="6"/>
                      </a:cxn>
                      <a:cxn ang="0">
                        <a:pos x="8" y="14"/>
                      </a:cxn>
                      <a:cxn ang="0">
                        <a:pos x="18" y="21"/>
                      </a:cxn>
                    </a:cxnLst>
                    <a:rect l="0" t="0" r="r" b="b"/>
                    <a:pathLst>
                      <a:path w="19" h="22">
                        <a:moveTo>
                          <a:pt x="18" y="14"/>
                        </a:moveTo>
                        <a:lnTo>
                          <a:pt x="8" y="0"/>
                        </a:lnTo>
                        <a:lnTo>
                          <a:pt x="0" y="0"/>
                        </a:lnTo>
                        <a:lnTo>
                          <a:pt x="0" y="6"/>
                        </a:lnTo>
                        <a:lnTo>
                          <a:pt x="8" y="14"/>
                        </a:lnTo>
                        <a:lnTo>
                          <a:pt x="18" y="21"/>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73" name="Line 905"/>
                  <p:cNvSpPr>
                    <a:spLocks noChangeShapeType="1"/>
                  </p:cNvSpPr>
                  <p:nvPr/>
                </p:nvSpPr>
                <p:spPr bwMode="auto">
                  <a:xfrm flipH="1" flipV="1">
                    <a:off x="3498" y="564"/>
                    <a:ext cx="17" cy="67"/>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81" name="Group 906"/>
                <p:cNvGrpSpPr>
                  <a:grpSpLocks/>
                </p:cNvGrpSpPr>
                <p:nvPr/>
              </p:nvGrpSpPr>
              <p:grpSpPr bwMode="auto">
                <a:xfrm>
                  <a:off x="3498" y="543"/>
                  <a:ext cx="36" cy="81"/>
                  <a:chOff x="3498" y="543"/>
                  <a:chExt cx="36" cy="81"/>
                </a:xfrm>
              </p:grpSpPr>
              <p:sp>
                <p:nvSpPr>
                  <p:cNvPr id="8075" name="Freeform 907"/>
                  <p:cNvSpPr>
                    <a:spLocks/>
                  </p:cNvSpPr>
                  <p:nvPr/>
                </p:nvSpPr>
                <p:spPr bwMode="auto">
                  <a:xfrm>
                    <a:off x="3515" y="604"/>
                    <a:ext cx="19" cy="20"/>
                  </a:xfrm>
                  <a:custGeom>
                    <a:avLst/>
                    <a:gdLst/>
                    <a:ahLst/>
                    <a:cxnLst>
                      <a:cxn ang="0">
                        <a:pos x="18" y="12"/>
                      </a:cxn>
                      <a:cxn ang="0">
                        <a:pos x="8" y="6"/>
                      </a:cxn>
                      <a:cxn ang="0">
                        <a:pos x="8" y="0"/>
                      </a:cxn>
                      <a:cxn ang="0">
                        <a:pos x="0" y="0"/>
                      </a:cxn>
                      <a:cxn ang="0">
                        <a:pos x="0" y="6"/>
                      </a:cxn>
                      <a:cxn ang="0">
                        <a:pos x="8" y="12"/>
                      </a:cxn>
                      <a:cxn ang="0">
                        <a:pos x="18" y="19"/>
                      </a:cxn>
                    </a:cxnLst>
                    <a:rect l="0" t="0" r="r" b="b"/>
                    <a:pathLst>
                      <a:path w="19" h="20">
                        <a:moveTo>
                          <a:pt x="18" y="12"/>
                        </a:moveTo>
                        <a:lnTo>
                          <a:pt x="8" y="6"/>
                        </a:lnTo>
                        <a:lnTo>
                          <a:pt x="8" y="0"/>
                        </a:lnTo>
                        <a:lnTo>
                          <a:pt x="0" y="0"/>
                        </a:lnTo>
                        <a:lnTo>
                          <a:pt x="0" y="6"/>
                        </a:lnTo>
                        <a:lnTo>
                          <a:pt x="8" y="12"/>
                        </a:lnTo>
                        <a:lnTo>
                          <a:pt x="18" y="19"/>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76" name="Line 908"/>
                  <p:cNvSpPr>
                    <a:spLocks noChangeShapeType="1"/>
                  </p:cNvSpPr>
                  <p:nvPr/>
                </p:nvSpPr>
                <p:spPr bwMode="auto">
                  <a:xfrm flipH="1" flipV="1">
                    <a:off x="3498" y="543"/>
                    <a:ext cx="17" cy="67"/>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84" name="Group 909"/>
                <p:cNvGrpSpPr>
                  <a:grpSpLocks/>
                </p:cNvGrpSpPr>
                <p:nvPr/>
              </p:nvGrpSpPr>
              <p:grpSpPr bwMode="auto">
                <a:xfrm>
                  <a:off x="3498" y="517"/>
                  <a:ext cx="36" cy="89"/>
                  <a:chOff x="3498" y="517"/>
                  <a:chExt cx="36" cy="89"/>
                </a:xfrm>
              </p:grpSpPr>
              <p:sp>
                <p:nvSpPr>
                  <p:cNvPr id="8078" name="Freeform 910"/>
                  <p:cNvSpPr>
                    <a:spLocks/>
                  </p:cNvSpPr>
                  <p:nvPr/>
                </p:nvSpPr>
                <p:spPr bwMode="auto">
                  <a:xfrm>
                    <a:off x="3515" y="584"/>
                    <a:ext cx="19" cy="22"/>
                  </a:xfrm>
                  <a:custGeom>
                    <a:avLst/>
                    <a:gdLst/>
                    <a:ahLst/>
                    <a:cxnLst>
                      <a:cxn ang="0">
                        <a:pos x="18" y="14"/>
                      </a:cxn>
                      <a:cxn ang="0">
                        <a:pos x="8" y="6"/>
                      </a:cxn>
                      <a:cxn ang="0">
                        <a:pos x="8" y="0"/>
                      </a:cxn>
                      <a:cxn ang="0">
                        <a:pos x="0" y="0"/>
                      </a:cxn>
                      <a:cxn ang="0">
                        <a:pos x="0" y="6"/>
                      </a:cxn>
                      <a:cxn ang="0">
                        <a:pos x="8" y="14"/>
                      </a:cxn>
                      <a:cxn ang="0">
                        <a:pos x="18" y="21"/>
                      </a:cxn>
                    </a:cxnLst>
                    <a:rect l="0" t="0" r="r" b="b"/>
                    <a:pathLst>
                      <a:path w="19" h="22">
                        <a:moveTo>
                          <a:pt x="18" y="14"/>
                        </a:moveTo>
                        <a:lnTo>
                          <a:pt x="8" y="6"/>
                        </a:lnTo>
                        <a:lnTo>
                          <a:pt x="8" y="0"/>
                        </a:lnTo>
                        <a:lnTo>
                          <a:pt x="0" y="0"/>
                        </a:lnTo>
                        <a:lnTo>
                          <a:pt x="0" y="6"/>
                        </a:lnTo>
                        <a:lnTo>
                          <a:pt x="8" y="14"/>
                        </a:lnTo>
                        <a:lnTo>
                          <a:pt x="18" y="21"/>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79" name="Line 911"/>
                  <p:cNvSpPr>
                    <a:spLocks noChangeShapeType="1"/>
                  </p:cNvSpPr>
                  <p:nvPr/>
                </p:nvSpPr>
                <p:spPr bwMode="auto">
                  <a:xfrm flipH="1" flipV="1">
                    <a:off x="3498" y="517"/>
                    <a:ext cx="17" cy="67"/>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87" name="Group 912"/>
                <p:cNvGrpSpPr>
                  <a:grpSpLocks/>
                </p:cNvGrpSpPr>
                <p:nvPr/>
              </p:nvGrpSpPr>
              <p:grpSpPr bwMode="auto">
                <a:xfrm>
                  <a:off x="3506" y="549"/>
                  <a:ext cx="36" cy="90"/>
                  <a:chOff x="3506" y="549"/>
                  <a:chExt cx="36" cy="90"/>
                </a:xfrm>
              </p:grpSpPr>
              <p:sp>
                <p:nvSpPr>
                  <p:cNvPr id="8081" name="Freeform 913"/>
                  <p:cNvSpPr>
                    <a:spLocks/>
                  </p:cNvSpPr>
                  <p:nvPr/>
                </p:nvSpPr>
                <p:spPr bwMode="auto">
                  <a:xfrm>
                    <a:off x="3523" y="610"/>
                    <a:ext cx="19" cy="29"/>
                  </a:xfrm>
                  <a:custGeom>
                    <a:avLst/>
                    <a:gdLst/>
                    <a:ahLst/>
                    <a:cxnLst>
                      <a:cxn ang="0">
                        <a:pos x="18" y="14"/>
                      </a:cxn>
                      <a:cxn ang="0">
                        <a:pos x="9" y="6"/>
                      </a:cxn>
                      <a:cxn ang="0">
                        <a:pos x="0" y="0"/>
                      </a:cxn>
                      <a:cxn ang="0">
                        <a:pos x="0" y="6"/>
                      </a:cxn>
                      <a:cxn ang="0">
                        <a:pos x="0" y="14"/>
                      </a:cxn>
                      <a:cxn ang="0">
                        <a:pos x="9" y="20"/>
                      </a:cxn>
                      <a:cxn ang="0">
                        <a:pos x="9" y="28"/>
                      </a:cxn>
                    </a:cxnLst>
                    <a:rect l="0" t="0" r="r" b="b"/>
                    <a:pathLst>
                      <a:path w="19" h="29">
                        <a:moveTo>
                          <a:pt x="18" y="14"/>
                        </a:moveTo>
                        <a:lnTo>
                          <a:pt x="9" y="6"/>
                        </a:lnTo>
                        <a:lnTo>
                          <a:pt x="0" y="0"/>
                        </a:lnTo>
                        <a:lnTo>
                          <a:pt x="0" y="6"/>
                        </a:lnTo>
                        <a:lnTo>
                          <a:pt x="0" y="14"/>
                        </a:lnTo>
                        <a:lnTo>
                          <a:pt x="9" y="20"/>
                        </a:lnTo>
                        <a:lnTo>
                          <a:pt x="9" y="28"/>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82" name="Line 914"/>
                  <p:cNvSpPr>
                    <a:spLocks noChangeShapeType="1"/>
                  </p:cNvSpPr>
                  <p:nvPr/>
                </p:nvSpPr>
                <p:spPr bwMode="auto">
                  <a:xfrm flipH="1" flipV="1">
                    <a:off x="3506" y="549"/>
                    <a:ext cx="17" cy="69"/>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90" name="Group 915"/>
                <p:cNvGrpSpPr>
                  <a:grpSpLocks/>
                </p:cNvGrpSpPr>
                <p:nvPr/>
              </p:nvGrpSpPr>
              <p:grpSpPr bwMode="auto">
                <a:xfrm>
                  <a:off x="3539" y="672"/>
                  <a:ext cx="23" cy="102"/>
                  <a:chOff x="3539" y="672"/>
                  <a:chExt cx="23" cy="102"/>
                </a:xfrm>
              </p:grpSpPr>
              <p:sp>
                <p:nvSpPr>
                  <p:cNvPr id="8084" name="Freeform 916"/>
                  <p:cNvSpPr>
                    <a:spLocks/>
                  </p:cNvSpPr>
                  <p:nvPr/>
                </p:nvSpPr>
                <p:spPr bwMode="auto">
                  <a:xfrm>
                    <a:off x="3539" y="747"/>
                    <a:ext cx="18" cy="27"/>
                  </a:xfrm>
                  <a:custGeom>
                    <a:avLst/>
                    <a:gdLst/>
                    <a:ahLst/>
                    <a:cxnLst>
                      <a:cxn ang="0">
                        <a:pos x="0" y="13"/>
                      </a:cxn>
                      <a:cxn ang="0">
                        <a:pos x="8" y="0"/>
                      </a:cxn>
                      <a:cxn ang="0">
                        <a:pos x="17" y="0"/>
                      </a:cxn>
                      <a:cxn ang="0">
                        <a:pos x="17" y="6"/>
                      </a:cxn>
                      <a:cxn ang="0">
                        <a:pos x="8" y="19"/>
                      </a:cxn>
                      <a:cxn ang="0">
                        <a:pos x="0" y="26"/>
                      </a:cxn>
                    </a:cxnLst>
                    <a:rect l="0" t="0" r="r" b="b"/>
                    <a:pathLst>
                      <a:path w="18" h="27">
                        <a:moveTo>
                          <a:pt x="0" y="13"/>
                        </a:moveTo>
                        <a:lnTo>
                          <a:pt x="8" y="0"/>
                        </a:lnTo>
                        <a:lnTo>
                          <a:pt x="17" y="0"/>
                        </a:lnTo>
                        <a:lnTo>
                          <a:pt x="17" y="6"/>
                        </a:lnTo>
                        <a:lnTo>
                          <a:pt x="8" y="19"/>
                        </a:lnTo>
                        <a:lnTo>
                          <a:pt x="0" y="26"/>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85" name="Line 917"/>
                  <p:cNvSpPr>
                    <a:spLocks noChangeShapeType="1"/>
                  </p:cNvSpPr>
                  <p:nvPr/>
                </p:nvSpPr>
                <p:spPr bwMode="auto">
                  <a:xfrm flipV="1">
                    <a:off x="3555" y="672"/>
                    <a:ext cx="7" cy="81"/>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93" name="Group 918"/>
                <p:cNvGrpSpPr>
                  <a:grpSpLocks/>
                </p:cNvGrpSpPr>
                <p:nvPr/>
              </p:nvGrpSpPr>
              <p:grpSpPr bwMode="auto">
                <a:xfrm>
                  <a:off x="3539" y="638"/>
                  <a:ext cx="23" cy="102"/>
                  <a:chOff x="3539" y="638"/>
                  <a:chExt cx="23" cy="102"/>
                </a:xfrm>
              </p:grpSpPr>
              <p:sp>
                <p:nvSpPr>
                  <p:cNvPr id="8087" name="Freeform 919"/>
                  <p:cNvSpPr>
                    <a:spLocks/>
                  </p:cNvSpPr>
                  <p:nvPr/>
                </p:nvSpPr>
                <p:spPr bwMode="auto">
                  <a:xfrm>
                    <a:off x="3539" y="711"/>
                    <a:ext cx="18" cy="29"/>
                  </a:xfrm>
                  <a:custGeom>
                    <a:avLst/>
                    <a:gdLst/>
                    <a:ahLst/>
                    <a:cxnLst>
                      <a:cxn ang="0">
                        <a:pos x="0" y="14"/>
                      </a:cxn>
                      <a:cxn ang="0">
                        <a:pos x="8" y="0"/>
                      </a:cxn>
                      <a:cxn ang="0">
                        <a:pos x="17" y="0"/>
                      </a:cxn>
                      <a:cxn ang="0">
                        <a:pos x="17" y="7"/>
                      </a:cxn>
                      <a:cxn ang="0">
                        <a:pos x="8" y="21"/>
                      </a:cxn>
                      <a:cxn ang="0">
                        <a:pos x="0" y="28"/>
                      </a:cxn>
                    </a:cxnLst>
                    <a:rect l="0" t="0" r="r" b="b"/>
                    <a:pathLst>
                      <a:path w="18" h="29">
                        <a:moveTo>
                          <a:pt x="0" y="14"/>
                        </a:moveTo>
                        <a:lnTo>
                          <a:pt x="8" y="0"/>
                        </a:lnTo>
                        <a:lnTo>
                          <a:pt x="17" y="0"/>
                        </a:lnTo>
                        <a:lnTo>
                          <a:pt x="17" y="7"/>
                        </a:lnTo>
                        <a:lnTo>
                          <a:pt x="8" y="21"/>
                        </a:lnTo>
                        <a:lnTo>
                          <a:pt x="0" y="28"/>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88" name="Line 920"/>
                  <p:cNvSpPr>
                    <a:spLocks noChangeShapeType="1"/>
                  </p:cNvSpPr>
                  <p:nvPr/>
                </p:nvSpPr>
                <p:spPr bwMode="auto">
                  <a:xfrm flipV="1">
                    <a:off x="3547" y="638"/>
                    <a:ext cx="15" cy="81"/>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96" name="Group 921"/>
                <p:cNvGrpSpPr>
                  <a:grpSpLocks/>
                </p:cNvGrpSpPr>
                <p:nvPr/>
              </p:nvGrpSpPr>
              <p:grpSpPr bwMode="auto">
                <a:xfrm>
                  <a:off x="3539" y="611"/>
                  <a:ext cx="18" cy="95"/>
                  <a:chOff x="3539" y="611"/>
                  <a:chExt cx="18" cy="95"/>
                </a:xfrm>
              </p:grpSpPr>
              <p:sp>
                <p:nvSpPr>
                  <p:cNvPr id="8090" name="Freeform 922"/>
                  <p:cNvSpPr>
                    <a:spLocks/>
                  </p:cNvSpPr>
                  <p:nvPr/>
                </p:nvSpPr>
                <p:spPr bwMode="auto">
                  <a:xfrm>
                    <a:off x="3539" y="678"/>
                    <a:ext cx="18" cy="28"/>
                  </a:xfrm>
                  <a:custGeom>
                    <a:avLst/>
                    <a:gdLst/>
                    <a:ahLst/>
                    <a:cxnLst>
                      <a:cxn ang="0">
                        <a:pos x="0" y="20"/>
                      </a:cxn>
                      <a:cxn ang="0">
                        <a:pos x="17" y="7"/>
                      </a:cxn>
                      <a:cxn ang="0">
                        <a:pos x="17" y="0"/>
                      </a:cxn>
                      <a:cxn ang="0">
                        <a:pos x="17" y="7"/>
                      </a:cxn>
                      <a:cxn ang="0">
                        <a:pos x="17" y="20"/>
                      </a:cxn>
                      <a:cxn ang="0">
                        <a:pos x="0" y="27"/>
                      </a:cxn>
                    </a:cxnLst>
                    <a:rect l="0" t="0" r="r" b="b"/>
                    <a:pathLst>
                      <a:path w="18" h="28">
                        <a:moveTo>
                          <a:pt x="0" y="20"/>
                        </a:moveTo>
                        <a:lnTo>
                          <a:pt x="17" y="7"/>
                        </a:lnTo>
                        <a:lnTo>
                          <a:pt x="17" y="0"/>
                        </a:lnTo>
                        <a:lnTo>
                          <a:pt x="17" y="7"/>
                        </a:lnTo>
                        <a:lnTo>
                          <a:pt x="17" y="20"/>
                        </a:lnTo>
                        <a:lnTo>
                          <a:pt x="0" y="27"/>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91" name="Line 923"/>
                  <p:cNvSpPr>
                    <a:spLocks noChangeShapeType="1"/>
                  </p:cNvSpPr>
                  <p:nvPr/>
                </p:nvSpPr>
                <p:spPr bwMode="auto">
                  <a:xfrm flipV="1">
                    <a:off x="3547" y="611"/>
                    <a:ext cx="8" cy="75"/>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599" name="Group 924"/>
                <p:cNvGrpSpPr>
                  <a:grpSpLocks/>
                </p:cNvGrpSpPr>
                <p:nvPr/>
              </p:nvGrpSpPr>
              <p:grpSpPr bwMode="auto">
                <a:xfrm>
                  <a:off x="3539" y="584"/>
                  <a:ext cx="18" cy="95"/>
                  <a:chOff x="3539" y="584"/>
                  <a:chExt cx="18" cy="95"/>
                </a:xfrm>
              </p:grpSpPr>
              <p:sp>
                <p:nvSpPr>
                  <p:cNvPr id="8093" name="Freeform 925"/>
                  <p:cNvSpPr>
                    <a:spLocks/>
                  </p:cNvSpPr>
                  <p:nvPr/>
                </p:nvSpPr>
                <p:spPr bwMode="auto">
                  <a:xfrm>
                    <a:off x="3539" y="651"/>
                    <a:ext cx="18" cy="28"/>
                  </a:xfrm>
                  <a:custGeom>
                    <a:avLst/>
                    <a:gdLst/>
                    <a:ahLst/>
                    <a:cxnLst>
                      <a:cxn ang="0">
                        <a:pos x="0" y="20"/>
                      </a:cxn>
                      <a:cxn ang="0">
                        <a:pos x="0" y="13"/>
                      </a:cxn>
                      <a:cxn ang="0">
                        <a:pos x="17" y="0"/>
                      </a:cxn>
                      <a:cxn ang="0">
                        <a:pos x="17" y="7"/>
                      </a:cxn>
                      <a:cxn ang="0">
                        <a:pos x="17" y="20"/>
                      </a:cxn>
                      <a:cxn ang="0">
                        <a:pos x="0" y="27"/>
                      </a:cxn>
                    </a:cxnLst>
                    <a:rect l="0" t="0" r="r" b="b"/>
                    <a:pathLst>
                      <a:path w="18" h="28">
                        <a:moveTo>
                          <a:pt x="0" y="20"/>
                        </a:moveTo>
                        <a:lnTo>
                          <a:pt x="0" y="13"/>
                        </a:lnTo>
                        <a:lnTo>
                          <a:pt x="17" y="0"/>
                        </a:lnTo>
                        <a:lnTo>
                          <a:pt x="17" y="7"/>
                        </a:lnTo>
                        <a:lnTo>
                          <a:pt x="17" y="20"/>
                        </a:lnTo>
                        <a:lnTo>
                          <a:pt x="0" y="27"/>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94" name="Line 926"/>
                  <p:cNvSpPr>
                    <a:spLocks noChangeShapeType="1"/>
                  </p:cNvSpPr>
                  <p:nvPr/>
                </p:nvSpPr>
                <p:spPr bwMode="auto">
                  <a:xfrm flipV="1">
                    <a:off x="3547" y="584"/>
                    <a:ext cx="8" cy="75"/>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602" name="Group 927"/>
                <p:cNvGrpSpPr>
                  <a:grpSpLocks/>
                </p:cNvGrpSpPr>
                <p:nvPr/>
              </p:nvGrpSpPr>
              <p:grpSpPr bwMode="auto">
                <a:xfrm>
                  <a:off x="3531" y="557"/>
                  <a:ext cx="24" cy="96"/>
                  <a:chOff x="3531" y="557"/>
                  <a:chExt cx="24" cy="96"/>
                </a:xfrm>
              </p:grpSpPr>
              <p:sp>
                <p:nvSpPr>
                  <p:cNvPr id="8096" name="Freeform 928"/>
                  <p:cNvSpPr>
                    <a:spLocks/>
                  </p:cNvSpPr>
                  <p:nvPr/>
                </p:nvSpPr>
                <p:spPr bwMode="auto">
                  <a:xfrm>
                    <a:off x="3531" y="631"/>
                    <a:ext cx="18" cy="22"/>
                  </a:xfrm>
                  <a:custGeom>
                    <a:avLst/>
                    <a:gdLst/>
                    <a:ahLst/>
                    <a:cxnLst>
                      <a:cxn ang="0">
                        <a:pos x="0" y="14"/>
                      </a:cxn>
                      <a:cxn ang="0">
                        <a:pos x="8" y="0"/>
                      </a:cxn>
                      <a:cxn ang="0">
                        <a:pos x="17" y="0"/>
                      </a:cxn>
                      <a:cxn ang="0">
                        <a:pos x="17" y="6"/>
                      </a:cxn>
                      <a:cxn ang="0">
                        <a:pos x="8" y="14"/>
                      </a:cxn>
                      <a:cxn ang="0">
                        <a:pos x="0" y="21"/>
                      </a:cxn>
                    </a:cxnLst>
                    <a:rect l="0" t="0" r="r" b="b"/>
                    <a:pathLst>
                      <a:path w="18" h="22">
                        <a:moveTo>
                          <a:pt x="0" y="14"/>
                        </a:moveTo>
                        <a:lnTo>
                          <a:pt x="8" y="0"/>
                        </a:lnTo>
                        <a:lnTo>
                          <a:pt x="17" y="0"/>
                        </a:lnTo>
                        <a:lnTo>
                          <a:pt x="17" y="6"/>
                        </a:lnTo>
                        <a:lnTo>
                          <a:pt x="8" y="14"/>
                        </a:lnTo>
                        <a:lnTo>
                          <a:pt x="0" y="21"/>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097" name="Line 929"/>
                  <p:cNvSpPr>
                    <a:spLocks noChangeShapeType="1"/>
                  </p:cNvSpPr>
                  <p:nvPr/>
                </p:nvSpPr>
                <p:spPr bwMode="auto">
                  <a:xfrm flipV="1">
                    <a:off x="3547" y="557"/>
                    <a:ext cx="8" cy="81"/>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605" name="Group 930"/>
                <p:cNvGrpSpPr>
                  <a:grpSpLocks/>
                </p:cNvGrpSpPr>
                <p:nvPr/>
              </p:nvGrpSpPr>
              <p:grpSpPr bwMode="auto">
                <a:xfrm>
                  <a:off x="3531" y="523"/>
                  <a:ext cx="24" cy="102"/>
                  <a:chOff x="3531" y="523"/>
                  <a:chExt cx="24" cy="102"/>
                </a:xfrm>
              </p:grpSpPr>
              <p:sp>
                <p:nvSpPr>
                  <p:cNvPr id="8099" name="Freeform 931"/>
                  <p:cNvSpPr>
                    <a:spLocks/>
                  </p:cNvSpPr>
                  <p:nvPr/>
                </p:nvSpPr>
                <p:spPr bwMode="auto">
                  <a:xfrm>
                    <a:off x="3531" y="591"/>
                    <a:ext cx="18" cy="34"/>
                  </a:xfrm>
                  <a:custGeom>
                    <a:avLst/>
                    <a:gdLst/>
                    <a:ahLst/>
                    <a:cxnLst>
                      <a:cxn ang="0">
                        <a:pos x="0" y="26"/>
                      </a:cxn>
                      <a:cxn ang="0">
                        <a:pos x="8" y="20"/>
                      </a:cxn>
                      <a:cxn ang="0">
                        <a:pos x="8" y="12"/>
                      </a:cxn>
                      <a:cxn ang="0">
                        <a:pos x="17" y="0"/>
                      </a:cxn>
                      <a:cxn ang="0">
                        <a:pos x="17" y="6"/>
                      </a:cxn>
                      <a:cxn ang="0">
                        <a:pos x="17" y="12"/>
                      </a:cxn>
                      <a:cxn ang="0">
                        <a:pos x="17" y="20"/>
                      </a:cxn>
                      <a:cxn ang="0">
                        <a:pos x="8" y="33"/>
                      </a:cxn>
                    </a:cxnLst>
                    <a:rect l="0" t="0" r="r" b="b"/>
                    <a:pathLst>
                      <a:path w="18" h="34">
                        <a:moveTo>
                          <a:pt x="0" y="26"/>
                        </a:moveTo>
                        <a:lnTo>
                          <a:pt x="8" y="20"/>
                        </a:lnTo>
                        <a:lnTo>
                          <a:pt x="8" y="12"/>
                        </a:lnTo>
                        <a:lnTo>
                          <a:pt x="17" y="0"/>
                        </a:lnTo>
                        <a:lnTo>
                          <a:pt x="17" y="6"/>
                        </a:lnTo>
                        <a:lnTo>
                          <a:pt x="17" y="12"/>
                        </a:lnTo>
                        <a:lnTo>
                          <a:pt x="17" y="20"/>
                        </a:lnTo>
                        <a:lnTo>
                          <a:pt x="8" y="33"/>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00" name="Line 932"/>
                  <p:cNvSpPr>
                    <a:spLocks noChangeShapeType="1"/>
                  </p:cNvSpPr>
                  <p:nvPr/>
                </p:nvSpPr>
                <p:spPr bwMode="auto">
                  <a:xfrm flipV="1">
                    <a:off x="3547" y="523"/>
                    <a:ext cx="8" cy="82"/>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608" name="Group 933"/>
                <p:cNvGrpSpPr>
                  <a:grpSpLocks/>
                </p:cNvGrpSpPr>
                <p:nvPr/>
              </p:nvGrpSpPr>
              <p:grpSpPr bwMode="auto">
                <a:xfrm>
                  <a:off x="3531" y="509"/>
                  <a:ext cx="24" cy="102"/>
                  <a:chOff x="3531" y="509"/>
                  <a:chExt cx="24" cy="102"/>
                </a:xfrm>
              </p:grpSpPr>
              <p:sp>
                <p:nvSpPr>
                  <p:cNvPr id="8102" name="Freeform 934"/>
                  <p:cNvSpPr>
                    <a:spLocks/>
                  </p:cNvSpPr>
                  <p:nvPr/>
                </p:nvSpPr>
                <p:spPr bwMode="auto">
                  <a:xfrm>
                    <a:off x="3531" y="584"/>
                    <a:ext cx="18" cy="27"/>
                  </a:xfrm>
                  <a:custGeom>
                    <a:avLst/>
                    <a:gdLst/>
                    <a:ahLst/>
                    <a:cxnLst>
                      <a:cxn ang="0">
                        <a:pos x="0" y="13"/>
                      </a:cxn>
                      <a:cxn ang="0">
                        <a:pos x="8" y="6"/>
                      </a:cxn>
                      <a:cxn ang="0">
                        <a:pos x="8" y="0"/>
                      </a:cxn>
                      <a:cxn ang="0">
                        <a:pos x="17" y="0"/>
                      </a:cxn>
                      <a:cxn ang="0">
                        <a:pos x="17" y="6"/>
                      </a:cxn>
                      <a:cxn ang="0">
                        <a:pos x="17" y="13"/>
                      </a:cxn>
                      <a:cxn ang="0">
                        <a:pos x="17" y="19"/>
                      </a:cxn>
                      <a:cxn ang="0">
                        <a:pos x="8" y="26"/>
                      </a:cxn>
                    </a:cxnLst>
                    <a:rect l="0" t="0" r="r" b="b"/>
                    <a:pathLst>
                      <a:path w="18" h="27">
                        <a:moveTo>
                          <a:pt x="0" y="13"/>
                        </a:moveTo>
                        <a:lnTo>
                          <a:pt x="8" y="6"/>
                        </a:lnTo>
                        <a:lnTo>
                          <a:pt x="8" y="0"/>
                        </a:lnTo>
                        <a:lnTo>
                          <a:pt x="17" y="0"/>
                        </a:lnTo>
                        <a:lnTo>
                          <a:pt x="17" y="6"/>
                        </a:lnTo>
                        <a:lnTo>
                          <a:pt x="17" y="13"/>
                        </a:lnTo>
                        <a:lnTo>
                          <a:pt x="17" y="19"/>
                        </a:lnTo>
                        <a:lnTo>
                          <a:pt x="8" y="26"/>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03" name="Line 935"/>
                  <p:cNvSpPr>
                    <a:spLocks noChangeShapeType="1"/>
                  </p:cNvSpPr>
                  <p:nvPr/>
                </p:nvSpPr>
                <p:spPr bwMode="auto">
                  <a:xfrm flipV="1">
                    <a:off x="3547" y="509"/>
                    <a:ext cx="8" cy="82"/>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611" name="Group 936"/>
                <p:cNvGrpSpPr>
                  <a:grpSpLocks/>
                </p:cNvGrpSpPr>
                <p:nvPr/>
              </p:nvGrpSpPr>
              <p:grpSpPr bwMode="auto">
                <a:xfrm>
                  <a:off x="3531" y="489"/>
                  <a:ext cx="18" cy="96"/>
                  <a:chOff x="3531" y="489"/>
                  <a:chExt cx="18" cy="96"/>
                </a:xfrm>
              </p:grpSpPr>
              <p:sp>
                <p:nvSpPr>
                  <p:cNvPr id="8105" name="Freeform 937"/>
                  <p:cNvSpPr>
                    <a:spLocks/>
                  </p:cNvSpPr>
                  <p:nvPr/>
                </p:nvSpPr>
                <p:spPr bwMode="auto">
                  <a:xfrm>
                    <a:off x="3531" y="564"/>
                    <a:ext cx="18" cy="21"/>
                  </a:xfrm>
                  <a:custGeom>
                    <a:avLst/>
                    <a:gdLst/>
                    <a:ahLst/>
                    <a:cxnLst>
                      <a:cxn ang="0">
                        <a:pos x="0" y="13"/>
                      </a:cxn>
                      <a:cxn ang="0">
                        <a:pos x="0" y="6"/>
                      </a:cxn>
                      <a:cxn ang="0">
                        <a:pos x="0" y="0"/>
                      </a:cxn>
                      <a:cxn ang="0">
                        <a:pos x="17" y="6"/>
                      </a:cxn>
                      <a:cxn ang="0">
                        <a:pos x="17" y="13"/>
                      </a:cxn>
                      <a:cxn ang="0">
                        <a:pos x="0" y="20"/>
                      </a:cxn>
                    </a:cxnLst>
                    <a:rect l="0" t="0" r="r" b="b"/>
                    <a:pathLst>
                      <a:path w="18" h="21">
                        <a:moveTo>
                          <a:pt x="0" y="13"/>
                        </a:moveTo>
                        <a:lnTo>
                          <a:pt x="0" y="6"/>
                        </a:lnTo>
                        <a:lnTo>
                          <a:pt x="0" y="0"/>
                        </a:lnTo>
                        <a:lnTo>
                          <a:pt x="17" y="6"/>
                        </a:lnTo>
                        <a:lnTo>
                          <a:pt x="17" y="13"/>
                        </a:lnTo>
                        <a:lnTo>
                          <a:pt x="0" y="2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06" name="Line 938"/>
                  <p:cNvSpPr>
                    <a:spLocks noChangeShapeType="1"/>
                  </p:cNvSpPr>
                  <p:nvPr/>
                </p:nvSpPr>
                <p:spPr bwMode="auto">
                  <a:xfrm flipV="1">
                    <a:off x="3531" y="489"/>
                    <a:ext cx="0" cy="83"/>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sp>
            <p:nvSpPr>
              <p:cNvPr id="8107" name="Freeform 939"/>
              <p:cNvSpPr>
                <a:spLocks/>
              </p:cNvSpPr>
              <p:nvPr/>
            </p:nvSpPr>
            <p:spPr bwMode="auto">
              <a:xfrm>
                <a:off x="3041" y="1168"/>
                <a:ext cx="101" cy="141"/>
              </a:xfrm>
              <a:custGeom>
                <a:avLst/>
                <a:gdLst/>
                <a:ahLst/>
                <a:cxnLst>
                  <a:cxn ang="0">
                    <a:pos x="73" y="87"/>
                  </a:cxn>
                  <a:cxn ang="0">
                    <a:pos x="64" y="73"/>
                  </a:cxn>
                  <a:cxn ang="0">
                    <a:pos x="41" y="46"/>
                  </a:cxn>
                  <a:cxn ang="0">
                    <a:pos x="24" y="27"/>
                  </a:cxn>
                  <a:cxn ang="0">
                    <a:pos x="16" y="20"/>
                  </a:cxn>
                  <a:cxn ang="0">
                    <a:pos x="8" y="6"/>
                  </a:cxn>
                  <a:cxn ang="0">
                    <a:pos x="0" y="0"/>
                  </a:cxn>
                  <a:cxn ang="0">
                    <a:pos x="0" y="6"/>
                  </a:cxn>
                  <a:cxn ang="0">
                    <a:pos x="8" y="13"/>
                  </a:cxn>
                  <a:cxn ang="0">
                    <a:pos x="8" y="20"/>
                  </a:cxn>
                  <a:cxn ang="0">
                    <a:pos x="32" y="53"/>
                  </a:cxn>
                  <a:cxn ang="0">
                    <a:pos x="81" y="121"/>
                  </a:cxn>
                  <a:cxn ang="0">
                    <a:pos x="106" y="155"/>
                  </a:cxn>
                </a:cxnLst>
                <a:rect l="0" t="0" r="r" b="b"/>
                <a:pathLst>
                  <a:path w="107" h="156">
                    <a:moveTo>
                      <a:pt x="73" y="87"/>
                    </a:moveTo>
                    <a:lnTo>
                      <a:pt x="64" y="73"/>
                    </a:lnTo>
                    <a:lnTo>
                      <a:pt x="41" y="46"/>
                    </a:lnTo>
                    <a:lnTo>
                      <a:pt x="24" y="27"/>
                    </a:lnTo>
                    <a:lnTo>
                      <a:pt x="16" y="20"/>
                    </a:lnTo>
                    <a:lnTo>
                      <a:pt x="8" y="6"/>
                    </a:lnTo>
                    <a:lnTo>
                      <a:pt x="0" y="0"/>
                    </a:lnTo>
                    <a:lnTo>
                      <a:pt x="0" y="6"/>
                    </a:lnTo>
                    <a:lnTo>
                      <a:pt x="8" y="13"/>
                    </a:lnTo>
                    <a:lnTo>
                      <a:pt x="8" y="20"/>
                    </a:lnTo>
                    <a:lnTo>
                      <a:pt x="32" y="53"/>
                    </a:lnTo>
                    <a:lnTo>
                      <a:pt x="81" y="121"/>
                    </a:lnTo>
                    <a:lnTo>
                      <a:pt x="106" y="155"/>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08" name="Freeform 940"/>
              <p:cNvSpPr>
                <a:spLocks/>
              </p:cNvSpPr>
              <p:nvPr/>
            </p:nvSpPr>
            <p:spPr bwMode="auto">
              <a:xfrm>
                <a:off x="2873" y="972"/>
                <a:ext cx="283" cy="392"/>
              </a:xfrm>
              <a:custGeom>
                <a:avLst/>
                <a:gdLst/>
                <a:ahLst/>
                <a:cxnLst>
                  <a:cxn ang="0">
                    <a:pos x="299" y="405"/>
                  </a:cxn>
                  <a:cxn ang="0">
                    <a:pos x="282" y="391"/>
                  </a:cxn>
                  <a:cxn ang="0">
                    <a:pos x="250" y="358"/>
                  </a:cxn>
                  <a:cxn ang="0">
                    <a:pos x="217" y="330"/>
                  </a:cxn>
                  <a:cxn ang="0">
                    <a:pos x="185" y="297"/>
                  </a:cxn>
                  <a:cxn ang="0">
                    <a:pos x="161" y="269"/>
                  </a:cxn>
                  <a:cxn ang="0">
                    <a:pos x="137" y="250"/>
                  </a:cxn>
                  <a:cxn ang="0">
                    <a:pos x="121" y="237"/>
                  </a:cxn>
                  <a:cxn ang="0">
                    <a:pos x="105" y="216"/>
                  </a:cxn>
                  <a:cxn ang="0">
                    <a:pos x="97" y="209"/>
                  </a:cxn>
                  <a:cxn ang="0">
                    <a:pos x="88" y="195"/>
                  </a:cxn>
                  <a:cxn ang="0">
                    <a:pos x="65" y="168"/>
                  </a:cxn>
                  <a:cxn ang="0">
                    <a:pos x="41" y="128"/>
                  </a:cxn>
                  <a:cxn ang="0">
                    <a:pos x="24" y="101"/>
                  </a:cxn>
                  <a:cxn ang="0">
                    <a:pos x="16" y="80"/>
                  </a:cxn>
                  <a:cxn ang="0">
                    <a:pos x="16" y="74"/>
                  </a:cxn>
                  <a:cxn ang="0">
                    <a:pos x="8" y="53"/>
                  </a:cxn>
                  <a:cxn ang="0">
                    <a:pos x="8" y="40"/>
                  </a:cxn>
                  <a:cxn ang="0">
                    <a:pos x="0" y="20"/>
                  </a:cxn>
                  <a:cxn ang="0">
                    <a:pos x="0" y="13"/>
                  </a:cxn>
                  <a:cxn ang="0">
                    <a:pos x="0" y="0"/>
                  </a:cxn>
                  <a:cxn ang="0">
                    <a:pos x="0" y="6"/>
                  </a:cxn>
                  <a:cxn ang="0">
                    <a:pos x="16" y="13"/>
                  </a:cxn>
                  <a:cxn ang="0">
                    <a:pos x="16" y="20"/>
                  </a:cxn>
                  <a:cxn ang="0">
                    <a:pos x="24" y="27"/>
                  </a:cxn>
                  <a:cxn ang="0">
                    <a:pos x="32" y="40"/>
                  </a:cxn>
                  <a:cxn ang="0">
                    <a:pos x="41" y="47"/>
                  </a:cxn>
                  <a:cxn ang="0">
                    <a:pos x="48" y="53"/>
                  </a:cxn>
                  <a:cxn ang="0">
                    <a:pos x="57" y="66"/>
                  </a:cxn>
                  <a:cxn ang="0">
                    <a:pos x="72" y="80"/>
                  </a:cxn>
                  <a:cxn ang="0">
                    <a:pos x="88" y="114"/>
                  </a:cxn>
                  <a:cxn ang="0">
                    <a:pos x="97" y="148"/>
                  </a:cxn>
                  <a:cxn ang="0">
                    <a:pos x="105" y="195"/>
                  </a:cxn>
                  <a:cxn ang="0">
                    <a:pos x="105" y="223"/>
                  </a:cxn>
                  <a:cxn ang="0">
                    <a:pos x="105" y="229"/>
                  </a:cxn>
                  <a:cxn ang="0">
                    <a:pos x="105" y="250"/>
                  </a:cxn>
                  <a:cxn ang="0">
                    <a:pos x="105" y="276"/>
                  </a:cxn>
                  <a:cxn ang="0">
                    <a:pos x="105" y="290"/>
                  </a:cxn>
                  <a:cxn ang="0">
                    <a:pos x="113" y="310"/>
                  </a:cxn>
                  <a:cxn ang="0">
                    <a:pos x="113" y="317"/>
                  </a:cxn>
                  <a:cxn ang="0">
                    <a:pos x="121" y="330"/>
                  </a:cxn>
                  <a:cxn ang="0">
                    <a:pos x="128" y="337"/>
                  </a:cxn>
                  <a:cxn ang="0">
                    <a:pos x="137" y="344"/>
                  </a:cxn>
                  <a:cxn ang="0">
                    <a:pos x="145" y="351"/>
                  </a:cxn>
                  <a:cxn ang="0">
                    <a:pos x="161" y="358"/>
                  </a:cxn>
                  <a:cxn ang="0">
                    <a:pos x="161" y="364"/>
                  </a:cxn>
                  <a:cxn ang="0">
                    <a:pos x="193" y="378"/>
                  </a:cxn>
                  <a:cxn ang="0">
                    <a:pos x="210" y="391"/>
                  </a:cxn>
                  <a:cxn ang="0">
                    <a:pos x="226" y="399"/>
                  </a:cxn>
                  <a:cxn ang="0">
                    <a:pos x="250" y="412"/>
                  </a:cxn>
                  <a:cxn ang="0">
                    <a:pos x="274" y="426"/>
                  </a:cxn>
                  <a:cxn ang="0">
                    <a:pos x="290" y="433"/>
                  </a:cxn>
                </a:cxnLst>
                <a:rect l="0" t="0" r="r" b="b"/>
                <a:pathLst>
                  <a:path w="300" h="434">
                    <a:moveTo>
                      <a:pt x="299" y="405"/>
                    </a:moveTo>
                    <a:lnTo>
                      <a:pt x="282" y="391"/>
                    </a:lnTo>
                    <a:lnTo>
                      <a:pt x="250" y="358"/>
                    </a:lnTo>
                    <a:lnTo>
                      <a:pt x="217" y="330"/>
                    </a:lnTo>
                    <a:lnTo>
                      <a:pt x="185" y="297"/>
                    </a:lnTo>
                    <a:lnTo>
                      <a:pt x="161" y="269"/>
                    </a:lnTo>
                    <a:lnTo>
                      <a:pt x="137" y="250"/>
                    </a:lnTo>
                    <a:lnTo>
                      <a:pt x="121" y="237"/>
                    </a:lnTo>
                    <a:lnTo>
                      <a:pt x="105" y="216"/>
                    </a:lnTo>
                    <a:lnTo>
                      <a:pt x="97" y="209"/>
                    </a:lnTo>
                    <a:lnTo>
                      <a:pt x="88" y="195"/>
                    </a:lnTo>
                    <a:lnTo>
                      <a:pt x="65" y="168"/>
                    </a:lnTo>
                    <a:lnTo>
                      <a:pt x="41" y="128"/>
                    </a:lnTo>
                    <a:lnTo>
                      <a:pt x="24" y="101"/>
                    </a:lnTo>
                    <a:lnTo>
                      <a:pt x="16" y="80"/>
                    </a:lnTo>
                    <a:lnTo>
                      <a:pt x="16" y="74"/>
                    </a:lnTo>
                    <a:lnTo>
                      <a:pt x="8" y="53"/>
                    </a:lnTo>
                    <a:lnTo>
                      <a:pt x="8" y="40"/>
                    </a:lnTo>
                    <a:lnTo>
                      <a:pt x="0" y="20"/>
                    </a:lnTo>
                    <a:lnTo>
                      <a:pt x="0" y="13"/>
                    </a:lnTo>
                    <a:lnTo>
                      <a:pt x="0" y="0"/>
                    </a:lnTo>
                    <a:lnTo>
                      <a:pt x="0" y="6"/>
                    </a:lnTo>
                    <a:lnTo>
                      <a:pt x="16" y="13"/>
                    </a:lnTo>
                    <a:lnTo>
                      <a:pt x="16" y="20"/>
                    </a:lnTo>
                    <a:lnTo>
                      <a:pt x="24" y="27"/>
                    </a:lnTo>
                    <a:lnTo>
                      <a:pt x="32" y="40"/>
                    </a:lnTo>
                    <a:lnTo>
                      <a:pt x="41" y="47"/>
                    </a:lnTo>
                    <a:lnTo>
                      <a:pt x="48" y="53"/>
                    </a:lnTo>
                    <a:lnTo>
                      <a:pt x="57" y="66"/>
                    </a:lnTo>
                    <a:lnTo>
                      <a:pt x="72" y="80"/>
                    </a:lnTo>
                    <a:lnTo>
                      <a:pt x="88" y="114"/>
                    </a:lnTo>
                    <a:lnTo>
                      <a:pt x="97" y="148"/>
                    </a:lnTo>
                    <a:lnTo>
                      <a:pt x="105" y="195"/>
                    </a:lnTo>
                    <a:lnTo>
                      <a:pt x="105" y="223"/>
                    </a:lnTo>
                    <a:lnTo>
                      <a:pt x="105" y="229"/>
                    </a:lnTo>
                    <a:lnTo>
                      <a:pt x="105" y="250"/>
                    </a:lnTo>
                    <a:lnTo>
                      <a:pt x="105" y="276"/>
                    </a:lnTo>
                    <a:lnTo>
                      <a:pt x="105" y="290"/>
                    </a:lnTo>
                    <a:lnTo>
                      <a:pt x="113" y="310"/>
                    </a:lnTo>
                    <a:lnTo>
                      <a:pt x="113" y="317"/>
                    </a:lnTo>
                    <a:lnTo>
                      <a:pt x="121" y="330"/>
                    </a:lnTo>
                    <a:lnTo>
                      <a:pt x="128" y="337"/>
                    </a:lnTo>
                    <a:lnTo>
                      <a:pt x="137" y="344"/>
                    </a:lnTo>
                    <a:lnTo>
                      <a:pt x="145" y="351"/>
                    </a:lnTo>
                    <a:lnTo>
                      <a:pt x="161" y="358"/>
                    </a:lnTo>
                    <a:lnTo>
                      <a:pt x="161" y="364"/>
                    </a:lnTo>
                    <a:lnTo>
                      <a:pt x="193" y="378"/>
                    </a:lnTo>
                    <a:lnTo>
                      <a:pt x="210" y="391"/>
                    </a:lnTo>
                    <a:lnTo>
                      <a:pt x="226" y="399"/>
                    </a:lnTo>
                    <a:lnTo>
                      <a:pt x="250" y="412"/>
                    </a:lnTo>
                    <a:lnTo>
                      <a:pt x="274" y="426"/>
                    </a:lnTo>
                    <a:lnTo>
                      <a:pt x="290" y="433"/>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09" name="Freeform 941"/>
              <p:cNvSpPr>
                <a:spLocks/>
              </p:cNvSpPr>
              <p:nvPr/>
            </p:nvSpPr>
            <p:spPr bwMode="auto">
              <a:xfrm>
                <a:off x="3172" y="1137"/>
                <a:ext cx="334" cy="264"/>
              </a:xfrm>
              <a:custGeom>
                <a:avLst/>
                <a:gdLst/>
                <a:ahLst/>
                <a:cxnLst>
                  <a:cxn ang="0">
                    <a:pos x="0" y="291"/>
                  </a:cxn>
                  <a:cxn ang="0">
                    <a:pos x="24" y="270"/>
                  </a:cxn>
                  <a:cxn ang="0">
                    <a:pos x="81" y="230"/>
                  </a:cxn>
                  <a:cxn ang="0">
                    <a:pos x="112" y="209"/>
                  </a:cxn>
                  <a:cxn ang="0">
                    <a:pos x="129" y="203"/>
                  </a:cxn>
                  <a:cxn ang="0">
                    <a:pos x="168" y="182"/>
                  </a:cxn>
                  <a:cxn ang="0">
                    <a:pos x="192" y="168"/>
                  </a:cxn>
                  <a:cxn ang="0">
                    <a:pos x="224" y="148"/>
                  </a:cxn>
                  <a:cxn ang="0">
                    <a:pos x="232" y="141"/>
                  </a:cxn>
                  <a:cxn ang="0">
                    <a:pos x="256" y="121"/>
                  </a:cxn>
                  <a:cxn ang="0">
                    <a:pos x="305" y="74"/>
                  </a:cxn>
                  <a:cxn ang="0">
                    <a:pos x="329" y="47"/>
                  </a:cxn>
                  <a:cxn ang="0">
                    <a:pos x="337" y="40"/>
                  </a:cxn>
                  <a:cxn ang="0">
                    <a:pos x="345" y="27"/>
                  </a:cxn>
                  <a:cxn ang="0">
                    <a:pos x="345" y="20"/>
                  </a:cxn>
                  <a:cxn ang="0">
                    <a:pos x="353" y="6"/>
                  </a:cxn>
                  <a:cxn ang="0">
                    <a:pos x="353" y="0"/>
                  </a:cxn>
                  <a:cxn ang="0">
                    <a:pos x="353" y="6"/>
                  </a:cxn>
                  <a:cxn ang="0">
                    <a:pos x="353" y="0"/>
                  </a:cxn>
                  <a:cxn ang="0">
                    <a:pos x="345" y="0"/>
                  </a:cxn>
                  <a:cxn ang="0">
                    <a:pos x="337" y="0"/>
                  </a:cxn>
                  <a:cxn ang="0">
                    <a:pos x="329" y="6"/>
                  </a:cxn>
                  <a:cxn ang="0">
                    <a:pos x="321" y="13"/>
                  </a:cxn>
                  <a:cxn ang="0">
                    <a:pos x="305" y="20"/>
                  </a:cxn>
                  <a:cxn ang="0">
                    <a:pos x="296" y="33"/>
                  </a:cxn>
                  <a:cxn ang="0">
                    <a:pos x="281" y="54"/>
                  </a:cxn>
                  <a:cxn ang="0">
                    <a:pos x="272" y="67"/>
                  </a:cxn>
                  <a:cxn ang="0">
                    <a:pos x="256" y="87"/>
                  </a:cxn>
                  <a:cxn ang="0">
                    <a:pos x="248" y="101"/>
                  </a:cxn>
                  <a:cxn ang="0">
                    <a:pos x="240" y="114"/>
                  </a:cxn>
                  <a:cxn ang="0">
                    <a:pos x="232" y="128"/>
                  </a:cxn>
                  <a:cxn ang="0">
                    <a:pos x="216" y="155"/>
                  </a:cxn>
                  <a:cxn ang="0">
                    <a:pos x="208" y="161"/>
                  </a:cxn>
                  <a:cxn ang="0">
                    <a:pos x="199" y="175"/>
                  </a:cxn>
                  <a:cxn ang="0">
                    <a:pos x="192" y="189"/>
                  </a:cxn>
                  <a:cxn ang="0">
                    <a:pos x="184" y="195"/>
                  </a:cxn>
                  <a:cxn ang="0">
                    <a:pos x="177" y="209"/>
                  </a:cxn>
                  <a:cxn ang="0">
                    <a:pos x="177" y="216"/>
                  </a:cxn>
                  <a:cxn ang="0">
                    <a:pos x="154" y="230"/>
                  </a:cxn>
                  <a:cxn ang="0">
                    <a:pos x="137" y="236"/>
                  </a:cxn>
                  <a:cxn ang="0">
                    <a:pos x="97" y="249"/>
                  </a:cxn>
                  <a:cxn ang="0">
                    <a:pos x="81" y="249"/>
                  </a:cxn>
                  <a:cxn ang="0">
                    <a:pos x="0" y="270"/>
                  </a:cxn>
                </a:cxnLst>
                <a:rect l="0" t="0" r="r" b="b"/>
                <a:pathLst>
                  <a:path w="354" h="292">
                    <a:moveTo>
                      <a:pt x="0" y="291"/>
                    </a:moveTo>
                    <a:lnTo>
                      <a:pt x="24" y="270"/>
                    </a:lnTo>
                    <a:lnTo>
                      <a:pt x="81" y="230"/>
                    </a:lnTo>
                    <a:lnTo>
                      <a:pt x="112" y="209"/>
                    </a:lnTo>
                    <a:lnTo>
                      <a:pt x="129" y="203"/>
                    </a:lnTo>
                    <a:lnTo>
                      <a:pt x="168" y="182"/>
                    </a:lnTo>
                    <a:lnTo>
                      <a:pt x="192" y="168"/>
                    </a:lnTo>
                    <a:lnTo>
                      <a:pt x="224" y="148"/>
                    </a:lnTo>
                    <a:lnTo>
                      <a:pt x="232" y="141"/>
                    </a:lnTo>
                    <a:lnTo>
                      <a:pt x="256" y="121"/>
                    </a:lnTo>
                    <a:lnTo>
                      <a:pt x="305" y="74"/>
                    </a:lnTo>
                    <a:lnTo>
                      <a:pt x="329" y="47"/>
                    </a:lnTo>
                    <a:lnTo>
                      <a:pt x="337" y="40"/>
                    </a:lnTo>
                    <a:lnTo>
                      <a:pt x="345" y="27"/>
                    </a:lnTo>
                    <a:lnTo>
                      <a:pt x="345" y="20"/>
                    </a:lnTo>
                    <a:lnTo>
                      <a:pt x="353" y="6"/>
                    </a:lnTo>
                    <a:lnTo>
                      <a:pt x="353" y="0"/>
                    </a:lnTo>
                    <a:lnTo>
                      <a:pt x="353" y="6"/>
                    </a:lnTo>
                    <a:lnTo>
                      <a:pt x="353" y="0"/>
                    </a:lnTo>
                    <a:lnTo>
                      <a:pt x="345" y="0"/>
                    </a:lnTo>
                    <a:lnTo>
                      <a:pt x="337" y="0"/>
                    </a:lnTo>
                    <a:lnTo>
                      <a:pt x="329" y="6"/>
                    </a:lnTo>
                    <a:lnTo>
                      <a:pt x="321" y="13"/>
                    </a:lnTo>
                    <a:lnTo>
                      <a:pt x="305" y="20"/>
                    </a:lnTo>
                    <a:lnTo>
                      <a:pt x="296" y="33"/>
                    </a:lnTo>
                    <a:lnTo>
                      <a:pt x="281" y="54"/>
                    </a:lnTo>
                    <a:lnTo>
                      <a:pt x="272" y="67"/>
                    </a:lnTo>
                    <a:lnTo>
                      <a:pt x="256" y="87"/>
                    </a:lnTo>
                    <a:lnTo>
                      <a:pt x="248" y="101"/>
                    </a:lnTo>
                    <a:lnTo>
                      <a:pt x="240" y="114"/>
                    </a:lnTo>
                    <a:lnTo>
                      <a:pt x="232" y="128"/>
                    </a:lnTo>
                    <a:lnTo>
                      <a:pt x="216" y="155"/>
                    </a:lnTo>
                    <a:lnTo>
                      <a:pt x="208" y="161"/>
                    </a:lnTo>
                    <a:lnTo>
                      <a:pt x="199" y="175"/>
                    </a:lnTo>
                    <a:lnTo>
                      <a:pt x="192" y="189"/>
                    </a:lnTo>
                    <a:lnTo>
                      <a:pt x="184" y="195"/>
                    </a:lnTo>
                    <a:lnTo>
                      <a:pt x="177" y="209"/>
                    </a:lnTo>
                    <a:lnTo>
                      <a:pt x="177" y="216"/>
                    </a:lnTo>
                    <a:lnTo>
                      <a:pt x="154" y="230"/>
                    </a:lnTo>
                    <a:lnTo>
                      <a:pt x="137" y="236"/>
                    </a:lnTo>
                    <a:lnTo>
                      <a:pt x="97" y="249"/>
                    </a:lnTo>
                    <a:lnTo>
                      <a:pt x="81" y="249"/>
                    </a:lnTo>
                    <a:lnTo>
                      <a:pt x="0" y="270"/>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10" name="Freeform 942"/>
              <p:cNvSpPr>
                <a:spLocks/>
              </p:cNvSpPr>
              <p:nvPr/>
            </p:nvSpPr>
            <p:spPr bwMode="auto">
              <a:xfrm>
                <a:off x="3065" y="1515"/>
                <a:ext cx="199" cy="27"/>
              </a:xfrm>
              <a:custGeom>
                <a:avLst/>
                <a:gdLst/>
                <a:ahLst/>
                <a:cxnLst>
                  <a:cxn ang="0">
                    <a:pos x="202" y="6"/>
                  </a:cxn>
                  <a:cxn ang="0">
                    <a:pos x="177" y="6"/>
                  </a:cxn>
                  <a:cxn ang="0">
                    <a:pos x="128" y="0"/>
                  </a:cxn>
                  <a:cxn ang="0">
                    <a:pos x="97" y="0"/>
                  </a:cxn>
                  <a:cxn ang="0">
                    <a:pos x="56" y="6"/>
                  </a:cxn>
                  <a:cxn ang="0">
                    <a:pos x="40" y="14"/>
                  </a:cxn>
                  <a:cxn ang="0">
                    <a:pos x="32" y="14"/>
                  </a:cxn>
                  <a:cxn ang="0">
                    <a:pos x="16" y="20"/>
                  </a:cxn>
                  <a:cxn ang="0">
                    <a:pos x="7" y="28"/>
                  </a:cxn>
                  <a:cxn ang="0">
                    <a:pos x="0" y="28"/>
                  </a:cxn>
                  <a:cxn ang="0">
                    <a:pos x="7" y="28"/>
                  </a:cxn>
                  <a:cxn ang="0">
                    <a:pos x="0" y="28"/>
                  </a:cxn>
                  <a:cxn ang="0">
                    <a:pos x="16" y="28"/>
                  </a:cxn>
                  <a:cxn ang="0">
                    <a:pos x="23" y="28"/>
                  </a:cxn>
                  <a:cxn ang="0">
                    <a:pos x="32" y="28"/>
                  </a:cxn>
                  <a:cxn ang="0">
                    <a:pos x="56" y="20"/>
                  </a:cxn>
                  <a:cxn ang="0">
                    <a:pos x="81" y="14"/>
                  </a:cxn>
                  <a:cxn ang="0">
                    <a:pos x="121" y="6"/>
                  </a:cxn>
                  <a:cxn ang="0">
                    <a:pos x="137" y="6"/>
                  </a:cxn>
                  <a:cxn ang="0">
                    <a:pos x="153" y="6"/>
                  </a:cxn>
                  <a:cxn ang="0">
                    <a:pos x="177" y="6"/>
                  </a:cxn>
                  <a:cxn ang="0">
                    <a:pos x="193" y="6"/>
                  </a:cxn>
                  <a:cxn ang="0">
                    <a:pos x="210" y="0"/>
                  </a:cxn>
                </a:cxnLst>
                <a:rect l="0" t="0" r="r" b="b"/>
                <a:pathLst>
                  <a:path w="211" h="29">
                    <a:moveTo>
                      <a:pt x="202" y="6"/>
                    </a:moveTo>
                    <a:lnTo>
                      <a:pt x="177" y="6"/>
                    </a:lnTo>
                    <a:lnTo>
                      <a:pt x="128" y="0"/>
                    </a:lnTo>
                    <a:lnTo>
                      <a:pt x="97" y="0"/>
                    </a:lnTo>
                    <a:lnTo>
                      <a:pt x="56" y="6"/>
                    </a:lnTo>
                    <a:lnTo>
                      <a:pt x="40" y="14"/>
                    </a:lnTo>
                    <a:lnTo>
                      <a:pt x="32" y="14"/>
                    </a:lnTo>
                    <a:lnTo>
                      <a:pt x="16" y="20"/>
                    </a:lnTo>
                    <a:lnTo>
                      <a:pt x="7" y="28"/>
                    </a:lnTo>
                    <a:lnTo>
                      <a:pt x="0" y="28"/>
                    </a:lnTo>
                    <a:lnTo>
                      <a:pt x="7" y="28"/>
                    </a:lnTo>
                    <a:lnTo>
                      <a:pt x="0" y="28"/>
                    </a:lnTo>
                    <a:lnTo>
                      <a:pt x="16" y="28"/>
                    </a:lnTo>
                    <a:lnTo>
                      <a:pt x="23" y="28"/>
                    </a:lnTo>
                    <a:lnTo>
                      <a:pt x="32" y="28"/>
                    </a:lnTo>
                    <a:lnTo>
                      <a:pt x="56" y="20"/>
                    </a:lnTo>
                    <a:lnTo>
                      <a:pt x="81" y="14"/>
                    </a:lnTo>
                    <a:lnTo>
                      <a:pt x="121" y="6"/>
                    </a:lnTo>
                    <a:lnTo>
                      <a:pt x="137" y="6"/>
                    </a:lnTo>
                    <a:lnTo>
                      <a:pt x="153" y="6"/>
                    </a:lnTo>
                    <a:lnTo>
                      <a:pt x="177" y="6"/>
                    </a:lnTo>
                    <a:lnTo>
                      <a:pt x="193" y="6"/>
                    </a:lnTo>
                    <a:lnTo>
                      <a:pt x="210" y="0"/>
                    </a:lnTo>
                  </a:path>
                </a:pathLst>
              </a:custGeom>
              <a:solidFill>
                <a:srgbClr val="CCCC00"/>
              </a:solidFill>
              <a:ln w="12700" cap="rnd" cmpd="sng">
                <a:solidFill>
                  <a:schemeClr val="tx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11" name="Arc 943"/>
              <p:cNvSpPr>
                <a:spLocks/>
              </p:cNvSpPr>
              <p:nvPr/>
            </p:nvSpPr>
            <p:spPr bwMode="auto">
              <a:xfrm>
                <a:off x="3164" y="1334"/>
                <a:ext cx="73" cy="141"/>
              </a:xfrm>
              <a:custGeom>
                <a:avLst/>
                <a:gdLst>
                  <a:gd name="G0" fmla="+- 21600 0 0"/>
                  <a:gd name="G1" fmla="+- 138 0 0"/>
                  <a:gd name="G2" fmla="+- 21600 0 0"/>
                  <a:gd name="T0" fmla="*/ 21037 w 21600"/>
                  <a:gd name="T1" fmla="*/ 21731 h 21731"/>
                  <a:gd name="T2" fmla="*/ 0 w 21600"/>
                  <a:gd name="T3" fmla="*/ 0 h 21731"/>
                  <a:gd name="T4" fmla="*/ 21600 w 21600"/>
                  <a:gd name="T5" fmla="*/ 138 h 21731"/>
                </a:gdLst>
                <a:ahLst/>
                <a:cxnLst>
                  <a:cxn ang="0">
                    <a:pos x="T0" y="T1"/>
                  </a:cxn>
                  <a:cxn ang="0">
                    <a:pos x="T2" y="T3"/>
                  </a:cxn>
                  <a:cxn ang="0">
                    <a:pos x="T4" y="T5"/>
                  </a:cxn>
                </a:cxnLst>
                <a:rect l="0" t="0" r="r" b="b"/>
                <a:pathLst>
                  <a:path w="21600" h="21731" fill="none" extrusionOk="0">
                    <a:moveTo>
                      <a:pt x="21037" y="21730"/>
                    </a:moveTo>
                    <a:cubicBezTo>
                      <a:pt x="9330" y="21425"/>
                      <a:pt x="0" y="11848"/>
                      <a:pt x="0" y="138"/>
                    </a:cubicBezTo>
                    <a:cubicBezTo>
                      <a:pt x="-1" y="92"/>
                      <a:pt x="0" y="46"/>
                      <a:pt x="0" y="0"/>
                    </a:cubicBezTo>
                  </a:path>
                  <a:path w="21600" h="21731" stroke="0" extrusionOk="0">
                    <a:moveTo>
                      <a:pt x="21037" y="21730"/>
                    </a:moveTo>
                    <a:cubicBezTo>
                      <a:pt x="9330" y="21425"/>
                      <a:pt x="0" y="11848"/>
                      <a:pt x="0" y="138"/>
                    </a:cubicBezTo>
                    <a:cubicBezTo>
                      <a:pt x="-1" y="92"/>
                      <a:pt x="0" y="46"/>
                      <a:pt x="0" y="0"/>
                    </a:cubicBezTo>
                    <a:lnTo>
                      <a:pt x="21600" y="138"/>
                    </a:lnTo>
                    <a:close/>
                  </a:path>
                </a:pathLst>
              </a:custGeom>
              <a:solidFill>
                <a:schemeClr val="accent1"/>
              </a:solidFill>
              <a:ln w="12700" cap="rnd">
                <a:solidFill>
                  <a:srgbClr val="669900"/>
                </a:solidFill>
                <a:round/>
                <a:headEnd/>
                <a:tailEnd/>
              </a:ln>
              <a:effectLst/>
            </p:spPr>
            <p:txBody>
              <a:bodyPr wrap="none" anchor="ctr"/>
              <a:lstStyle/>
              <a:p>
                <a:pPr fontAlgn="base">
                  <a:spcBef>
                    <a:spcPct val="0"/>
                  </a:spcBef>
                  <a:spcAft>
                    <a:spcPct val="0"/>
                  </a:spcAft>
                </a:pPr>
                <a:endParaRPr lang="es-AR" sz="2400">
                  <a:solidFill>
                    <a:srgbClr val="000000"/>
                  </a:solidFill>
                </a:endParaRPr>
              </a:p>
            </p:txBody>
          </p:sp>
          <p:sp>
            <p:nvSpPr>
              <p:cNvPr id="8112" name="Line 944"/>
              <p:cNvSpPr>
                <a:spLocks noChangeShapeType="1"/>
              </p:cNvSpPr>
              <p:nvPr/>
            </p:nvSpPr>
            <p:spPr bwMode="auto">
              <a:xfrm>
                <a:off x="3217" y="1468"/>
                <a:ext cx="53" cy="42"/>
              </a:xfrm>
              <a:prstGeom prst="line">
                <a:avLst/>
              </a:prstGeom>
              <a:noFill/>
              <a:ln w="12700">
                <a:solidFill>
                  <a:schemeClr val="accent1"/>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8113" name="Freeform 945"/>
              <p:cNvSpPr>
                <a:spLocks/>
              </p:cNvSpPr>
              <p:nvPr/>
            </p:nvSpPr>
            <p:spPr bwMode="auto">
              <a:xfrm>
                <a:off x="3248" y="1436"/>
                <a:ext cx="158" cy="88"/>
              </a:xfrm>
              <a:custGeom>
                <a:avLst/>
                <a:gdLst/>
                <a:ahLst/>
                <a:cxnLst>
                  <a:cxn ang="0">
                    <a:pos x="0" y="89"/>
                  </a:cxn>
                  <a:cxn ang="0">
                    <a:pos x="0" y="81"/>
                  </a:cxn>
                  <a:cxn ang="0">
                    <a:pos x="7" y="54"/>
                  </a:cxn>
                  <a:cxn ang="0">
                    <a:pos x="16" y="41"/>
                  </a:cxn>
                  <a:cxn ang="0">
                    <a:pos x="16" y="33"/>
                  </a:cxn>
                  <a:cxn ang="0">
                    <a:pos x="23" y="20"/>
                  </a:cxn>
                  <a:cxn ang="0">
                    <a:pos x="32" y="14"/>
                  </a:cxn>
                  <a:cxn ang="0">
                    <a:pos x="40" y="6"/>
                  </a:cxn>
                  <a:cxn ang="0">
                    <a:pos x="56" y="0"/>
                  </a:cxn>
                  <a:cxn ang="0">
                    <a:pos x="63" y="0"/>
                  </a:cxn>
                  <a:cxn ang="0">
                    <a:pos x="80" y="0"/>
                  </a:cxn>
                  <a:cxn ang="0">
                    <a:pos x="103" y="6"/>
                  </a:cxn>
                  <a:cxn ang="0">
                    <a:pos x="126" y="27"/>
                  </a:cxn>
                  <a:cxn ang="0">
                    <a:pos x="134" y="33"/>
                  </a:cxn>
                  <a:cxn ang="0">
                    <a:pos x="143" y="41"/>
                  </a:cxn>
                  <a:cxn ang="0">
                    <a:pos x="159" y="62"/>
                  </a:cxn>
                  <a:cxn ang="0">
                    <a:pos x="167" y="75"/>
                  </a:cxn>
                  <a:cxn ang="0">
                    <a:pos x="167" y="81"/>
                  </a:cxn>
                  <a:cxn ang="0">
                    <a:pos x="150" y="81"/>
                  </a:cxn>
                  <a:cxn ang="0">
                    <a:pos x="143" y="75"/>
                  </a:cxn>
                  <a:cxn ang="0">
                    <a:pos x="134" y="68"/>
                  </a:cxn>
                  <a:cxn ang="0">
                    <a:pos x="126" y="62"/>
                  </a:cxn>
                  <a:cxn ang="0">
                    <a:pos x="110" y="54"/>
                  </a:cxn>
                  <a:cxn ang="0">
                    <a:pos x="87" y="27"/>
                  </a:cxn>
                  <a:cxn ang="0">
                    <a:pos x="72" y="14"/>
                  </a:cxn>
                  <a:cxn ang="0">
                    <a:pos x="56" y="6"/>
                  </a:cxn>
                  <a:cxn ang="0">
                    <a:pos x="48" y="14"/>
                  </a:cxn>
                  <a:cxn ang="0">
                    <a:pos x="40" y="20"/>
                  </a:cxn>
                  <a:cxn ang="0">
                    <a:pos x="32" y="33"/>
                  </a:cxn>
                  <a:cxn ang="0">
                    <a:pos x="23" y="62"/>
                  </a:cxn>
                  <a:cxn ang="0">
                    <a:pos x="16" y="81"/>
                  </a:cxn>
                  <a:cxn ang="0">
                    <a:pos x="16" y="96"/>
                  </a:cxn>
                </a:cxnLst>
                <a:rect l="0" t="0" r="r" b="b"/>
                <a:pathLst>
                  <a:path w="168" h="97">
                    <a:moveTo>
                      <a:pt x="0" y="89"/>
                    </a:moveTo>
                    <a:lnTo>
                      <a:pt x="0" y="81"/>
                    </a:lnTo>
                    <a:lnTo>
                      <a:pt x="7" y="54"/>
                    </a:lnTo>
                    <a:lnTo>
                      <a:pt x="16" y="41"/>
                    </a:lnTo>
                    <a:lnTo>
                      <a:pt x="16" y="33"/>
                    </a:lnTo>
                    <a:lnTo>
                      <a:pt x="23" y="20"/>
                    </a:lnTo>
                    <a:lnTo>
                      <a:pt x="32" y="14"/>
                    </a:lnTo>
                    <a:lnTo>
                      <a:pt x="40" y="6"/>
                    </a:lnTo>
                    <a:lnTo>
                      <a:pt x="56" y="0"/>
                    </a:lnTo>
                    <a:lnTo>
                      <a:pt x="63" y="0"/>
                    </a:lnTo>
                    <a:lnTo>
                      <a:pt x="80" y="0"/>
                    </a:lnTo>
                    <a:lnTo>
                      <a:pt x="103" y="6"/>
                    </a:lnTo>
                    <a:lnTo>
                      <a:pt x="126" y="27"/>
                    </a:lnTo>
                    <a:lnTo>
                      <a:pt x="134" y="33"/>
                    </a:lnTo>
                    <a:lnTo>
                      <a:pt x="143" y="41"/>
                    </a:lnTo>
                    <a:lnTo>
                      <a:pt x="159" y="62"/>
                    </a:lnTo>
                    <a:lnTo>
                      <a:pt x="167" y="75"/>
                    </a:lnTo>
                    <a:lnTo>
                      <a:pt x="167" y="81"/>
                    </a:lnTo>
                    <a:lnTo>
                      <a:pt x="150" y="81"/>
                    </a:lnTo>
                    <a:lnTo>
                      <a:pt x="143" y="75"/>
                    </a:lnTo>
                    <a:lnTo>
                      <a:pt x="134" y="68"/>
                    </a:lnTo>
                    <a:lnTo>
                      <a:pt x="126" y="62"/>
                    </a:lnTo>
                    <a:lnTo>
                      <a:pt x="110" y="54"/>
                    </a:lnTo>
                    <a:lnTo>
                      <a:pt x="87" y="27"/>
                    </a:lnTo>
                    <a:lnTo>
                      <a:pt x="72" y="14"/>
                    </a:lnTo>
                    <a:lnTo>
                      <a:pt x="56" y="6"/>
                    </a:lnTo>
                    <a:lnTo>
                      <a:pt x="48" y="14"/>
                    </a:lnTo>
                    <a:lnTo>
                      <a:pt x="40" y="20"/>
                    </a:lnTo>
                    <a:lnTo>
                      <a:pt x="32" y="33"/>
                    </a:lnTo>
                    <a:lnTo>
                      <a:pt x="23" y="62"/>
                    </a:lnTo>
                    <a:lnTo>
                      <a:pt x="16" y="81"/>
                    </a:lnTo>
                    <a:lnTo>
                      <a:pt x="16" y="96"/>
                    </a:lnTo>
                  </a:path>
                </a:pathLst>
              </a:custGeom>
              <a:solidFill>
                <a:schemeClr val="accent1"/>
              </a:solidFill>
              <a:ln w="12700" cap="rnd" cmpd="sng">
                <a:solidFill>
                  <a:schemeClr val="accent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14" name="Freeform 946"/>
              <p:cNvSpPr>
                <a:spLocks/>
              </p:cNvSpPr>
              <p:nvPr/>
            </p:nvSpPr>
            <p:spPr bwMode="auto">
              <a:xfrm>
                <a:off x="2880" y="1380"/>
                <a:ext cx="361" cy="112"/>
              </a:xfrm>
              <a:custGeom>
                <a:avLst/>
                <a:gdLst/>
                <a:ahLst/>
                <a:cxnLst>
                  <a:cxn ang="0">
                    <a:pos x="382" y="123"/>
                  </a:cxn>
                  <a:cxn ang="0">
                    <a:pos x="365" y="116"/>
                  </a:cxn>
                  <a:cxn ang="0">
                    <a:pos x="333" y="95"/>
                  </a:cxn>
                  <a:cxn ang="0">
                    <a:pos x="300" y="82"/>
                  </a:cxn>
                  <a:cxn ang="0">
                    <a:pos x="284" y="76"/>
                  </a:cxn>
                  <a:cxn ang="0">
                    <a:pos x="268" y="61"/>
                  </a:cxn>
                  <a:cxn ang="0">
                    <a:pos x="251" y="55"/>
                  </a:cxn>
                  <a:cxn ang="0">
                    <a:pos x="227" y="41"/>
                  </a:cxn>
                  <a:cxn ang="0">
                    <a:pos x="219" y="34"/>
                  </a:cxn>
                  <a:cxn ang="0">
                    <a:pos x="211" y="28"/>
                  </a:cxn>
                  <a:cxn ang="0">
                    <a:pos x="195" y="20"/>
                  </a:cxn>
                  <a:cxn ang="0">
                    <a:pos x="170" y="14"/>
                  </a:cxn>
                  <a:cxn ang="0">
                    <a:pos x="137" y="7"/>
                  </a:cxn>
                  <a:cxn ang="0">
                    <a:pos x="130" y="7"/>
                  </a:cxn>
                  <a:cxn ang="0">
                    <a:pos x="122" y="7"/>
                  </a:cxn>
                  <a:cxn ang="0">
                    <a:pos x="90" y="0"/>
                  </a:cxn>
                  <a:cxn ang="0">
                    <a:pos x="65" y="0"/>
                  </a:cxn>
                  <a:cxn ang="0">
                    <a:pos x="41" y="7"/>
                  </a:cxn>
                  <a:cxn ang="0">
                    <a:pos x="32" y="7"/>
                  </a:cxn>
                  <a:cxn ang="0">
                    <a:pos x="16" y="14"/>
                  </a:cxn>
                  <a:cxn ang="0">
                    <a:pos x="8" y="14"/>
                  </a:cxn>
                  <a:cxn ang="0">
                    <a:pos x="0" y="20"/>
                  </a:cxn>
                  <a:cxn ang="0">
                    <a:pos x="0" y="14"/>
                  </a:cxn>
                  <a:cxn ang="0">
                    <a:pos x="8" y="20"/>
                  </a:cxn>
                  <a:cxn ang="0">
                    <a:pos x="16" y="20"/>
                  </a:cxn>
                  <a:cxn ang="0">
                    <a:pos x="32" y="20"/>
                  </a:cxn>
                  <a:cxn ang="0">
                    <a:pos x="48" y="20"/>
                  </a:cxn>
                  <a:cxn ang="0">
                    <a:pos x="73" y="20"/>
                  </a:cxn>
                  <a:cxn ang="0">
                    <a:pos x="81" y="20"/>
                  </a:cxn>
                  <a:cxn ang="0">
                    <a:pos x="106" y="20"/>
                  </a:cxn>
                  <a:cxn ang="0">
                    <a:pos x="146" y="28"/>
                  </a:cxn>
                  <a:cxn ang="0">
                    <a:pos x="154" y="28"/>
                  </a:cxn>
                  <a:cxn ang="0">
                    <a:pos x="186" y="34"/>
                  </a:cxn>
                  <a:cxn ang="0">
                    <a:pos x="235" y="41"/>
                  </a:cxn>
                  <a:cxn ang="0">
                    <a:pos x="275" y="55"/>
                  </a:cxn>
                  <a:cxn ang="0">
                    <a:pos x="308" y="68"/>
                  </a:cxn>
                  <a:cxn ang="0">
                    <a:pos x="316" y="76"/>
                  </a:cxn>
                  <a:cxn ang="0">
                    <a:pos x="324" y="82"/>
                  </a:cxn>
                  <a:cxn ang="0">
                    <a:pos x="340" y="95"/>
                  </a:cxn>
                  <a:cxn ang="0">
                    <a:pos x="357" y="109"/>
                  </a:cxn>
                  <a:cxn ang="0">
                    <a:pos x="373" y="123"/>
                  </a:cxn>
                </a:cxnLst>
                <a:rect l="0" t="0" r="r" b="b"/>
                <a:pathLst>
                  <a:path w="383" h="124">
                    <a:moveTo>
                      <a:pt x="382" y="123"/>
                    </a:moveTo>
                    <a:lnTo>
                      <a:pt x="365" y="116"/>
                    </a:lnTo>
                    <a:lnTo>
                      <a:pt x="333" y="95"/>
                    </a:lnTo>
                    <a:lnTo>
                      <a:pt x="300" y="82"/>
                    </a:lnTo>
                    <a:lnTo>
                      <a:pt x="284" y="76"/>
                    </a:lnTo>
                    <a:lnTo>
                      <a:pt x="268" y="61"/>
                    </a:lnTo>
                    <a:lnTo>
                      <a:pt x="251" y="55"/>
                    </a:lnTo>
                    <a:lnTo>
                      <a:pt x="227" y="41"/>
                    </a:lnTo>
                    <a:lnTo>
                      <a:pt x="219" y="34"/>
                    </a:lnTo>
                    <a:lnTo>
                      <a:pt x="211" y="28"/>
                    </a:lnTo>
                    <a:lnTo>
                      <a:pt x="195" y="20"/>
                    </a:lnTo>
                    <a:lnTo>
                      <a:pt x="170" y="14"/>
                    </a:lnTo>
                    <a:lnTo>
                      <a:pt x="137" y="7"/>
                    </a:lnTo>
                    <a:lnTo>
                      <a:pt x="130" y="7"/>
                    </a:lnTo>
                    <a:lnTo>
                      <a:pt x="122" y="7"/>
                    </a:lnTo>
                    <a:lnTo>
                      <a:pt x="90" y="0"/>
                    </a:lnTo>
                    <a:lnTo>
                      <a:pt x="65" y="0"/>
                    </a:lnTo>
                    <a:lnTo>
                      <a:pt x="41" y="7"/>
                    </a:lnTo>
                    <a:lnTo>
                      <a:pt x="32" y="7"/>
                    </a:lnTo>
                    <a:lnTo>
                      <a:pt x="16" y="14"/>
                    </a:lnTo>
                    <a:lnTo>
                      <a:pt x="8" y="14"/>
                    </a:lnTo>
                    <a:lnTo>
                      <a:pt x="0" y="20"/>
                    </a:lnTo>
                    <a:lnTo>
                      <a:pt x="0" y="14"/>
                    </a:lnTo>
                    <a:lnTo>
                      <a:pt x="8" y="20"/>
                    </a:lnTo>
                    <a:lnTo>
                      <a:pt x="16" y="20"/>
                    </a:lnTo>
                    <a:lnTo>
                      <a:pt x="32" y="20"/>
                    </a:lnTo>
                    <a:lnTo>
                      <a:pt x="48" y="20"/>
                    </a:lnTo>
                    <a:lnTo>
                      <a:pt x="73" y="20"/>
                    </a:lnTo>
                    <a:lnTo>
                      <a:pt x="81" y="20"/>
                    </a:lnTo>
                    <a:lnTo>
                      <a:pt x="106" y="20"/>
                    </a:lnTo>
                    <a:lnTo>
                      <a:pt x="146" y="28"/>
                    </a:lnTo>
                    <a:lnTo>
                      <a:pt x="154" y="28"/>
                    </a:lnTo>
                    <a:lnTo>
                      <a:pt x="186" y="34"/>
                    </a:lnTo>
                    <a:lnTo>
                      <a:pt x="235" y="41"/>
                    </a:lnTo>
                    <a:lnTo>
                      <a:pt x="275" y="55"/>
                    </a:lnTo>
                    <a:lnTo>
                      <a:pt x="308" y="68"/>
                    </a:lnTo>
                    <a:lnTo>
                      <a:pt x="316" y="76"/>
                    </a:lnTo>
                    <a:lnTo>
                      <a:pt x="324" y="82"/>
                    </a:lnTo>
                    <a:lnTo>
                      <a:pt x="340" y="95"/>
                    </a:lnTo>
                    <a:lnTo>
                      <a:pt x="357" y="109"/>
                    </a:lnTo>
                    <a:lnTo>
                      <a:pt x="373" y="123"/>
                    </a:lnTo>
                  </a:path>
                </a:pathLst>
              </a:custGeom>
              <a:solidFill>
                <a:schemeClr val="accent1"/>
              </a:solidFill>
              <a:ln w="12700" cap="rnd" cmpd="sng">
                <a:solidFill>
                  <a:schemeClr val="tx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15" name="Freeform 947"/>
              <p:cNvSpPr>
                <a:spLocks/>
              </p:cNvSpPr>
              <p:nvPr/>
            </p:nvSpPr>
            <p:spPr bwMode="auto">
              <a:xfrm>
                <a:off x="3133" y="778"/>
                <a:ext cx="78" cy="550"/>
              </a:xfrm>
              <a:custGeom>
                <a:avLst/>
                <a:gdLst/>
                <a:ahLst/>
                <a:cxnLst>
                  <a:cxn ang="0">
                    <a:pos x="16" y="574"/>
                  </a:cxn>
                  <a:cxn ang="0">
                    <a:pos x="16" y="547"/>
                  </a:cxn>
                  <a:cxn ang="0">
                    <a:pos x="24" y="492"/>
                  </a:cxn>
                  <a:cxn ang="0">
                    <a:pos x="24" y="452"/>
                  </a:cxn>
                  <a:cxn ang="0">
                    <a:pos x="32" y="405"/>
                  </a:cxn>
                  <a:cxn ang="0">
                    <a:pos x="32" y="370"/>
                  </a:cxn>
                  <a:cxn ang="0">
                    <a:pos x="32" y="343"/>
                  </a:cxn>
                  <a:cxn ang="0">
                    <a:pos x="40" y="310"/>
                  </a:cxn>
                  <a:cxn ang="0">
                    <a:pos x="40" y="282"/>
                  </a:cxn>
                  <a:cxn ang="0">
                    <a:pos x="40" y="276"/>
                  </a:cxn>
                  <a:cxn ang="0">
                    <a:pos x="40" y="256"/>
                  </a:cxn>
                  <a:cxn ang="0">
                    <a:pos x="40" y="216"/>
                  </a:cxn>
                  <a:cxn ang="0">
                    <a:pos x="40" y="162"/>
                  </a:cxn>
                  <a:cxn ang="0">
                    <a:pos x="40" y="120"/>
                  </a:cxn>
                  <a:cxn ang="0">
                    <a:pos x="32" y="93"/>
                  </a:cxn>
                  <a:cxn ang="0">
                    <a:pos x="32" y="87"/>
                  </a:cxn>
                  <a:cxn ang="0">
                    <a:pos x="24" y="59"/>
                  </a:cxn>
                  <a:cxn ang="0">
                    <a:pos x="16" y="40"/>
                  </a:cxn>
                  <a:cxn ang="0">
                    <a:pos x="16" y="26"/>
                  </a:cxn>
                  <a:cxn ang="0">
                    <a:pos x="16" y="19"/>
                  </a:cxn>
                  <a:cxn ang="0">
                    <a:pos x="7" y="0"/>
                  </a:cxn>
                  <a:cxn ang="0">
                    <a:pos x="0" y="13"/>
                  </a:cxn>
                  <a:cxn ang="0">
                    <a:pos x="0" y="19"/>
                  </a:cxn>
                  <a:cxn ang="0">
                    <a:pos x="0" y="32"/>
                  </a:cxn>
                  <a:cxn ang="0">
                    <a:pos x="0" y="46"/>
                  </a:cxn>
                  <a:cxn ang="0">
                    <a:pos x="0" y="59"/>
                  </a:cxn>
                  <a:cxn ang="0">
                    <a:pos x="0" y="80"/>
                  </a:cxn>
                  <a:cxn ang="0">
                    <a:pos x="0" y="87"/>
                  </a:cxn>
                  <a:cxn ang="0">
                    <a:pos x="0" y="107"/>
                  </a:cxn>
                  <a:cxn ang="0">
                    <a:pos x="7" y="155"/>
                  </a:cxn>
                  <a:cxn ang="0">
                    <a:pos x="16" y="209"/>
                  </a:cxn>
                  <a:cxn ang="0">
                    <a:pos x="32" y="263"/>
                  </a:cxn>
                  <a:cxn ang="0">
                    <a:pos x="40" y="290"/>
                  </a:cxn>
                  <a:cxn ang="0">
                    <a:pos x="49" y="310"/>
                  </a:cxn>
                  <a:cxn ang="0">
                    <a:pos x="56" y="330"/>
                  </a:cxn>
                  <a:cxn ang="0">
                    <a:pos x="65" y="357"/>
                  </a:cxn>
                  <a:cxn ang="0">
                    <a:pos x="73" y="385"/>
                  </a:cxn>
                  <a:cxn ang="0">
                    <a:pos x="82" y="405"/>
                  </a:cxn>
                  <a:cxn ang="0">
                    <a:pos x="82" y="425"/>
                  </a:cxn>
                  <a:cxn ang="0">
                    <a:pos x="82" y="439"/>
                  </a:cxn>
                  <a:cxn ang="0">
                    <a:pos x="82" y="459"/>
                  </a:cxn>
                  <a:cxn ang="0">
                    <a:pos x="82" y="466"/>
                  </a:cxn>
                  <a:cxn ang="0">
                    <a:pos x="73" y="499"/>
                  </a:cxn>
                  <a:cxn ang="0">
                    <a:pos x="56" y="540"/>
                  </a:cxn>
                  <a:cxn ang="0">
                    <a:pos x="40" y="587"/>
                  </a:cxn>
                  <a:cxn ang="0">
                    <a:pos x="32" y="608"/>
                  </a:cxn>
                </a:cxnLst>
                <a:rect l="0" t="0" r="r" b="b"/>
                <a:pathLst>
                  <a:path w="83" h="609">
                    <a:moveTo>
                      <a:pt x="16" y="574"/>
                    </a:moveTo>
                    <a:lnTo>
                      <a:pt x="16" y="547"/>
                    </a:lnTo>
                    <a:lnTo>
                      <a:pt x="24" y="492"/>
                    </a:lnTo>
                    <a:lnTo>
                      <a:pt x="24" y="452"/>
                    </a:lnTo>
                    <a:lnTo>
                      <a:pt x="32" y="405"/>
                    </a:lnTo>
                    <a:lnTo>
                      <a:pt x="32" y="370"/>
                    </a:lnTo>
                    <a:lnTo>
                      <a:pt x="32" y="343"/>
                    </a:lnTo>
                    <a:lnTo>
                      <a:pt x="40" y="310"/>
                    </a:lnTo>
                    <a:lnTo>
                      <a:pt x="40" y="282"/>
                    </a:lnTo>
                    <a:lnTo>
                      <a:pt x="40" y="276"/>
                    </a:lnTo>
                    <a:lnTo>
                      <a:pt x="40" y="256"/>
                    </a:lnTo>
                    <a:lnTo>
                      <a:pt x="40" y="216"/>
                    </a:lnTo>
                    <a:lnTo>
                      <a:pt x="40" y="162"/>
                    </a:lnTo>
                    <a:lnTo>
                      <a:pt x="40" y="120"/>
                    </a:lnTo>
                    <a:lnTo>
                      <a:pt x="32" y="93"/>
                    </a:lnTo>
                    <a:lnTo>
                      <a:pt x="32" y="87"/>
                    </a:lnTo>
                    <a:lnTo>
                      <a:pt x="24" y="59"/>
                    </a:lnTo>
                    <a:lnTo>
                      <a:pt x="16" y="40"/>
                    </a:lnTo>
                    <a:lnTo>
                      <a:pt x="16" y="26"/>
                    </a:lnTo>
                    <a:lnTo>
                      <a:pt x="16" y="19"/>
                    </a:lnTo>
                    <a:lnTo>
                      <a:pt x="7" y="0"/>
                    </a:lnTo>
                    <a:lnTo>
                      <a:pt x="0" y="13"/>
                    </a:lnTo>
                    <a:lnTo>
                      <a:pt x="0" y="19"/>
                    </a:lnTo>
                    <a:lnTo>
                      <a:pt x="0" y="32"/>
                    </a:lnTo>
                    <a:lnTo>
                      <a:pt x="0" y="46"/>
                    </a:lnTo>
                    <a:lnTo>
                      <a:pt x="0" y="59"/>
                    </a:lnTo>
                    <a:lnTo>
                      <a:pt x="0" y="80"/>
                    </a:lnTo>
                    <a:lnTo>
                      <a:pt x="0" y="87"/>
                    </a:lnTo>
                    <a:lnTo>
                      <a:pt x="0" y="107"/>
                    </a:lnTo>
                    <a:lnTo>
                      <a:pt x="7" y="155"/>
                    </a:lnTo>
                    <a:lnTo>
                      <a:pt x="16" y="209"/>
                    </a:lnTo>
                    <a:lnTo>
                      <a:pt x="32" y="263"/>
                    </a:lnTo>
                    <a:lnTo>
                      <a:pt x="40" y="290"/>
                    </a:lnTo>
                    <a:lnTo>
                      <a:pt x="49" y="310"/>
                    </a:lnTo>
                    <a:lnTo>
                      <a:pt x="56" y="330"/>
                    </a:lnTo>
                    <a:lnTo>
                      <a:pt x="65" y="357"/>
                    </a:lnTo>
                    <a:lnTo>
                      <a:pt x="73" y="385"/>
                    </a:lnTo>
                    <a:lnTo>
                      <a:pt x="82" y="405"/>
                    </a:lnTo>
                    <a:lnTo>
                      <a:pt x="82" y="425"/>
                    </a:lnTo>
                    <a:lnTo>
                      <a:pt x="82" y="439"/>
                    </a:lnTo>
                    <a:lnTo>
                      <a:pt x="82" y="459"/>
                    </a:lnTo>
                    <a:lnTo>
                      <a:pt x="82" y="466"/>
                    </a:lnTo>
                    <a:lnTo>
                      <a:pt x="73" y="499"/>
                    </a:lnTo>
                    <a:lnTo>
                      <a:pt x="56" y="540"/>
                    </a:lnTo>
                    <a:lnTo>
                      <a:pt x="40" y="587"/>
                    </a:lnTo>
                    <a:lnTo>
                      <a:pt x="32" y="608"/>
                    </a:lnTo>
                  </a:path>
                </a:pathLst>
              </a:custGeom>
              <a:solidFill>
                <a:schemeClr val="accent1"/>
              </a:solidFill>
              <a:ln w="12700" cap="rnd" cmpd="sng">
                <a:solidFill>
                  <a:schemeClr val="tx1"/>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grpSp>
            <p:nvGrpSpPr>
              <p:cNvPr id="7614" name="Group 948"/>
              <p:cNvGrpSpPr>
                <a:grpSpLocks/>
              </p:cNvGrpSpPr>
              <p:nvPr/>
            </p:nvGrpSpPr>
            <p:grpSpPr bwMode="auto">
              <a:xfrm>
                <a:off x="3141" y="875"/>
                <a:ext cx="579" cy="685"/>
                <a:chOff x="3418" y="841"/>
                <a:chExt cx="614" cy="758"/>
              </a:xfrm>
            </p:grpSpPr>
            <p:sp>
              <p:nvSpPr>
                <p:cNvPr id="8117" name="Freeform 949"/>
                <p:cNvSpPr>
                  <a:spLocks/>
                </p:cNvSpPr>
                <p:nvPr/>
              </p:nvSpPr>
              <p:spPr bwMode="auto">
                <a:xfrm>
                  <a:off x="3555" y="1401"/>
                  <a:ext cx="266" cy="198"/>
                </a:xfrm>
                <a:custGeom>
                  <a:avLst/>
                  <a:gdLst/>
                  <a:ahLst/>
                  <a:cxnLst>
                    <a:cxn ang="0">
                      <a:pos x="0" y="197"/>
                    </a:cxn>
                    <a:cxn ang="0">
                      <a:pos x="23" y="190"/>
                    </a:cxn>
                    <a:cxn ang="0">
                      <a:pos x="48" y="176"/>
                    </a:cxn>
                    <a:cxn ang="0">
                      <a:pos x="71" y="169"/>
                    </a:cxn>
                    <a:cxn ang="0">
                      <a:pos x="103" y="156"/>
                    </a:cxn>
                    <a:cxn ang="0">
                      <a:pos x="127" y="149"/>
                    </a:cxn>
                    <a:cxn ang="0">
                      <a:pos x="135" y="142"/>
                    </a:cxn>
                    <a:cxn ang="0">
                      <a:pos x="152" y="136"/>
                    </a:cxn>
                    <a:cxn ang="0">
                      <a:pos x="159" y="129"/>
                    </a:cxn>
                    <a:cxn ang="0">
                      <a:pos x="168" y="121"/>
                    </a:cxn>
                    <a:cxn ang="0">
                      <a:pos x="175" y="115"/>
                    </a:cxn>
                    <a:cxn ang="0">
                      <a:pos x="192" y="102"/>
                    </a:cxn>
                    <a:cxn ang="0">
                      <a:pos x="208" y="81"/>
                    </a:cxn>
                    <a:cxn ang="0">
                      <a:pos x="216" y="60"/>
                    </a:cxn>
                    <a:cxn ang="0">
                      <a:pos x="216" y="54"/>
                    </a:cxn>
                    <a:cxn ang="0">
                      <a:pos x="224" y="40"/>
                    </a:cxn>
                    <a:cxn ang="0">
                      <a:pos x="232" y="27"/>
                    </a:cxn>
                    <a:cxn ang="0">
                      <a:pos x="241" y="13"/>
                    </a:cxn>
                    <a:cxn ang="0">
                      <a:pos x="248" y="0"/>
                    </a:cxn>
                    <a:cxn ang="0">
                      <a:pos x="257" y="0"/>
                    </a:cxn>
                    <a:cxn ang="0">
                      <a:pos x="265" y="6"/>
                    </a:cxn>
                    <a:cxn ang="0">
                      <a:pos x="265" y="13"/>
                    </a:cxn>
                    <a:cxn ang="0">
                      <a:pos x="265" y="20"/>
                    </a:cxn>
                    <a:cxn ang="0">
                      <a:pos x="265" y="27"/>
                    </a:cxn>
                    <a:cxn ang="0">
                      <a:pos x="257" y="40"/>
                    </a:cxn>
                    <a:cxn ang="0">
                      <a:pos x="248" y="54"/>
                    </a:cxn>
                    <a:cxn ang="0">
                      <a:pos x="241" y="60"/>
                    </a:cxn>
                    <a:cxn ang="0">
                      <a:pos x="232" y="75"/>
                    </a:cxn>
                    <a:cxn ang="0">
                      <a:pos x="208" y="94"/>
                    </a:cxn>
                    <a:cxn ang="0">
                      <a:pos x="192" y="102"/>
                    </a:cxn>
                    <a:cxn ang="0">
                      <a:pos x="175" y="108"/>
                    </a:cxn>
                    <a:cxn ang="0">
                      <a:pos x="159" y="115"/>
                    </a:cxn>
                    <a:cxn ang="0">
                      <a:pos x="143" y="121"/>
                    </a:cxn>
                    <a:cxn ang="0">
                      <a:pos x="135" y="129"/>
                    </a:cxn>
                    <a:cxn ang="0">
                      <a:pos x="110" y="142"/>
                    </a:cxn>
                    <a:cxn ang="0">
                      <a:pos x="94" y="142"/>
                    </a:cxn>
                    <a:cxn ang="0">
                      <a:pos x="79" y="149"/>
                    </a:cxn>
                    <a:cxn ang="0">
                      <a:pos x="40" y="169"/>
                    </a:cxn>
                    <a:cxn ang="0">
                      <a:pos x="23" y="176"/>
                    </a:cxn>
                    <a:cxn ang="0">
                      <a:pos x="16" y="183"/>
                    </a:cxn>
                    <a:cxn ang="0">
                      <a:pos x="7" y="183"/>
                    </a:cxn>
                    <a:cxn ang="0">
                      <a:pos x="0" y="183"/>
                    </a:cxn>
                    <a:cxn ang="0">
                      <a:pos x="7" y="176"/>
                    </a:cxn>
                    <a:cxn ang="0">
                      <a:pos x="16" y="169"/>
                    </a:cxn>
                    <a:cxn ang="0">
                      <a:pos x="32" y="156"/>
                    </a:cxn>
                    <a:cxn ang="0">
                      <a:pos x="48" y="129"/>
                    </a:cxn>
                    <a:cxn ang="0">
                      <a:pos x="56" y="115"/>
                    </a:cxn>
                    <a:cxn ang="0">
                      <a:pos x="64" y="102"/>
                    </a:cxn>
                    <a:cxn ang="0">
                      <a:pos x="71" y="94"/>
                    </a:cxn>
                    <a:cxn ang="0">
                      <a:pos x="79" y="88"/>
                    </a:cxn>
                    <a:cxn ang="0">
                      <a:pos x="86" y="81"/>
                    </a:cxn>
                    <a:cxn ang="0">
                      <a:pos x="86" y="88"/>
                    </a:cxn>
                    <a:cxn ang="0">
                      <a:pos x="86" y="94"/>
                    </a:cxn>
                    <a:cxn ang="0">
                      <a:pos x="86" y="102"/>
                    </a:cxn>
                    <a:cxn ang="0">
                      <a:pos x="79" y="115"/>
                    </a:cxn>
                    <a:cxn ang="0">
                      <a:pos x="64" y="136"/>
                    </a:cxn>
                    <a:cxn ang="0">
                      <a:pos x="40" y="156"/>
                    </a:cxn>
                    <a:cxn ang="0">
                      <a:pos x="23" y="169"/>
                    </a:cxn>
                  </a:cxnLst>
                  <a:rect l="0" t="0" r="r" b="b"/>
                  <a:pathLst>
                    <a:path w="266" h="198">
                      <a:moveTo>
                        <a:pt x="0" y="197"/>
                      </a:moveTo>
                      <a:lnTo>
                        <a:pt x="23" y="190"/>
                      </a:lnTo>
                      <a:lnTo>
                        <a:pt x="48" y="176"/>
                      </a:lnTo>
                      <a:lnTo>
                        <a:pt x="71" y="169"/>
                      </a:lnTo>
                      <a:lnTo>
                        <a:pt x="103" y="156"/>
                      </a:lnTo>
                      <a:lnTo>
                        <a:pt x="127" y="149"/>
                      </a:lnTo>
                      <a:lnTo>
                        <a:pt x="135" y="142"/>
                      </a:lnTo>
                      <a:lnTo>
                        <a:pt x="152" y="136"/>
                      </a:lnTo>
                      <a:lnTo>
                        <a:pt x="159" y="129"/>
                      </a:lnTo>
                      <a:lnTo>
                        <a:pt x="168" y="121"/>
                      </a:lnTo>
                      <a:lnTo>
                        <a:pt x="175" y="115"/>
                      </a:lnTo>
                      <a:lnTo>
                        <a:pt x="192" y="102"/>
                      </a:lnTo>
                      <a:lnTo>
                        <a:pt x="208" y="81"/>
                      </a:lnTo>
                      <a:lnTo>
                        <a:pt x="216" y="60"/>
                      </a:lnTo>
                      <a:lnTo>
                        <a:pt x="216" y="54"/>
                      </a:lnTo>
                      <a:lnTo>
                        <a:pt x="224" y="40"/>
                      </a:lnTo>
                      <a:lnTo>
                        <a:pt x="232" y="27"/>
                      </a:lnTo>
                      <a:lnTo>
                        <a:pt x="241" y="13"/>
                      </a:lnTo>
                      <a:lnTo>
                        <a:pt x="248" y="0"/>
                      </a:lnTo>
                      <a:lnTo>
                        <a:pt x="257" y="0"/>
                      </a:lnTo>
                      <a:lnTo>
                        <a:pt x="265" y="6"/>
                      </a:lnTo>
                      <a:lnTo>
                        <a:pt x="265" y="13"/>
                      </a:lnTo>
                      <a:lnTo>
                        <a:pt x="265" y="20"/>
                      </a:lnTo>
                      <a:lnTo>
                        <a:pt x="265" y="27"/>
                      </a:lnTo>
                      <a:lnTo>
                        <a:pt x="257" y="40"/>
                      </a:lnTo>
                      <a:lnTo>
                        <a:pt x="248" y="54"/>
                      </a:lnTo>
                      <a:lnTo>
                        <a:pt x="241" y="60"/>
                      </a:lnTo>
                      <a:lnTo>
                        <a:pt x="232" y="75"/>
                      </a:lnTo>
                      <a:lnTo>
                        <a:pt x="208" y="94"/>
                      </a:lnTo>
                      <a:lnTo>
                        <a:pt x="192" y="102"/>
                      </a:lnTo>
                      <a:lnTo>
                        <a:pt x="175" y="108"/>
                      </a:lnTo>
                      <a:lnTo>
                        <a:pt x="159" y="115"/>
                      </a:lnTo>
                      <a:lnTo>
                        <a:pt x="143" y="121"/>
                      </a:lnTo>
                      <a:lnTo>
                        <a:pt x="135" y="129"/>
                      </a:lnTo>
                      <a:lnTo>
                        <a:pt x="110" y="142"/>
                      </a:lnTo>
                      <a:lnTo>
                        <a:pt x="94" y="142"/>
                      </a:lnTo>
                      <a:lnTo>
                        <a:pt x="79" y="149"/>
                      </a:lnTo>
                      <a:lnTo>
                        <a:pt x="40" y="169"/>
                      </a:lnTo>
                      <a:lnTo>
                        <a:pt x="23" y="176"/>
                      </a:lnTo>
                      <a:lnTo>
                        <a:pt x="16" y="183"/>
                      </a:lnTo>
                      <a:lnTo>
                        <a:pt x="7" y="183"/>
                      </a:lnTo>
                      <a:lnTo>
                        <a:pt x="0" y="183"/>
                      </a:lnTo>
                      <a:lnTo>
                        <a:pt x="7" y="176"/>
                      </a:lnTo>
                      <a:lnTo>
                        <a:pt x="16" y="169"/>
                      </a:lnTo>
                      <a:lnTo>
                        <a:pt x="32" y="156"/>
                      </a:lnTo>
                      <a:lnTo>
                        <a:pt x="48" y="129"/>
                      </a:lnTo>
                      <a:lnTo>
                        <a:pt x="56" y="115"/>
                      </a:lnTo>
                      <a:lnTo>
                        <a:pt x="64" y="102"/>
                      </a:lnTo>
                      <a:lnTo>
                        <a:pt x="71" y="94"/>
                      </a:lnTo>
                      <a:lnTo>
                        <a:pt x="79" y="88"/>
                      </a:lnTo>
                      <a:lnTo>
                        <a:pt x="86" y="81"/>
                      </a:lnTo>
                      <a:lnTo>
                        <a:pt x="86" y="88"/>
                      </a:lnTo>
                      <a:lnTo>
                        <a:pt x="86" y="94"/>
                      </a:lnTo>
                      <a:lnTo>
                        <a:pt x="86" y="102"/>
                      </a:lnTo>
                      <a:lnTo>
                        <a:pt x="79" y="115"/>
                      </a:lnTo>
                      <a:lnTo>
                        <a:pt x="64" y="136"/>
                      </a:lnTo>
                      <a:lnTo>
                        <a:pt x="40" y="156"/>
                      </a:lnTo>
                      <a:lnTo>
                        <a:pt x="23" y="169"/>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18" name="Freeform 950"/>
                <p:cNvSpPr>
                  <a:spLocks/>
                </p:cNvSpPr>
                <p:nvPr/>
              </p:nvSpPr>
              <p:spPr bwMode="auto">
                <a:xfrm>
                  <a:off x="3682" y="1253"/>
                  <a:ext cx="50" cy="135"/>
                </a:xfrm>
                <a:custGeom>
                  <a:avLst/>
                  <a:gdLst/>
                  <a:ahLst/>
                  <a:cxnLst>
                    <a:cxn ang="0">
                      <a:pos x="16" y="73"/>
                    </a:cxn>
                    <a:cxn ang="0">
                      <a:pos x="23" y="60"/>
                    </a:cxn>
                    <a:cxn ang="0">
                      <a:pos x="32" y="40"/>
                    </a:cxn>
                    <a:cxn ang="0">
                      <a:pos x="32" y="26"/>
                    </a:cxn>
                    <a:cxn ang="0">
                      <a:pos x="40" y="13"/>
                    </a:cxn>
                    <a:cxn ang="0">
                      <a:pos x="40" y="6"/>
                    </a:cxn>
                    <a:cxn ang="0">
                      <a:pos x="49" y="0"/>
                    </a:cxn>
                    <a:cxn ang="0">
                      <a:pos x="49" y="6"/>
                    </a:cxn>
                    <a:cxn ang="0">
                      <a:pos x="40" y="20"/>
                    </a:cxn>
                    <a:cxn ang="0">
                      <a:pos x="40" y="26"/>
                    </a:cxn>
                    <a:cxn ang="0">
                      <a:pos x="23" y="60"/>
                    </a:cxn>
                    <a:cxn ang="0">
                      <a:pos x="16" y="87"/>
                    </a:cxn>
                    <a:cxn ang="0">
                      <a:pos x="7" y="113"/>
                    </a:cxn>
                    <a:cxn ang="0">
                      <a:pos x="0" y="134"/>
                    </a:cxn>
                  </a:cxnLst>
                  <a:rect l="0" t="0" r="r" b="b"/>
                  <a:pathLst>
                    <a:path w="50" h="135">
                      <a:moveTo>
                        <a:pt x="16" y="73"/>
                      </a:moveTo>
                      <a:lnTo>
                        <a:pt x="23" y="60"/>
                      </a:lnTo>
                      <a:lnTo>
                        <a:pt x="32" y="40"/>
                      </a:lnTo>
                      <a:lnTo>
                        <a:pt x="32" y="26"/>
                      </a:lnTo>
                      <a:lnTo>
                        <a:pt x="40" y="13"/>
                      </a:lnTo>
                      <a:lnTo>
                        <a:pt x="40" y="6"/>
                      </a:lnTo>
                      <a:lnTo>
                        <a:pt x="49" y="0"/>
                      </a:lnTo>
                      <a:lnTo>
                        <a:pt x="49" y="6"/>
                      </a:lnTo>
                      <a:lnTo>
                        <a:pt x="40" y="20"/>
                      </a:lnTo>
                      <a:lnTo>
                        <a:pt x="40" y="26"/>
                      </a:lnTo>
                      <a:lnTo>
                        <a:pt x="23" y="60"/>
                      </a:lnTo>
                      <a:lnTo>
                        <a:pt x="16" y="87"/>
                      </a:lnTo>
                      <a:lnTo>
                        <a:pt x="7" y="113"/>
                      </a:lnTo>
                      <a:lnTo>
                        <a:pt x="0" y="134"/>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19" name="Freeform 951"/>
                <p:cNvSpPr>
                  <a:spLocks/>
                </p:cNvSpPr>
                <p:nvPr/>
              </p:nvSpPr>
              <p:spPr bwMode="auto">
                <a:xfrm>
                  <a:off x="3418" y="969"/>
                  <a:ext cx="249" cy="501"/>
                </a:xfrm>
                <a:custGeom>
                  <a:avLst/>
                  <a:gdLst/>
                  <a:ahLst/>
                  <a:cxnLst>
                    <a:cxn ang="0">
                      <a:pos x="208" y="485"/>
                    </a:cxn>
                    <a:cxn ang="0">
                      <a:pos x="200" y="459"/>
                    </a:cxn>
                    <a:cxn ang="0">
                      <a:pos x="193" y="418"/>
                    </a:cxn>
                    <a:cxn ang="0">
                      <a:pos x="186" y="378"/>
                    </a:cxn>
                    <a:cxn ang="0">
                      <a:pos x="177" y="337"/>
                    </a:cxn>
                    <a:cxn ang="0">
                      <a:pos x="169" y="303"/>
                    </a:cxn>
                    <a:cxn ang="0">
                      <a:pos x="160" y="276"/>
                    </a:cxn>
                    <a:cxn ang="0">
                      <a:pos x="153" y="249"/>
                    </a:cxn>
                    <a:cxn ang="0">
                      <a:pos x="144" y="222"/>
                    </a:cxn>
                    <a:cxn ang="0">
                      <a:pos x="144" y="216"/>
                    </a:cxn>
                    <a:cxn ang="0">
                      <a:pos x="137" y="195"/>
                    </a:cxn>
                    <a:cxn ang="0">
                      <a:pos x="120" y="161"/>
                    </a:cxn>
                    <a:cxn ang="0">
                      <a:pos x="104" y="128"/>
                    </a:cxn>
                    <a:cxn ang="0">
                      <a:pos x="80" y="87"/>
                    </a:cxn>
                    <a:cxn ang="0">
                      <a:pos x="64" y="66"/>
                    </a:cxn>
                    <a:cxn ang="0">
                      <a:pos x="56" y="53"/>
                    </a:cxn>
                    <a:cxn ang="0">
                      <a:pos x="47" y="46"/>
                    </a:cxn>
                    <a:cxn ang="0">
                      <a:pos x="32" y="27"/>
                    </a:cxn>
                    <a:cxn ang="0">
                      <a:pos x="23" y="20"/>
                    </a:cxn>
                    <a:cxn ang="0">
                      <a:pos x="16" y="6"/>
                    </a:cxn>
                    <a:cxn ang="0">
                      <a:pos x="7" y="0"/>
                    </a:cxn>
                    <a:cxn ang="0">
                      <a:pos x="0" y="0"/>
                    </a:cxn>
                    <a:cxn ang="0">
                      <a:pos x="0" y="6"/>
                    </a:cxn>
                    <a:cxn ang="0">
                      <a:pos x="7" y="20"/>
                    </a:cxn>
                    <a:cxn ang="0">
                      <a:pos x="7" y="27"/>
                    </a:cxn>
                    <a:cxn ang="0">
                      <a:pos x="16" y="46"/>
                    </a:cxn>
                    <a:cxn ang="0">
                      <a:pos x="23" y="59"/>
                    </a:cxn>
                    <a:cxn ang="0">
                      <a:pos x="32" y="73"/>
                    </a:cxn>
                    <a:cxn ang="0">
                      <a:pos x="32" y="80"/>
                    </a:cxn>
                    <a:cxn ang="0">
                      <a:pos x="40" y="101"/>
                    </a:cxn>
                    <a:cxn ang="0">
                      <a:pos x="56" y="128"/>
                    </a:cxn>
                    <a:cxn ang="0">
                      <a:pos x="89" y="175"/>
                    </a:cxn>
                    <a:cxn ang="0">
                      <a:pos x="120" y="208"/>
                    </a:cxn>
                    <a:cxn ang="0">
                      <a:pos x="144" y="229"/>
                    </a:cxn>
                    <a:cxn ang="0">
                      <a:pos x="153" y="235"/>
                    </a:cxn>
                    <a:cxn ang="0">
                      <a:pos x="177" y="255"/>
                    </a:cxn>
                    <a:cxn ang="0">
                      <a:pos x="193" y="269"/>
                    </a:cxn>
                    <a:cxn ang="0">
                      <a:pos x="208" y="282"/>
                    </a:cxn>
                    <a:cxn ang="0">
                      <a:pos x="224" y="303"/>
                    </a:cxn>
                    <a:cxn ang="0">
                      <a:pos x="231" y="316"/>
                    </a:cxn>
                    <a:cxn ang="0">
                      <a:pos x="240" y="330"/>
                    </a:cxn>
                    <a:cxn ang="0">
                      <a:pos x="248" y="351"/>
                    </a:cxn>
                    <a:cxn ang="0">
                      <a:pos x="248" y="364"/>
                    </a:cxn>
                    <a:cxn ang="0">
                      <a:pos x="248" y="391"/>
                    </a:cxn>
                    <a:cxn ang="0">
                      <a:pos x="248" y="425"/>
                    </a:cxn>
                    <a:cxn ang="0">
                      <a:pos x="240" y="479"/>
                    </a:cxn>
                    <a:cxn ang="0">
                      <a:pos x="240" y="500"/>
                    </a:cxn>
                  </a:cxnLst>
                  <a:rect l="0" t="0" r="r" b="b"/>
                  <a:pathLst>
                    <a:path w="249" h="501">
                      <a:moveTo>
                        <a:pt x="208" y="485"/>
                      </a:moveTo>
                      <a:lnTo>
                        <a:pt x="200" y="459"/>
                      </a:lnTo>
                      <a:lnTo>
                        <a:pt x="193" y="418"/>
                      </a:lnTo>
                      <a:lnTo>
                        <a:pt x="186" y="378"/>
                      </a:lnTo>
                      <a:lnTo>
                        <a:pt x="177" y="337"/>
                      </a:lnTo>
                      <a:lnTo>
                        <a:pt x="169" y="303"/>
                      </a:lnTo>
                      <a:lnTo>
                        <a:pt x="160" y="276"/>
                      </a:lnTo>
                      <a:lnTo>
                        <a:pt x="153" y="249"/>
                      </a:lnTo>
                      <a:lnTo>
                        <a:pt x="144" y="222"/>
                      </a:lnTo>
                      <a:lnTo>
                        <a:pt x="144" y="216"/>
                      </a:lnTo>
                      <a:lnTo>
                        <a:pt x="137" y="195"/>
                      </a:lnTo>
                      <a:lnTo>
                        <a:pt x="120" y="161"/>
                      </a:lnTo>
                      <a:lnTo>
                        <a:pt x="104" y="128"/>
                      </a:lnTo>
                      <a:lnTo>
                        <a:pt x="80" y="87"/>
                      </a:lnTo>
                      <a:lnTo>
                        <a:pt x="64" y="66"/>
                      </a:lnTo>
                      <a:lnTo>
                        <a:pt x="56" y="53"/>
                      </a:lnTo>
                      <a:lnTo>
                        <a:pt x="47" y="46"/>
                      </a:lnTo>
                      <a:lnTo>
                        <a:pt x="32" y="27"/>
                      </a:lnTo>
                      <a:lnTo>
                        <a:pt x="23" y="20"/>
                      </a:lnTo>
                      <a:lnTo>
                        <a:pt x="16" y="6"/>
                      </a:lnTo>
                      <a:lnTo>
                        <a:pt x="7" y="0"/>
                      </a:lnTo>
                      <a:lnTo>
                        <a:pt x="0" y="0"/>
                      </a:lnTo>
                      <a:lnTo>
                        <a:pt x="0" y="6"/>
                      </a:lnTo>
                      <a:lnTo>
                        <a:pt x="7" y="20"/>
                      </a:lnTo>
                      <a:lnTo>
                        <a:pt x="7" y="27"/>
                      </a:lnTo>
                      <a:lnTo>
                        <a:pt x="16" y="46"/>
                      </a:lnTo>
                      <a:lnTo>
                        <a:pt x="23" y="59"/>
                      </a:lnTo>
                      <a:lnTo>
                        <a:pt x="32" y="73"/>
                      </a:lnTo>
                      <a:lnTo>
                        <a:pt x="32" y="80"/>
                      </a:lnTo>
                      <a:lnTo>
                        <a:pt x="40" y="101"/>
                      </a:lnTo>
                      <a:lnTo>
                        <a:pt x="56" y="128"/>
                      </a:lnTo>
                      <a:lnTo>
                        <a:pt x="89" y="175"/>
                      </a:lnTo>
                      <a:lnTo>
                        <a:pt x="120" y="208"/>
                      </a:lnTo>
                      <a:lnTo>
                        <a:pt x="144" y="229"/>
                      </a:lnTo>
                      <a:lnTo>
                        <a:pt x="153" y="235"/>
                      </a:lnTo>
                      <a:lnTo>
                        <a:pt x="177" y="255"/>
                      </a:lnTo>
                      <a:lnTo>
                        <a:pt x="193" y="269"/>
                      </a:lnTo>
                      <a:lnTo>
                        <a:pt x="208" y="282"/>
                      </a:lnTo>
                      <a:lnTo>
                        <a:pt x="224" y="303"/>
                      </a:lnTo>
                      <a:lnTo>
                        <a:pt x="231" y="316"/>
                      </a:lnTo>
                      <a:lnTo>
                        <a:pt x="240" y="330"/>
                      </a:lnTo>
                      <a:lnTo>
                        <a:pt x="248" y="351"/>
                      </a:lnTo>
                      <a:lnTo>
                        <a:pt x="248" y="364"/>
                      </a:lnTo>
                      <a:lnTo>
                        <a:pt x="248" y="391"/>
                      </a:lnTo>
                      <a:lnTo>
                        <a:pt x="248" y="425"/>
                      </a:lnTo>
                      <a:lnTo>
                        <a:pt x="240" y="479"/>
                      </a:lnTo>
                      <a:lnTo>
                        <a:pt x="240" y="500"/>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20" name="Freeform 952"/>
                <p:cNvSpPr>
                  <a:spLocks/>
                </p:cNvSpPr>
                <p:nvPr/>
              </p:nvSpPr>
              <p:spPr bwMode="auto">
                <a:xfrm>
                  <a:off x="3658" y="1017"/>
                  <a:ext cx="374" cy="399"/>
                </a:xfrm>
                <a:custGeom>
                  <a:avLst/>
                  <a:gdLst/>
                  <a:ahLst/>
                  <a:cxnLst>
                    <a:cxn ang="0">
                      <a:pos x="0" y="398"/>
                    </a:cxn>
                    <a:cxn ang="0">
                      <a:pos x="15" y="378"/>
                    </a:cxn>
                    <a:cxn ang="0">
                      <a:pos x="40" y="357"/>
                    </a:cxn>
                    <a:cxn ang="0">
                      <a:pos x="72" y="330"/>
                    </a:cxn>
                    <a:cxn ang="0">
                      <a:pos x="104" y="310"/>
                    </a:cxn>
                    <a:cxn ang="0">
                      <a:pos x="120" y="297"/>
                    </a:cxn>
                    <a:cxn ang="0">
                      <a:pos x="145" y="276"/>
                    </a:cxn>
                    <a:cxn ang="0">
                      <a:pos x="202" y="229"/>
                    </a:cxn>
                    <a:cxn ang="0">
                      <a:pos x="234" y="202"/>
                    </a:cxn>
                    <a:cxn ang="0">
                      <a:pos x="251" y="189"/>
                    </a:cxn>
                    <a:cxn ang="0">
                      <a:pos x="275" y="156"/>
                    </a:cxn>
                    <a:cxn ang="0">
                      <a:pos x="299" y="122"/>
                    </a:cxn>
                    <a:cxn ang="0">
                      <a:pos x="324" y="95"/>
                    </a:cxn>
                    <a:cxn ang="0">
                      <a:pos x="340" y="74"/>
                    </a:cxn>
                    <a:cxn ang="0">
                      <a:pos x="347" y="61"/>
                    </a:cxn>
                    <a:cxn ang="0">
                      <a:pos x="356" y="47"/>
                    </a:cxn>
                    <a:cxn ang="0">
                      <a:pos x="364" y="34"/>
                    </a:cxn>
                    <a:cxn ang="0">
                      <a:pos x="373" y="27"/>
                    </a:cxn>
                    <a:cxn ang="0">
                      <a:pos x="373" y="14"/>
                    </a:cxn>
                    <a:cxn ang="0">
                      <a:pos x="373" y="0"/>
                    </a:cxn>
                    <a:cxn ang="0">
                      <a:pos x="364" y="7"/>
                    </a:cxn>
                    <a:cxn ang="0">
                      <a:pos x="347" y="14"/>
                    </a:cxn>
                    <a:cxn ang="0">
                      <a:pos x="340" y="27"/>
                    </a:cxn>
                    <a:cxn ang="0">
                      <a:pos x="331" y="34"/>
                    </a:cxn>
                    <a:cxn ang="0">
                      <a:pos x="315" y="47"/>
                    </a:cxn>
                    <a:cxn ang="0">
                      <a:pos x="299" y="74"/>
                    </a:cxn>
                    <a:cxn ang="0">
                      <a:pos x="282" y="101"/>
                    </a:cxn>
                    <a:cxn ang="0">
                      <a:pos x="267" y="128"/>
                    </a:cxn>
                    <a:cxn ang="0">
                      <a:pos x="258" y="142"/>
                    </a:cxn>
                    <a:cxn ang="0">
                      <a:pos x="251" y="156"/>
                    </a:cxn>
                    <a:cxn ang="0">
                      <a:pos x="234" y="183"/>
                    </a:cxn>
                    <a:cxn ang="0">
                      <a:pos x="218" y="209"/>
                    </a:cxn>
                    <a:cxn ang="0">
                      <a:pos x="202" y="236"/>
                    </a:cxn>
                    <a:cxn ang="0">
                      <a:pos x="193" y="256"/>
                    </a:cxn>
                    <a:cxn ang="0">
                      <a:pos x="178" y="276"/>
                    </a:cxn>
                    <a:cxn ang="0">
                      <a:pos x="169" y="290"/>
                    </a:cxn>
                    <a:cxn ang="0">
                      <a:pos x="162" y="303"/>
                    </a:cxn>
                    <a:cxn ang="0">
                      <a:pos x="153" y="317"/>
                    </a:cxn>
                    <a:cxn ang="0">
                      <a:pos x="137" y="330"/>
                    </a:cxn>
                    <a:cxn ang="0">
                      <a:pos x="113" y="344"/>
                    </a:cxn>
                    <a:cxn ang="0">
                      <a:pos x="89" y="351"/>
                    </a:cxn>
                    <a:cxn ang="0">
                      <a:pos x="72" y="357"/>
                    </a:cxn>
                    <a:cxn ang="0">
                      <a:pos x="56" y="364"/>
                    </a:cxn>
                    <a:cxn ang="0">
                      <a:pos x="31" y="364"/>
                    </a:cxn>
                    <a:cxn ang="0">
                      <a:pos x="15" y="371"/>
                    </a:cxn>
                    <a:cxn ang="0">
                      <a:pos x="7" y="378"/>
                    </a:cxn>
                  </a:cxnLst>
                  <a:rect l="0" t="0" r="r" b="b"/>
                  <a:pathLst>
                    <a:path w="374" h="399">
                      <a:moveTo>
                        <a:pt x="0" y="398"/>
                      </a:moveTo>
                      <a:lnTo>
                        <a:pt x="15" y="378"/>
                      </a:lnTo>
                      <a:lnTo>
                        <a:pt x="40" y="357"/>
                      </a:lnTo>
                      <a:lnTo>
                        <a:pt x="72" y="330"/>
                      </a:lnTo>
                      <a:lnTo>
                        <a:pt x="104" y="310"/>
                      </a:lnTo>
                      <a:lnTo>
                        <a:pt x="120" y="297"/>
                      </a:lnTo>
                      <a:lnTo>
                        <a:pt x="145" y="276"/>
                      </a:lnTo>
                      <a:lnTo>
                        <a:pt x="202" y="229"/>
                      </a:lnTo>
                      <a:lnTo>
                        <a:pt x="234" y="202"/>
                      </a:lnTo>
                      <a:lnTo>
                        <a:pt x="251" y="189"/>
                      </a:lnTo>
                      <a:lnTo>
                        <a:pt x="275" y="156"/>
                      </a:lnTo>
                      <a:lnTo>
                        <a:pt x="299" y="122"/>
                      </a:lnTo>
                      <a:lnTo>
                        <a:pt x="324" y="95"/>
                      </a:lnTo>
                      <a:lnTo>
                        <a:pt x="340" y="74"/>
                      </a:lnTo>
                      <a:lnTo>
                        <a:pt x="347" y="61"/>
                      </a:lnTo>
                      <a:lnTo>
                        <a:pt x="356" y="47"/>
                      </a:lnTo>
                      <a:lnTo>
                        <a:pt x="364" y="34"/>
                      </a:lnTo>
                      <a:lnTo>
                        <a:pt x="373" y="27"/>
                      </a:lnTo>
                      <a:lnTo>
                        <a:pt x="373" y="14"/>
                      </a:lnTo>
                      <a:lnTo>
                        <a:pt x="373" y="0"/>
                      </a:lnTo>
                      <a:lnTo>
                        <a:pt x="364" y="7"/>
                      </a:lnTo>
                      <a:lnTo>
                        <a:pt x="347" y="14"/>
                      </a:lnTo>
                      <a:lnTo>
                        <a:pt x="340" y="27"/>
                      </a:lnTo>
                      <a:lnTo>
                        <a:pt x="331" y="34"/>
                      </a:lnTo>
                      <a:lnTo>
                        <a:pt x="315" y="47"/>
                      </a:lnTo>
                      <a:lnTo>
                        <a:pt x="299" y="74"/>
                      </a:lnTo>
                      <a:lnTo>
                        <a:pt x="282" y="101"/>
                      </a:lnTo>
                      <a:lnTo>
                        <a:pt x="267" y="128"/>
                      </a:lnTo>
                      <a:lnTo>
                        <a:pt x="258" y="142"/>
                      </a:lnTo>
                      <a:lnTo>
                        <a:pt x="251" y="156"/>
                      </a:lnTo>
                      <a:lnTo>
                        <a:pt x="234" y="183"/>
                      </a:lnTo>
                      <a:lnTo>
                        <a:pt x="218" y="209"/>
                      </a:lnTo>
                      <a:lnTo>
                        <a:pt x="202" y="236"/>
                      </a:lnTo>
                      <a:lnTo>
                        <a:pt x="193" y="256"/>
                      </a:lnTo>
                      <a:lnTo>
                        <a:pt x="178" y="276"/>
                      </a:lnTo>
                      <a:lnTo>
                        <a:pt x="169" y="290"/>
                      </a:lnTo>
                      <a:lnTo>
                        <a:pt x="162" y="303"/>
                      </a:lnTo>
                      <a:lnTo>
                        <a:pt x="153" y="317"/>
                      </a:lnTo>
                      <a:lnTo>
                        <a:pt x="137" y="330"/>
                      </a:lnTo>
                      <a:lnTo>
                        <a:pt x="113" y="344"/>
                      </a:lnTo>
                      <a:lnTo>
                        <a:pt x="89" y="351"/>
                      </a:lnTo>
                      <a:lnTo>
                        <a:pt x="72" y="357"/>
                      </a:lnTo>
                      <a:lnTo>
                        <a:pt x="56" y="364"/>
                      </a:lnTo>
                      <a:lnTo>
                        <a:pt x="31" y="364"/>
                      </a:lnTo>
                      <a:lnTo>
                        <a:pt x="15" y="371"/>
                      </a:lnTo>
                      <a:lnTo>
                        <a:pt x="7" y="378"/>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21" name="Line 953"/>
                <p:cNvSpPr>
                  <a:spLocks noChangeShapeType="1"/>
                </p:cNvSpPr>
                <p:nvPr/>
              </p:nvSpPr>
              <p:spPr bwMode="auto">
                <a:xfrm>
                  <a:off x="3612" y="1436"/>
                  <a:ext cx="22" cy="47"/>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8122" name="Freeform 954"/>
                <p:cNvSpPr>
                  <a:spLocks/>
                </p:cNvSpPr>
                <p:nvPr/>
              </p:nvSpPr>
              <p:spPr bwMode="auto">
                <a:xfrm>
                  <a:off x="3658" y="841"/>
                  <a:ext cx="41" cy="515"/>
                </a:xfrm>
                <a:custGeom>
                  <a:avLst/>
                  <a:gdLst/>
                  <a:ahLst/>
                  <a:cxnLst>
                    <a:cxn ang="0">
                      <a:pos x="31" y="514"/>
                    </a:cxn>
                    <a:cxn ang="0">
                      <a:pos x="31" y="494"/>
                    </a:cxn>
                    <a:cxn ang="0">
                      <a:pos x="31" y="459"/>
                    </a:cxn>
                    <a:cxn ang="0">
                      <a:pos x="31" y="425"/>
                    </a:cxn>
                    <a:cxn ang="0">
                      <a:pos x="23" y="385"/>
                    </a:cxn>
                    <a:cxn ang="0">
                      <a:pos x="23" y="372"/>
                    </a:cxn>
                    <a:cxn ang="0">
                      <a:pos x="15" y="345"/>
                    </a:cxn>
                    <a:cxn ang="0">
                      <a:pos x="7" y="284"/>
                    </a:cxn>
                    <a:cxn ang="0">
                      <a:pos x="7" y="250"/>
                    </a:cxn>
                    <a:cxn ang="0">
                      <a:pos x="7" y="236"/>
                    </a:cxn>
                    <a:cxn ang="0">
                      <a:pos x="7" y="196"/>
                    </a:cxn>
                    <a:cxn ang="0">
                      <a:pos x="7" y="155"/>
                    </a:cxn>
                    <a:cxn ang="0">
                      <a:pos x="15" y="102"/>
                    </a:cxn>
                    <a:cxn ang="0">
                      <a:pos x="15" y="81"/>
                    </a:cxn>
                    <a:cxn ang="0">
                      <a:pos x="15" y="74"/>
                    </a:cxn>
                    <a:cxn ang="0">
                      <a:pos x="15" y="54"/>
                    </a:cxn>
                    <a:cxn ang="0">
                      <a:pos x="23" y="27"/>
                    </a:cxn>
                    <a:cxn ang="0">
                      <a:pos x="23" y="14"/>
                    </a:cxn>
                    <a:cxn ang="0">
                      <a:pos x="23" y="7"/>
                    </a:cxn>
                    <a:cxn ang="0">
                      <a:pos x="31" y="0"/>
                    </a:cxn>
                    <a:cxn ang="0">
                      <a:pos x="31" y="7"/>
                    </a:cxn>
                    <a:cxn ang="0">
                      <a:pos x="31" y="14"/>
                    </a:cxn>
                    <a:cxn ang="0">
                      <a:pos x="31" y="27"/>
                    </a:cxn>
                    <a:cxn ang="0">
                      <a:pos x="31" y="54"/>
                    </a:cxn>
                    <a:cxn ang="0">
                      <a:pos x="31" y="74"/>
                    </a:cxn>
                    <a:cxn ang="0">
                      <a:pos x="31" y="95"/>
                    </a:cxn>
                    <a:cxn ang="0">
                      <a:pos x="31" y="129"/>
                    </a:cxn>
                    <a:cxn ang="0">
                      <a:pos x="23" y="169"/>
                    </a:cxn>
                    <a:cxn ang="0">
                      <a:pos x="23" y="182"/>
                    </a:cxn>
                    <a:cxn ang="0">
                      <a:pos x="23" y="196"/>
                    </a:cxn>
                    <a:cxn ang="0">
                      <a:pos x="15" y="230"/>
                    </a:cxn>
                    <a:cxn ang="0">
                      <a:pos x="7" y="270"/>
                    </a:cxn>
                    <a:cxn ang="0">
                      <a:pos x="7" y="291"/>
                    </a:cxn>
                    <a:cxn ang="0">
                      <a:pos x="7" y="311"/>
                    </a:cxn>
                    <a:cxn ang="0">
                      <a:pos x="0" y="338"/>
                    </a:cxn>
                    <a:cxn ang="0">
                      <a:pos x="0" y="359"/>
                    </a:cxn>
                    <a:cxn ang="0">
                      <a:pos x="0" y="366"/>
                    </a:cxn>
                    <a:cxn ang="0">
                      <a:pos x="0" y="372"/>
                    </a:cxn>
                    <a:cxn ang="0">
                      <a:pos x="0" y="378"/>
                    </a:cxn>
                    <a:cxn ang="0">
                      <a:pos x="0" y="398"/>
                    </a:cxn>
                    <a:cxn ang="0">
                      <a:pos x="0" y="419"/>
                    </a:cxn>
                    <a:cxn ang="0">
                      <a:pos x="7" y="432"/>
                    </a:cxn>
                    <a:cxn ang="0">
                      <a:pos x="15" y="446"/>
                    </a:cxn>
                    <a:cxn ang="0">
                      <a:pos x="23" y="459"/>
                    </a:cxn>
                    <a:cxn ang="0">
                      <a:pos x="31" y="473"/>
                    </a:cxn>
                    <a:cxn ang="0">
                      <a:pos x="40" y="480"/>
                    </a:cxn>
                    <a:cxn ang="0">
                      <a:pos x="40" y="486"/>
                    </a:cxn>
                  </a:cxnLst>
                  <a:rect l="0" t="0" r="r" b="b"/>
                  <a:pathLst>
                    <a:path w="41" h="515">
                      <a:moveTo>
                        <a:pt x="31" y="514"/>
                      </a:moveTo>
                      <a:lnTo>
                        <a:pt x="31" y="494"/>
                      </a:lnTo>
                      <a:lnTo>
                        <a:pt x="31" y="459"/>
                      </a:lnTo>
                      <a:lnTo>
                        <a:pt x="31" y="425"/>
                      </a:lnTo>
                      <a:lnTo>
                        <a:pt x="23" y="385"/>
                      </a:lnTo>
                      <a:lnTo>
                        <a:pt x="23" y="372"/>
                      </a:lnTo>
                      <a:lnTo>
                        <a:pt x="15" y="345"/>
                      </a:lnTo>
                      <a:lnTo>
                        <a:pt x="7" y="284"/>
                      </a:lnTo>
                      <a:lnTo>
                        <a:pt x="7" y="250"/>
                      </a:lnTo>
                      <a:lnTo>
                        <a:pt x="7" y="236"/>
                      </a:lnTo>
                      <a:lnTo>
                        <a:pt x="7" y="196"/>
                      </a:lnTo>
                      <a:lnTo>
                        <a:pt x="7" y="155"/>
                      </a:lnTo>
                      <a:lnTo>
                        <a:pt x="15" y="102"/>
                      </a:lnTo>
                      <a:lnTo>
                        <a:pt x="15" y="81"/>
                      </a:lnTo>
                      <a:lnTo>
                        <a:pt x="15" y="74"/>
                      </a:lnTo>
                      <a:lnTo>
                        <a:pt x="15" y="54"/>
                      </a:lnTo>
                      <a:lnTo>
                        <a:pt x="23" y="27"/>
                      </a:lnTo>
                      <a:lnTo>
                        <a:pt x="23" y="14"/>
                      </a:lnTo>
                      <a:lnTo>
                        <a:pt x="23" y="7"/>
                      </a:lnTo>
                      <a:lnTo>
                        <a:pt x="31" y="0"/>
                      </a:lnTo>
                      <a:lnTo>
                        <a:pt x="31" y="7"/>
                      </a:lnTo>
                      <a:lnTo>
                        <a:pt x="31" y="14"/>
                      </a:lnTo>
                      <a:lnTo>
                        <a:pt x="31" y="27"/>
                      </a:lnTo>
                      <a:lnTo>
                        <a:pt x="31" y="54"/>
                      </a:lnTo>
                      <a:lnTo>
                        <a:pt x="31" y="74"/>
                      </a:lnTo>
                      <a:lnTo>
                        <a:pt x="31" y="95"/>
                      </a:lnTo>
                      <a:lnTo>
                        <a:pt x="31" y="129"/>
                      </a:lnTo>
                      <a:lnTo>
                        <a:pt x="23" y="169"/>
                      </a:lnTo>
                      <a:lnTo>
                        <a:pt x="23" y="182"/>
                      </a:lnTo>
                      <a:lnTo>
                        <a:pt x="23" y="196"/>
                      </a:lnTo>
                      <a:lnTo>
                        <a:pt x="15" y="230"/>
                      </a:lnTo>
                      <a:lnTo>
                        <a:pt x="7" y="270"/>
                      </a:lnTo>
                      <a:lnTo>
                        <a:pt x="7" y="291"/>
                      </a:lnTo>
                      <a:lnTo>
                        <a:pt x="7" y="311"/>
                      </a:lnTo>
                      <a:lnTo>
                        <a:pt x="0" y="338"/>
                      </a:lnTo>
                      <a:lnTo>
                        <a:pt x="0" y="359"/>
                      </a:lnTo>
                      <a:lnTo>
                        <a:pt x="0" y="366"/>
                      </a:lnTo>
                      <a:lnTo>
                        <a:pt x="0" y="372"/>
                      </a:lnTo>
                      <a:lnTo>
                        <a:pt x="0" y="378"/>
                      </a:lnTo>
                      <a:lnTo>
                        <a:pt x="0" y="398"/>
                      </a:lnTo>
                      <a:lnTo>
                        <a:pt x="0" y="419"/>
                      </a:lnTo>
                      <a:lnTo>
                        <a:pt x="7" y="432"/>
                      </a:lnTo>
                      <a:lnTo>
                        <a:pt x="15" y="446"/>
                      </a:lnTo>
                      <a:lnTo>
                        <a:pt x="23" y="459"/>
                      </a:lnTo>
                      <a:lnTo>
                        <a:pt x="31" y="473"/>
                      </a:lnTo>
                      <a:lnTo>
                        <a:pt x="40" y="480"/>
                      </a:lnTo>
                      <a:lnTo>
                        <a:pt x="40" y="486"/>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grpSp>
          <p:grpSp>
            <p:nvGrpSpPr>
              <p:cNvPr id="7617" name="Group 955"/>
              <p:cNvGrpSpPr>
                <a:grpSpLocks/>
              </p:cNvGrpSpPr>
              <p:nvPr/>
            </p:nvGrpSpPr>
            <p:grpSpPr bwMode="auto">
              <a:xfrm>
                <a:off x="1862" y="1234"/>
                <a:ext cx="655" cy="373"/>
                <a:chOff x="2062" y="1238"/>
                <a:chExt cx="694" cy="413"/>
              </a:xfrm>
            </p:grpSpPr>
            <p:grpSp>
              <p:nvGrpSpPr>
                <p:cNvPr id="7627" name="Group 956"/>
                <p:cNvGrpSpPr>
                  <a:grpSpLocks/>
                </p:cNvGrpSpPr>
                <p:nvPr/>
              </p:nvGrpSpPr>
              <p:grpSpPr bwMode="auto">
                <a:xfrm>
                  <a:off x="2062" y="1272"/>
                  <a:ext cx="525" cy="359"/>
                  <a:chOff x="2062" y="1272"/>
                  <a:chExt cx="525" cy="359"/>
                </a:xfrm>
              </p:grpSpPr>
              <p:sp>
                <p:nvSpPr>
                  <p:cNvPr id="8125" name="Freeform 957"/>
                  <p:cNvSpPr>
                    <a:spLocks/>
                  </p:cNvSpPr>
                  <p:nvPr/>
                </p:nvSpPr>
                <p:spPr bwMode="auto">
                  <a:xfrm>
                    <a:off x="2062" y="1272"/>
                    <a:ext cx="525" cy="359"/>
                  </a:xfrm>
                  <a:custGeom>
                    <a:avLst/>
                    <a:gdLst/>
                    <a:ahLst/>
                    <a:cxnLst>
                      <a:cxn ang="0">
                        <a:pos x="265" y="344"/>
                      </a:cxn>
                      <a:cxn ang="0">
                        <a:pos x="200" y="358"/>
                      </a:cxn>
                      <a:cxn ang="0">
                        <a:pos x="200" y="339"/>
                      </a:cxn>
                      <a:cxn ang="0">
                        <a:pos x="282" y="344"/>
                      </a:cxn>
                      <a:cxn ang="0">
                        <a:pos x="313" y="339"/>
                      </a:cxn>
                      <a:cxn ang="0">
                        <a:pos x="313" y="305"/>
                      </a:cxn>
                      <a:cxn ang="0">
                        <a:pos x="371" y="284"/>
                      </a:cxn>
                      <a:cxn ang="0">
                        <a:pos x="483" y="271"/>
                      </a:cxn>
                      <a:cxn ang="0">
                        <a:pos x="507" y="264"/>
                      </a:cxn>
                      <a:cxn ang="0">
                        <a:pos x="458" y="264"/>
                      </a:cxn>
                      <a:cxn ang="0">
                        <a:pos x="386" y="284"/>
                      </a:cxn>
                      <a:cxn ang="0">
                        <a:pos x="322" y="325"/>
                      </a:cxn>
                      <a:cxn ang="0">
                        <a:pos x="305" y="305"/>
                      </a:cxn>
                      <a:cxn ang="0">
                        <a:pos x="273" y="251"/>
                      </a:cxn>
                      <a:cxn ang="0">
                        <a:pos x="209" y="230"/>
                      </a:cxn>
                      <a:cxn ang="0">
                        <a:pos x="95" y="237"/>
                      </a:cxn>
                      <a:cxn ang="0">
                        <a:pos x="7" y="237"/>
                      </a:cxn>
                      <a:cxn ang="0">
                        <a:pos x="32" y="230"/>
                      </a:cxn>
                      <a:cxn ang="0">
                        <a:pos x="144" y="244"/>
                      </a:cxn>
                      <a:cxn ang="0">
                        <a:pos x="224" y="264"/>
                      </a:cxn>
                      <a:cxn ang="0">
                        <a:pos x="282" y="257"/>
                      </a:cxn>
                      <a:cxn ang="0">
                        <a:pos x="289" y="210"/>
                      </a:cxn>
                      <a:cxn ang="0">
                        <a:pos x="346" y="169"/>
                      </a:cxn>
                      <a:cxn ang="0">
                        <a:pos x="458" y="135"/>
                      </a:cxn>
                      <a:cxn ang="0">
                        <a:pos x="507" y="122"/>
                      </a:cxn>
                      <a:cxn ang="0">
                        <a:pos x="491" y="135"/>
                      </a:cxn>
                      <a:cxn ang="0">
                        <a:pos x="402" y="169"/>
                      </a:cxn>
                      <a:cxn ang="0">
                        <a:pos x="322" y="196"/>
                      </a:cxn>
                      <a:cxn ang="0">
                        <a:pos x="289" y="237"/>
                      </a:cxn>
                      <a:cxn ang="0">
                        <a:pos x="273" y="230"/>
                      </a:cxn>
                      <a:cxn ang="0">
                        <a:pos x="249" y="169"/>
                      </a:cxn>
                      <a:cxn ang="0">
                        <a:pos x="209" y="129"/>
                      </a:cxn>
                      <a:cxn ang="0">
                        <a:pos x="128" y="88"/>
                      </a:cxn>
                      <a:cxn ang="0">
                        <a:pos x="71" y="54"/>
                      </a:cxn>
                      <a:cxn ang="0">
                        <a:pos x="87" y="54"/>
                      </a:cxn>
                      <a:cxn ang="0">
                        <a:pos x="168" y="88"/>
                      </a:cxn>
                      <a:cxn ang="0">
                        <a:pos x="209" y="142"/>
                      </a:cxn>
                      <a:cxn ang="0">
                        <a:pos x="257" y="196"/>
                      </a:cxn>
                      <a:cxn ang="0">
                        <a:pos x="265" y="196"/>
                      </a:cxn>
                      <a:cxn ang="0">
                        <a:pos x="273" y="135"/>
                      </a:cxn>
                      <a:cxn ang="0">
                        <a:pos x="322" y="41"/>
                      </a:cxn>
                      <a:cxn ang="0">
                        <a:pos x="362" y="0"/>
                      </a:cxn>
                      <a:cxn ang="0">
                        <a:pos x="354" y="41"/>
                      </a:cxn>
                      <a:cxn ang="0">
                        <a:pos x="305" y="115"/>
                      </a:cxn>
                      <a:cxn ang="0">
                        <a:pos x="273" y="183"/>
                      </a:cxn>
                      <a:cxn ang="0">
                        <a:pos x="249" y="129"/>
                      </a:cxn>
                      <a:cxn ang="0">
                        <a:pos x="240" y="88"/>
                      </a:cxn>
                      <a:cxn ang="0">
                        <a:pos x="249" y="95"/>
                      </a:cxn>
                      <a:cxn ang="0">
                        <a:pos x="249" y="142"/>
                      </a:cxn>
                    </a:cxnLst>
                    <a:rect l="0" t="0" r="r" b="b"/>
                    <a:pathLst>
                      <a:path w="525" h="359">
                        <a:moveTo>
                          <a:pt x="313" y="358"/>
                        </a:moveTo>
                        <a:lnTo>
                          <a:pt x="305" y="351"/>
                        </a:lnTo>
                        <a:lnTo>
                          <a:pt x="282" y="344"/>
                        </a:lnTo>
                        <a:lnTo>
                          <a:pt x="265" y="344"/>
                        </a:lnTo>
                        <a:lnTo>
                          <a:pt x="240" y="351"/>
                        </a:lnTo>
                        <a:lnTo>
                          <a:pt x="233" y="351"/>
                        </a:lnTo>
                        <a:lnTo>
                          <a:pt x="224" y="351"/>
                        </a:lnTo>
                        <a:lnTo>
                          <a:pt x="200" y="358"/>
                        </a:lnTo>
                        <a:lnTo>
                          <a:pt x="193" y="358"/>
                        </a:lnTo>
                        <a:lnTo>
                          <a:pt x="176" y="351"/>
                        </a:lnTo>
                        <a:lnTo>
                          <a:pt x="184" y="344"/>
                        </a:lnTo>
                        <a:lnTo>
                          <a:pt x="200" y="339"/>
                        </a:lnTo>
                        <a:lnTo>
                          <a:pt x="209" y="339"/>
                        </a:lnTo>
                        <a:lnTo>
                          <a:pt x="233" y="339"/>
                        </a:lnTo>
                        <a:lnTo>
                          <a:pt x="265" y="344"/>
                        </a:lnTo>
                        <a:lnTo>
                          <a:pt x="282" y="344"/>
                        </a:lnTo>
                        <a:lnTo>
                          <a:pt x="289" y="351"/>
                        </a:lnTo>
                        <a:lnTo>
                          <a:pt x="305" y="351"/>
                        </a:lnTo>
                        <a:lnTo>
                          <a:pt x="313" y="344"/>
                        </a:lnTo>
                        <a:lnTo>
                          <a:pt x="313" y="339"/>
                        </a:lnTo>
                        <a:lnTo>
                          <a:pt x="313" y="332"/>
                        </a:lnTo>
                        <a:lnTo>
                          <a:pt x="313" y="325"/>
                        </a:lnTo>
                        <a:lnTo>
                          <a:pt x="313" y="318"/>
                        </a:lnTo>
                        <a:lnTo>
                          <a:pt x="313" y="305"/>
                        </a:lnTo>
                        <a:lnTo>
                          <a:pt x="322" y="298"/>
                        </a:lnTo>
                        <a:lnTo>
                          <a:pt x="329" y="291"/>
                        </a:lnTo>
                        <a:lnTo>
                          <a:pt x="338" y="291"/>
                        </a:lnTo>
                        <a:lnTo>
                          <a:pt x="371" y="284"/>
                        </a:lnTo>
                        <a:lnTo>
                          <a:pt x="394" y="278"/>
                        </a:lnTo>
                        <a:lnTo>
                          <a:pt x="418" y="278"/>
                        </a:lnTo>
                        <a:lnTo>
                          <a:pt x="458" y="278"/>
                        </a:lnTo>
                        <a:lnTo>
                          <a:pt x="483" y="271"/>
                        </a:lnTo>
                        <a:lnTo>
                          <a:pt x="500" y="264"/>
                        </a:lnTo>
                        <a:lnTo>
                          <a:pt x="507" y="264"/>
                        </a:lnTo>
                        <a:lnTo>
                          <a:pt x="500" y="264"/>
                        </a:lnTo>
                        <a:lnTo>
                          <a:pt x="507" y="264"/>
                        </a:lnTo>
                        <a:lnTo>
                          <a:pt x="500" y="264"/>
                        </a:lnTo>
                        <a:lnTo>
                          <a:pt x="483" y="264"/>
                        </a:lnTo>
                        <a:lnTo>
                          <a:pt x="475" y="264"/>
                        </a:lnTo>
                        <a:lnTo>
                          <a:pt x="458" y="264"/>
                        </a:lnTo>
                        <a:lnTo>
                          <a:pt x="443" y="264"/>
                        </a:lnTo>
                        <a:lnTo>
                          <a:pt x="418" y="271"/>
                        </a:lnTo>
                        <a:lnTo>
                          <a:pt x="394" y="278"/>
                        </a:lnTo>
                        <a:lnTo>
                          <a:pt x="386" y="284"/>
                        </a:lnTo>
                        <a:lnTo>
                          <a:pt x="371" y="291"/>
                        </a:lnTo>
                        <a:lnTo>
                          <a:pt x="338" y="312"/>
                        </a:lnTo>
                        <a:lnTo>
                          <a:pt x="329" y="318"/>
                        </a:lnTo>
                        <a:lnTo>
                          <a:pt x="322" y="325"/>
                        </a:lnTo>
                        <a:lnTo>
                          <a:pt x="313" y="332"/>
                        </a:lnTo>
                        <a:lnTo>
                          <a:pt x="305" y="332"/>
                        </a:lnTo>
                        <a:lnTo>
                          <a:pt x="305" y="325"/>
                        </a:lnTo>
                        <a:lnTo>
                          <a:pt x="305" y="305"/>
                        </a:lnTo>
                        <a:lnTo>
                          <a:pt x="298" y="291"/>
                        </a:lnTo>
                        <a:lnTo>
                          <a:pt x="298" y="284"/>
                        </a:lnTo>
                        <a:lnTo>
                          <a:pt x="282" y="264"/>
                        </a:lnTo>
                        <a:lnTo>
                          <a:pt x="273" y="251"/>
                        </a:lnTo>
                        <a:lnTo>
                          <a:pt x="265" y="251"/>
                        </a:lnTo>
                        <a:lnTo>
                          <a:pt x="257" y="244"/>
                        </a:lnTo>
                        <a:lnTo>
                          <a:pt x="240" y="237"/>
                        </a:lnTo>
                        <a:lnTo>
                          <a:pt x="209" y="230"/>
                        </a:lnTo>
                        <a:lnTo>
                          <a:pt x="193" y="230"/>
                        </a:lnTo>
                        <a:lnTo>
                          <a:pt x="176" y="230"/>
                        </a:lnTo>
                        <a:lnTo>
                          <a:pt x="151" y="230"/>
                        </a:lnTo>
                        <a:lnTo>
                          <a:pt x="95" y="237"/>
                        </a:lnTo>
                        <a:lnTo>
                          <a:pt x="71" y="237"/>
                        </a:lnTo>
                        <a:lnTo>
                          <a:pt x="48" y="244"/>
                        </a:lnTo>
                        <a:lnTo>
                          <a:pt x="23" y="244"/>
                        </a:lnTo>
                        <a:lnTo>
                          <a:pt x="7" y="237"/>
                        </a:lnTo>
                        <a:lnTo>
                          <a:pt x="0" y="230"/>
                        </a:lnTo>
                        <a:lnTo>
                          <a:pt x="7" y="230"/>
                        </a:lnTo>
                        <a:lnTo>
                          <a:pt x="16" y="230"/>
                        </a:lnTo>
                        <a:lnTo>
                          <a:pt x="32" y="230"/>
                        </a:lnTo>
                        <a:lnTo>
                          <a:pt x="64" y="230"/>
                        </a:lnTo>
                        <a:lnTo>
                          <a:pt x="87" y="230"/>
                        </a:lnTo>
                        <a:lnTo>
                          <a:pt x="111" y="237"/>
                        </a:lnTo>
                        <a:lnTo>
                          <a:pt x="144" y="244"/>
                        </a:lnTo>
                        <a:lnTo>
                          <a:pt x="160" y="251"/>
                        </a:lnTo>
                        <a:lnTo>
                          <a:pt x="176" y="257"/>
                        </a:lnTo>
                        <a:lnTo>
                          <a:pt x="209" y="264"/>
                        </a:lnTo>
                        <a:lnTo>
                          <a:pt x="224" y="264"/>
                        </a:lnTo>
                        <a:lnTo>
                          <a:pt x="240" y="264"/>
                        </a:lnTo>
                        <a:lnTo>
                          <a:pt x="265" y="264"/>
                        </a:lnTo>
                        <a:lnTo>
                          <a:pt x="273" y="257"/>
                        </a:lnTo>
                        <a:lnTo>
                          <a:pt x="282" y="257"/>
                        </a:lnTo>
                        <a:lnTo>
                          <a:pt x="289" y="244"/>
                        </a:lnTo>
                        <a:lnTo>
                          <a:pt x="289" y="230"/>
                        </a:lnTo>
                        <a:lnTo>
                          <a:pt x="289" y="217"/>
                        </a:lnTo>
                        <a:lnTo>
                          <a:pt x="289" y="210"/>
                        </a:lnTo>
                        <a:lnTo>
                          <a:pt x="298" y="196"/>
                        </a:lnTo>
                        <a:lnTo>
                          <a:pt x="305" y="190"/>
                        </a:lnTo>
                        <a:lnTo>
                          <a:pt x="329" y="176"/>
                        </a:lnTo>
                        <a:lnTo>
                          <a:pt x="346" y="169"/>
                        </a:lnTo>
                        <a:lnTo>
                          <a:pt x="362" y="163"/>
                        </a:lnTo>
                        <a:lnTo>
                          <a:pt x="378" y="156"/>
                        </a:lnTo>
                        <a:lnTo>
                          <a:pt x="411" y="149"/>
                        </a:lnTo>
                        <a:lnTo>
                          <a:pt x="458" y="135"/>
                        </a:lnTo>
                        <a:lnTo>
                          <a:pt x="475" y="129"/>
                        </a:lnTo>
                        <a:lnTo>
                          <a:pt x="483" y="129"/>
                        </a:lnTo>
                        <a:lnTo>
                          <a:pt x="500" y="122"/>
                        </a:lnTo>
                        <a:lnTo>
                          <a:pt x="507" y="122"/>
                        </a:lnTo>
                        <a:lnTo>
                          <a:pt x="524" y="122"/>
                        </a:lnTo>
                        <a:lnTo>
                          <a:pt x="516" y="122"/>
                        </a:lnTo>
                        <a:lnTo>
                          <a:pt x="500" y="129"/>
                        </a:lnTo>
                        <a:lnTo>
                          <a:pt x="491" y="135"/>
                        </a:lnTo>
                        <a:lnTo>
                          <a:pt x="475" y="142"/>
                        </a:lnTo>
                        <a:lnTo>
                          <a:pt x="467" y="142"/>
                        </a:lnTo>
                        <a:lnTo>
                          <a:pt x="443" y="156"/>
                        </a:lnTo>
                        <a:lnTo>
                          <a:pt x="402" y="169"/>
                        </a:lnTo>
                        <a:lnTo>
                          <a:pt x="378" y="176"/>
                        </a:lnTo>
                        <a:lnTo>
                          <a:pt x="362" y="183"/>
                        </a:lnTo>
                        <a:lnTo>
                          <a:pt x="338" y="190"/>
                        </a:lnTo>
                        <a:lnTo>
                          <a:pt x="322" y="196"/>
                        </a:lnTo>
                        <a:lnTo>
                          <a:pt x="313" y="203"/>
                        </a:lnTo>
                        <a:lnTo>
                          <a:pt x="305" y="210"/>
                        </a:lnTo>
                        <a:lnTo>
                          <a:pt x="298" y="223"/>
                        </a:lnTo>
                        <a:lnTo>
                          <a:pt x="289" y="237"/>
                        </a:lnTo>
                        <a:lnTo>
                          <a:pt x="289" y="244"/>
                        </a:lnTo>
                        <a:lnTo>
                          <a:pt x="282" y="251"/>
                        </a:lnTo>
                        <a:lnTo>
                          <a:pt x="273" y="237"/>
                        </a:lnTo>
                        <a:lnTo>
                          <a:pt x="273" y="230"/>
                        </a:lnTo>
                        <a:lnTo>
                          <a:pt x="265" y="203"/>
                        </a:lnTo>
                        <a:lnTo>
                          <a:pt x="257" y="190"/>
                        </a:lnTo>
                        <a:lnTo>
                          <a:pt x="257" y="183"/>
                        </a:lnTo>
                        <a:lnTo>
                          <a:pt x="249" y="169"/>
                        </a:lnTo>
                        <a:lnTo>
                          <a:pt x="240" y="156"/>
                        </a:lnTo>
                        <a:lnTo>
                          <a:pt x="224" y="142"/>
                        </a:lnTo>
                        <a:lnTo>
                          <a:pt x="216" y="135"/>
                        </a:lnTo>
                        <a:lnTo>
                          <a:pt x="209" y="129"/>
                        </a:lnTo>
                        <a:lnTo>
                          <a:pt x="193" y="122"/>
                        </a:lnTo>
                        <a:lnTo>
                          <a:pt x="168" y="108"/>
                        </a:lnTo>
                        <a:lnTo>
                          <a:pt x="144" y="95"/>
                        </a:lnTo>
                        <a:lnTo>
                          <a:pt x="128" y="88"/>
                        </a:lnTo>
                        <a:lnTo>
                          <a:pt x="120" y="81"/>
                        </a:lnTo>
                        <a:lnTo>
                          <a:pt x="95" y="68"/>
                        </a:lnTo>
                        <a:lnTo>
                          <a:pt x="79" y="61"/>
                        </a:lnTo>
                        <a:lnTo>
                          <a:pt x="71" y="54"/>
                        </a:lnTo>
                        <a:lnTo>
                          <a:pt x="71" y="47"/>
                        </a:lnTo>
                        <a:lnTo>
                          <a:pt x="64" y="47"/>
                        </a:lnTo>
                        <a:lnTo>
                          <a:pt x="79" y="47"/>
                        </a:lnTo>
                        <a:lnTo>
                          <a:pt x="87" y="54"/>
                        </a:lnTo>
                        <a:lnTo>
                          <a:pt x="111" y="61"/>
                        </a:lnTo>
                        <a:lnTo>
                          <a:pt x="128" y="68"/>
                        </a:lnTo>
                        <a:lnTo>
                          <a:pt x="144" y="74"/>
                        </a:lnTo>
                        <a:lnTo>
                          <a:pt x="168" y="88"/>
                        </a:lnTo>
                        <a:lnTo>
                          <a:pt x="176" y="95"/>
                        </a:lnTo>
                        <a:lnTo>
                          <a:pt x="184" y="108"/>
                        </a:lnTo>
                        <a:lnTo>
                          <a:pt x="200" y="129"/>
                        </a:lnTo>
                        <a:lnTo>
                          <a:pt x="209" y="142"/>
                        </a:lnTo>
                        <a:lnTo>
                          <a:pt x="216" y="156"/>
                        </a:lnTo>
                        <a:lnTo>
                          <a:pt x="240" y="183"/>
                        </a:lnTo>
                        <a:lnTo>
                          <a:pt x="249" y="190"/>
                        </a:lnTo>
                        <a:lnTo>
                          <a:pt x="257" y="196"/>
                        </a:lnTo>
                        <a:lnTo>
                          <a:pt x="265" y="203"/>
                        </a:lnTo>
                        <a:lnTo>
                          <a:pt x="273" y="210"/>
                        </a:lnTo>
                        <a:lnTo>
                          <a:pt x="265" y="203"/>
                        </a:lnTo>
                        <a:lnTo>
                          <a:pt x="265" y="196"/>
                        </a:lnTo>
                        <a:lnTo>
                          <a:pt x="265" y="183"/>
                        </a:lnTo>
                        <a:lnTo>
                          <a:pt x="265" y="163"/>
                        </a:lnTo>
                        <a:lnTo>
                          <a:pt x="265" y="156"/>
                        </a:lnTo>
                        <a:lnTo>
                          <a:pt x="273" y="135"/>
                        </a:lnTo>
                        <a:lnTo>
                          <a:pt x="282" y="102"/>
                        </a:lnTo>
                        <a:lnTo>
                          <a:pt x="289" y="88"/>
                        </a:lnTo>
                        <a:lnTo>
                          <a:pt x="298" y="74"/>
                        </a:lnTo>
                        <a:lnTo>
                          <a:pt x="322" y="41"/>
                        </a:lnTo>
                        <a:lnTo>
                          <a:pt x="338" y="27"/>
                        </a:lnTo>
                        <a:lnTo>
                          <a:pt x="346" y="20"/>
                        </a:lnTo>
                        <a:lnTo>
                          <a:pt x="354" y="7"/>
                        </a:lnTo>
                        <a:lnTo>
                          <a:pt x="362" y="0"/>
                        </a:lnTo>
                        <a:lnTo>
                          <a:pt x="362" y="7"/>
                        </a:lnTo>
                        <a:lnTo>
                          <a:pt x="362" y="20"/>
                        </a:lnTo>
                        <a:lnTo>
                          <a:pt x="362" y="27"/>
                        </a:lnTo>
                        <a:lnTo>
                          <a:pt x="354" y="41"/>
                        </a:lnTo>
                        <a:lnTo>
                          <a:pt x="338" y="68"/>
                        </a:lnTo>
                        <a:lnTo>
                          <a:pt x="322" y="88"/>
                        </a:lnTo>
                        <a:lnTo>
                          <a:pt x="313" y="102"/>
                        </a:lnTo>
                        <a:lnTo>
                          <a:pt x="305" y="115"/>
                        </a:lnTo>
                        <a:lnTo>
                          <a:pt x="282" y="142"/>
                        </a:lnTo>
                        <a:lnTo>
                          <a:pt x="273" y="163"/>
                        </a:lnTo>
                        <a:lnTo>
                          <a:pt x="273" y="176"/>
                        </a:lnTo>
                        <a:lnTo>
                          <a:pt x="273" y="183"/>
                        </a:lnTo>
                        <a:lnTo>
                          <a:pt x="273" y="190"/>
                        </a:lnTo>
                        <a:lnTo>
                          <a:pt x="273" y="196"/>
                        </a:lnTo>
                        <a:lnTo>
                          <a:pt x="265" y="196"/>
                        </a:lnTo>
                        <a:lnTo>
                          <a:pt x="249" y="129"/>
                        </a:lnTo>
                        <a:lnTo>
                          <a:pt x="249" y="122"/>
                        </a:lnTo>
                        <a:lnTo>
                          <a:pt x="240" y="102"/>
                        </a:lnTo>
                        <a:lnTo>
                          <a:pt x="240" y="95"/>
                        </a:lnTo>
                        <a:lnTo>
                          <a:pt x="240" y="88"/>
                        </a:lnTo>
                        <a:lnTo>
                          <a:pt x="240" y="81"/>
                        </a:lnTo>
                        <a:lnTo>
                          <a:pt x="240" y="74"/>
                        </a:lnTo>
                        <a:lnTo>
                          <a:pt x="240" y="81"/>
                        </a:lnTo>
                        <a:lnTo>
                          <a:pt x="249" y="95"/>
                        </a:lnTo>
                        <a:lnTo>
                          <a:pt x="249" y="102"/>
                        </a:lnTo>
                        <a:lnTo>
                          <a:pt x="249" y="115"/>
                        </a:lnTo>
                        <a:lnTo>
                          <a:pt x="249" y="129"/>
                        </a:lnTo>
                        <a:lnTo>
                          <a:pt x="249" y="142"/>
                        </a:lnTo>
                        <a:lnTo>
                          <a:pt x="249" y="156"/>
                        </a:lnTo>
                        <a:lnTo>
                          <a:pt x="249" y="163"/>
                        </a:lnTo>
                      </a:path>
                    </a:pathLst>
                  </a:custGeom>
                  <a:solidFill>
                    <a:schemeClr val="accent1"/>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26" name="Freeform 958"/>
                  <p:cNvSpPr>
                    <a:spLocks/>
                  </p:cNvSpPr>
                  <p:nvPr/>
                </p:nvSpPr>
                <p:spPr bwMode="auto">
                  <a:xfrm>
                    <a:off x="2126" y="1442"/>
                    <a:ext cx="235" cy="176"/>
                  </a:xfrm>
                  <a:custGeom>
                    <a:avLst/>
                    <a:gdLst/>
                    <a:ahLst/>
                    <a:cxnLst>
                      <a:cxn ang="0">
                        <a:pos x="226" y="168"/>
                      </a:cxn>
                      <a:cxn ang="0">
                        <a:pos x="169" y="142"/>
                      </a:cxn>
                      <a:cxn ang="0">
                        <a:pos x="121" y="128"/>
                      </a:cxn>
                      <a:cxn ang="0">
                        <a:pos x="72" y="115"/>
                      </a:cxn>
                      <a:cxn ang="0">
                        <a:pos x="23" y="101"/>
                      </a:cxn>
                      <a:cxn ang="0">
                        <a:pos x="0" y="87"/>
                      </a:cxn>
                      <a:cxn ang="0">
                        <a:pos x="32" y="94"/>
                      </a:cxn>
                      <a:cxn ang="0">
                        <a:pos x="72" y="108"/>
                      </a:cxn>
                      <a:cxn ang="0">
                        <a:pos x="105" y="115"/>
                      </a:cxn>
                      <a:cxn ang="0">
                        <a:pos x="177" y="148"/>
                      </a:cxn>
                      <a:cxn ang="0">
                        <a:pos x="201" y="155"/>
                      </a:cxn>
                      <a:cxn ang="0">
                        <a:pos x="210" y="142"/>
                      </a:cxn>
                      <a:cxn ang="0">
                        <a:pos x="210" y="101"/>
                      </a:cxn>
                      <a:cxn ang="0">
                        <a:pos x="210" y="33"/>
                      </a:cxn>
                      <a:cxn ang="0">
                        <a:pos x="217" y="7"/>
                      </a:cxn>
                      <a:cxn ang="0">
                        <a:pos x="217" y="7"/>
                      </a:cxn>
                      <a:cxn ang="0">
                        <a:pos x="210" y="7"/>
                      </a:cxn>
                      <a:cxn ang="0">
                        <a:pos x="210" y="41"/>
                      </a:cxn>
                      <a:cxn ang="0">
                        <a:pos x="217" y="81"/>
                      </a:cxn>
                      <a:cxn ang="0">
                        <a:pos x="234" y="121"/>
                      </a:cxn>
                      <a:cxn ang="0">
                        <a:pos x="234" y="134"/>
                      </a:cxn>
                      <a:cxn ang="0">
                        <a:pos x="226" y="148"/>
                      </a:cxn>
                      <a:cxn ang="0">
                        <a:pos x="210" y="142"/>
                      </a:cxn>
                      <a:cxn ang="0">
                        <a:pos x="185" y="115"/>
                      </a:cxn>
                      <a:cxn ang="0">
                        <a:pos x="177" y="87"/>
                      </a:cxn>
                      <a:cxn ang="0">
                        <a:pos x="161" y="47"/>
                      </a:cxn>
                      <a:cxn ang="0">
                        <a:pos x="153" y="33"/>
                      </a:cxn>
                      <a:cxn ang="0">
                        <a:pos x="137" y="41"/>
                      </a:cxn>
                      <a:cxn ang="0">
                        <a:pos x="137" y="54"/>
                      </a:cxn>
                      <a:cxn ang="0">
                        <a:pos x="137" y="81"/>
                      </a:cxn>
                      <a:cxn ang="0">
                        <a:pos x="153" y="101"/>
                      </a:cxn>
                      <a:cxn ang="0">
                        <a:pos x="169" y="121"/>
                      </a:cxn>
                      <a:cxn ang="0">
                        <a:pos x="201" y="155"/>
                      </a:cxn>
                    </a:cxnLst>
                    <a:rect l="0" t="0" r="r" b="b"/>
                    <a:pathLst>
                      <a:path w="235" h="176">
                        <a:moveTo>
                          <a:pt x="234" y="175"/>
                        </a:moveTo>
                        <a:lnTo>
                          <a:pt x="226" y="168"/>
                        </a:lnTo>
                        <a:lnTo>
                          <a:pt x="193" y="155"/>
                        </a:lnTo>
                        <a:lnTo>
                          <a:pt x="169" y="142"/>
                        </a:lnTo>
                        <a:lnTo>
                          <a:pt x="145" y="134"/>
                        </a:lnTo>
                        <a:lnTo>
                          <a:pt x="121" y="128"/>
                        </a:lnTo>
                        <a:lnTo>
                          <a:pt x="96" y="121"/>
                        </a:lnTo>
                        <a:lnTo>
                          <a:pt x="72" y="115"/>
                        </a:lnTo>
                        <a:lnTo>
                          <a:pt x="48" y="108"/>
                        </a:lnTo>
                        <a:lnTo>
                          <a:pt x="23" y="101"/>
                        </a:lnTo>
                        <a:lnTo>
                          <a:pt x="16" y="94"/>
                        </a:lnTo>
                        <a:lnTo>
                          <a:pt x="0" y="87"/>
                        </a:lnTo>
                        <a:lnTo>
                          <a:pt x="7" y="87"/>
                        </a:lnTo>
                        <a:lnTo>
                          <a:pt x="32" y="94"/>
                        </a:lnTo>
                        <a:lnTo>
                          <a:pt x="48" y="101"/>
                        </a:lnTo>
                        <a:lnTo>
                          <a:pt x="72" y="108"/>
                        </a:lnTo>
                        <a:lnTo>
                          <a:pt x="80" y="108"/>
                        </a:lnTo>
                        <a:lnTo>
                          <a:pt x="105" y="115"/>
                        </a:lnTo>
                        <a:lnTo>
                          <a:pt x="153" y="134"/>
                        </a:lnTo>
                        <a:lnTo>
                          <a:pt x="177" y="148"/>
                        </a:lnTo>
                        <a:lnTo>
                          <a:pt x="193" y="155"/>
                        </a:lnTo>
                        <a:lnTo>
                          <a:pt x="201" y="155"/>
                        </a:lnTo>
                        <a:lnTo>
                          <a:pt x="210" y="148"/>
                        </a:lnTo>
                        <a:lnTo>
                          <a:pt x="210" y="142"/>
                        </a:lnTo>
                        <a:lnTo>
                          <a:pt x="210" y="121"/>
                        </a:lnTo>
                        <a:lnTo>
                          <a:pt x="210" y="101"/>
                        </a:lnTo>
                        <a:lnTo>
                          <a:pt x="210" y="60"/>
                        </a:lnTo>
                        <a:lnTo>
                          <a:pt x="210" y="33"/>
                        </a:lnTo>
                        <a:lnTo>
                          <a:pt x="217" y="14"/>
                        </a:lnTo>
                        <a:lnTo>
                          <a:pt x="217" y="7"/>
                        </a:lnTo>
                        <a:lnTo>
                          <a:pt x="217" y="0"/>
                        </a:lnTo>
                        <a:lnTo>
                          <a:pt x="217" y="7"/>
                        </a:lnTo>
                        <a:lnTo>
                          <a:pt x="217" y="0"/>
                        </a:lnTo>
                        <a:lnTo>
                          <a:pt x="210" y="7"/>
                        </a:lnTo>
                        <a:lnTo>
                          <a:pt x="210" y="14"/>
                        </a:lnTo>
                        <a:lnTo>
                          <a:pt x="210" y="41"/>
                        </a:lnTo>
                        <a:lnTo>
                          <a:pt x="210" y="60"/>
                        </a:lnTo>
                        <a:lnTo>
                          <a:pt x="217" y="81"/>
                        </a:lnTo>
                        <a:lnTo>
                          <a:pt x="226" y="108"/>
                        </a:lnTo>
                        <a:lnTo>
                          <a:pt x="234" y="121"/>
                        </a:lnTo>
                        <a:lnTo>
                          <a:pt x="234" y="128"/>
                        </a:lnTo>
                        <a:lnTo>
                          <a:pt x="234" y="134"/>
                        </a:lnTo>
                        <a:lnTo>
                          <a:pt x="234" y="148"/>
                        </a:lnTo>
                        <a:lnTo>
                          <a:pt x="226" y="148"/>
                        </a:lnTo>
                        <a:lnTo>
                          <a:pt x="217" y="148"/>
                        </a:lnTo>
                        <a:lnTo>
                          <a:pt x="210" y="142"/>
                        </a:lnTo>
                        <a:lnTo>
                          <a:pt x="193" y="128"/>
                        </a:lnTo>
                        <a:lnTo>
                          <a:pt x="185" y="115"/>
                        </a:lnTo>
                        <a:lnTo>
                          <a:pt x="185" y="108"/>
                        </a:lnTo>
                        <a:lnTo>
                          <a:pt x="177" y="87"/>
                        </a:lnTo>
                        <a:lnTo>
                          <a:pt x="169" y="67"/>
                        </a:lnTo>
                        <a:lnTo>
                          <a:pt x="161" y="47"/>
                        </a:lnTo>
                        <a:lnTo>
                          <a:pt x="161" y="41"/>
                        </a:lnTo>
                        <a:lnTo>
                          <a:pt x="153" y="33"/>
                        </a:lnTo>
                        <a:lnTo>
                          <a:pt x="145" y="33"/>
                        </a:lnTo>
                        <a:lnTo>
                          <a:pt x="137" y="41"/>
                        </a:lnTo>
                        <a:lnTo>
                          <a:pt x="137" y="47"/>
                        </a:lnTo>
                        <a:lnTo>
                          <a:pt x="137" y="54"/>
                        </a:lnTo>
                        <a:lnTo>
                          <a:pt x="137" y="67"/>
                        </a:lnTo>
                        <a:lnTo>
                          <a:pt x="137" y="81"/>
                        </a:lnTo>
                        <a:lnTo>
                          <a:pt x="145" y="94"/>
                        </a:lnTo>
                        <a:lnTo>
                          <a:pt x="153" y="101"/>
                        </a:lnTo>
                        <a:lnTo>
                          <a:pt x="161" y="108"/>
                        </a:lnTo>
                        <a:lnTo>
                          <a:pt x="169" y="121"/>
                        </a:lnTo>
                        <a:lnTo>
                          <a:pt x="185" y="134"/>
                        </a:lnTo>
                        <a:lnTo>
                          <a:pt x="201" y="155"/>
                        </a:lnTo>
                        <a:lnTo>
                          <a:pt x="210" y="161"/>
                        </a:lnTo>
                      </a:path>
                    </a:pathLst>
                  </a:custGeom>
                  <a:solidFill>
                    <a:schemeClr val="accent1"/>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27" name="Freeform 959"/>
                  <p:cNvSpPr>
                    <a:spLocks/>
                  </p:cNvSpPr>
                  <p:nvPr/>
                </p:nvSpPr>
                <p:spPr bwMode="auto">
                  <a:xfrm>
                    <a:off x="2181" y="1435"/>
                    <a:ext cx="163" cy="75"/>
                  </a:xfrm>
                  <a:custGeom>
                    <a:avLst/>
                    <a:gdLst/>
                    <a:ahLst/>
                    <a:cxnLst>
                      <a:cxn ang="0">
                        <a:pos x="138" y="74"/>
                      </a:cxn>
                      <a:cxn ang="0">
                        <a:pos x="130" y="67"/>
                      </a:cxn>
                      <a:cxn ang="0">
                        <a:pos x="97" y="41"/>
                      </a:cxn>
                      <a:cxn ang="0">
                        <a:pos x="73" y="27"/>
                      </a:cxn>
                      <a:cxn ang="0">
                        <a:pos x="57" y="20"/>
                      </a:cxn>
                      <a:cxn ang="0">
                        <a:pos x="41" y="14"/>
                      </a:cxn>
                      <a:cxn ang="0">
                        <a:pos x="32" y="14"/>
                      </a:cxn>
                      <a:cxn ang="0">
                        <a:pos x="16" y="7"/>
                      </a:cxn>
                      <a:cxn ang="0">
                        <a:pos x="0" y="0"/>
                      </a:cxn>
                      <a:cxn ang="0">
                        <a:pos x="16" y="7"/>
                      </a:cxn>
                      <a:cxn ang="0">
                        <a:pos x="32" y="14"/>
                      </a:cxn>
                      <a:cxn ang="0">
                        <a:pos x="57" y="27"/>
                      </a:cxn>
                      <a:cxn ang="0">
                        <a:pos x="65" y="33"/>
                      </a:cxn>
                      <a:cxn ang="0">
                        <a:pos x="97" y="47"/>
                      </a:cxn>
                      <a:cxn ang="0">
                        <a:pos x="146" y="67"/>
                      </a:cxn>
                      <a:cxn ang="0">
                        <a:pos x="162" y="74"/>
                      </a:cxn>
                    </a:cxnLst>
                    <a:rect l="0" t="0" r="r" b="b"/>
                    <a:pathLst>
                      <a:path w="163" h="75">
                        <a:moveTo>
                          <a:pt x="138" y="74"/>
                        </a:moveTo>
                        <a:lnTo>
                          <a:pt x="130" y="67"/>
                        </a:lnTo>
                        <a:lnTo>
                          <a:pt x="97" y="41"/>
                        </a:lnTo>
                        <a:lnTo>
                          <a:pt x="73" y="27"/>
                        </a:lnTo>
                        <a:lnTo>
                          <a:pt x="57" y="20"/>
                        </a:lnTo>
                        <a:lnTo>
                          <a:pt x="41" y="14"/>
                        </a:lnTo>
                        <a:lnTo>
                          <a:pt x="32" y="14"/>
                        </a:lnTo>
                        <a:lnTo>
                          <a:pt x="16" y="7"/>
                        </a:lnTo>
                        <a:lnTo>
                          <a:pt x="0" y="0"/>
                        </a:lnTo>
                        <a:lnTo>
                          <a:pt x="16" y="7"/>
                        </a:lnTo>
                        <a:lnTo>
                          <a:pt x="32" y="14"/>
                        </a:lnTo>
                        <a:lnTo>
                          <a:pt x="57" y="27"/>
                        </a:lnTo>
                        <a:lnTo>
                          <a:pt x="65" y="33"/>
                        </a:lnTo>
                        <a:lnTo>
                          <a:pt x="97" y="47"/>
                        </a:lnTo>
                        <a:lnTo>
                          <a:pt x="146" y="67"/>
                        </a:lnTo>
                        <a:lnTo>
                          <a:pt x="162" y="74"/>
                        </a:lnTo>
                      </a:path>
                    </a:pathLst>
                  </a:custGeom>
                  <a:solidFill>
                    <a:schemeClr val="accent1"/>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28" name="Freeform 960"/>
                  <p:cNvSpPr>
                    <a:spLocks/>
                  </p:cNvSpPr>
                  <p:nvPr/>
                </p:nvSpPr>
                <p:spPr bwMode="auto">
                  <a:xfrm>
                    <a:off x="2270" y="1340"/>
                    <a:ext cx="42" cy="61"/>
                  </a:xfrm>
                  <a:custGeom>
                    <a:avLst/>
                    <a:gdLst/>
                    <a:ahLst/>
                    <a:cxnLst>
                      <a:cxn ang="0">
                        <a:pos x="41" y="60"/>
                      </a:cxn>
                      <a:cxn ang="0">
                        <a:pos x="32" y="47"/>
                      </a:cxn>
                      <a:cxn ang="0">
                        <a:pos x="24" y="34"/>
                      </a:cxn>
                      <a:cxn ang="0">
                        <a:pos x="16" y="20"/>
                      </a:cxn>
                      <a:cxn ang="0">
                        <a:pos x="8" y="13"/>
                      </a:cxn>
                      <a:cxn ang="0">
                        <a:pos x="0" y="7"/>
                      </a:cxn>
                      <a:cxn ang="0">
                        <a:pos x="0" y="0"/>
                      </a:cxn>
                      <a:cxn ang="0">
                        <a:pos x="8" y="7"/>
                      </a:cxn>
                      <a:cxn ang="0">
                        <a:pos x="16" y="20"/>
                      </a:cxn>
                      <a:cxn ang="0">
                        <a:pos x="16" y="26"/>
                      </a:cxn>
                      <a:cxn ang="0">
                        <a:pos x="24" y="40"/>
                      </a:cxn>
                      <a:cxn ang="0">
                        <a:pos x="32" y="53"/>
                      </a:cxn>
                      <a:cxn ang="0">
                        <a:pos x="32" y="60"/>
                      </a:cxn>
                    </a:cxnLst>
                    <a:rect l="0" t="0" r="r" b="b"/>
                    <a:pathLst>
                      <a:path w="42" h="61">
                        <a:moveTo>
                          <a:pt x="41" y="60"/>
                        </a:moveTo>
                        <a:lnTo>
                          <a:pt x="32" y="47"/>
                        </a:lnTo>
                        <a:lnTo>
                          <a:pt x="24" y="34"/>
                        </a:lnTo>
                        <a:lnTo>
                          <a:pt x="16" y="20"/>
                        </a:lnTo>
                        <a:lnTo>
                          <a:pt x="8" y="13"/>
                        </a:lnTo>
                        <a:lnTo>
                          <a:pt x="0" y="7"/>
                        </a:lnTo>
                        <a:lnTo>
                          <a:pt x="0" y="0"/>
                        </a:lnTo>
                        <a:lnTo>
                          <a:pt x="8" y="7"/>
                        </a:lnTo>
                        <a:lnTo>
                          <a:pt x="16" y="20"/>
                        </a:lnTo>
                        <a:lnTo>
                          <a:pt x="16" y="26"/>
                        </a:lnTo>
                        <a:lnTo>
                          <a:pt x="24" y="40"/>
                        </a:lnTo>
                        <a:lnTo>
                          <a:pt x="32" y="53"/>
                        </a:lnTo>
                        <a:lnTo>
                          <a:pt x="32" y="60"/>
                        </a:lnTo>
                      </a:path>
                    </a:pathLst>
                  </a:custGeom>
                  <a:solidFill>
                    <a:schemeClr val="accent1"/>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grpSp>
            <p:grpSp>
              <p:nvGrpSpPr>
                <p:cNvPr id="7629" name="Group 961"/>
                <p:cNvGrpSpPr>
                  <a:grpSpLocks/>
                </p:cNvGrpSpPr>
                <p:nvPr/>
              </p:nvGrpSpPr>
              <p:grpSpPr bwMode="auto">
                <a:xfrm>
                  <a:off x="2141" y="1238"/>
                  <a:ext cx="615" cy="413"/>
                  <a:chOff x="2141" y="1238"/>
                  <a:chExt cx="615" cy="413"/>
                </a:xfrm>
              </p:grpSpPr>
              <p:grpSp>
                <p:nvGrpSpPr>
                  <p:cNvPr id="7632" name="Group 962"/>
                  <p:cNvGrpSpPr>
                    <a:grpSpLocks/>
                  </p:cNvGrpSpPr>
                  <p:nvPr/>
                </p:nvGrpSpPr>
                <p:grpSpPr bwMode="auto">
                  <a:xfrm>
                    <a:off x="2141" y="1306"/>
                    <a:ext cx="533" cy="345"/>
                    <a:chOff x="2141" y="1306"/>
                    <a:chExt cx="533" cy="345"/>
                  </a:xfrm>
                </p:grpSpPr>
                <p:sp>
                  <p:nvSpPr>
                    <p:cNvPr id="8131" name="Freeform 963"/>
                    <p:cNvSpPr>
                      <a:spLocks/>
                    </p:cNvSpPr>
                    <p:nvPr/>
                  </p:nvSpPr>
                  <p:spPr bwMode="auto">
                    <a:xfrm>
                      <a:off x="2141" y="1306"/>
                      <a:ext cx="533" cy="345"/>
                    </a:xfrm>
                    <a:custGeom>
                      <a:avLst/>
                      <a:gdLst/>
                      <a:ahLst/>
                      <a:cxnLst>
                        <a:cxn ang="0">
                          <a:pos x="243" y="324"/>
                        </a:cxn>
                        <a:cxn ang="0">
                          <a:pos x="170" y="324"/>
                        </a:cxn>
                        <a:cxn ang="0">
                          <a:pos x="178" y="310"/>
                        </a:cxn>
                        <a:cxn ang="0">
                          <a:pos x="250" y="324"/>
                        </a:cxn>
                        <a:cxn ang="0">
                          <a:pos x="283" y="324"/>
                        </a:cxn>
                        <a:cxn ang="0">
                          <a:pos x="290" y="298"/>
                        </a:cxn>
                        <a:cxn ang="0">
                          <a:pos x="380" y="284"/>
                        </a:cxn>
                        <a:cxn ang="0">
                          <a:pos x="476" y="284"/>
                        </a:cxn>
                        <a:cxn ang="0">
                          <a:pos x="469" y="277"/>
                        </a:cxn>
                        <a:cxn ang="0">
                          <a:pos x="396" y="277"/>
                        </a:cxn>
                        <a:cxn ang="0">
                          <a:pos x="323" y="298"/>
                        </a:cxn>
                        <a:cxn ang="0">
                          <a:pos x="283" y="310"/>
                        </a:cxn>
                        <a:cxn ang="0">
                          <a:pos x="274" y="277"/>
                        </a:cxn>
                        <a:cxn ang="0">
                          <a:pos x="267" y="243"/>
                        </a:cxn>
                        <a:cxn ang="0">
                          <a:pos x="226" y="210"/>
                        </a:cxn>
                        <a:cxn ang="0">
                          <a:pos x="145" y="196"/>
                        </a:cxn>
                        <a:cxn ang="0">
                          <a:pos x="41" y="183"/>
                        </a:cxn>
                        <a:cxn ang="0">
                          <a:pos x="8" y="169"/>
                        </a:cxn>
                        <a:cxn ang="0">
                          <a:pos x="89" y="183"/>
                        </a:cxn>
                        <a:cxn ang="0">
                          <a:pos x="170" y="223"/>
                        </a:cxn>
                        <a:cxn ang="0">
                          <a:pos x="259" y="243"/>
                        </a:cxn>
                        <a:cxn ang="0">
                          <a:pos x="283" y="216"/>
                        </a:cxn>
                        <a:cxn ang="0">
                          <a:pos x="290" y="189"/>
                        </a:cxn>
                        <a:cxn ang="0">
                          <a:pos x="347" y="162"/>
                        </a:cxn>
                        <a:cxn ang="0">
                          <a:pos x="469" y="149"/>
                        </a:cxn>
                        <a:cxn ang="0">
                          <a:pos x="532" y="142"/>
                        </a:cxn>
                        <a:cxn ang="0">
                          <a:pos x="476" y="156"/>
                        </a:cxn>
                        <a:cxn ang="0">
                          <a:pos x="372" y="176"/>
                        </a:cxn>
                        <a:cxn ang="0">
                          <a:pos x="299" y="203"/>
                        </a:cxn>
                        <a:cxn ang="0">
                          <a:pos x="274" y="229"/>
                        </a:cxn>
                        <a:cxn ang="0">
                          <a:pos x="274" y="210"/>
                        </a:cxn>
                        <a:cxn ang="0">
                          <a:pos x="267" y="149"/>
                        </a:cxn>
                        <a:cxn ang="0">
                          <a:pos x="226" y="101"/>
                        </a:cxn>
                        <a:cxn ang="0">
                          <a:pos x="161" y="47"/>
                        </a:cxn>
                        <a:cxn ang="0">
                          <a:pos x="114" y="7"/>
                        </a:cxn>
                        <a:cxn ang="0">
                          <a:pos x="130" y="7"/>
                        </a:cxn>
                        <a:cxn ang="0">
                          <a:pos x="178" y="41"/>
                        </a:cxn>
                        <a:cxn ang="0">
                          <a:pos x="218" y="88"/>
                        </a:cxn>
                        <a:cxn ang="0">
                          <a:pos x="250" y="156"/>
                        </a:cxn>
                        <a:cxn ang="0">
                          <a:pos x="274" y="189"/>
                        </a:cxn>
                        <a:cxn ang="0">
                          <a:pos x="283" y="142"/>
                        </a:cxn>
                        <a:cxn ang="0">
                          <a:pos x="299" y="101"/>
                        </a:cxn>
                        <a:cxn ang="0">
                          <a:pos x="363" y="34"/>
                        </a:cxn>
                        <a:cxn ang="0">
                          <a:pos x="412" y="0"/>
                        </a:cxn>
                        <a:cxn ang="0">
                          <a:pos x="396" y="41"/>
                        </a:cxn>
                        <a:cxn ang="0">
                          <a:pos x="323" y="108"/>
                        </a:cxn>
                        <a:cxn ang="0">
                          <a:pos x="274" y="169"/>
                        </a:cxn>
                        <a:cxn ang="0">
                          <a:pos x="267" y="149"/>
                        </a:cxn>
                        <a:cxn ang="0">
                          <a:pos x="267" y="108"/>
                        </a:cxn>
                        <a:cxn ang="0">
                          <a:pos x="267" y="68"/>
                        </a:cxn>
                        <a:cxn ang="0">
                          <a:pos x="274" y="54"/>
                        </a:cxn>
                        <a:cxn ang="0">
                          <a:pos x="274" y="88"/>
                        </a:cxn>
                        <a:cxn ang="0">
                          <a:pos x="267" y="142"/>
                        </a:cxn>
                      </a:cxnLst>
                      <a:rect l="0" t="0" r="r" b="b"/>
                      <a:pathLst>
                        <a:path w="533" h="345">
                          <a:moveTo>
                            <a:pt x="274" y="344"/>
                          </a:moveTo>
                          <a:lnTo>
                            <a:pt x="267" y="337"/>
                          </a:lnTo>
                          <a:lnTo>
                            <a:pt x="259" y="330"/>
                          </a:lnTo>
                          <a:lnTo>
                            <a:pt x="243" y="324"/>
                          </a:lnTo>
                          <a:lnTo>
                            <a:pt x="218" y="324"/>
                          </a:lnTo>
                          <a:lnTo>
                            <a:pt x="201" y="324"/>
                          </a:lnTo>
                          <a:lnTo>
                            <a:pt x="186" y="324"/>
                          </a:lnTo>
                          <a:lnTo>
                            <a:pt x="170" y="324"/>
                          </a:lnTo>
                          <a:lnTo>
                            <a:pt x="145" y="317"/>
                          </a:lnTo>
                          <a:lnTo>
                            <a:pt x="145" y="310"/>
                          </a:lnTo>
                          <a:lnTo>
                            <a:pt x="154" y="310"/>
                          </a:lnTo>
                          <a:lnTo>
                            <a:pt x="178" y="310"/>
                          </a:lnTo>
                          <a:lnTo>
                            <a:pt x="186" y="310"/>
                          </a:lnTo>
                          <a:lnTo>
                            <a:pt x="201" y="310"/>
                          </a:lnTo>
                          <a:lnTo>
                            <a:pt x="234" y="317"/>
                          </a:lnTo>
                          <a:lnTo>
                            <a:pt x="250" y="324"/>
                          </a:lnTo>
                          <a:lnTo>
                            <a:pt x="259" y="330"/>
                          </a:lnTo>
                          <a:lnTo>
                            <a:pt x="267" y="330"/>
                          </a:lnTo>
                          <a:lnTo>
                            <a:pt x="274" y="330"/>
                          </a:lnTo>
                          <a:lnTo>
                            <a:pt x="283" y="324"/>
                          </a:lnTo>
                          <a:lnTo>
                            <a:pt x="283" y="317"/>
                          </a:lnTo>
                          <a:lnTo>
                            <a:pt x="283" y="310"/>
                          </a:lnTo>
                          <a:lnTo>
                            <a:pt x="283" y="304"/>
                          </a:lnTo>
                          <a:lnTo>
                            <a:pt x="290" y="298"/>
                          </a:lnTo>
                          <a:lnTo>
                            <a:pt x="307" y="284"/>
                          </a:lnTo>
                          <a:lnTo>
                            <a:pt x="323" y="284"/>
                          </a:lnTo>
                          <a:lnTo>
                            <a:pt x="356" y="284"/>
                          </a:lnTo>
                          <a:lnTo>
                            <a:pt x="380" y="284"/>
                          </a:lnTo>
                          <a:lnTo>
                            <a:pt x="403" y="284"/>
                          </a:lnTo>
                          <a:lnTo>
                            <a:pt x="445" y="284"/>
                          </a:lnTo>
                          <a:lnTo>
                            <a:pt x="469" y="284"/>
                          </a:lnTo>
                          <a:lnTo>
                            <a:pt x="476" y="284"/>
                          </a:lnTo>
                          <a:lnTo>
                            <a:pt x="484" y="284"/>
                          </a:lnTo>
                          <a:lnTo>
                            <a:pt x="491" y="284"/>
                          </a:lnTo>
                          <a:lnTo>
                            <a:pt x="484" y="284"/>
                          </a:lnTo>
                          <a:lnTo>
                            <a:pt x="469" y="277"/>
                          </a:lnTo>
                          <a:lnTo>
                            <a:pt x="461" y="277"/>
                          </a:lnTo>
                          <a:lnTo>
                            <a:pt x="452" y="277"/>
                          </a:lnTo>
                          <a:lnTo>
                            <a:pt x="428" y="277"/>
                          </a:lnTo>
                          <a:lnTo>
                            <a:pt x="396" y="277"/>
                          </a:lnTo>
                          <a:lnTo>
                            <a:pt x="380" y="284"/>
                          </a:lnTo>
                          <a:lnTo>
                            <a:pt x="372" y="284"/>
                          </a:lnTo>
                          <a:lnTo>
                            <a:pt x="356" y="291"/>
                          </a:lnTo>
                          <a:lnTo>
                            <a:pt x="323" y="298"/>
                          </a:lnTo>
                          <a:lnTo>
                            <a:pt x="307" y="304"/>
                          </a:lnTo>
                          <a:lnTo>
                            <a:pt x="299" y="310"/>
                          </a:lnTo>
                          <a:lnTo>
                            <a:pt x="290" y="310"/>
                          </a:lnTo>
                          <a:lnTo>
                            <a:pt x="283" y="310"/>
                          </a:lnTo>
                          <a:lnTo>
                            <a:pt x="274" y="310"/>
                          </a:lnTo>
                          <a:lnTo>
                            <a:pt x="274" y="304"/>
                          </a:lnTo>
                          <a:lnTo>
                            <a:pt x="274" y="291"/>
                          </a:lnTo>
                          <a:lnTo>
                            <a:pt x="274" y="277"/>
                          </a:lnTo>
                          <a:lnTo>
                            <a:pt x="274" y="271"/>
                          </a:lnTo>
                          <a:lnTo>
                            <a:pt x="274" y="264"/>
                          </a:lnTo>
                          <a:lnTo>
                            <a:pt x="274" y="257"/>
                          </a:lnTo>
                          <a:lnTo>
                            <a:pt x="267" y="243"/>
                          </a:lnTo>
                          <a:lnTo>
                            <a:pt x="259" y="229"/>
                          </a:lnTo>
                          <a:lnTo>
                            <a:pt x="250" y="223"/>
                          </a:lnTo>
                          <a:lnTo>
                            <a:pt x="243" y="216"/>
                          </a:lnTo>
                          <a:lnTo>
                            <a:pt x="226" y="210"/>
                          </a:lnTo>
                          <a:lnTo>
                            <a:pt x="210" y="203"/>
                          </a:lnTo>
                          <a:lnTo>
                            <a:pt x="178" y="196"/>
                          </a:lnTo>
                          <a:lnTo>
                            <a:pt x="170" y="196"/>
                          </a:lnTo>
                          <a:lnTo>
                            <a:pt x="145" y="196"/>
                          </a:lnTo>
                          <a:lnTo>
                            <a:pt x="97" y="189"/>
                          </a:lnTo>
                          <a:lnTo>
                            <a:pt x="72" y="183"/>
                          </a:lnTo>
                          <a:lnTo>
                            <a:pt x="65" y="183"/>
                          </a:lnTo>
                          <a:lnTo>
                            <a:pt x="41" y="183"/>
                          </a:lnTo>
                          <a:lnTo>
                            <a:pt x="24" y="183"/>
                          </a:lnTo>
                          <a:lnTo>
                            <a:pt x="8" y="176"/>
                          </a:lnTo>
                          <a:lnTo>
                            <a:pt x="0" y="169"/>
                          </a:lnTo>
                          <a:lnTo>
                            <a:pt x="8" y="169"/>
                          </a:lnTo>
                          <a:lnTo>
                            <a:pt x="16" y="169"/>
                          </a:lnTo>
                          <a:lnTo>
                            <a:pt x="32" y="169"/>
                          </a:lnTo>
                          <a:lnTo>
                            <a:pt x="72" y="176"/>
                          </a:lnTo>
                          <a:lnTo>
                            <a:pt x="89" y="183"/>
                          </a:lnTo>
                          <a:lnTo>
                            <a:pt x="114" y="189"/>
                          </a:lnTo>
                          <a:lnTo>
                            <a:pt x="145" y="203"/>
                          </a:lnTo>
                          <a:lnTo>
                            <a:pt x="154" y="210"/>
                          </a:lnTo>
                          <a:lnTo>
                            <a:pt x="170" y="223"/>
                          </a:lnTo>
                          <a:lnTo>
                            <a:pt x="201" y="237"/>
                          </a:lnTo>
                          <a:lnTo>
                            <a:pt x="218" y="237"/>
                          </a:lnTo>
                          <a:lnTo>
                            <a:pt x="234" y="243"/>
                          </a:lnTo>
                          <a:lnTo>
                            <a:pt x="259" y="243"/>
                          </a:lnTo>
                          <a:lnTo>
                            <a:pt x="267" y="243"/>
                          </a:lnTo>
                          <a:lnTo>
                            <a:pt x="274" y="237"/>
                          </a:lnTo>
                          <a:lnTo>
                            <a:pt x="283" y="223"/>
                          </a:lnTo>
                          <a:lnTo>
                            <a:pt x="283" y="216"/>
                          </a:lnTo>
                          <a:lnTo>
                            <a:pt x="283" y="210"/>
                          </a:lnTo>
                          <a:lnTo>
                            <a:pt x="283" y="203"/>
                          </a:lnTo>
                          <a:lnTo>
                            <a:pt x="283" y="196"/>
                          </a:lnTo>
                          <a:lnTo>
                            <a:pt x="290" y="189"/>
                          </a:lnTo>
                          <a:lnTo>
                            <a:pt x="299" y="183"/>
                          </a:lnTo>
                          <a:lnTo>
                            <a:pt x="307" y="176"/>
                          </a:lnTo>
                          <a:lnTo>
                            <a:pt x="323" y="169"/>
                          </a:lnTo>
                          <a:lnTo>
                            <a:pt x="347" y="162"/>
                          </a:lnTo>
                          <a:lnTo>
                            <a:pt x="380" y="156"/>
                          </a:lnTo>
                          <a:lnTo>
                            <a:pt x="388" y="156"/>
                          </a:lnTo>
                          <a:lnTo>
                            <a:pt x="412" y="156"/>
                          </a:lnTo>
                          <a:lnTo>
                            <a:pt x="469" y="149"/>
                          </a:lnTo>
                          <a:lnTo>
                            <a:pt x="491" y="149"/>
                          </a:lnTo>
                          <a:lnTo>
                            <a:pt x="500" y="149"/>
                          </a:lnTo>
                          <a:lnTo>
                            <a:pt x="524" y="142"/>
                          </a:lnTo>
                          <a:lnTo>
                            <a:pt x="532" y="142"/>
                          </a:lnTo>
                          <a:lnTo>
                            <a:pt x="516" y="149"/>
                          </a:lnTo>
                          <a:lnTo>
                            <a:pt x="508" y="149"/>
                          </a:lnTo>
                          <a:lnTo>
                            <a:pt x="484" y="156"/>
                          </a:lnTo>
                          <a:lnTo>
                            <a:pt x="476" y="156"/>
                          </a:lnTo>
                          <a:lnTo>
                            <a:pt x="452" y="162"/>
                          </a:lnTo>
                          <a:lnTo>
                            <a:pt x="403" y="176"/>
                          </a:lnTo>
                          <a:lnTo>
                            <a:pt x="380" y="176"/>
                          </a:lnTo>
                          <a:lnTo>
                            <a:pt x="372" y="176"/>
                          </a:lnTo>
                          <a:lnTo>
                            <a:pt x="339" y="183"/>
                          </a:lnTo>
                          <a:lnTo>
                            <a:pt x="323" y="189"/>
                          </a:lnTo>
                          <a:lnTo>
                            <a:pt x="307" y="196"/>
                          </a:lnTo>
                          <a:lnTo>
                            <a:pt x="299" y="203"/>
                          </a:lnTo>
                          <a:lnTo>
                            <a:pt x="290" y="210"/>
                          </a:lnTo>
                          <a:lnTo>
                            <a:pt x="283" y="216"/>
                          </a:lnTo>
                          <a:lnTo>
                            <a:pt x="283" y="223"/>
                          </a:lnTo>
                          <a:lnTo>
                            <a:pt x="274" y="229"/>
                          </a:lnTo>
                          <a:lnTo>
                            <a:pt x="283" y="229"/>
                          </a:lnTo>
                          <a:lnTo>
                            <a:pt x="274" y="223"/>
                          </a:lnTo>
                          <a:lnTo>
                            <a:pt x="274" y="216"/>
                          </a:lnTo>
                          <a:lnTo>
                            <a:pt x="274" y="210"/>
                          </a:lnTo>
                          <a:lnTo>
                            <a:pt x="267" y="183"/>
                          </a:lnTo>
                          <a:lnTo>
                            <a:pt x="267" y="169"/>
                          </a:lnTo>
                          <a:lnTo>
                            <a:pt x="267" y="162"/>
                          </a:lnTo>
                          <a:lnTo>
                            <a:pt x="267" y="149"/>
                          </a:lnTo>
                          <a:lnTo>
                            <a:pt x="259" y="135"/>
                          </a:lnTo>
                          <a:lnTo>
                            <a:pt x="243" y="114"/>
                          </a:lnTo>
                          <a:lnTo>
                            <a:pt x="234" y="108"/>
                          </a:lnTo>
                          <a:lnTo>
                            <a:pt x="226" y="101"/>
                          </a:lnTo>
                          <a:lnTo>
                            <a:pt x="210" y="81"/>
                          </a:lnTo>
                          <a:lnTo>
                            <a:pt x="201" y="74"/>
                          </a:lnTo>
                          <a:lnTo>
                            <a:pt x="170" y="54"/>
                          </a:lnTo>
                          <a:lnTo>
                            <a:pt x="161" y="47"/>
                          </a:lnTo>
                          <a:lnTo>
                            <a:pt x="154" y="41"/>
                          </a:lnTo>
                          <a:lnTo>
                            <a:pt x="137" y="27"/>
                          </a:lnTo>
                          <a:lnTo>
                            <a:pt x="121" y="14"/>
                          </a:lnTo>
                          <a:lnTo>
                            <a:pt x="114" y="7"/>
                          </a:lnTo>
                          <a:lnTo>
                            <a:pt x="114" y="0"/>
                          </a:lnTo>
                          <a:lnTo>
                            <a:pt x="105" y="0"/>
                          </a:lnTo>
                          <a:lnTo>
                            <a:pt x="121" y="0"/>
                          </a:lnTo>
                          <a:lnTo>
                            <a:pt x="130" y="7"/>
                          </a:lnTo>
                          <a:lnTo>
                            <a:pt x="154" y="20"/>
                          </a:lnTo>
                          <a:lnTo>
                            <a:pt x="161" y="27"/>
                          </a:lnTo>
                          <a:lnTo>
                            <a:pt x="170" y="34"/>
                          </a:lnTo>
                          <a:lnTo>
                            <a:pt x="178" y="41"/>
                          </a:lnTo>
                          <a:lnTo>
                            <a:pt x="194" y="54"/>
                          </a:lnTo>
                          <a:lnTo>
                            <a:pt x="201" y="68"/>
                          </a:lnTo>
                          <a:lnTo>
                            <a:pt x="210" y="74"/>
                          </a:lnTo>
                          <a:lnTo>
                            <a:pt x="218" y="88"/>
                          </a:lnTo>
                          <a:lnTo>
                            <a:pt x="226" y="108"/>
                          </a:lnTo>
                          <a:lnTo>
                            <a:pt x="226" y="114"/>
                          </a:lnTo>
                          <a:lnTo>
                            <a:pt x="234" y="129"/>
                          </a:lnTo>
                          <a:lnTo>
                            <a:pt x="250" y="156"/>
                          </a:lnTo>
                          <a:lnTo>
                            <a:pt x="259" y="169"/>
                          </a:lnTo>
                          <a:lnTo>
                            <a:pt x="267" y="176"/>
                          </a:lnTo>
                          <a:lnTo>
                            <a:pt x="267" y="183"/>
                          </a:lnTo>
                          <a:lnTo>
                            <a:pt x="274" y="189"/>
                          </a:lnTo>
                          <a:lnTo>
                            <a:pt x="274" y="183"/>
                          </a:lnTo>
                          <a:lnTo>
                            <a:pt x="274" y="176"/>
                          </a:lnTo>
                          <a:lnTo>
                            <a:pt x="274" y="156"/>
                          </a:lnTo>
                          <a:lnTo>
                            <a:pt x="283" y="142"/>
                          </a:lnTo>
                          <a:lnTo>
                            <a:pt x="283" y="135"/>
                          </a:lnTo>
                          <a:lnTo>
                            <a:pt x="283" y="129"/>
                          </a:lnTo>
                          <a:lnTo>
                            <a:pt x="290" y="114"/>
                          </a:lnTo>
                          <a:lnTo>
                            <a:pt x="299" y="101"/>
                          </a:lnTo>
                          <a:lnTo>
                            <a:pt x="315" y="81"/>
                          </a:lnTo>
                          <a:lnTo>
                            <a:pt x="323" y="74"/>
                          </a:lnTo>
                          <a:lnTo>
                            <a:pt x="339" y="61"/>
                          </a:lnTo>
                          <a:lnTo>
                            <a:pt x="363" y="34"/>
                          </a:lnTo>
                          <a:lnTo>
                            <a:pt x="380" y="20"/>
                          </a:lnTo>
                          <a:lnTo>
                            <a:pt x="388" y="14"/>
                          </a:lnTo>
                          <a:lnTo>
                            <a:pt x="403" y="7"/>
                          </a:lnTo>
                          <a:lnTo>
                            <a:pt x="412" y="0"/>
                          </a:lnTo>
                          <a:lnTo>
                            <a:pt x="412" y="7"/>
                          </a:lnTo>
                          <a:lnTo>
                            <a:pt x="412" y="14"/>
                          </a:lnTo>
                          <a:lnTo>
                            <a:pt x="403" y="27"/>
                          </a:lnTo>
                          <a:lnTo>
                            <a:pt x="396" y="41"/>
                          </a:lnTo>
                          <a:lnTo>
                            <a:pt x="380" y="61"/>
                          </a:lnTo>
                          <a:lnTo>
                            <a:pt x="356" y="81"/>
                          </a:lnTo>
                          <a:lnTo>
                            <a:pt x="339" y="95"/>
                          </a:lnTo>
                          <a:lnTo>
                            <a:pt x="323" y="108"/>
                          </a:lnTo>
                          <a:lnTo>
                            <a:pt x="307" y="122"/>
                          </a:lnTo>
                          <a:lnTo>
                            <a:pt x="290" y="142"/>
                          </a:lnTo>
                          <a:lnTo>
                            <a:pt x="274" y="162"/>
                          </a:lnTo>
                          <a:lnTo>
                            <a:pt x="274" y="169"/>
                          </a:lnTo>
                          <a:lnTo>
                            <a:pt x="274" y="176"/>
                          </a:lnTo>
                          <a:lnTo>
                            <a:pt x="267" y="169"/>
                          </a:lnTo>
                          <a:lnTo>
                            <a:pt x="267" y="162"/>
                          </a:lnTo>
                          <a:lnTo>
                            <a:pt x="267" y="149"/>
                          </a:lnTo>
                          <a:lnTo>
                            <a:pt x="267" y="142"/>
                          </a:lnTo>
                          <a:lnTo>
                            <a:pt x="267" y="129"/>
                          </a:lnTo>
                          <a:lnTo>
                            <a:pt x="267" y="114"/>
                          </a:lnTo>
                          <a:lnTo>
                            <a:pt x="267" y="108"/>
                          </a:lnTo>
                          <a:lnTo>
                            <a:pt x="267" y="101"/>
                          </a:lnTo>
                          <a:lnTo>
                            <a:pt x="267" y="88"/>
                          </a:lnTo>
                          <a:lnTo>
                            <a:pt x="267" y="81"/>
                          </a:lnTo>
                          <a:lnTo>
                            <a:pt x="267" y="68"/>
                          </a:lnTo>
                          <a:lnTo>
                            <a:pt x="267" y="61"/>
                          </a:lnTo>
                          <a:lnTo>
                            <a:pt x="274" y="47"/>
                          </a:lnTo>
                          <a:lnTo>
                            <a:pt x="267" y="54"/>
                          </a:lnTo>
                          <a:lnTo>
                            <a:pt x="274" y="54"/>
                          </a:lnTo>
                          <a:lnTo>
                            <a:pt x="274" y="61"/>
                          </a:lnTo>
                          <a:lnTo>
                            <a:pt x="274" y="68"/>
                          </a:lnTo>
                          <a:lnTo>
                            <a:pt x="274" y="74"/>
                          </a:lnTo>
                          <a:lnTo>
                            <a:pt x="274" y="88"/>
                          </a:lnTo>
                          <a:lnTo>
                            <a:pt x="274" y="95"/>
                          </a:lnTo>
                          <a:lnTo>
                            <a:pt x="267" y="122"/>
                          </a:lnTo>
                          <a:lnTo>
                            <a:pt x="267" y="135"/>
                          </a:lnTo>
                          <a:lnTo>
                            <a:pt x="267" y="142"/>
                          </a:lnTo>
                        </a:path>
                      </a:pathLst>
                    </a:custGeom>
                    <a:solidFill>
                      <a:schemeClr val="accent1"/>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32" name="Freeform 964"/>
                    <p:cNvSpPr>
                      <a:spLocks/>
                    </p:cNvSpPr>
                    <p:nvPr/>
                  </p:nvSpPr>
                  <p:spPr bwMode="auto">
                    <a:xfrm>
                      <a:off x="2206" y="1455"/>
                      <a:ext cx="227" cy="183"/>
                    </a:xfrm>
                    <a:custGeom>
                      <a:avLst/>
                      <a:gdLst/>
                      <a:ahLst/>
                      <a:cxnLst>
                        <a:cxn ang="0">
                          <a:pos x="193" y="174"/>
                        </a:cxn>
                        <a:cxn ang="0">
                          <a:pos x="153" y="141"/>
                        </a:cxn>
                        <a:cxn ang="0">
                          <a:pos x="96" y="114"/>
                        </a:cxn>
                        <a:cxn ang="0">
                          <a:pos x="56" y="95"/>
                        </a:cxn>
                        <a:cxn ang="0">
                          <a:pos x="16" y="74"/>
                        </a:cxn>
                        <a:cxn ang="0">
                          <a:pos x="0" y="60"/>
                        </a:cxn>
                        <a:cxn ang="0">
                          <a:pos x="16" y="68"/>
                        </a:cxn>
                        <a:cxn ang="0">
                          <a:pos x="56" y="81"/>
                        </a:cxn>
                        <a:cxn ang="0">
                          <a:pos x="89" y="101"/>
                        </a:cxn>
                        <a:cxn ang="0">
                          <a:pos x="145" y="141"/>
                        </a:cxn>
                        <a:cxn ang="0">
                          <a:pos x="169" y="155"/>
                        </a:cxn>
                        <a:cxn ang="0">
                          <a:pos x="185" y="148"/>
                        </a:cxn>
                        <a:cxn ang="0">
                          <a:pos x="185" y="135"/>
                        </a:cxn>
                        <a:cxn ang="0">
                          <a:pos x="185" y="114"/>
                        </a:cxn>
                        <a:cxn ang="0">
                          <a:pos x="193" y="74"/>
                        </a:cxn>
                        <a:cxn ang="0">
                          <a:pos x="209" y="34"/>
                        </a:cxn>
                        <a:cxn ang="0">
                          <a:pos x="226" y="7"/>
                        </a:cxn>
                        <a:cxn ang="0">
                          <a:pos x="226" y="7"/>
                        </a:cxn>
                        <a:cxn ang="0">
                          <a:pos x="209" y="20"/>
                        </a:cxn>
                        <a:cxn ang="0">
                          <a:pos x="202" y="60"/>
                        </a:cxn>
                        <a:cxn ang="0">
                          <a:pos x="209" y="108"/>
                        </a:cxn>
                        <a:cxn ang="0">
                          <a:pos x="209" y="128"/>
                        </a:cxn>
                        <a:cxn ang="0">
                          <a:pos x="202" y="155"/>
                        </a:cxn>
                        <a:cxn ang="0">
                          <a:pos x="177" y="148"/>
                        </a:cxn>
                        <a:cxn ang="0">
                          <a:pos x="169" y="114"/>
                        </a:cxn>
                        <a:cxn ang="0">
                          <a:pos x="169" y="87"/>
                        </a:cxn>
                        <a:cxn ang="0">
                          <a:pos x="153" y="41"/>
                        </a:cxn>
                        <a:cxn ang="0">
                          <a:pos x="153" y="27"/>
                        </a:cxn>
                        <a:cxn ang="0">
                          <a:pos x="136" y="34"/>
                        </a:cxn>
                        <a:cxn ang="0">
                          <a:pos x="129" y="54"/>
                        </a:cxn>
                        <a:cxn ang="0">
                          <a:pos x="136" y="87"/>
                        </a:cxn>
                        <a:cxn ang="0">
                          <a:pos x="145" y="108"/>
                        </a:cxn>
                        <a:cxn ang="0">
                          <a:pos x="177" y="161"/>
                        </a:cxn>
                      </a:cxnLst>
                      <a:rect l="0" t="0" r="r" b="b"/>
                      <a:pathLst>
                        <a:path w="227" h="183">
                          <a:moveTo>
                            <a:pt x="202" y="182"/>
                          </a:moveTo>
                          <a:lnTo>
                            <a:pt x="193" y="174"/>
                          </a:lnTo>
                          <a:lnTo>
                            <a:pt x="169" y="155"/>
                          </a:lnTo>
                          <a:lnTo>
                            <a:pt x="153" y="141"/>
                          </a:lnTo>
                          <a:lnTo>
                            <a:pt x="113" y="121"/>
                          </a:lnTo>
                          <a:lnTo>
                            <a:pt x="96" y="114"/>
                          </a:lnTo>
                          <a:lnTo>
                            <a:pt x="80" y="108"/>
                          </a:lnTo>
                          <a:lnTo>
                            <a:pt x="56" y="95"/>
                          </a:lnTo>
                          <a:lnTo>
                            <a:pt x="32" y="81"/>
                          </a:lnTo>
                          <a:lnTo>
                            <a:pt x="16" y="74"/>
                          </a:lnTo>
                          <a:lnTo>
                            <a:pt x="7" y="68"/>
                          </a:lnTo>
                          <a:lnTo>
                            <a:pt x="0" y="60"/>
                          </a:lnTo>
                          <a:lnTo>
                            <a:pt x="7" y="60"/>
                          </a:lnTo>
                          <a:lnTo>
                            <a:pt x="16" y="68"/>
                          </a:lnTo>
                          <a:lnTo>
                            <a:pt x="32" y="74"/>
                          </a:lnTo>
                          <a:lnTo>
                            <a:pt x="56" y="81"/>
                          </a:lnTo>
                          <a:lnTo>
                            <a:pt x="64" y="87"/>
                          </a:lnTo>
                          <a:lnTo>
                            <a:pt x="89" y="101"/>
                          </a:lnTo>
                          <a:lnTo>
                            <a:pt x="129" y="128"/>
                          </a:lnTo>
                          <a:lnTo>
                            <a:pt x="145" y="141"/>
                          </a:lnTo>
                          <a:lnTo>
                            <a:pt x="153" y="148"/>
                          </a:lnTo>
                          <a:lnTo>
                            <a:pt x="169" y="155"/>
                          </a:lnTo>
                          <a:lnTo>
                            <a:pt x="177" y="155"/>
                          </a:lnTo>
                          <a:lnTo>
                            <a:pt x="185" y="148"/>
                          </a:lnTo>
                          <a:lnTo>
                            <a:pt x="185" y="141"/>
                          </a:lnTo>
                          <a:lnTo>
                            <a:pt x="185" y="135"/>
                          </a:lnTo>
                          <a:lnTo>
                            <a:pt x="185" y="128"/>
                          </a:lnTo>
                          <a:lnTo>
                            <a:pt x="185" y="114"/>
                          </a:lnTo>
                          <a:lnTo>
                            <a:pt x="185" y="95"/>
                          </a:lnTo>
                          <a:lnTo>
                            <a:pt x="193" y="74"/>
                          </a:lnTo>
                          <a:lnTo>
                            <a:pt x="202" y="47"/>
                          </a:lnTo>
                          <a:lnTo>
                            <a:pt x="209" y="34"/>
                          </a:lnTo>
                          <a:lnTo>
                            <a:pt x="218" y="20"/>
                          </a:lnTo>
                          <a:lnTo>
                            <a:pt x="226" y="7"/>
                          </a:lnTo>
                          <a:lnTo>
                            <a:pt x="226" y="0"/>
                          </a:lnTo>
                          <a:lnTo>
                            <a:pt x="226" y="7"/>
                          </a:lnTo>
                          <a:lnTo>
                            <a:pt x="218" y="7"/>
                          </a:lnTo>
                          <a:lnTo>
                            <a:pt x="209" y="20"/>
                          </a:lnTo>
                          <a:lnTo>
                            <a:pt x="202" y="47"/>
                          </a:lnTo>
                          <a:lnTo>
                            <a:pt x="202" y="60"/>
                          </a:lnTo>
                          <a:lnTo>
                            <a:pt x="202" y="81"/>
                          </a:lnTo>
                          <a:lnTo>
                            <a:pt x="209" y="108"/>
                          </a:lnTo>
                          <a:lnTo>
                            <a:pt x="209" y="121"/>
                          </a:lnTo>
                          <a:lnTo>
                            <a:pt x="209" y="128"/>
                          </a:lnTo>
                          <a:lnTo>
                            <a:pt x="209" y="141"/>
                          </a:lnTo>
                          <a:lnTo>
                            <a:pt x="202" y="155"/>
                          </a:lnTo>
                          <a:lnTo>
                            <a:pt x="193" y="155"/>
                          </a:lnTo>
                          <a:lnTo>
                            <a:pt x="177" y="148"/>
                          </a:lnTo>
                          <a:lnTo>
                            <a:pt x="177" y="141"/>
                          </a:lnTo>
                          <a:lnTo>
                            <a:pt x="169" y="114"/>
                          </a:lnTo>
                          <a:lnTo>
                            <a:pt x="169" y="108"/>
                          </a:lnTo>
                          <a:lnTo>
                            <a:pt x="169" y="87"/>
                          </a:lnTo>
                          <a:lnTo>
                            <a:pt x="161" y="54"/>
                          </a:lnTo>
                          <a:lnTo>
                            <a:pt x="153" y="41"/>
                          </a:lnTo>
                          <a:lnTo>
                            <a:pt x="153" y="34"/>
                          </a:lnTo>
                          <a:lnTo>
                            <a:pt x="153" y="27"/>
                          </a:lnTo>
                          <a:lnTo>
                            <a:pt x="145" y="27"/>
                          </a:lnTo>
                          <a:lnTo>
                            <a:pt x="136" y="34"/>
                          </a:lnTo>
                          <a:lnTo>
                            <a:pt x="136" y="41"/>
                          </a:lnTo>
                          <a:lnTo>
                            <a:pt x="129" y="54"/>
                          </a:lnTo>
                          <a:lnTo>
                            <a:pt x="129" y="68"/>
                          </a:lnTo>
                          <a:lnTo>
                            <a:pt x="136" y="87"/>
                          </a:lnTo>
                          <a:lnTo>
                            <a:pt x="136" y="95"/>
                          </a:lnTo>
                          <a:lnTo>
                            <a:pt x="145" y="108"/>
                          </a:lnTo>
                          <a:lnTo>
                            <a:pt x="169" y="141"/>
                          </a:lnTo>
                          <a:lnTo>
                            <a:pt x="177" y="161"/>
                          </a:lnTo>
                        </a:path>
                      </a:pathLst>
                    </a:custGeom>
                    <a:solidFill>
                      <a:schemeClr val="accent1"/>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33" name="Freeform 965"/>
                    <p:cNvSpPr>
                      <a:spLocks/>
                    </p:cNvSpPr>
                    <p:nvPr/>
                  </p:nvSpPr>
                  <p:spPr bwMode="auto">
                    <a:xfrm>
                      <a:off x="2280" y="1429"/>
                      <a:ext cx="138" cy="96"/>
                    </a:xfrm>
                    <a:custGeom>
                      <a:avLst/>
                      <a:gdLst/>
                      <a:ahLst/>
                      <a:cxnLst>
                        <a:cxn ang="0">
                          <a:pos x="113" y="95"/>
                        </a:cxn>
                        <a:cxn ang="0">
                          <a:pos x="104" y="81"/>
                        </a:cxn>
                        <a:cxn ang="0">
                          <a:pos x="89" y="61"/>
                        </a:cxn>
                        <a:cxn ang="0">
                          <a:pos x="64" y="33"/>
                        </a:cxn>
                        <a:cxn ang="0">
                          <a:pos x="47" y="27"/>
                        </a:cxn>
                        <a:cxn ang="0">
                          <a:pos x="32" y="20"/>
                        </a:cxn>
                        <a:cxn ang="0">
                          <a:pos x="16" y="13"/>
                        </a:cxn>
                        <a:cxn ang="0">
                          <a:pos x="7" y="6"/>
                        </a:cxn>
                        <a:cxn ang="0">
                          <a:pos x="0" y="0"/>
                        </a:cxn>
                        <a:cxn ang="0">
                          <a:pos x="56" y="40"/>
                        </a:cxn>
                        <a:cxn ang="0">
                          <a:pos x="72" y="54"/>
                        </a:cxn>
                        <a:cxn ang="0">
                          <a:pos x="89" y="67"/>
                        </a:cxn>
                        <a:cxn ang="0">
                          <a:pos x="113" y="81"/>
                        </a:cxn>
                        <a:cxn ang="0">
                          <a:pos x="129" y="95"/>
                        </a:cxn>
                        <a:cxn ang="0">
                          <a:pos x="137" y="95"/>
                        </a:cxn>
                      </a:cxnLst>
                      <a:rect l="0" t="0" r="r" b="b"/>
                      <a:pathLst>
                        <a:path w="138" h="96">
                          <a:moveTo>
                            <a:pt x="113" y="95"/>
                          </a:moveTo>
                          <a:lnTo>
                            <a:pt x="104" y="81"/>
                          </a:lnTo>
                          <a:lnTo>
                            <a:pt x="89" y="61"/>
                          </a:lnTo>
                          <a:lnTo>
                            <a:pt x="64" y="33"/>
                          </a:lnTo>
                          <a:lnTo>
                            <a:pt x="47" y="27"/>
                          </a:lnTo>
                          <a:lnTo>
                            <a:pt x="32" y="20"/>
                          </a:lnTo>
                          <a:lnTo>
                            <a:pt x="16" y="13"/>
                          </a:lnTo>
                          <a:lnTo>
                            <a:pt x="7" y="6"/>
                          </a:lnTo>
                          <a:lnTo>
                            <a:pt x="0" y="0"/>
                          </a:lnTo>
                          <a:lnTo>
                            <a:pt x="56" y="40"/>
                          </a:lnTo>
                          <a:lnTo>
                            <a:pt x="72" y="54"/>
                          </a:lnTo>
                          <a:lnTo>
                            <a:pt x="89" y="67"/>
                          </a:lnTo>
                          <a:lnTo>
                            <a:pt x="113" y="81"/>
                          </a:lnTo>
                          <a:lnTo>
                            <a:pt x="129" y="95"/>
                          </a:lnTo>
                          <a:lnTo>
                            <a:pt x="137" y="95"/>
                          </a:lnTo>
                        </a:path>
                      </a:pathLst>
                    </a:custGeom>
                    <a:solidFill>
                      <a:schemeClr val="accent1"/>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34" name="Freeform 966"/>
                    <p:cNvSpPr>
                      <a:spLocks/>
                    </p:cNvSpPr>
                    <p:nvPr/>
                  </p:nvSpPr>
                  <p:spPr bwMode="auto">
                    <a:xfrm>
                      <a:off x="2391" y="1348"/>
                      <a:ext cx="19" cy="68"/>
                    </a:xfrm>
                    <a:custGeom>
                      <a:avLst/>
                      <a:gdLst/>
                      <a:ahLst/>
                      <a:cxnLst>
                        <a:cxn ang="0">
                          <a:pos x="18" y="67"/>
                        </a:cxn>
                        <a:cxn ang="0">
                          <a:pos x="18" y="60"/>
                        </a:cxn>
                        <a:cxn ang="0">
                          <a:pos x="9" y="33"/>
                        </a:cxn>
                        <a:cxn ang="0">
                          <a:pos x="9" y="26"/>
                        </a:cxn>
                        <a:cxn ang="0">
                          <a:pos x="0" y="6"/>
                        </a:cxn>
                        <a:cxn ang="0">
                          <a:pos x="0" y="0"/>
                        </a:cxn>
                        <a:cxn ang="0">
                          <a:pos x="9" y="6"/>
                        </a:cxn>
                        <a:cxn ang="0">
                          <a:pos x="9" y="13"/>
                        </a:cxn>
                        <a:cxn ang="0">
                          <a:pos x="9" y="20"/>
                        </a:cxn>
                        <a:cxn ang="0">
                          <a:pos x="9" y="26"/>
                        </a:cxn>
                        <a:cxn ang="0">
                          <a:pos x="18" y="46"/>
                        </a:cxn>
                        <a:cxn ang="0">
                          <a:pos x="18" y="60"/>
                        </a:cxn>
                        <a:cxn ang="0">
                          <a:pos x="18" y="67"/>
                        </a:cxn>
                      </a:cxnLst>
                      <a:rect l="0" t="0" r="r" b="b"/>
                      <a:pathLst>
                        <a:path w="19" h="68">
                          <a:moveTo>
                            <a:pt x="18" y="67"/>
                          </a:moveTo>
                          <a:lnTo>
                            <a:pt x="18" y="60"/>
                          </a:lnTo>
                          <a:lnTo>
                            <a:pt x="9" y="33"/>
                          </a:lnTo>
                          <a:lnTo>
                            <a:pt x="9" y="26"/>
                          </a:lnTo>
                          <a:lnTo>
                            <a:pt x="0" y="6"/>
                          </a:lnTo>
                          <a:lnTo>
                            <a:pt x="0" y="0"/>
                          </a:lnTo>
                          <a:lnTo>
                            <a:pt x="9" y="6"/>
                          </a:lnTo>
                          <a:lnTo>
                            <a:pt x="9" y="13"/>
                          </a:lnTo>
                          <a:lnTo>
                            <a:pt x="9" y="20"/>
                          </a:lnTo>
                          <a:lnTo>
                            <a:pt x="9" y="26"/>
                          </a:lnTo>
                          <a:lnTo>
                            <a:pt x="18" y="46"/>
                          </a:lnTo>
                          <a:lnTo>
                            <a:pt x="18" y="60"/>
                          </a:lnTo>
                          <a:lnTo>
                            <a:pt x="18" y="67"/>
                          </a:lnTo>
                        </a:path>
                      </a:pathLst>
                    </a:custGeom>
                    <a:solidFill>
                      <a:schemeClr val="accent1"/>
                    </a:solidFill>
                    <a:ln w="12700" cap="rnd" cmpd="sng">
                      <a:solidFill>
                        <a:srgbClr val="000000"/>
                      </a:solidFill>
                      <a:prstDash val="solid"/>
                      <a:round/>
                      <a:headEnd/>
                      <a:tailEnd/>
                    </a:ln>
                    <a:effectLst/>
                  </p:spPr>
                  <p:txBody>
                    <a:bodyPr/>
                    <a:lstStyle/>
                    <a:p>
                      <a:pPr fontAlgn="base">
                        <a:spcBef>
                          <a:spcPct val="0"/>
                        </a:spcBef>
                        <a:spcAft>
                          <a:spcPct val="0"/>
                        </a:spcAft>
                      </a:pPr>
                      <a:endParaRPr lang="es-AR" sz="2400">
                        <a:solidFill>
                          <a:srgbClr val="000000"/>
                        </a:solidFill>
                      </a:endParaRPr>
                    </a:p>
                  </p:txBody>
                </p:sp>
              </p:grpSp>
              <p:grpSp>
                <p:nvGrpSpPr>
                  <p:cNvPr id="7635" name="Group 967"/>
                  <p:cNvGrpSpPr>
                    <a:grpSpLocks/>
                  </p:cNvGrpSpPr>
                  <p:nvPr/>
                </p:nvGrpSpPr>
                <p:grpSpPr bwMode="auto">
                  <a:xfrm>
                    <a:off x="2230" y="1238"/>
                    <a:ext cx="526" cy="374"/>
                    <a:chOff x="2230" y="1238"/>
                    <a:chExt cx="526" cy="374"/>
                  </a:xfrm>
                </p:grpSpPr>
                <p:sp>
                  <p:nvSpPr>
                    <p:cNvPr id="8136" name="Freeform 968"/>
                    <p:cNvSpPr>
                      <a:spLocks/>
                    </p:cNvSpPr>
                    <p:nvPr/>
                  </p:nvSpPr>
                  <p:spPr bwMode="auto">
                    <a:xfrm>
                      <a:off x="2230" y="1238"/>
                      <a:ext cx="526" cy="374"/>
                    </a:xfrm>
                    <a:custGeom>
                      <a:avLst/>
                      <a:gdLst/>
                      <a:ahLst/>
                      <a:cxnLst>
                        <a:cxn ang="0">
                          <a:pos x="185" y="345"/>
                        </a:cxn>
                        <a:cxn ang="0">
                          <a:pos x="129" y="332"/>
                        </a:cxn>
                        <a:cxn ang="0">
                          <a:pos x="138" y="318"/>
                        </a:cxn>
                        <a:cxn ang="0">
                          <a:pos x="202" y="353"/>
                        </a:cxn>
                        <a:cxn ang="0">
                          <a:pos x="234" y="353"/>
                        </a:cxn>
                        <a:cxn ang="0">
                          <a:pos x="267" y="318"/>
                        </a:cxn>
                        <a:cxn ang="0">
                          <a:pos x="340" y="332"/>
                        </a:cxn>
                        <a:cxn ang="0">
                          <a:pos x="428" y="353"/>
                        </a:cxn>
                        <a:cxn ang="0">
                          <a:pos x="411" y="339"/>
                        </a:cxn>
                        <a:cxn ang="0">
                          <a:pos x="331" y="332"/>
                        </a:cxn>
                        <a:cxn ang="0">
                          <a:pos x="251" y="345"/>
                        </a:cxn>
                        <a:cxn ang="0">
                          <a:pos x="234" y="332"/>
                        </a:cxn>
                        <a:cxn ang="0">
                          <a:pos x="242" y="285"/>
                        </a:cxn>
                        <a:cxn ang="0">
                          <a:pos x="226" y="244"/>
                        </a:cxn>
                        <a:cxn ang="0">
                          <a:pos x="161" y="210"/>
                        </a:cxn>
                        <a:cxn ang="0">
                          <a:pos x="56" y="176"/>
                        </a:cxn>
                        <a:cxn ang="0">
                          <a:pos x="0" y="143"/>
                        </a:cxn>
                        <a:cxn ang="0">
                          <a:pos x="40" y="156"/>
                        </a:cxn>
                        <a:cxn ang="0">
                          <a:pos x="113" y="197"/>
                        </a:cxn>
                        <a:cxn ang="0">
                          <a:pos x="178" y="251"/>
                        </a:cxn>
                        <a:cxn ang="0">
                          <a:pos x="242" y="272"/>
                        </a:cxn>
                        <a:cxn ang="0">
                          <a:pos x="267" y="244"/>
                        </a:cxn>
                        <a:cxn ang="0">
                          <a:pos x="323" y="210"/>
                        </a:cxn>
                        <a:cxn ang="0">
                          <a:pos x="395" y="210"/>
                        </a:cxn>
                        <a:cxn ang="0">
                          <a:pos x="484" y="224"/>
                        </a:cxn>
                        <a:cxn ang="0">
                          <a:pos x="517" y="230"/>
                        </a:cxn>
                        <a:cxn ang="0">
                          <a:pos x="444" y="230"/>
                        </a:cxn>
                        <a:cxn ang="0">
                          <a:pos x="340" y="230"/>
                        </a:cxn>
                        <a:cxn ang="0">
                          <a:pos x="275" y="244"/>
                        </a:cxn>
                        <a:cxn ang="0">
                          <a:pos x="258" y="264"/>
                        </a:cxn>
                        <a:cxn ang="0">
                          <a:pos x="258" y="217"/>
                        </a:cxn>
                        <a:cxn ang="0">
                          <a:pos x="258" y="156"/>
                        </a:cxn>
                        <a:cxn ang="0">
                          <a:pos x="210" y="82"/>
                        </a:cxn>
                        <a:cxn ang="0">
                          <a:pos x="161" y="20"/>
                        </a:cxn>
                        <a:cxn ang="0">
                          <a:pos x="161" y="0"/>
                        </a:cxn>
                        <a:cxn ang="0">
                          <a:pos x="194" y="34"/>
                        </a:cxn>
                        <a:cxn ang="0">
                          <a:pos x="234" y="88"/>
                        </a:cxn>
                        <a:cxn ang="0">
                          <a:pos x="234" y="156"/>
                        </a:cxn>
                        <a:cxn ang="0">
                          <a:pos x="258" y="217"/>
                        </a:cxn>
                        <a:cxn ang="0">
                          <a:pos x="283" y="170"/>
                        </a:cxn>
                        <a:cxn ang="0">
                          <a:pos x="356" y="109"/>
                        </a:cxn>
                        <a:cxn ang="0">
                          <a:pos x="444" y="68"/>
                        </a:cxn>
                        <a:cxn ang="0">
                          <a:pos x="411" y="109"/>
                        </a:cxn>
                        <a:cxn ang="0">
                          <a:pos x="340" y="149"/>
                        </a:cxn>
                        <a:cxn ang="0">
                          <a:pos x="267" y="210"/>
                        </a:cxn>
                        <a:cxn ang="0">
                          <a:pos x="267" y="183"/>
                        </a:cxn>
                        <a:cxn ang="0">
                          <a:pos x="275" y="136"/>
                        </a:cxn>
                        <a:cxn ang="0">
                          <a:pos x="300" y="95"/>
                        </a:cxn>
                        <a:cxn ang="0">
                          <a:pos x="275" y="156"/>
                        </a:cxn>
                      </a:cxnLst>
                      <a:rect l="0" t="0" r="r" b="b"/>
                      <a:pathLst>
                        <a:path w="526" h="374">
                          <a:moveTo>
                            <a:pt x="226" y="373"/>
                          </a:moveTo>
                          <a:lnTo>
                            <a:pt x="218" y="366"/>
                          </a:lnTo>
                          <a:lnTo>
                            <a:pt x="202" y="353"/>
                          </a:lnTo>
                          <a:lnTo>
                            <a:pt x="185" y="345"/>
                          </a:lnTo>
                          <a:lnTo>
                            <a:pt x="161" y="339"/>
                          </a:lnTo>
                          <a:lnTo>
                            <a:pt x="153" y="339"/>
                          </a:lnTo>
                          <a:lnTo>
                            <a:pt x="145" y="339"/>
                          </a:lnTo>
                          <a:lnTo>
                            <a:pt x="129" y="332"/>
                          </a:lnTo>
                          <a:lnTo>
                            <a:pt x="113" y="326"/>
                          </a:lnTo>
                          <a:lnTo>
                            <a:pt x="105" y="318"/>
                          </a:lnTo>
                          <a:lnTo>
                            <a:pt x="113" y="318"/>
                          </a:lnTo>
                          <a:lnTo>
                            <a:pt x="138" y="318"/>
                          </a:lnTo>
                          <a:lnTo>
                            <a:pt x="145" y="318"/>
                          </a:lnTo>
                          <a:lnTo>
                            <a:pt x="161" y="326"/>
                          </a:lnTo>
                          <a:lnTo>
                            <a:pt x="194" y="345"/>
                          </a:lnTo>
                          <a:lnTo>
                            <a:pt x="202" y="353"/>
                          </a:lnTo>
                          <a:lnTo>
                            <a:pt x="210" y="359"/>
                          </a:lnTo>
                          <a:lnTo>
                            <a:pt x="218" y="359"/>
                          </a:lnTo>
                          <a:lnTo>
                            <a:pt x="226" y="359"/>
                          </a:lnTo>
                          <a:lnTo>
                            <a:pt x="234" y="353"/>
                          </a:lnTo>
                          <a:lnTo>
                            <a:pt x="234" y="345"/>
                          </a:lnTo>
                          <a:lnTo>
                            <a:pt x="242" y="332"/>
                          </a:lnTo>
                          <a:lnTo>
                            <a:pt x="251" y="326"/>
                          </a:lnTo>
                          <a:lnTo>
                            <a:pt x="267" y="318"/>
                          </a:lnTo>
                          <a:lnTo>
                            <a:pt x="275" y="318"/>
                          </a:lnTo>
                          <a:lnTo>
                            <a:pt x="291" y="318"/>
                          </a:lnTo>
                          <a:lnTo>
                            <a:pt x="323" y="326"/>
                          </a:lnTo>
                          <a:lnTo>
                            <a:pt x="340" y="332"/>
                          </a:lnTo>
                          <a:lnTo>
                            <a:pt x="364" y="339"/>
                          </a:lnTo>
                          <a:lnTo>
                            <a:pt x="403" y="353"/>
                          </a:lnTo>
                          <a:lnTo>
                            <a:pt x="419" y="353"/>
                          </a:lnTo>
                          <a:lnTo>
                            <a:pt x="428" y="353"/>
                          </a:lnTo>
                          <a:lnTo>
                            <a:pt x="444" y="353"/>
                          </a:lnTo>
                          <a:lnTo>
                            <a:pt x="435" y="345"/>
                          </a:lnTo>
                          <a:lnTo>
                            <a:pt x="419" y="339"/>
                          </a:lnTo>
                          <a:lnTo>
                            <a:pt x="411" y="339"/>
                          </a:lnTo>
                          <a:lnTo>
                            <a:pt x="388" y="332"/>
                          </a:lnTo>
                          <a:lnTo>
                            <a:pt x="364" y="332"/>
                          </a:lnTo>
                          <a:lnTo>
                            <a:pt x="340" y="332"/>
                          </a:lnTo>
                          <a:lnTo>
                            <a:pt x="331" y="332"/>
                          </a:lnTo>
                          <a:lnTo>
                            <a:pt x="307" y="339"/>
                          </a:lnTo>
                          <a:lnTo>
                            <a:pt x="275" y="345"/>
                          </a:lnTo>
                          <a:lnTo>
                            <a:pt x="258" y="345"/>
                          </a:lnTo>
                          <a:lnTo>
                            <a:pt x="251" y="345"/>
                          </a:lnTo>
                          <a:lnTo>
                            <a:pt x="234" y="353"/>
                          </a:lnTo>
                          <a:lnTo>
                            <a:pt x="234" y="345"/>
                          </a:lnTo>
                          <a:lnTo>
                            <a:pt x="234" y="339"/>
                          </a:lnTo>
                          <a:lnTo>
                            <a:pt x="234" y="332"/>
                          </a:lnTo>
                          <a:lnTo>
                            <a:pt x="242" y="312"/>
                          </a:lnTo>
                          <a:lnTo>
                            <a:pt x="242" y="305"/>
                          </a:lnTo>
                          <a:lnTo>
                            <a:pt x="242" y="299"/>
                          </a:lnTo>
                          <a:lnTo>
                            <a:pt x="242" y="285"/>
                          </a:lnTo>
                          <a:lnTo>
                            <a:pt x="242" y="264"/>
                          </a:lnTo>
                          <a:lnTo>
                            <a:pt x="242" y="258"/>
                          </a:lnTo>
                          <a:lnTo>
                            <a:pt x="234" y="251"/>
                          </a:lnTo>
                          <a:lnTo>
                            <a:pt x="226" y="244"/>
                          </a:lnTo>
                          <a:lnTo>
                            <a:pt x="218" y="237"/>
                          </a:lnTo>
                          <a:lnTo>
                            <a:pt x="194" y="224"/>
                          </a:lnTo>
                          <a:lnTo>
                            <a:pt x="178" y="217"/>
                          </a:lnTo>
                          <a:lnTo>
                            <a:pt x="161" y="210"/>
                          </a:lnTo>
                          <a:lnTo>
                            <a:pt x="138" y="203"/>
                          </a:lnTo>
                          <a:lnTo>
                            <a:pt x="89" y="183"/>
                          </a:lnTo>
                          <a:lnTo>
                            <a:pt x="65" y="176"/>
                          </a:lnTo>
                          <a:lnTo>
                            <a:pt x="56" y="176"/>
                          </a:lnTo>
                          <a:lnTo>
                            <a:pt x="32" y="170"/>
                          </a:lnTo>
                          <a:lnTo>
                            <a:pt x="16" y="163"/>
                          </a:lnTo>
                          <a:lnTo>
                            <a:pt x="7" y="156"/>
                          </a:lnTo>
                          <a:lnTo>
                            <a:pt x="0" y="143"/>
                          </a:lnTo>
                          <a:lnTo>
                            <a:pt x="0" y="149"/>
                          </a:lnTo>
                          <a:lnTo>
                            <a:pt x="16" y="149"/>
                          </a:lnTo>
                          <a:lnTo>
                            <a:pt x="23" y="149"/>
                          </a:lnTo>
                          <a:lnTo>
                            <a:pt x="40" y="156"/>
                          </a:lnTo>
                          <a:lnTo>
                            <a:pt x="65" y="170"/>
                          </a:lnTo>
                          <a:lnTo>
                            <a:pt x="80" y="176"/>
                          </a:lnTo>
                          <a:lnTo>
                            <a:pt x="89" y="183"/>
                          </a:lnTo>
                          <a:lnTo>
                            <a:pt x="113" y="197"/>
                          </a:lnTo>
                          <a:lnTo>
                            <a:pt x="129" y="210"/>
                          </a:lnTo>
                          <a:lnTo>
                            <a:pt x="138" y="224"/>
                          </a:lnTo>
                          <a:lnTo>
                            <a:pt x="153" y="230"/>
                          </a:lnTo>
                          <a:lnTo>
                            <a:pt x="178" y="251"/>
                          </a:lnTo>
                          <a:lnTo>
                            <a:pt x="194" y="258"/>
                          </a:lnTo>
                          <a:lnTo>
                            <a:pt x="210" y="264"/>
                          </a:lnTo>
                          <a:lnTo>
                            <a:pt x="234" y="272"/>
                          </a:lnTo>
                          <a:lnTo>
                            <a:pt x="242" y="272"/>
                          </a:lnTo>
                          <a:lnTo>
                            <a:pt x="251" y="272"/>
                          </a:lnTo>
                          <a:lnTo>
                            <a:pt x="258" y="264"/>
                          </a:lnTo>
                          <a:lnTo>
                            <a:pt x="267" y="251"/>
                          </a:lnTo>
                          <a:lnTo>
                            <a:pt x="267" y="244"/>
                          </a:lnTo>
                          <a:lnTo>
                            <a:pt x="275" y="230"/>
                          </a:lnTo>
                          <a:lnTo>
                            <a:pt x="283" y="224"/>
                          </a:lnTo>
                          <a:lnTo>
                            <a:pt x="300" y="217"/>
                          </a:lnTo>
                          <a:lnTo>
                            <a:pt x="323" y="210"/>
                          </a:lnTo>
                          <a:lnTo>
                            <a:pt x="347" y="210"/>
                          </a:lnTo>
                          <a:lnTo>
                            <a:pt x="364" y="210"/>
                          </a:lnTo>
                          <a:lnTo>
                            <a:pt x="380" y="210"/>
                          </a:lnTo>
                          <a:lnTo>
                            <a:pt x="395" y="210"/>
                          </a:lnTo>
                          <a:lnTo>
                            <a:pt x="428" y="217"/>
                          </a:lnTo>
                          <a:lnTo>
                            <a:pt x="444" y="217"/>
                          </a:lnTo>
                          <a:lnTo>
                            <a:pt x="476" y="224"/>
                          </a:lnTo>
                          <a:lnTo>
                            <a:pt x="484" y="224"/>
                          </a:lnTo>
                          <a:lnTo>
                            <a:pt x="492" y="224"/>
                          </a:lnTo>
                          <a:lnTo>
                            <a:pt x="517" y="230"/>
                          </a:lnTo>
                          <a:lnTo>
                            <a:pt x="525" y="230"/>
                          </a:lnTo>
                          <a:lnTo>
                            <a:pt x="517" y="230"/>
                          </a:lnTo>
                          <a:lnTo>
                            <a:pt x="501" y="230"/>
                          </a:lnTo>
                          <a:lnTo>
                            <a:pt x="484" y="230"/>
                          </a:lnTo>
                          <a:lnTo>
                            <a:pt x="468" y="230"/>
                          </a:lnTo>
                          <a:lnTo>
                            <a:pt x="444" y="230"/>
                          </a:lnTo>
                          <a:lnTo>
                            <a:pt x="395" y="230"/>
                          </a:lnTo>
                          <a:lnTo>
                            <a:pt x="372" y="230"/>
                          </a:lnTo>
                          <a:lnTo>
                            <a:pt x="364" y="230"/>
                          </a:lnTo>
                          <a:lnTo>
                            <a:pt x="340" y="230"/>
                          </a:lnTo>
                          <a:lnTo>
                            <a:pt x="315" y="230"/>
                          </a:lnTo>
                          <a:lnTo>
                            <a:pt x="300" y="237"/>
                          </a:lnTo>
                          <a:lnTo>
                            <a:pt x="291" y="237"/>
                          </a:lnTo>
                          <a:lnTo>
                            <a:pt x="275" y="244"/>
                          </a:lnTo>
                          <a:lnTo>
                            <a:pt x="267" y="251"/>
                          </a:lnTo>
                          <a:lnTo>
                            <a:pt x="258" y="258"/>
                          </a:lnTo>
                          <a:lnTo>
                            <a:pt x="251" y="264"/>
                          </a:lnTo>
                          <a:lnTo>
                            <a:pt x="258" y="264"/>
                          </a:lnTo>
                          <a:lnTo>
                            <a:pt x="251" y="258"/>
                          </a:lnTo>
                          <a:lnTo>
                            <a:pt x="251" y="251"/>
                          </a:lnTo>
                          <a:lnTo>
                            <a:pt x="258" y="237"/>
                          </a:lnTo>
                          <a:lnTo>
                            <a:pt x="258" y="217"/>
                          </a:lnTo>
                          <a:lnTo>
                            <a:pt x="258" y="203"/>
                          </a:lnTo>
                          <a:lnTo>
                            <a:pt x="258" y="197"/>
                          </a:lnTo>
                          <a:lnTo>
                            <a:pt x="258" y="183"/>
                          </a:lnTo>
                          <a:lnTo>
                            <a:pt x="258" y="156"/>
                          </a:lnTo>
                          <a:lnTo>
                            <a:pt x="258" y="149"/>
                          </a:lnTo>
                          <a:lnTo>
                            <a:pt x="251" y="136"/>
                          </a:lnTo>
                          <a:lnTo>
                            <a:pt x="242" y="122"/>
                          </a:lnTo>
                          <a:lnTo>
                            <a:pt x="210" y="82"/>
                          </a:lnTo>
                          <a:lnTo>
                            <a:pt x="194" y="61"/>
                          </a:lnTo>
                          <a:lnTo>
                            <a:pt x="185" y="55"/>
                          </a:lnTo>
                          <a:lnTo>
                            <a:pt x="169" y="34"/>
                          </a:lnTo>
                          <a:lnTo>
                            <a:pt x="161" y="20"/>
                          </a:lnTo>
                          <a:lnTo>
                            <a:pt x="153" y="14"/>
                          </a:lnTo>
                          <a:lnTo>
                            <a:pt x="153" y="7"/>
                          </a:lnTo>
                          <a:lnTo>
                            <a:pt x="153" y="0"/>
                          </a:lnTo>
                          <a:lnTo>
                            <a:pt x="161" y="0"/>
                          </a:lnTo>
                          <a:lnTo>
                            <a:pt x="169" y="7"/>
                          </a:lnTo>
                          <a:lnTo>
                            <a:pt x="178" y="14"/>
                          </a:lnTo>
                          <a:lnTo>
                            <a:pt x="185" y="20"/>
                          </a:lnTo>
                          <a:lnTo>
                            <a:pt x="194" y="34"/>
                          </a:lnTo>
                          <a:lnTo>
                            <a:pt x="202" y="41"/>
                          </a:lnTo>
                          <a:lnTo>
                            <a:pt x="218" y="55"/>
                          </a:lnTo>
                          <a:lnTo>
                            <a:pt x="234" y="82"/>
                          </a:lnTo>
                          <a:lnTo>
                            <a:pt x="234" y="88"/>
                          </a:lnTo>
                          <a:lnTo>
                            <a:pt x="234" y="101"/>
                          </a:lnTo>
                          <a:lnTo>
                            <a:pt x="234" y="129"/>
                          </a:lnTo>
                          <a:lnTo>
                            <a:pt x="234" y="143"/>
                          </a:lnTo>
                          <a:lnTo>
                            <a:pt x="234" y="156"/>
                          </a:lnTo>
                          <a:lnTo>
                            <a:pt x="242" y="190"/>
                          </a:lnTo>
                          <a:lnTo>
                            <a:pt x="251" y="203"/>
                          </a:lnTo>
                          <a:lnTo>
                            <a:pt x="258" y="210"/>
                          </a:lnTo>
                          <a:lnTo>
                            <a:pt x="258" y="217"/>
                          </a:lnTo>
                          <a:lnTo>
                            <a:pt x="258" y="210"/>
                          </a:lnTo>
                          <a:lnTo>
                            <a:pt x="267" y="197"/>
                          </a:lnTo>
                          <a:lnTo>
                            <a:pt x="275" y="183"/>
                          </a:lnTo>
                          <a:lnTo>
                            <a:pt x="283" y="170"/>
                          </a:lnTo>
                          <a:lnTo>
                            <a:pt x="300" y="149"/>
                          </a:lnTo>
                          <a:lnTo>
                            <a:pt x="323" y="129"/>
                          </a:lnTo>
                          <a:lnTo>
                            <a:pt x="340" y="115"/>
                          </a:lnTo>
                          <a:lnTo>
                            <a:pt x="356" y="109"/>
                          </a:lnTo>
                          <a:lnTo>
                            <a:pt x="395" y="88"/>
                          </a:lnTo>
                          <a:lnTo>
                            <a:pt x="411" y="82"/>
                          </a:lnTo>
                          <a:lnTo>
                            <a:pt x="428" y="74"/>
                          </a:lnTo>
                          <a:lnTo>
                            <a:pt x="444" y="68"/>
                          </a:lnTo>
                          <a:lnTo>
                            <a:pt x="452" y="68"/>
                          </a:lnTo>
                          <a:lnTo>
                            <a:pt x="444" y="74"/>
                          </a:lnTo>
                          <a:lnTo>
                            <a:pt x="435" y="88"/>
                          </a:lnTo>
                          <a:lnTo>
                            <a:pt x="411" y="109"/>
                          </a:lnTo>
                          <a:lnTo>
                            <a:pt x="395" y="122"/>
                          </a:lnTo>
                          <a:lnTo>
                            <a:pt x="372" y="136"/>
                          </a:lnTo>
                          <a:lnTo>
                            <a:pt x="356" y="143"/>
                          </a:lnTo>
                          <a:lnTo>
                            <a:pt x="340" y="149"/>
                          </a:lnTo>
                          <a:lnTo>
                            <a:pt x="307" y="170"/>
                          </a:lnTo>
                          <a:lnTo>
                            <a:pt x="283" y="183"/>
                          </a:lnTo>
                          <a:lnTo>
                            <a:pt x="275" y="197"/>
                          </a:lnTo>
                          <a:lnTo>
                            <a:pt x="267" y="210"/>
                          </a:lnTo>
                          <a:lnTo>
                            <a:pt x="267" y="217"/>
                          </a:lnTo>
                          <a:lnTo>
                            <a:pt x="267" y="210"/>
                          </a:lnTo>
                          <a:lnTo>
                            <a:pt x="267" y="197"/>
                          </a:lnTo>
                          <a:lnTo>
                            <a:pt x="267" y="183"/>
                          </a:lnTo>
                          <a:lnTo>
                            <a:pt x="267" y="170"/>
                          </a:lnTo>
                          <a:lnTo>
                            <a:pt x="275" y="149"/>
                          </a:lnTo>
                          <a:lnTo>
                            <a:pt x="275" y="143"/>
                          </a:lnTo>
                          <a:lnTo>
                            <a:pt x="275" y="136"/>
                          </a:lnTo>
                          <a:lnTo>
                            <a:pt x="283" y="115"/>
                          </a:lnTo>
                          <a:lnTo>
                            <a:pt x="291" y="101"/>
                          </a:lnTo>
                          <a:lnTo>
                            <a:pt x="291" y="95"/>
                          </a:lnTo>
                          <a:lnTo>
                            <a:pt x="300" y="95"/>
                          </a:lnTo>
                          <a:lnTo>
                            <a:pt x="300" y="101"/>
                          </a:lnTo>
                          <a:lnTo>
                            <a:pt x="300" y="109"/>
                          </a:lnTo>
                          <a:lnTo>
                            <a:pt x="291" y="129"/>
                          </a:lnTo>
                          <a:lnTo>
                            <a:pt x="275" y="156"/>
                          </a:lnTo>
                          <a:lnTo>
                            <a:pt x="267" y="170"/>
                          </a:lnTo>
                        </a:path>
                      </a:pathLst>
                    </a:custGeom>
                    <a:solidFill>
                      <a:schemeClr val="accent1"/>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37" name="Freeform 969"/>
                    <p:cNvSpPr>
                      <a:spLocks/>
                    </p:cNvSpPr>
                    <p:nvPr/>
                  </p:nvSpPr>
                  <p:spPr bwMode="auto">
                    <a:xfrm>
                      <a:off x="2279" y="1435"/>
                      <a:ext cx="234" cy="163"/>
                    </a:xfrm>
                    <a:custGeom>
                      <a:avLst/>
                      <a:gdLst/>
                      <a:ahLst/>
                      <a:cxnLst>
                        <a:cxn ang="0">
                          <a:pos x="152" y="148"/>
                        </a:cxn>
                        <a:cxn ang="0">
                          <a:pos x="121" y="115"/>
                        </a:cxn>
                        <a:cxn ang="0">
                          <a:pos x="81" y="81"/>
                        </a:cxn>
                        <a:cxn ang="0">
                          <a:pos x="41" y="47"/>
                        </a:cxn>
                        <a:cxn ang="0">
                          <a:pos x="16" y="20"/>
                        </a:cxn>
                        <a:cxn ang="0">
                          <a:pos x="0" y="7"/>
                        </a:cxn>
                        <a:cxn ang="0">
                          <a:pos x="32" y="27"/>
                        </a:cxn>
                        <a:cxn ang="0">
                          <a:pos x="56" y="47"/>
                        </a:cxn>
                        <a:cxn ang="0">
                          <a:pos x="112" y="94"/>
                        </a:cxn>
                        <a:cxn ang="0">
                          <a:pos x="128" y="121"/>
                        </a:cxn>
                        <a:cxn ang="0">
                          <a:pos x="145" y="128"/>
                        </a:cxn>
                        <a:cxn ang="0">
                          <a:pos x="161" y="121"/>
                        </a:cxn>
                        <a:cxn ang="0">
                          <a:pos x="169" y="102"/>
                        </a:cxn>
                        <a:cxn ang="0">
                          <a:pos x="192" y="47"/>
                        </a:cxn>
                        <a:cxn ang="0">
                          <a:pos x="217" y="20"/>
                        </a:cxn>
                        <a:cxn ang="0">
                          <a:pos x="233" y="7"/>
                        </a:cxn>
                        <a:cxn ang="0">
                          <a:pos x="225" y="0"/>
                        </a:cxn>
                        <a:cxn ang="0">
                          <a:pos x="209" y="14"/>
                        </a:cxn>
                        <a:cxn ang="0">
                          <a:pos x="201" y="41"/>
                        </a:cxn>
                        <a:cxn ang="0">
                          <a:pos x="201" y="60"/>
                        </a:cxn>
                        <a:cxn ang="0">
                          <a:pos x="185" y="108"/>
                        </a:cxn>
                        <a:cxn ang="0">
                          <a:pos x="185" y="121"/>
                        </a:cxn>
                        <a:cxn ang="0">
                          <a:pos x="169" y="135"/>
                        </a:cxn>
                        <a:cxn ang="0">
                          <a:pos x="152" y="115"/>
                        </a:cxn>
                        <a:cxn ang="0">
                          <a:pos x="152" y="88"/>
                        </a:cxn>
                        <a:cxn ang="0">
                          <a:pos x="152" y="60"/>
                        </a:cxn>
                        <a:cxn ang="0">
                          <a:pos x="161" y="20"/>
                        </a:cxn>
                        <a:cxn ang="0">
                          <a:pos x="161" y="7"/>
                        </a:cxn>
                        <a:cxn ang="0">
                          <a:pos x="152" y="0"/>
                        </a:cxn>
                        <a:cxn ang="0">
                          <a:pos x="137" y="7"/>
                        </a:cxn>
                        <a:cxn ang="0">
                          <a:pos x="128" y="27"/>
                        </a:cxn>
                        <a:cxn ang="0">
                          <a:pos x="128" y="54"/>
                        </a:cxn>
                        <a:cxn ang="0">
                          <a:pos x="128" y="81"/>
                        </a:cxn>
                        <a:cxn ang="0">
                          <a:pos x="145" y="142"/>
                        </a:cxn>
                      </a:cxnLst>
                      <a:rect l="0" t="0" r="r" b="b"/>
                      <a:pathLst>
                        <a:path w="234" h="163">
                          <a:moveTo>
                            <a:pt x="161" y="162"/>
                          </a:moveTo>
                          <a:lnTo>
                            <a:pt x="152" y="148"/>
                          </a:lnTo>
                          <a:lnTo>
                            <a:pt x="137" y="128"/>
                          </a:lnTo>
                          <a:lnTo>
                            <a:pt x="121" y="115"/>
                          </a:lnTo>
                          <a:lnTo>
                            <a:pt x="96" y="94"/>
                          </a:lnTo>
                          <a:lnTo>
                            <a:pt x="81" y="81"/>
                          </a:lnTo>
                          <a:lnTo>
                            <a:pt x="65" y="68"/>
                          </a:lnTo>
                          <a:lnTo>
                            <a:pt x="41" y="47"/>
                          </a:lnTo>
                          <a:lnTo>
                            <a:pt x="24" y="27"/>
                          </a:lnTo>
                          <a:lnTo>
                            <a:pt x="16" y="20"/>
                          </a:lnTo>
                          <a:lnTo>
                            <a:pt x="8" y="14"/>
                          </a:lnTo>
                          <a:lnTo>
                            <a:pt x="0" y="7"/>
                          </a:lnTo>
                          <a:lnTo>
                            <a:pt x="8" y="14"/>
                          </a:lnTo>
                          <a:lnTo>
                            <a:pt x="32" y="27"/>
                          </a:lnTo>
                          <a:lnTo>
                            <a:pt x="48" y="41"/>
                          </a:lnTo>
                          <a:lnTo>
                            <a:pt x="56" y="47"/>
                          </a:lnTo>
                          <a:lnTo>
                            <a:pt x="81" y="60"/>
                          </a:lnTo>
                          <a:lnTo>
                            <a:pt x="112" y="94"/>
                          </a:lnTo>
                          <a:lnTo>
                            <a:pt x="121" y="115"/>
                          </a:lnTo>
                          <a:lnTo>
                            <a:pt x="128" y="121"/>
                          </a:lnTo>
                          <a:lnTo>
                            <a:pt x="137" y="128"/>
                          </a:lnTo>
                          <a:lnTo>
                            <a:pt x="145" y="128"/>
                          </a:lnTo>
                          <a:lnTo>
                            <a:pt x="152" y="128"/>
                          </a:lnTo>
                          <a:lnTo>
                            <a:pt x="161" y="121"/>
                          </a:lnTo>
                          <a:lnTo>
                            <a:pt x="169" y="108"/>
                          </a:lnTo>
                          <a:lnTo>
                            <a:pt x="169" y="102"/>
                          </a:lnTo>
                          <a:lnTo>
                            <a:pt x="177" y="74"/>
                          </a:lnTo>
                          <a:lnTo>
                            <a:pt x="192" y="47"/>
                          </a:lnTo>
                          <a:lnTo>
                            <a:pt x="209" y="27"/>
                          </a:lnTo>
                          <a:lnTo>
                            <a:pt x="217" y="20"/>
                          </a:lnTo>
                          <a:lnTo>
                            <a:pt x="225" y="14"/>
                          </a:lnTo>
                          <a:lnTo>
                            <a:pt x="233" y="7"/>
                          </a:lnTo>
                          <a:lnTo>
                            <a:pt x="233" y="0"/>
                          </a:lnTo>
                          <a:lnTo>
                            <a:pt x="225" y="0"/>
                          </a:lnTo>
                          <a:lnTo>
                            <a:pt x="217" y="7"/>
                          </a:lnTo>
                          <a:lnTo>
                            <a:pt x="209" y="14"/>
                          </a:lnTo>
                          <a:lnTo>
                            <a:pt x="201" y="27"/>
                          </a:lnTo>
                          <a:lnTo>
                            <a:pt x="201" y="41"/>
                          </a:lnTo>
                          <a:lnTo>
                            <a:pt x="201" y="47"/>
                          </a:lnTo>
                          <a:lnTo>
                            <a:pt x="201" y="60"/>
                          </a:lnTo>
                          <a:lnTo>
                            <a:pt x="192" y="94"/>
                          </a:lnTo>
                          <a:lnTo>
                            <a:pt x="185" y="108"/>
                          </a:lnTo>
                          <a:lnTo>
                            <a:pt x="185" y="115"/>
                          </a:lnTo>
                          <a:lnTo>
                            <a:pt x="185" y="121"/>
                          </a:lnTo>
                          <a:lnTo>
                            <a:pt x="177" y="135"/>
                          </a:lnTo>
                          <a:lnTo>
                            <a:pt x="169" y="135"/>
                          </a:lnTo>
                          <a:lnTo>
                            <a:pt x="161" y="135"/>
                          </a:lnTo>
                          <a:lnTo>
                            <a:pt x="152" y="115"/>
                          </a:lnTo>
                          <a:lnTo>
                            <a:pt x="152" y="102"/>
                          </a:lnTo>
                          <a:lnTo>
                            <a:pt x="152" y="88"/>
                          </a:lnTo>
                          <a:lnTo>
                            <a:pt x="152" y="74"/>
                          </a:lnTo>
                          <a:lnTo>
                            <a:pt x="152" y="60"/>
                          </a:lnTo>
                          <a:lnTo>
                            <a:pt x="152" y="41"/>
                          </a:lnTo>
                          <a:lnTo>
                            <a:pt x="161" y="20"/>
                          </a:lnTo>
                          <a:lnTo>
                            <a:pt x="161" y="14"/>
                          </a:lnTo>
                          <a:lnTo>
                            <a:pt x="161" y="7"/>
                          </a:lnTo>
                          <a:lnTo>
                            <a:pt x="161" y="0"/>
                          </a:lnTo>
                          <a:lnTo>
                            <a:pt x="152" y="0"/>
                          </a:lnTo>
                          <a:lnTo>
                            <a:pt x="145" y="0"/>
                          </a:lnTo>
                          <a:lnTo>
                            <a:pt x="137" y="7"/>
                          </a:lnTo>
                          <a:lnTo>
                            <a:pt x="137" y="14"/>
                          </a:lnTo>
                          <a:lnTo>
                            <a:pt x="128" y="27"/>
                          </a:lnTo>
                          <a:lnTo>
                            <a:pt x="128" y="41"/>
                          </a:lnTo>
                          <a:lnTo>
                            <a:pt x="128" y="54"/>
                          </a:lnTo>
                          <a:lnTo>
                            <a:pt x="128" y="60"/>
                          </a:lnTo>
                          <a:lnTo>
                            <a:pt x="128" y="81"/>
                          </a:lnTo>
                          <a:lnTo>
                            <a:pt x="137" y="121"/>
                          </a:lnTo>
                          <a:lnTo>
                            <a:pt x="145" y="142"/>
                          </a:lnTo>
                        </a:path>
                      </a:pathLst>
                    </a:custGeom>
                    <a:solidFill>
                      <a:schemeClr val="accent1"/>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38" name="Freeform 970"/>
                    <p:cNvSpPr>
                      <a:spLocks/>
                    </p:cNvSpPr>
                    <p:nvPr/>
                  </p:nvSpPr>
                  <p:spPr bwMode="auto">
                    <a:xfrm>
                      <a:off x="2376" y="1368"/>
                      <a:ext cx="106" cy="122"/>
                    </a:xfrm>
                    <a:custGeom>
                      <a:avLst/>
                      <a:gdLst/>
                      <a:ahLst/>
                      <a:cxnLst>
                        <a:cxn ang="0">
                          <a:pos x="89" y="114"/>
                        </a:cxn>
                        <a:cxn ang="0">
                          <a:pos x="81" y="94"/>
                        </a:cxn>
                        <a:cxn ang="0">
                          <a:pos x="73" y="73"/>
                        </a:cxn>
                        <a:cxn ang="0">
                          <a:pos x="57" y="53"/>
                        </a:cxn>
                        <a:cxn ang="0">
                          <a:pos x="41" y="33"/>
                        </a:cxn>
                        <a:cxn ang="0">
                          <a:pos x="32" y="26"/>
                        </a:cxn>
                        <a:cxn ang="0">
                          <a:pos x="24" y="20"/>
                        </a:cxn>
                        <a:cxn ang="0">
                          <a:pos x="8" y="13"/>
                        </a:cxn>
                        <a:cxn ang="0">
                          <a:pos x="0" y="6"/>
                        </a:cxn>
                        <a:cxn ang="0">
                          <a:pos x="0" y="0"/>
                        </a:cxn>
                        <a:cxn ang="0">
                          <a:pos x="8" y="6"/>
                        </a:cxn>
                        <a:cxn ang="0">
                          <a:pos x="16" y="20"/>
                        </a:cxn>
                        <a:cxn ang="0">
                          <a:pos x="32" y="40"/>
                        </a:cxn>
                        <a:cxn ang="0">
                          <a:pos x="41" y="53"/>
                        </a:cxn>
                        <a:cxn ang="0">
                          <a:pos x="48" y="60"/>
                        </a:cxn>
                        <a:cxn ang="0">
                          <a:pos x="73" y="87"/>
                        </a:cxn>
                        <a:cxn ang="0">
                          <a:pos x="89" y="107"/>
                        </a:cxn>
                        <a:cxn ang="0">
                          <a:pos x="97" y="114"/>
                        </a:cxn>
                        <a:cxn ang="0">
                          <a:pos x="105" y="121"/>
                        </a:cxn>
                      </a:cxnLst>
                      <a:rect l="0" t="0" r="r" b="b"/>
                      <a:pathLst>
                        <a:path w="106" h="122">
                          <a:moveTo>
                            <a:pt x="89" y="114"/>
                          </a:moveTo>
                          <a:lnTo>
                            <a:pt x="81" y="94"/>
                          </a:lnTo>
                          <a:lnTo>
                            <a:pt x="73" y="73"/>
                          </a:lnTo>
                          <a:lnTo>
                            <a:pt x="57" y="53"/>
                          </a:lnTo>
                          <a:lnTo>
                            <a:pt x="41" y="33"/>
                          </a:lnTo>
                          <a:lnTo>
                            <a:pt x="32" y="26"/>
                          </a:lnTo>
                          <a:lnTo>
                            <a:pt x="24" y="20"/>
                          </a:lnTo>
                          <a:lnTo>
                            <a:pt x="8" y="13"/>
                          </a:lnTo>
                          <a:lnTo>
                            <a:pt x="0" y="6"/>
                          </a:lnTo>
                          <a:lnTo>
                            <a:pt x="0" y="0"/>
                          </a:lnTo>
                          <a:lnTo>
                            <a:pt x="8" y="6"/>
                          </a:lnTo>
                          <a:lnTo>
                            <a:pt x="16" y="20"/>
                          </a:lnTo>
                          <a:lnTo>
                            <a:pt x="32" y="40"/>
                          </a:lnTo>
                          <a:lnTo>
                            <a:pt x="41" y="53"/>
                          </a:lnTo>
                          <a:lnTo>
                            <a:pt x="48" y="60"/>
                          </a:lnTo>
                          <a:lnTo>
                            <a:pt x="73" y="87"/>
                          </a:lnTo>
                          <a:lnTo>
                            <a:pt x="89" y="107"/>
                          </a:lnTo>
                          <a:lnTo>
                            <a:pt x="97" y="114"/>
                          </a:lnTo>
                          <a:lnTo>
                            <a:pt x="105" y="121"/>
                          </a:lnTo>
                        </a:path>
                      </a:pathLst>
                    </a:custGeom>
                    <a:solidFill>
                      <a:schemeClr val="accent1"/>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39" name="Freeform 971"/>
                    <p:cNvSpPr>
                      <a:spLocks/>
                    </p:cNvSpPr>
                    <p:nvPr/>
                  </p:nvSpPr>
                  <p:spPr bwMode="auto">
                    <a:xfrm>
                      <a:off x="2512" y="1306"/>
                      <a:ext cx="20" cy="75"/>
                    </a:xfrm>
                    <a:custGeom>
                      <a:avLst/>
                      <a:gdLst/>
                      <a:ahLst/>
                      <a:cxnLst>
                        <a:cxn ang="0">
                          <a:pos x="0" y="74"/>
                        </a:cxn>
                        <a:cxn ang="0">
                          <a:pos x="0" y="60"/>
                        </a:cxn>
                        <a:cxn ang="0">
                          <a:pos x="0" y="41"/>
                        </a:cxn>
                        <a:cxn ang="0">
                          <a:pos x="0" y="27"/>
                        </a:cxn>
                        <a:cxn ang="0">
                          <a:pos x="0" y="20"/>
                        </a:cxn>
                        <a:cxn ang="0">
                          <a:pos x="0" y="14"/>
                        </a:cxn>
                        <a:cxn ang="0">
                          <a:pos x="0" y="7"/>
                        </a:cxn>
                        <a:cxn ang="0">
                          <a:pos x="0" y="0"/>
                        </a:cxn>
                        <a:cxn ang="0">
                          <a:pos x="0" y="7"/>
                        </a:cxn>
                        <a:cxn ang="0">
                          <a:pos x="19" y="20"/>
                        </a:cxn>
                        <a:cxn ang="0">
                          <a:pos x="0" y="41"/>
                        </a:cxn>
                        <a:cxn ang="0">
                          <a:pos x="0" y="54"/>
                        </a:cxn>
                        <a:cxn ang="0">
                          <a:pos x="0" y="67"/>
                        </a:cxn>
                        <a:cxn ang="0">
                          <a:pos x="0" y="74"/>
                        </a:cxn>
                      </a:cxnLst>
                      <a:rect l="0" t="0" r="r" b="b"/>
                      <a:pathLst>
                        <a:path w="20" h="75">
                          <a:moveTo>
                            <a:pt x="0" y="74"/>
                          </a:moveTo>
                          <a:lnTo>
                            <a:pt x="0" y="60"/>
                          </a:lnTo>
                          <a:lnTo>
                            <a:pt x="0" y="41"/>
                          </a:lnTo>
                          <a:lnTo>
                            <a:pt x="0" y="27"/>
                          </a:lnTo>
                          <a:lnTo>
                            <a:pt x="0" y="20"/>
                          </a:lnTo>
                          <a:lnTo>
                            <a:pt x="0" y="14"/>
                          </a:lnTo>
                          <a:lnTo>
                            <a:pt x="0" y="7"/>
                          </a:lnTo>
                          <a:lnTo>
                            <a:pt x="0" y="0"/>
                          </a:lnTo>
                          <a:lnTo>
                            <a:pt x="0" y="7"/>
                          </a:lnTo>
                          <a:lnTo>
                            <a:pt x="19" y="20"/>
                          </a:lnTo>
                          <a:lnTo>
                            <a:pt x="0" y="41"/>
                          </a:lnTo>
                          <a:lnTo>
                            <a:pt x="0" y="54"/>
                          </a:lnTo>
                          <a:lnTo>
                            <a:pt x="0" y="67"/>
                          </a:lnTo>
                          <a:lnTo>
                            <a:pt x="0" y="74"/>
                          </a:lnTo>
                        </a:path>
                      </a:pathLst>
                    </a:custGeom>
                    <a:solidFill>
                      <a:schemeClr val="accent1"/>
                    </a:solidFill>
                    <a:ln w="12700" cap="rnd" cmpd="sng">
                      <a:solidFill>
                        <a:srgbClr val="000000"/>
                      </a:solidFill>
                      <a:prstDash val="solid"/>
                      <a:round/>
                      <a:headEnd/>
                      <a:tailEnd/>
                    </a:ln>
                    <a:effectLst/>
                  </p:spPr>
                  <p:txBody>
                    <a:bodyPr/>
                    <a:lstStyle/>
                    <a:p>
                      <a:pPr fontAlgn="base">
                        <a:spcBef>
                          <a:spcPct val="0"/>
                        </a:spcBef>
                        <a:spcAft>
                          <a:spcPct val="0"/>
                        </a:spcAft>
                      </a:pPr>
                      <a:endParaRPr lang="es-AR" sz="2400">
                        <a:solidFill>
                          <a:srgbClr val="000000"/>
                        </a:solidFill>
                      </a:endParaRPr>
                    </a:p>
                  </p:txBody>
                </p:sp>
              </p:grpSp>
            </p:grpSp>
          </p:grpSp>
          <p:sp>
            <p:nvSpPr>
              <p:cNvPr id="8140" name="Rectangle 972"/>
              <p:cNvSpPr>
                <a:spLocks noChangeArrowheads="1"/>
              </p:cNvSpPr>
              <p:nvPr/>
            </p:nvSpPr>
            <p:spPr bwMode="auto">
              <a:xfrm>
                <a:off x="4987" y="1682"/>
                <a:ext cx="277" cy="164"/>
              </a:xfrm>
              <a:prstGeom prst="rect">
                <a:avLst/>
              </a:prstGeom>
              <a:noFill/>
              <a:ln w="9525">
                <a:noFill/>
                <a:miter lim="800000"/>
                <a:headEnd/>
                <a:tailEnd/>
              </a:ln>
              <a:effectLst/>
            </p:spPr>
            <p:txBody>
              <a:bodyPr wrap="none" lIns="92075" tIns="46038" rIns="92075" bIns="46038">
                <a:spAutoFit/>
              </a:bodyPr>
              <a:lstStyle/>
              <a:p>
                <a:pPr defTabSz="762000" eaLnBrk="0" fontAlgn="base" hangingPunct="0">
                  <a:spcBef>
                    <a:spcPct val="0"/>
                  </a:spcBef>
                  <a:spcAft>
                    <a:spcPct val="0"/>
                  </a:spcAft>
                </a:pPr>
                <a:r>
                  <a:rPr lang="es-ES_tradnl" sz="1100">
                    <a:solidFill>
                      <a:srgbClr val="000000"/>
                    </a:solidFill>
                    <a:latin typeface="Arial" pitchFamily="34" charset="0"/>
                  </a:rPr>
                  <a:t>  Co</a:t>
                </a:r>
              </a:p>
            </p:txBody>
          </p:sp>
          <p:sp>
            <p:nvSpPr>
              <p:cNvPr id="8141" name="Line 973"/>
              <p:cNvSpPr>
                <a:spLocks noChangeShapeType="1"/>
              </p:cNvSpPr>
              <p:nvPr/>
            </p:nvSpPr>
            <p:spPr bwMode="auto">
              <a:xfrm>
                <a:off x="3567" y="1619"/>
                <a:ext cx="0" cy="68"/>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8142" name="Line 974"/>
              <p:cNvSpPr>
                <a:spLocks noChangeShapeType="1"/>
              </p:cNvSpPr>
              <p:nvPr/>
            </p:nvSpPr>
            <p:spPr bwMode="auto">
              <a:xfrm>
                <a:off x="3163" y="1613"/>
                <a:ext cx="0" cy="69"/>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8143" name="Line 975"/>
              <p:cNvSpPr>
                <a:spLocks noChangeShapeType="1"/>
              </p:cNvSpPr>
              <p:nvPr/>
            </p:nvSpPr>
            <p:spPr bwMode="auto">
              <a:xfrm>
                <a:off x="2211" y="1619"/>
                <a:ext cx="0" cy="68"/>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8144" name="Line 976"/>
              <p:cNvSpPr>
                <a:spLocks noChangeShapeType="1"/>
              </p:cNvSpPr>
              <p:nvPr/>
            </p:nvSpPr>
            <p:spPr bwMode="auto">
              <a:xfrm>
                <a:off x="1253" y="1626"/>
                <a:ext cx="0" cy="68"/>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8145" name="Line 977"/>
              <p:cNvSpPr>
                <a:spLocks noChangeShapeType="1"/>
              </p:cNvSpPr>
              <p:nvPr/>
            </p:nvSpPr>
            <p:spPr bwMode="auto">
              <a:xfrm>
                <a:off x="720" y="1619"/>
                <a:ext cx="0" cy="87"/>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8146" name="Line 978"/>
              <p:cNvSpPr>
                <a:spLocks noChangeShapeType="1"/>
              </p:cNvSpPr>
              <p:nvPr/>
            </p:nvSpPr>
            <p:spPr bwMode="auto">
              <a:xfrm>
                <a:off x="442" y="1619"/>
                <a:ext cx="0" cy="68"/>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8147" name="Line 979"/>
              <p:cNvSpPr>
                <a:spLocks noChangeShapeType="1"/>
              </p:cNvSpPr>
              <p:nvPr/>
            </p:nvSpPr>
            <p:spPr bwMode="auto">
              <a:xfrm>
                <a:off x="5166" y="1619"/>
                <a:ext cx="0" cy="68"/>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nvGrpSpPr>
              <p:cNvPr id="7638" name="Group 980"/>
              <p:cNvGrpSpPr>
                <a:grpSpLocks/>
              </p:cNvGrpSpPr>
              <p:nvPr/>
            </p:nvGrpSpPr>
            <p:grpSpPr bwMode="auto">
              <a:xfrm>
                <a:off x="749" y="1423"/>
                <a:ext cx="998" cy="191"/>
                <a:chOff x="882" y="1448"/>
                <a:chExt cx="1058" cy="211"/>
              </a:xfrm>
            </p:grpSpPr>
            <p:sp>
              <p:nvSpPr>
                <p:cNvPr id="8149" name="Freeform 981"/>
                <p:cNvSpPr>
                  <a:spLocks/>
                </p:cNvSpPr>
                <p:nvPr/>
              </p:nvSpPr>
              <p:spPr bwMode="auto">
                <a:xfrm>
                  <a:off x="882" y="1550"/>
                  <a:ext cx="131" cy="109"/>
                </a:xfrm>
                <a:custGeom>
                  <a:avLst/>
                  <a:gdLst/>
                  <a:ahLst/>
                  <a:cxnLst>
                    <a:cxn ang="0">
                      <a:pos x="32" y="87"/>
                    </a:cxn>
                    <a:cxn ang="0">
                      <a:pos x="41" y="80"/>
                    </a:cxn>
                    <a:cxn ang="0">
                      <a:pos x="49" y="66"/>
                    </a:cxn>
                    <a:cxn ang="0">
                      <a:pos x="57" y="61"/>
                    </a:cxn>
                    <a:cxn ang="0">
                      <a:pos x="65" y="54"/>
                    </a:cxn>
                    <a:cxn ang="0">
                      <a:pos x="81" y="47"/>
                    </a:cxn>
                    <a:cxn ang="0">
                      <a:pos x="89" y="40"/>
                    </a:cxn>
                    <a:cxn ang="0">
                      <a:pos x="98" y="33"/>
                    </a:cxn>
                    <a:cxn ang="0">
                      <a:pos x="105" y="27"/>
                    </a:cxn>
                    <a:cxn ang="0">
                      <a:pos x="114" y="20"/>
                    </a:cxn>
                    <a:cxn ang="0">
                      <a:pos x="122" y="13"/>
                    </a:cxn>
                    <a:cxn ang="0">
                      <a:pos x="122" y="6"/>
                    </a:cxn>
                    <a:cxn ang="0">
                      <a:pos x="122" y="0"/>
                    </a:cxn>
                    <a:cxn ang="0">
                      <a:pos x="130" y="0"/>
                    </a:cxn>
                    <a:cxn ang="0">
                      <a:pos x="114" y="0"/>
                    </a:cxn>
                    <a:cxn ang="0">
                      <a:pos x="105" y="6"/>
                    </a:cxn>
                    <a:cxn ang="0">
                      <a:pos x="98" y="13"/>
                    </a:cxn>
                    <a:cxn ang="0">
                      <a:pos x="89" y="20"/>
                    </a:cxn>
                    <a:cxn ang="0">
                      <a:pos x="81" y="27"/>
                    </a:cxn>
                    <a:cxn ang="0">
                      <a:pos x="81" y="33"/>
                    </a:cxn>
                    <a:cxn ang="0">
                      <a:pos x="73" y="40"/>
                    </a:cxn>
                    <a:cxn ang="0">
                      <a:pos x="73" y="47"/>
                    </a:cxn>
                    <a:cxn ang="0">
                      <a:pos x="73" y="54"/>
                    </a:cxn>
                    <a:cxn ang="0">
                      <a:pos x="73" y="61"/>
                    </a:cxn>
                    <a:cxn ang="0">
                      <a:pos x="65" y="66"/>
                    </a:cxn>
                    <a:cxn ang="0">
                      <a:pos x="65" y="74"/>
                    </a:cxn>
                    <a:cxn ang="0">
                      <a:pos x="57" y="80"/>
                    </a:cxn>
                    <a:cxn ang="0">
                      <a:pos x="49" y="87"/>
                    </a:cxn>
                    <a:cxn ang="0">
                      <a:pos x="41" y="93"/>
                    </a:cxn>
                    <a:cxn ang="0">
                      <a:pos x="32" y="87"/>
                    </a:cxn>
                    <a:cxn ang="0">
                      <a:pos x="32" y="74"/>
                    </a:cxn>
                    <a:cxn ang="0">
                      <a:pos x="32" y="66"/>
                    </a:cxn>
                    <a:cxn ang="0">
                      <a:pos x="32" y="61"/>
                    </a:cxn>
                    <a:cxn ang="0">
                      <a:pos x="32" y="47"/>
                    </a:cxn>
                    <a:cxn ang="0">
                      <a:pos x="25" y="40"/>
                    </a:cxn>
                    <a:cxn ang="0">
                      <a:pos x="25" y="33"/>
                    </a:cxn>
                    <a:cxn ang="0">
                      <a:pos x="16" y="27"/>
                    </a:cxn>
                    <a:cxn ang="0">
                      <a:pos x="8" y="20"/>
                    </a:cxn>
                    <a:cxn ang="0">
                      <a:pos x="0" y="20"/>
                    </a:cxn>
                    <a:cxn ang="0">
                      <a:pos x="0" y="27"/>
                    </a:cxn>
                    <a:cxn ang="0">
                      <a:pos x="8" y="33"/>
                    </a:cxn>
                    <a:cxn ang="0">
                      <a:pos x="8" y="40"/>
                    </a:cxn>
                    <a:cxn ang="0">
                      <a:pos x="16" y="54"/>
                    </a:cxn>
                    <a:cxn ang="0">
                      <a:pos x="25" y="61"/>
                    </a:cxn>
                    <a:cxn ang="0">
                      <a:pos x="32" y="74"/>
                    </a:cxn>
                    <a:cxn ang="0">
                      <a:pos x="32" y="80"/>
                    </a:cxn>
                    <a:cxn ang="0">
                      <a:pos x="32" y="87"/>
                    </a:cxn>
                    <a:cxn ang="0">
                      <a:pos x="32" y="101"/>
                    </a:cxn>
                    <a:cxn ang="0">
                      <a:pos x="32" y="108"/>
                    </a:cxn>
                  </a:cxnLst>
                  <a:rect l="0" t="0" r="r" b="b"/>
                  <a:pathLst>
                    <a:path w="131" h="109">
                      <a:moveTo>
                        <a:pt x="32" y="87"/>
                      </a:moveTo>
                      <a:lnTo>
                        <a:pt x="41" y="80"/>
                      </a:lnTo>
                      <a:lnTo>
                        <a:pt x="49" y="66"/>
                      </a:lnTo>
                      <a:lnTo>
                        <a:pt x="57" y="61"/>
                      </a:lnTo>
                      <a:lnTo>
                        <a:pt x="65" y="54"/>
                      </a:lnTo>
                      <a:lnTo>
                        <a:pt x="81" y="47"/>
                      </a:lnTo>
                      <a:lnTo>
                        <a:pt x="89" y="40"/>
                      </a:lnTo>
                      <a:lnTo>
                        <a:pt x="98" y="33"/>
                      </a:lnTo>
                      <a:lnTo>
                        <a:pt x="105" y="27"/>
                      </a:lnTo>
                      <a:lnTo>
                        <a:pt x="114" y="20"/>
                      </a:lnTo>
                      <a:lnTo>
                        <a:pt x="122" y="13"/>
                      </a:lnTo>
                      <a:lnTo>
                        <a:pt x="122" y="6"/>
                      </a:lnTo>
                      <a:lnTo>
                        <a:pt x="122" y="0"/>
                      </a:lnTo>
                      <a:lnTo>
                        <a:pt x="130" y="0"/>
                      </a:lnTo>
                      <a:lnTo>
                        <a:pt x="114" y="0"/>
                      </a:lnTo>
                      <a:lnTo>
                        <a:pt x="105" y="6"/>
                      </a:lnTo>
                      <a:lnTo>
                        <a:pt x="98" y="13"/>
                      </a:lnTo>
                      <a:lnTo>
                        <a:pt x="89" y="20"/>
                      </a:lnTo>
                      <a:lnTo>
                        <a:pt x="81" y="27"/>
                      </a:lnTo>
                      <a:lnTo>
                        <a:pt x="81" y="33"/>
                      </a:lnTo>
                      <a:lnTo>
                        <a:pt x="73" y="40"/>
                      </a:lnTo>
                      <a:lnTo>
                        <a:pt x="73" y="47"/>
                      </a:lnTo>
                      <a:lnTo>
                        <a:pt x="73" y="54"/>
                      </a:lnTo>
                      <a:lnTo>
                        <a:pt x="73" y="61"/>
                      </a:lnTo>
                      <a:lnTo>
                        <a:pt x="65" y="66"/>
                      </a:lnTo>
                      <a:lnTo>
                        <a:pt x="65" y="74"/>
                      </a:lnTo>
                      <a:lnTo>
                        <a:pt x="57" y="80"/>
                      </a:lnTo>
                      <a:lnTo>
                        <a:pt x="49" y="87"/>
                      </a:lnTo>
                      <a:lnTo>
                        <a:pt x="41" y="93"/>
                      </a:lnTo>
                      <a:lnTo>
                        <a:pt x="32" y="87"/>
                      </a:lnTo>
                      <a:lnTo>
                        <a:pt x="32" y="74"/>
                      </a:lnTo>
                      <a:lnTo>
                        <a:pt x="32" y="66"/>
                      </a:lnTo>
                      <a:lnTo>
                        <a:pt x="32" y="61"/>
                      </a:lnTo>
                      <a:lnTo>
                        <a:pt x="32" y="47"/>
                      </a:lnTo>
                      <a:lnTo>
                        <a:pt x="25" y="40"/>
                      </a:lnTo>
                      <a:lnTo>
                        <a:pt x="25" y="33"/>
                      </a:lnTo>
                      <a:lnTo>
                        <a:pt x="16" y="27"/>
                      </a:lnTo>
                      <a:lnTo>
                        <a:pt x="8" y="20"/>
                      </a:lnTo>
                      <a:lnTo>
                        <a:pt x="0" y="20"/>
                      </a:lnTo>
                      <a:lnTo>
                        <a:pt x="0" y="27"/>
                      </a:lnTo>
                      <a:lnTo>
                        <a:pt x="8" y="33"/>
                      </a:lnTo>
                      <a:lnTo>
                        <a:pt x="8" y="40"/>
                      </a:lnTo>
                      <a:lnTo>
                        <a:pt x="16" y="54"/>
                      </a:lnTo>
                      <a:lnTo>
                        <a:pt x="25" y="61"/>
                      </a:lnTo>
                      <a:lnTo>
                        <a:pt x="32" y="74"/>
                      </a:lnTo>
                      <a:lnTo>
                        <a:pt x="32" y="80"/>
                      </a:lnTo>
                      <a:lnTo>
                        <a:pt x="32" y="87"/>
                      </a:lnTo>
                      <a:lnTo>
                        <a:pt x="32" y="101"/>
                      </a:lnTo>
                      <a:lnTo>
                        <a:pt x="32" y="108"/>
                      </a:lnTo>
                    </a:path>
                  </a:pathLst>
                </a:custGeom>
                <a:solidFill>
                  <a:schemeClr val="accent1"/>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grpSp>
              <p:nvGrpSpPr>
                <p:cNvPr id="7641" name="Group 982"/>
                <p:cNvGrpSpPr>
                  <a:grpSpLocks/>
                </p:cNvGrpSpPr>
                <p:nvPr/>
              </p:nvGrpSpPr>
              <p:grpSpPr bwMode="auto">
                <a:xfrm>
                  <a:off x="1069" y="1497"/>
                  <a:ext cx="332" cy="161"/>
                  <a:chOff x="1069" y="1497"/>
                  <a:chExt cx="332" cy="161"/>
                </a:xfrm>
              </p:grpSpPr>
              <p:sp>
                <p:nvSpPr>
                  <p:cNvPr id="8151" name="Freeform 983"/>
                  <p:cNvSpPr>
                    <a:spLocks/>
                  </p:cNvSpPr>
                  <p:nvPr/>
                </p:nvSpPr>
                <p:spPr bwMode="auto">
                  <a:xfrm>
                    <a:off x="1069" y="1497"/>
                    <a:ext cx="332" cy="148"/>
                  </a:xfrm>
                  <a:custGeom>
                    <a:avLst/>
                    <a:gdLst/>
                    <a:ahLst/>
                    <a:cxnLst>
                      <a:cxn ang="0">
                        <a:pos x="137" y="140"/>
                      </a:cxn>
                      <a:cxn ang="0">
                        <a:pos x="121" y="133"/>
                      </a:cxn>
                      <a:cxn ang="0">
                        <a:pos x="88" y="133"/>
                      </a:cxn>
                      <a:cxn ang="0">
                        <a:pos x="65" y="133"/>
                      </a:cxn>
                      <a:cxn ang="0">
                        <a:pos x="32" y="133"/>
                      </a:cxn>
                      <a:cxn ang="0">
                        <a:pos x="7" y="140"/>
                      </a:cxn>
                      <a:cxn ang="0">
                        <a:pos x="7" y="140"/>
                      </a:cxn>
                      <a:cxn ang="0">
                        <a:pos x="32" y="140"/>
                      </a:cxn>
                      <a:cxn ang="0">
                        <a:pos x="65" y="140"/>
                      </a:cxn>
                      <a:cxn ang="0">
                        <a:pos x="81" y="140"/>
                      </a:cxn>
                      <a:cxn ang="0">
                        <a:pos x="112" y="133"/>
                      </a:cxn>
                      <a:cxn ang="0">
                        <a:pos x="137" y="133"/>
                      </a:cxn>
                      <a:cxn ang="0">
                        <a:pos x="154" y="133"/>
                      </a:cxn>
                      <a:cxn ang="0">
                        <a:pos x="170" y="120"/>
                      </a:cxn>
                      <a:cxn ang="0">
                        <a:pos x="194" y="107"/>
                      </a:cxn>
                      <a:cxn ang="0">
                        <a:pos x="210" y="107"/>
                      </a:cxn>
                      <a:cxn ang="0">
                        <a:pos x="234" y="101"/>
                      </a:cxn>
                      <a:cxn ang="0">
                        <a:pos x="283" y="101"/>
                      </a:cxn>
                      <a:cxn ang="0">
                        <a:pos x="307" y="101"/>
                      </a:cxn>
                      <a:cxn ang="0">
                        <a:pos x="323" y="101"/>
                      </a:cxn>
                      <a:cxn ang="0">
                        <a:pos x="323" y="101"/>
                      </a:cxn>
                      <a:cxn ang="0">
                        <a:pos x="290" y="101"/>
                      </a:cxn>
                      <a:cxn ang="0">
                        <a:pos x="259" y="107"/>
                      </a:cxn>
                      <a:cxn ang="0">
                        <a:pos x="226" y="101"/>
                      </a:cxn>
                      <a:cxn ang="0">
                        <a:pos x="202" y="101"/>
                      </a:cxn>
                      <a:cxn ang="0">
                        <a:pos x="170" y="107"/>
                      </a:cxn>
                      <a:cxn ang="0">
                        <a:pos x="154" y="114"/>
                      </a:cxn>
                      <a:cxn ang="0">
                        <a:pos x="137" y="127"/>
                      </a:cxn>
                      <a:cxn ang="0">
                        <a:pos x="145" y="120"/>
                      </a:cxn>
                      <a:cxn ang="0">
                        <a:pos x="137" y="107"/>
                      </a:cxn>
                      <a:cxn ang="0">
                        <a:pos x="137" y="94"/>
                      </a:cxn>
                      <a:cxn ang="0">
                        <a:pos x="129" y="80"/>
                      </a:cxn>
                      <a:cxn ang="0">
                        <a:pos x="129" y="67"/>
                      </a:cxn>
                      <a:cxn ang="0">
                        <a:pos x="121" y="53"/>
                      </a:cxn>
                      <a:cxn ang="0">
                        <a:pos x="112" y="40"/>
                      </a:cxn>
                      <a:cxn ang="0">
                        <a:pos x="105" y="33"/>
                      </a:cxn>
                      <a:cxn ang="0">
                        <a:pos x="88" y="19"/>
                      </a:cxn>
                      <a:cxn ang="0">
                        <a:pos x="72" y="6"/>
                      </a:cxn>
                      <a:cxn ang="0">
                        <a:pos x="56" y="0"/>
                      </a:cxn>
                      <a:cxn ang="0">
                        <a:pos x="40" y="0"/>
                      </a:cxn>
                      <a:cxn ang="0">
                        <a:pos x="32" y="6"/>
                      </a:cxn>
                      <a:cxn ang="0">
                        <a:pos x="56" y="19"/>
                      </a:cxn>
                      <a:cxn ang="0">
                        <a:pos x="72" y="26"/>
                      </a:cxn>
                      <a:cxn ang="0">
                        <a:pos x="81" y="40"/>
                      </a:cxn>
                      <a:cxn ang="0">
                        <a:pos x="88" y="53"/>
                      </a:cxn>
                      <a:cxn ang="0">
                        <a:pos x="112" y="73"/>
                      </a:cxn>
                      <a:cxn ang="0">
                        <a:pos x="129" y="94"/>
                      </a:cxn>
                      <a:cxn ang="0">
                        <a:pos x="145" y="107"/>
                      </a:cxn>
                      <a:cxn ang="0">
                        <a:pos x="154" y="87"/>
                      </a:cxn>
                      <a:cxn ang="0">
                        <a:pos x="154" y="73"/>
                      </a:cxn>
                      <a:cxn ang="0">
                        <a:pos x="154" y="60"/>
                      </a:cxn>
                      <a:cxn ang="0">
                        <a:pos x="161" y="46"/>
                      </a:cxn>
                      <a:cxn ang="0">
                        <a:pos x="161" y="33"/>
                      </a:cxn>
                      <a:cxn ang="0">
                        <a:pos x="145" y="46"/>
                      </a:cxn>
                      <a:cxn ang="0">
                        <a:pos x="137" y="60"/>
                      </a:cxn>
                      <a:cxn ang="0">
                        <a:pos x="129" y="73"/>
                      </a:cxn>
                      <a:cxn ang="0">
                        <a:pos x="129" y="87"/>
                      </a:cxn>
                    </a:cxnLst>
                    <a:rect l="0" t="0" r="r" b="b"/>
                    <a:pathLst>
                      <a:path w="332" h="148">
                        <a:moveTo>
                          <a:pt x="137" y="147"/>
                        </a:moveTo>
                        <a:lnTo>
                          <a:pt x="137" y="140"/>
                        </a:lnTo>
                        <a:lnTo>
                          <a:pt x="129" y="133"/>
                        </a:lnTo>
                        <a:lnTo>
                          <a:pt x="121" y="133"/>
                        </a:lnTo>
                        <a:lnTo>
                          <a:pt x="112" y="133"/>
                        </a:lnTo>
                        <a:lnTo>
                          <a:pt x="88" y="133"/>
                        </a:lnTo>
                        <a:lnTo>
                          <a:pt x="72" y="133"/>
                        </a:lnTo>
                        <a:lnTo>
                          <a:pt x="65" y="133"/>
                        </a:lnTo>
                        <a:lnTo>
                          <a:pt x="40" y="133"/>
                        </a:lnTo>
                        <a:lnTo>
                          <a:pt x="32" y="133"/>
                        </a:lnTo>
                        <a:lnTo>
                          <a:pt x="16" y="140"/>
                        </a:lnTo>
                        <a:lnTo>
                          <a:pt x="7" y="140"/>
                        </a:lnTo>
                        <a:lnTo>
                          <a:pt x="0" y="140"/>
                        </a:lnTo>
                        <a:lnTo>
                          <a:pt x="7" y="140"/>
                        </a:lnTo>
                        <a:lnTo>
                          <a:pt x="23" y="140"/>
                        </a:lnTo>
                        <a:lnTo>
                          <a:pt x="32" y="140"/>
                        </a:lnTo>
                        <a:lnTo>
                          <a:pt x="48" y="140"/>
                        </a:lnTo>
                        <a:lnTo>
                          <a:pt x="65" y="140"/>
                        </a:lnTo>
                        <a:lnTo>
                          <a:pt x="72" y="140"/>
                        </a:lnTo>
                        <a:lnTo>
                          <a:pt x="81" y="140"/>
                        </a:lnTo>
                        <a:lnTo>
                          <a:pt x="105" y="133"/>
                        </a:lnTo>
                        <a:lnTo>
                          <a:pt x="112" y="133"/>
                        </a:lnTo>
                        <a:lnTo>
                          <a:pt x="121" y="133"/>
                        </a:lnTo>
                        <a:lnTo>
                          <a:pt x="137" y="133"/>
                        </a:lnTo>
                        <a:lnTo>
                          <a:pt x="145" y="133"/>
                        </a:lnTo>
                        <a:lnTo>
                          <a:pt x="154" y="133"/>
                        </a:lnTo>
                        <a:lnTo>
                          <a:pt x="161" y="127"/>
                        </a:lnTo>
                        <a:lnTo>
                          <a:pt x="170" y="120"/>
                        </a:lnTo>
                        <a:lnTo>
                          <a:pt x="186" y="114"/>
                        </a:lnTo>
                        <a:lnTo>
                          <a:pt x="194" y="107"/>
                        </a:lnTo>
                        <a:lnTo>
                          <a:pt x="202" y="107"/>
                        </a:lnTo>
                        <a:lnTo>
                          <a:pt x="210" y="107"/>
                        </a:lnTo>
                        <a:lnTo>
                          <a:pt x="226" y="101"/>
                        </a:lnTo>
                        <a:lnTo>
                          <a:pt x="234" y="101"/>
                        </a:lnTo>
                        <a:lnTo>
                          <a:pt x="266" y="101"/>
                        </a:lnTo>
                        <a:lnTo>
                          <a:pt x="283" y="101"/>
                        </a:lnTo>
                        <a:lnTo>
                          <a:pt x="290" y="101"/>
                        </a:lnTo>
                        <a:lnTo>
                          <a:pt x="307" y="101"/>
                        </a:lnTo>
                        <a:lnTo>
                          <a:pt x="314" y="101"/>
                        </a:lnTo>
                        <a:lnTo>
                          <a:pt x="323" y="101"/>
                        </a:lnTo>
                        <a:lnTo>
                          <a:pt x="331" y="101"/>
                        </a:lnTo>
                        <a:lnTo>
                          <a:pt x="323" y="101"/>
                        </a:lnTo>
                        <a:lnTo>
                          <a:pt x="307" y="101"/>
                        </a:lnTo>
                        <a:lnTo>
                          <a:pt x="290" y="101"/>
                        </a:lnTo>
                        <a:lnTo>
                          <a:pt x="275" y="107"/>
                        </a:lnTo>
                        <a:lnTo>
                          <a:pt x="259" y="107"/>
                        </a:lnTo>
                        <a:lnTo>
                          <a:pt x="234" y="101"/>
                        </a:lnTo>
                        <a:lnTo>
                          <a:pt x="226" y="101"/>
                        </a:lnTo>
                        <a:lnTo>
                          <a:pt x="218" y="101"/>
                        </a:lnTo>
                        <a:lnTo>
                          <a:pt x="202" y="101"/>
                        </a:lnTo>
                        <a:lnTo>
                          <a:pt x="186" y="101"/>
                        </a:lnTo>
                        <a:lnTo>
                          <a:pt x="170" y="107"/>
                        </a:lnTo>
                        <a:lnTo>
                          <a:pt x="161" y="107"/>
                        </a:lnTo>
                        <a:lnTo>
                          <a:pt x="154" y="114"/>
                        </a:lnTo>
                        <a:lnTo>
                          <a:pt x="145" y="120"/>
                        </a:lnTo>
                        <a:lnTo>
                          <a:pt x="137" y="127"/>
                        </a:lnTo>
                        <a:lnTo>
                          <a:pt x="145" y="127"/>
                        </a:lnTo>
                        <a:lnTo>
                          <a:pt x="145" y="120"/>
                        </a:lnTo>
                        <a:lnTo>
                          <a:pt x="137" y="114"/>
                        </a:lnTo>
                        <a:lnTo>
                          <a:pt x="137" y="107"/>
                        </a:lnTo>
                        <a:lnTo>
                          <a:pt x="137" y="101"/>
                        </a:lnTo>
                        <a:lnTo>
                          <a:pt x="137" y="94"/>
                        </a:lnTo>
                        <a:lnTo>
                          <a:pt x="129" y="87"/>
                        </a:lnTo>
                        <a:lnTo>
                          <a:pt x="129" y="80"/>
                        </a:lnTo>
                        <a:lnTo>
                          <a:pt x="129" y="73"/>
                        </a:lnTo>
                        <a:lnTo>
                          <a:pt x="129" y="67"/>
                        </a:lnTo>
                        <a:lnTo>
                          <a:pt x="121" y="60"/>
                        </a:lnTo>
                        <a:lnTo>
                          <a:pt x="121" y="53"/>
                        </a:lnTo>
                        <a:lnTo>
                          <a:pt x="121" y="46"/>
                        </a:lnTo>
                        <a:lnTo>
                          <a:pt x="112" y="40"/>
                        </a:lnTo>
                        <a:lnTo>
                          <a:pt x="105" y="40"/>
                        </a:lnTo>
                        <a:lnTo>
                          <a:pt x="105" y="33"/>
                        </a:lnTo>
                        <a:lnTo>
                          <a:pt x="97" y="26"/>
                        </a:lnTo>
                        <a:lnTo>
                          <a:pt x="88" y="19"/>
                        </a:lnTo>
                        <a:lnTo>
                          <a:pt x="81" y="13"/>
                        </a:lnTo>
                        <a:lnTo>
                          <a:pt x="72" y="6"/>
                        </a:lnTo>
                        <a:lnTo>
                          <a:pt x="65" y="0"/>
                        </a:lnTo>
                        <a:lnTo>
                          <a:pt x="56" y="0"/>
                        </a:lnTo>
                        <a:lnTo>
                          <a:pt x="48" y="0"/>
                        </a:lnTo>
                        <a:lnTo>
                          <a:pt x="40" y="0"/>
                        </a:lnTo>
                        <a:lnTo>
                          <a:pt x="32" y="0"/>
                        </a:lnTo>
                        <a:lnTo>
                          <a:pt x="32" y="6"/>
                        </a:lnTo>
                        <a:lnTo>
                          <a:pt x="40" y="13"/>
                        </a:lnTo>
                        <a:lnTo>
                          <a:pt x="56" y="19"/>
                        </a:lnTo>
                        <a:lnTo>
                          <a:pt x="65" y="19"/>
                        </a:lnTo>
                        <a:lnTo>
                          <a:pt x="72" y="26"/>
                        </a:lnTo>
                        <a:lnTo>
                          <a:pt x="72" y="33"/>
                        </a:lnTo>
                        <a:lnTo>
                          <a:pt x="81" y="40"/>
                        </a:lnTo>
                        <a:lnTo>
                          <a:pt x="88" y="46"/>
                        </a:lnTo>
                        <a:lnTo>
                          <a:pt x="88" y="53"/>
                        </a:lnTo>
                        <a:lnTo>
                          <a:pt x="97" y="60"/>
                        </a:lnTo>
                        <a:lnTo>
                          <a:pt x="112" y="73"/>
                        </a:lnTo>
                        <a:lnTo>
                          <a:pt x="121" y="80"/>
                        </a:lnTo>
                        <a:lnTo>
                          <a:pt x="129" y="94"/>
                        </a:lnTo>
                        <a:lnTo>
                          <a:pt x="137" y="107"/>
                        </a:lnTo>
                        <a:lnTo>
                          <a:pt x="145" y="107"/>
                        </a:lnTo>
                        <a:lnTo>
                          <a:pt x="145" y="101"/>
                        </a:lnTo>
                        <a:lnTo>
                          <a:pt x="154" y="87"/>
                        </a:lnTo>
                        <a:lnTo>
                          <a:pt x="154" y="80"/>
                        </a:lnTo>
                        <a:lnTo>
                          <a:pt x="154" y="73"/>
                        </a:lnTo>
                        <a:lnTo>
                          <a:pt x="154" y="67"/>
                        </a:lnTo>
                        <a:lnTo>
                          <a:pt x="154" y="60"/>
                        </a:lnTo>
                        <a:lnTo>
                          <a:pt x="161" y="53"/>
                        </a:lnTo>
                        <a:lnTo>
                          <a:pt x="161" y="46"/>
                        </a:lnTo>
                        <a:lnTo>
                          <a:pt x="161" y="40"/>
                        </a:lnTo>
                        <a:lnTo>
                          <a:pt x="161" y="33"/>
                        </a:lnTo>
                        <a:lnTo>
                          <a:pt x="154" y="40"/>
                        </a:lnTo>
                        <a:lnTo>
                          <a:pt x="145" y="46"/>
                        </a:lnTo>
                        <a:lnTo>
                          <a:pt x="145" y="53"/>
                        </a:lnTo>
                        <a:lnTo>
                          <a:pt x="137" y="60"/>
                        </a:lnTo>
                        <a:lnTo>
                          <a:pt x="129" y="67"/>
                        </a:lnTo>
                        <a:lnTo>
                          <a:pt x="129" y="73"/>
                        </a:lnTo>
                        <a:lnTo>
                          <a:pt x="129" y="80"/>
                        </a:lnTo>
                        <a:lnTo>
                          <a:pt x="129" y="87"/>
                        </a:lnTo>
                        <a:lnTo>
                          <a:pt x="129" y="101"/>
                        </a:lnTo>
                      </a:path>
                    </a:pathLst>
                  </a:custGeom>
                  <a:solidFill>
                    <a:schemeClr val="accent1"/>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52" name="Freeform 984"/>
                  <p:cNvSpPr>
                    <a:spLocks/>
                  </p:cNvSpPr>
                  <p:nvPr/>
                </p:nvSpPr>
                <p:spPr bwMode="auto">
                  <a:xfrm>
                    <a:off x="1206" y="1630"/>
                    <a:ext cx="19" cy="28"/>
                  </a:xfrm>
                  <a:custGeom>
                    <a:avLst/>
                    <a:gdLst/>
                    <a:ahLst/>
                    <a:cxnLst>
                      <a:cxn ang="0">
                        <a:pos x="18" y="0"/>
                      </a:cxn>
                      <a:cxn ang="0">
                        <a:pos x="18" y="13"/>
                      </a:cxn>
                      <a:cxn ang="0">
                        <a:pos x="18" y="20"/>
                      </a:cxn>
                      <a:cxn ang="0">
                        <a:pos x="0" y="27"/>
                      </a:cxn>
                    </a:cxnLst>
                    <a:rect l="0" t="0" r="r" b="b"/>
                    <a:pathLst>
                      <a:path w="19" h="28">
                        <a:moveTo>
                          <a:pt x="18" y="0"/>
                        </a:moveTo>
                        <a:lnTo>
                          <a:pt x="18" y="13"/>
                        </a:lnTo>
                        <a:lnTo>
                          <a:pt x="18" y="20"/>
                        </a:lnTo>
                        <a:lnTo>
                          <a:pt x="0" y="27"/>
                        </a:lnTo>
                      </a:path>
                    </a:pathLst>
                  </a:custGeom>
                  <a:solidFill>
                    <a:schemeClr val="accent1"/>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53" name="Freeform 985"/>
                  <p:cNvSpPr>
                    <a:spLocks/>
                  </p:cNvSpPr>
                  <p:nvPr/>
                </p:nvSpPr>
                <p:spPr bwMode="auto">
                  <a:xfrm>
                    <a:off x="1109" y="1544"/>
                    <a:ext cx="89" cy="88"/>
                  </a:xfrm>
                  <a:custGeom>
                    <a:avLst/>
                    <a:gdLst/>
                    <a:ahLst/>
                    <a:cxnLst>
                      <a:cxn ang="0">
                        <a:pos x="88" y="87"/>
                      </a:cxn>
                      <a:cxn ang="0">
                        <a:pos x="72" y="80"/>
                      </a:cxn>
                      <a:cxn ang="0">
                        <a:pos x="64" y="73"/>
                      </a:cxn>
                      <a:cxn ang="0">
                        <a:pos x="48" y="67"/>
                      </a:cxn>
                      <a:cxn ang="0">
                        <a:pos x="40" y="60"/>
                      </a:cxn>
                      <a:cxn ang="0">
                        <a:pos x="32" y="54"/>
                      </a:cxn>
                      <a:cxn ang="0">
                        <a:pos x="24" y="47"/>
                      </a:cxn>
                      <a:cxn ang="0">
                        <a:pos x="16" y="33"/>
                      </a:cxn>
                      <a:cxn ang="0">
                        <a:pos x="16" y="20"/>
                      </a:cxn>
                      <a:cxn ang="0">
                        <a:pos x="16" y="13"/>
                      </a:cxn>
                      <a:cxn ang="0">
                        <a:pos x="8" y="6"/>
                      </a:cxn>
                      <a:cxn ang="0">
                        <a:pos x="8" y="0"/>
                      </a:cxn>
                      <a:cxn ang="0">
                        <a:pos x="0" y="0"/>
                      </a:cxn>
                      <a:cxn ang="0">
                        <a:pos x="0" y="6"/>
                      </a:cxn>
                      <a:cxn ang="0">
                        <a:pos x="0" y="13"/>
                      </a:cxn>
                      <a:cxn ang="0">
                        <a:pos x="8" y="20"/>
                      </a:cxn>
                      <a:cxn ang="0">
                        <a:pos x="8" y="27"/>
                      </a:cxn>
                      <a:cxn ang="0">
                        <a:pos x="16" y="33"/>
                      </a:cxn>
                      <a:cxn ang="0">
                        <a:pos x="24" y="40"/>
                      </a:cxn>
                      <a:cxn ang="0">
                        <a:pos x="32" y="47"/>
                      </a:cxn>
                      <a:cxn ang="0">
                        <a:pos x="40" y="54"/>
                      </a:cxn>
                      <a:cxn ang="0">
                        <a:pos x="48" y="60"/>
                      </a:cxn>
                      <a:cxn ang="0">
                        <a:pos x="56" y="60"/>
                      </a:cxn>
                      <a:cxn ang="0">
                        <a:pos x="64" y="67"/>
                      </a:cxn>
                      <a:cxn ang="0">
                        <a:pos x="80" y="73"/>
                      </a:cxn>
                      <a:cxn ang="0">
                        <a:pos x="88" y="80"/>
                      </a:cxn>
                      <a:cxn ang="0">
                        <a:pos x="88" y="73"/>
                      </a:cxn>
                      <a:cxn ang="0">
                        <a:pos x="88" y="67"/>
                      </a:cxn>
                      <a:cxn ang="0">
                        <a:pos x="80" y="54"/>
                      </a:cxn>
                      <a:cxn ang="0">
                        <a:pos x="72" y="47"/>
                      </a:cxn>
                      <a:cxn ang="0">
                        <a:pos x="64" y="33"/>
                      </a:cxn>
                      <a:cxn ang="0">
                        <a:pos x="64" y="47"/>
                      </a:cxn>
                      <a:cxn ang="0">
                        <a:pos x="64" y="54"/>
                      </a:cxn>
                      <a:cxn ang="0">
                        <a:pos x="72" y="67"/>
                      </a:cxn>
                      <a:cxn ang="0">
                        <a:pos x="80" y="73"/>
                      </a:cxn>
                    </a:cxnLst>
                    <a:rect l="0" t="0" r="r" b="b"/>
                    <a:pathLst>
                      <a:path w="89" h="88">
                        <a:moveTo>
                          <a:pt x="88" y="87"/>
                        </a:moveTo>
                        <a:lnTo>
                          <a:pt x="72" y="80"/>
                        </a:lnTo>
                        <a:lnTo>
                          <a:pt x="64" y="73"/>
                        </a:lnTo>
                        <a:lnTo>
                          <a:pt x="48" y="67"/>
                        </a:lnTo>
                        <a:lnTo>
                          <a:pt x="40" y="60"/>
                        </a:lnTo>
                        <a:lnTo>
                          <a:pt x="32" y="54"/>
                        </a:lnTo>
                        <a:lnTo>
                          <a:pt x="24" y="47"/>
                        </a:lnTo>
                        <a:lnTo>
                          <a:pt x="16" y="33"/>
                        </a:lnTo>
                        <a:lnTo>
                          <a:pt x="16" y="20"/>
                        </a:lnTo>
                        <a:lnTo>
                          <a:pt x="16" y="13"/>
                        </a:lnTo>
                        <a:lnTo>
                          <a:pt x="8" y="6"/>
                        </a:lnTo>
                        <a:lnTo>
                          <a:pt x="8" y="0"/>
                        </a:lnTo>
                        <a:lnTo>
                          <a:pt x="0" y="0"/>
                        </a:lnTo>
                        <a:lnTo>
                          <a:pt x="0" y="6"/>
                        </a:lnTo>
                        <a:lnTo>
                          <a:pt x="0" y="13"/>
                        </a:lnTo>
                        <a:lnTo>
                          <a:pt x="8" y="20"/>
                        </a:lnTo>
                        <a:lnTo>
                          <a:pt x="8" y="27"/>
                        </a:lnTo>
                        <a:lnTo>
                          <a:pt x="16" y="33"/>
                        </a:lnTo>
                        <a:lnTo>
                          <a:pt x="24" y="40"/>
                        </a:lnTo>
                        <a:lnTo>
                          <a:pt x="32" y="47"/>
                        </a:lnTo>
                        <a:lnTo>
                          <a:pt x="40" y="54"/>
                        </a:lnTo>
                        <a:lnTo>
                          <a:pt x="48" y="60"/>
                        </a:lnTo>
                        <a:lnTo>
                          <a:pt x="56" y="60"/>
                        </a:lnTo>
                        <a:lnTo>
                          <a:pt x="64" y="67"/>
                        </a:lnTo>
                        <a:lnTo>
                          <a:pt x="80" y="73"/>
                        </a:lnTo>
                        <a:lnTo>
                          <a:pt x="88" y="80"/>
                        </a:lnTo>
                        <a:lnTo>
                          <a:pt x="88" y="73"/>
                        </a:lnTo>
                        <a:lnTo>
                          <a:pt x="88" y="67"/>
                        </a:lnTo>
                        <a:lnTo>
                          <a:pt x="80" y="54"/>
                        </a:lnTo>
                        <a:lnTo>
                          <a:pt x="72" y="47"/>
                        </a:lnTo>
                        <a:lnTo>
                          <a:pt x="64" y="33"/>
                        </a:lnTo>
                        <a:lnTo>
                          <a:pt x="64" y="47"/>
                        </a:lnTo>
                        <a:lnTo>
                          <a:pt x="64" y="54"/>
                        </a:lnTo>
                        <a:lnTo>
                          <a:pt x="72" y="67"/>
                        </a:lnTo>
                        <a:lnTo>
                          <a:pt x="80" y="73"/>
                        </a:lnTo>
                      </a:path>
                    </a:pathLst>
                  </a:custGeom>
                  <a:solidFill>
                    <a:schemeClr val="accent1"/>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grpSp>
            <p:grpSp>
              <p:nvGrpSpPr>
                <p:cNvPr id="7644" name="Group 986"/>
                <p:cNvGrpSpPr>
                  <a:grpSpLocks/>
                </p:cNvGrpSpPr>
                <p:nvPr/>
              </p:nvGrpSpPr>
              <p:grpSpPr bwMode="auto">
                <a:xfrm>
                  <a:off x="1207" y="1448"/>
                  <a:ext cx="428" cy="204"/>
                  <a:chOff x="1207" y="1448"/>
                  <a:chExt cx="428" cy="204"/>
                </a:xfrm>
              </p:grpSpPr>
              <p:sp>
                <p:nvSpPr>
                  <p:cNvPr id="8155" name="Freeform 987"/>
                  <p:cNvSpPr>
                    <a:spLocks/>
                  </p:cNvSpPr>
                  <p:nvPr/>
                </p:nvSpPr>
                <p:spPr bwMode="auto">
                  <a:xfrm>
                    <a:off x="1207" y="1448"/>
                    <a:ext cx="428" cy="204"/>
                  </a:xfrm>
                  <a:custGeom>
                    <a:avLst/>
                    <a:gdLst/>
                    <a:ahLst/>
                    <a:cxnLst>
                      <a:cxn ang="0">
                        <a:pos x="185" y="188"/>
                      </a:cxn>
                      <a:cxn ang="0">
                        <a:pos x="153" y="188"/>
                      </a:cxn>
                      <a:cxn ang="0">
                        <a:pos x="130" y="182"/>
                      </a:cxn>
                      <a:cxn ang="0">
                        <a:pos x="161" y="188"/>
                      </a:cxn>
                      <a:cxn ang="0">
                        <a:pos x="209" y="196"/>
                      </a:cxn>
                      <a:cxn ang="0">
                        <a:pos x="225" y="188"/>
                      </a:cxn>
                      <a:cxn ang="0">
                        <a:pos x="250" y="169"/>
                      </a:cxn>
                      <a:cxn ang="0">
                        <a:pos x="298" y="169"/>
                      </a:cxn>
                      <a:cxn ang="0">
                        <a:pos x="355" y="169"/>
                      </a:cxn>
                      <a:cxn ang="0">
                        <a:pos x="387" y="169"/>
                      </a:cxn>
                      <a:cxn ang="0">
                        <a:pos x="347" y="162"/>
                      </a:cxn>
                      <a:cxn ang="0">
                        <a:pos x="282" y="175"/>
                      </a:cxn>
                      <a:cxn ang="0">
                        <a:pos x="218" y="188"/>
                      </a:cxn>
                      <a:cxn ang="0">
                        <a:pos x="218" y="156"/>
                      </a:cxn>
                      <a:cxn ang="0">
                        <a:pos x="185" y="129"/>
                      </a:cxn>
                      <a:cxn ang="0">
                        <a:pos x="137" y="122"/>
                      </a:cxn>
                      <a:cxn ang="0">
                        <a:pos x="57" y="116"/>
                      </a:cxn>
                      <a:cxn ang="0">
                        <a:pos x="8" y="108"/>
                      </a:cxn>
                      <a:cxn ang="0">
                        <a:pos x="16" y="101"/>
                      </a:cxn>
                      <a:cxn ang="0">
                        <a:pos x="73" y="108"/>
                      </a:cxn>
                      <a:cxn ang="0">
                        <a:pos x="121" y="129"/>
                      </a:cxn>
                      <a:cxn ang="0">
                        <a:pos x="169" y="143"/>
                      </a:cxn>
                      <a:cxn ang="0">
                        <a:pos x="209" y="143"/>
                      </a:cxn>
                      <a:cxn ang="0">
                        <a:pos x="225" y="129"/>
                      </a:cxn>
                      <a:cxn ang="0">
                        <a:pos x="242" y="108"/>
                      </a:cxn>
                      <a:cxn ang="0">
                        <a:pos x="298" y="95"/>
                      </a:cxn>
                      <a:cxn ang="0">
                        <a:pos x="371" y="95"/>
                      </a:cxn>
                      <a:cxn ang="0">
                        <a:pos x="420" y="87"/>
                      </a:cxn>
                      <a:cxn ang="0">
                        <a:pos x="412" y="87"/>
                      </a:cxn>
                      <a:cxn ang="0">
                        <a:pos x="363" y="101"/>
                      </a:cxn>
                      <a:cxn ang="0">
                        <a:pos x="298" y="108"/>
                      </a:cxn>
                      <a:cxn ang="0">
                        <a:pos x="250" y="122"/>
                      </a:cxn>
                      <a:cxn ang="0">
                        <a:pos x="218" y="143"/>
                      </a:cxn>
                      <a:cxn ang="0">
                        <a:pos x="218" y="116"/>
                      </a:cxn>
                      <a:cxn ang="0">
                        <a:pos x="202" y="87"/>
                      </a:cxn>
                      <a:cxn ang="0">
                        <a:pos x="177" y="60"/>
                      </a:cxn>
                      <a:cxn ang="0">
                        <a:pos x="114" y="27"/>
                      </a:cxn>
                      <a:cxn ang="0">
                        <a:pos x="89" y="6"/>
                      </a:cxn>
                      <a:cxn ang="0">
                        <a:pos x="121" y="14"/>
                      </a:cxn>
                      <a:cxn ang="0">
                        <a:pos x="161" y="41"/>
                      </a:cxn>
                      <a:cxn ang="0">
                        <a:pos x="177" y="74"/>
                      </a:cxn>
                      <a:cxn ang="0">
                        <a:pos x="202" y="101"/>
                      </a:cxn>
                      <a:cxn ang="0">
                        <a:pos x="218" y="108"/>
                      </a:cxn>
                      <a:cxn ang="0">
                        <a:pos x="225" y="81"/>
                      </a:cxn>
                      <a:cxn ang="0">
                        <a:pos x="258" y="47"/>
                      </a:cxn>
                      <a:cxn ang="0">
                        <a:pos x="307" y="14"/>
                      </a:cxn>
                      <a:cxn ang="0">
                        <a:pos x="331" y="6"/>
                      </a:cxn>
                      <a:cxn ang="0">
                        <a:pos x="323" y="20"/>
                      </a:cxn>
                      <a:cxn ang="0">
                        <a:pos x="282" y="54"/>
                      </a:cxn>
                      <a:cxn ang="0">
                        <a:pos x="234" y="81"/>
                      </a:cxn>
                      <a:cxn ang="0">
                        <a:pos x="218" y="108"/>
                      </a:cxn>
                      <a:cxn ang="0">
                        <a:pos x="209" y="47"/>
                      </a:cxn>
                      <a:cxn ang="0">
                        <a:pos x="218" y="47"/>
                      </a:cxn>
                      <a:cxn ang="0">
                        <a:pos x="209" y="87"/>
                      </a:cxn>
                    </a:cxnLst>
                    <a:rect l="0" t="0" r="r" b="b"/>
                    <a:pathLst>
                      <a:path w="428" h="204">
                        <a:moveTo>
                          <a:pt x="218" y="203"/>
                        </a:moveTo>
                        <a:lnTo>
                          <a:pt x="209" y="196"/>
                        </a:lnTo>
                        <a:lnTo>
                          <a:pt x="185" y="188"/>
                        </a:lnTo>
                        <a:lnTo>
                          <a:pt x="169" y="188"/>
                        </a:lnTo>
                        <a:lnTo>
                          <a:pt x="161" y="188"/>
                        </a:lnTo>
                        <a:lnTo>
                          <a:pt x="153" y="188"/>
                        </a:lnTo>
                        <a:lnTo>
                          <a:pt x="130" y="196"/>
                        </a:lnTo>
                        <a:lnTo>
                          <a:pt x="121" y="188"/>
                        </a:lnTo>
                        <a:lnTo>
                          <a:pt x="130" y="182"/>
                        </a:lnTo>
                        <a:lnTo>
                          <a:pt x="137" y="182"/>
                        </a:lnTo>
                        <a:lnTo>
                          <a:pt x="146" y="182"/>
                        </a:lnTo>
                        <a:lnTo>
                          <a:pt x="161" y="188"/>
                        </a:lnTo>
                        <a:lnTo>
                          <a:pt x="193" y="196"/>
                        </a:lnTo>
                        <a:lnTo>
                          <a:pt x="202" y="196"/>
                        </a:lnTo>
                        <a:lnTo>
                          <a:pt x="209" y="196"/>
                        </a:lnTo>
                        <a:lnTo>
                          <a:pt x="225" y="196"/>
                        </a:lnTo>
                        <a:lnTo>
                          <a:pt x="218" y="196"/>
                        </a:lnTo>
                        <a:lnTo>
                          <a:pt x="225" y="188"/>
                        </a:lnTo>
                        <a:lnTo>
                          <a:pt x="225" y="182"/>
                        </a:lnTo>
                        <a:lnTo>
                          <a:pt x="234" y="175"/>
                        </a:lnTo>
                        <a:lnTo>
                          <a:pt x="250" y="169"/>
                        </a:lnTo>
                        <a:lnTo>
                          <a:pt x="258" y="169"/>
                        </a:lnTo>
                        <a:lnTo>
                          <a:pt x="274" y="169"/>
                        </a:lnTo>
                        <a:lnTo>
                          <a:pt x="298" y="169"/>
                        </a:lnTo>
                        <a:lnTo>
                          <a:pt x="307" y="169"/>
                        </a:lnTo>
                        <a:lnTo>
                          <a:pt x="323" y="169"/>
                        </a:lnTo>
                        <a:lnTo>
                          <a:pt x="355" y="169"/>
                        </a:lnTo>
                        <a:lnTo>
                          <a:pt x="371" y="169"/>
                        </a:lnTo>
                        <a:lnTo>
                          <a:pt x="380" y="169"/>
                        </a:lnTo>
                        <a:lnTo>
                          <a:pt x="387" y="169"/>
                        </a:lnTo>
                        <a:lnTo>
                          <a:pt x="371" y="162"/>
                        </a:lnTo>
                        <a:lnTo>
                          <a:pt x="363" y="162"/>
                        </a:lnTo>
                        <a:lnTo>
                          <a:pt x="347" y="162"/>
                        </a:lnTo>
                        <a:lnTo>
                          <a:pt x="307" y="169"/>
                        </a:lnTo>
                        <a:lnTo>
                          <a:pt x="298" y="169"/>
                        </a:lnTo>
                        <a:lnTo>
                          <a:pt x="282" y="175"/>
                        </a:lnTo>
                        <a:lnTo>
                          <a:pt x="250" y="182"/>
                        </a:lnTo>
                        <a:lnTo>
                          <a:pt x="242" y="182"/>
                        </a:lnTo>
                        <a:lnTo>
                          <a:pt x="218" y="188"/>
                        </a:lnTo>
                        <a:lnTo>
                          <a:pt x="218" y="175"/>
                        </a:lnTo>
                        <a:lnTo>
                          <a:pt x="218" y="162"/>
                        </a:lnTo>
                        <a:lnTo>
                          <a:pt x="218" y="156"/>
                        </a:lnTo>
                        <a:lnTo>
                          <a:pt x="209" y="143"/>
                        </a:lnTo>
                        <a:lnTo>
                          <a:pt x="202" y="135"/>
                        </a:lnTo>
                        <a:lnTo>
                          <a:pt x="185" y="129"/>
                        </a:lnTo>
                        <a:lnTo>
                          <a:pt x="169" y="122"/>
                        </a:lnTo>
                        <a:lnTo>
                          <a:pt x="153" y="122"/>
                        </a:lnTo>
                        <a:lnTo>
                          <a:pt x="137" y="122"/>
                        </a:lnTo>
                        <a:lnTo>
                          <a:pt x="114" y="122"/>
                        </a:lnTo>
                        <a:lnTo>
                          <a:pt x="73" y="116"/>
                        </a:lnTo>
                        <a:lnTo>
                          <a:pt x="57" y="116"/>
                        </a:lnTo>
                        <a:lnTo>
                          <a:pt x="41" y="116"/>
                        </a:lnTo>
                        <a:lnTo>
                          <a:pt x="16" y="108"/>
                        </a:lnTo>
                        <a:lnTo>
                          <a:pt x="8" y="108"/>
                        </a:lnTo>
                        <a:lnTo>
                          <a:pt x="0" y="101"/>
                        </a:lnTo>
                        <a:lnTo>
                          <a:pt x="8" y="101"/>
                        </a:lnTo>
                        <a:lnTo>
                          <a:pt x="16" y="101"/>
                        </a:lnTo>
                        <a:lnTo>
                          <a:pt x="32" y="101"/>
                        </a:lnTo>
                        <a:lnTo>
                          <a:pt x="57" y="108"/>
                        </a:lnTo>
                        <a:lnTo>
                          <a:pt x="73" y="108"/>
                        </a:lnTo>
                        <a:lnTo>
                          <a:pt x="89" y="116"/>
                        </a:lnTo>
                        <a:lnTo>
                          <a:pt x="114" y="129"/>
                        </a:lnTo>
                        <a:lnTo>
                          <a:pt x="121" y="129"/>
                        </a:lnTo>
                        <a:lnTo>
                          <a:pt x="137" y="135"/>
                        </a:lnTo>
                        <a:lnTo>
                          <a:pt x="161" y="143"/>
                        </a:lnTo>
                        <a:lnTo>
                          <a:pt x="169" y="143"/>
                        </a:lnTo>
                        <a:lnTo>
                          <a:pt x="177" y="143"/>
                        </a:lnTo>
                        <a:lnTo>
                          <a:pt x="193" y="149"/>
                        </a:lnTo>
                        <a:lnTo>
                          <a:pt x="209" y="143"/>
                        </a:lnTo>
                        <a:lnTo>
                          <a:pt x="218" y="143"/>
                        </a:lnTo>
                        <a:lnTo>
                          <a:pt x="225" y="135"/>
                        </a:lnTo>
                        <a:lnTo>
                          <a:pt x="225" y="129"/>
                        </a:lnTo>
                        <a:lnTo>
                          <a:pt x="225" y="122"/>
                        </a:lnTo>
                        <a:lnTo>
                          <a:pt x="234" y="116"/>
                        </a:lnTo>
                        <a:lnTo>
                          <a:pt x="242" y="108"/>
                        </a:lnTo>
                        <a:lnTo>
                          <a:pt x="258" y="101"/>
                        </a:lnTo>
                        <a:lnTo>
                          <a:pt x="274" y="101"/>
                        </a:lnTo>
                        <a:lnTo>
                          <a:pt x="298" y="95"/>
                        </a:lnTo>
                        <a:lnTo>
                          <a:pt x="307" y="95"/>
                        </a:lnTo>
                        <a:lnTo>
                          <a:pt x="331" y="95"/>
                        </a:lnTo>
                        <a:lnTo>
                          <a:pt x="371" y="95"/>
                        </a:lnTo>
                        <a:lnTo>
                          <a:pt x="396" y="87"/>
                        </a:lnTo>
                        <a:lnTo>
                          <a:pt x="404" y="87"/>
                        </a:lnTo>
                        <a:lnTo>
                          <a:pt x="420" y="87"/>
                        </a:lnTo>
                        <a:lnTo>
                          <a:pt x="427" y="87"/>
                        </a:lnTo>
                        <a:lnTo>
                          <a:pt x="420" y="87"/>
                        </a:lnTo>
                        <a:lnTo>
                          <a:pt x="412" y="87"/>
                        </a:lnTo>
                        <a:lnTo>
                          <a:pt x="396" y="95"/>
                        </a:lnTo>
                        <a:lnTo>
                          <a:pt x="387" y="95"/>
                        </a:lnTo>
                        <a:lnTo>
                          <a:pt x="363" y="101"/>
                        </a:lnTo>
                        <a:lnTo>
                          <a:pt x="323" y="108"/>
                        </a:lnTo>
                        <a:lnTo>
                          <a:pt x="307" y="108"/>
                        </a:lnTo>
                        <a:lnTo>
                          <a:pt x="298" y="108"/>
                        </a:lnTo>
                        <a:lnTo>
                          <a:pt x="282" y="108"/>
                        </a:lnTo>
                        <a:lnTo>
                          <a:pt x="258" y="116"/>
                        </a:lnTo>
                        <a:lnTo>
                          <a:pt x="250" y="122"/>
                        </a:lnTo>
                        <a:lnTo>
                          <a:pt x="234" y="129"/>
                        </a:lnTo>
                        <a:lnTo>
                          <a:pt x="225" y="135"/>
                        </a:lnTo>
                        <a:lnTo>
                          <a:pt x="218" y="143"/>
                        </a:lnTo>
                        <a:lnTo>
                          <a:pt x="218" y="135"/>
                        </a:lnTo>
                        <a:lnTo>
                          <a:pt x="218" y="129"/>
                        </a:lnTo>
                        <a:lnTo>
                          <a:pt x="218" y="116"/>
                        </a:lnTo>
                        <a:lnTo>
                          <a:pt x="209" y="101"/>
                        </a:lnTo>
                        <a:lnTo>
                          <a:pt x="209" y="95"/>
                        </a:lnTo>
                        <a:lnTo>
                          <a:pt x="202" y="87"/>
                        </a:lnTo>
                        <a:lnTo>
                          <a:pt x="193" y="74"/>
                        </a:lnTo>
                        <a:lnTo>
                          <a:pt x="185" y="68"/>
                        </a:lnTo>
                        <a:lnTo>
                          <a:pt x="177" y="60"/>
                        </a:lnTo>
                        <a:lnTo>
                          <a:pt x="146" y="47"/>
                        </a:lnTo>
                        <a:lnTo>
                          <a:pt x="130" y="33"/>
                        </a:lnTo>
                        <a:lnTo>
                          <a:pt x="114" y="27"/>
                        </a:lnTo>
                        <a:lnTo>
                          <a:pt x="105" y="20"/>
                        </a:lnTo>
                        <a:lnTo>
                          <a:pt x="97" y="14"/>
                        </a:lnTo>
                        <a:lnTo>
                          <a:pt x="89" y="6"/>
                        </a:lnTo>
                        <a:lnTo>
                          <a:pt x="97" y="0"/>
                        </a:lnTo>
                        <a:lnTo>
                          <a:pt x="105" y="6"/>
                        </a:lnTo>
                        <a:lnTo>
                          <a:pt x="121" y="14"/>
                        </a:lnTo>
                        <a:lnTo>
                          <a:pt x="130" y="20"/>
                        </a:lnTo>
                        <a:lnTo>
                          <a:pt x="146" y="27"/>
                        </a:lnTo>
                        <a:lnTo>
                          <a:pt x="161" y="41"/>
                        </a:lnTo>
                        <a:lnTo>
                          <a:pt x="169" y="47"/>
                        </a:lnTo>
                        <a:lnTo>
                          <a:pt x="177" y="68"/>
                        </a:lnTo>
                        <a:lnTo>
                          <a:pt x="177" y="74"/>
                        </a:lnTo>
                        <a:lnTo>
                          <a:pt x="185" y="81"/>
                        </a:lnTo>
                        <a:lnTo>
                          <a:pt x="193" y="95"/>
                        </a:lnTo>
                        <a:lnTo>
                          <a:pt x="202" y="101"/>
                        </a:lnTo>
                        <a:lnTo>
                          <a:pt x="209" y="108"/>
                        </a:lnTo>
                        <a:lnTo>
                          <a:pt x="218" y="116"/>
                        </a:lnTo>
                        <a:lnTo>
                          <a:pt x="218" y="108"/>
                        </a:lnTo>
                        <a:lnTo>
                          <a:pt x="218" y="101"/>
                        </a:lnTo>
                        <a:lnTo>
                          <a:pt x="218" y="95"/>
                        </a:lnTo>
                        <a:lnTo>
                          <a:pt x="225" y="81"/>
                        </a:lnTo>
                        <a:lnTo>
                          <a:pt x="234" y="68"/>
                        </a:lnTo>
                        <a:lnTo>
                          <a:pt x="250" y="54"/>
                        </a:lnTo>
                        <a:lnTo>
                          <a:pt x="258" y="47"/>
                        </a:lnTo>
                        <a:lnTo>
                          <a:pt x="266" y="41"/>
                        </a:lnTo>
                        <a:lnTo>
                          <a:pt x="291" y="27"/>
                        </a:lnTo>
                        <a:lnTo>
                          <a:pt x="307" y="14"/>
                        </a:lnTo>
                        <a:lnTo>
                          <a:pt x="315" y="14"/>
                        </a:lnTo>
                        <a:lnTo>
                          <a:pt x="323" y="6"/>
                        </a:lnTo>
                        <a:lnTo>
                          <a:pt x="331" y="6"/>
                        </a:lnTo>
                        <a:lnTo>
                          <a:pt x="338" y="6"/>
                        </a:lnTo>
                        <a:lnTo>
                          <a:pt x="331" y="6"/>
                        </a:lnTo>
                        <a:lnTo>
                          <a:pt x="323" y="20"/>
                        </a:lnTo>
                        <a:lnTo>
                          <a:pt x="315" y="27"/>
                        </a:lnTo>
                        <a:lnTo>
                          <a:pt x="298" y="41"/>
                        </a:lnTo>
                        <a:lnTo>
                          <a:pt x="282" y="54"/>
                        </a:lnTo>
                        <a:lnTo>
                          <a:pt x="266" y="60"/>
                        </a:lnTo>
                        <a:lnTo>
                          <a:pt x="258" y="68"/>
                        </a:lnTo>
                        <a:lnTo>
                          <a:pt x="234" y="81"/>
                        </a:lnTo>
                        <a:lnTo>
                          <a:pt x="234" y="87"/>
                        </a:lnTo>
                        <a:lnTo>
                          <a:pt x="218" y="101"/>
                        </a:lnTo>
                        <a:lnTo>
                          <a:pt x="218" y="108"/>
                        </a:lnTo>
                        <a:lnTo>
                          <a:pt x="209" y="68"/>
                        </a:lnTo>
                        <a:lnTo>
                          <a:pt x="209" y="60"/>
                        </a:lnTo>
                        <a:lnTo>
                          <a:pt x="209" y="47"/>
                        </a:lnTo>
                        <a:lnTo>
                          <a:pt x="209" y="41"/>
                        </a:lnTo>
                        <a:lnTo>
                          <a:pt x="218" y="41"/>
                        </a:lnTo>
                        <a:lnTo>
                          <a:pt x="218" y="47"/>
                        </a:lnTo>
                        <a:lnTo>
                          <a:pt x="218" y="60"/>
                        </a:lnTo>
                        <a:lnTo>
                          <a:pt x="209" y="81"/>
                        </a:lnTo>
                        <a:lnTo>
                          <a:pt x="209" y="87"/>
                        </a:lnTo>
                      </a:path>
                    </a:pathLst>
                  </a:custGeom>
                  <a:solidFill>
                    <a:schemeClr val="accent1"/>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56" name="Freeform 988"/>
                  <p:cNvSpPr>
                    <a:spLocks/>
                  </p:cNvSpPr>
                  <p:nvPr/>
                </p:nvSpPr>
                <p:spPr bwMode="auto">
                  <a:xfrm>
                    <a:off x="1255" y="1537"/>
                    <a:ext cx="187" cy="109"/>
                  </a:xfrm>
                  <a:custGeom>
                    <a:avLst/>
                    <a:gdLst/>
                    <a:ahLst/>
                    <a:cxnLst>
                      <a:cxn ang="0">
                        <a:pos x="162" y="108"/>
                      </a:cxn>
                      <a:cxn ang="0">
                        <a:pos x="153" y="101"/>
                      </a:cxn>
                      <a:cxn ang="0">
                        <a:pos x="145" y="93"/>
                      </a:cxn>
                      <a:cxn ang="0">
                        <a:pos x="120" y="87"/>
                      </a:cxn>
                      <a:cxn ang="0">
                        <a:pos x="97" y="80"/>
                      </a:cxn>
                      <a:cxn ang="0">
                        <a:pos x="81" y="75"/>
                      </a:cxn>
                      <a:cxn ang="0">
                        <a:pos x="65" y="67"/>
                      </a:cxn>
                      <a:cxn ang="0">
                        <a:pos x="48" y="61"/>
                      </a:cxn>
                      <a:cxn ang="0">
                        <a:pos x="32" y="54"/>
                      </a:cxn>
                      <a:cxn ang="0">
                        <a:pos x="16" y="47"/>
                      </a:cxn>
                      <a:cxn ang="0">
                        <a:pos x="7" y="40"/>
                      </a:cxn>
                      <a:cxn ang="0">
                        <a:pos x="0" y="40"/>
                      </a:cxn>
                      <a:cxn ang="0">
                        <a:pos x="7" y="40"/>
                      </a:cxn>
                      <a:cxn ang="0">
                        <a:pos x="32" y="47"/>
                      </a:cxn>
                      <a:cxn ang="0">
                        <a:pos x="48" y="54"/>
                      </a:cxn>
                      <a:cxn ang="0">
                        <a:pos x="72" y="61"/>
                      </a:cxn>
                      <a:cxn ang="0">
                        <a:pos x="104" y="80"/>
                      </a:cxn>
                      <a:cxn ang="0">
                        <a:pos x="120" y="87"/>
                      </a:cxn>
                      <a:cxn ang="0">
                        <a:pos x="129" y="93"/>
                      </a:cxn>
                      <a:cxn ang="0">
                        <a:pos x="145" y="93"/>
                      </a:cxn>
                      <a:cxn ang="0">
                        <a:pos x="153" y="87"/>
                      </a:cxn>
                      <a:cxn ang="0">
                        <a:pos x="153" y="80"/>
                      </a:cxn>
                      <a:cxn ang="0">
                        <a:pos x="153" y="75"/>
                      </a:cxn>
                      <a:cxn ang="0">
                        <a:pos x="153" y="67"/>
                      </a:cxn>
                      <a:cxn ang="0">
                        <a:pos x="162" y="40"/>
                      </a:cxn>
                      <a:cxn ang="0">
                        <a:pos x="169" y="27"/>
                      </a:cxn>
                      <a:cxn ang="0">
                        <a:pos x="177" y="20"/>
                      </a:cxn>
                      <a:cxn ang="0">
                        <a:pos x="186" y="6"/>
                      </a:cxn>
                      <a:cxn ang="0">
                        <a:pos x="186" y="0"/>
                      </a:cxn>
                      <a:cxn ang="0">
                        <a:pos x="186" y="6"/>
                      </a:cxn>
                      <a:cxn ang="0">
                        <a:pos x="177" y="6"/>
                      </a:cxn>
                      <a:cxn ang="0">
                        <a:pos x="169" y="13"/>
                      </a:cxn>
                      <a:cxn ang="0">
                        <a:pos x="162" y="33"/>
                      </a:cxn>
                      <a:cxn ang="0">
                        <a:pos x="162" y="40"/>
                      </a:cxn>
                      <a:cxn ang="0">
                        <a:pos x="169" y="54"/>
                      </a:cxn>
                      <a:cxn ang="0">
                        <a:pos x="169" y="67"/>
                      </a:cxn>
                      <a:cxn ang="0">
                        <a:pos x="169" y="75"/>
                      </a:cxn>
                      <a:cxn ang="0">
                        <a:pos x="169" y="80"/>
                      </a:cxn>
                      <a:cxn ang="0">
                        <a:pos x="169" y="87"/>
                      </a:cxn>
                      <a:cxn ang="0">
                        <a:pos x="162" y="93"/>
                      </a:cxn>
                      <a:cxn ang="0">
                        <a:pos x="153" y="93"/>
                      </a:cxn>
                      <a:cxn ang="0">
                        <a:pos x="145" y="87"/>
                      </a:cxn>
                      <a:cxn ang="0">
                        <a:pos x="137" y="75"/>
                      </a:cxn>
                      <a:cxn ang="0">
                        <a:pos x="137" y="67"/>
                      </a:cxn>
                      <a:cxn ang="0">
                        <a:pos x="137" y="54"/>
                      </a:cxn>
                      <a:cxn ang="0">
                        <a:pos x="129" y="33"/>
                      </a:cxn>
                      <a:cxn ang="0">
                        <a:pos x="129" y="27"/>
                      </a:cxn>
                      <a:cxn ang="0">
                        <a:pos x="120" y="13"/>
                      </a:cxn>
                      <a:cxn ang="0">
                        <a:pos x="120" y="20"/>
                      </a:cxn>
                      <a:cxn ang="0">
                        <a:pos x="113" y="27"/>
                      </a:cxn>
                      <a:cxn ang="0">
                        <a:pos x="104" y="33"/>
                      </a:cxn>
                      <a:cxn ang="0">
                        <a:pos x="104" y="40"/>
                      </a:cxn>
                      <a:cxn ang="0">
                        <a:pos x="104" y="47"/>
                      </a:cxn>
                      <a:cxn ang="0">
                        <a:pos x="113" y="54"/>
                      </a:cxn>
                      <a:cxn ang="0">
                        <a:pos x="120" y="67"/>
                      </a:cxn>
                      <a:cxn ang="0">
                        <a:pos x="137" y="87"/>
                      </a:cxn>
                      <a:cxn ang="0">
                        <a:pos x="145" y="101"/>
                      </a:cxn>
                    </a:cxnLst>
                    <a:rect l="0" t="0" r="r" b="b"/>
                    <a:pathLst>
                      <a:path w="187" h="109">
                        <a:moveTo>
                          <a:pt x="162" y="108"/>
                        </a:moveTo>
                        <a:lnTo>
                          <a:pt x="153" y="101"/>
                        </a:lnTo>
                        <a:lnTo>
                          <a:pt x="145" y="93"/>
                        </a:lnTo>
                        <a:lnTo>
                          <a:pt x="120" y="87"/>
                        </a:lnTo>
                        <a:lnTo>
                          <a:pt x="97" y="80"/>
                        </a:lnTo>
                        <a:lnTo>
                          <a:pt x="81" y="75"/>
                        </a:lnTo>
                        <a:lnTo>
                          <a:pt x="65" y="67"/>
                        </a:lnTo>
                        <a:lnTo>
                          <a:pt x="48" y="61"/>
                        </a:lnTo>
                        <a:lnTo>
                          <a:pt x="32" y="54"/>
                        </a:lnTo>
                        <a:lnTo>
                          <a:pt x="16" y="47"/>
                        </a:lnTo>
                        <a:lnTo>
                          <a:pt x="7" y="40"/>
                        </a:lnTo>
                        <a:lnTo>
                          <a:pt x="0" y="40"/>
                        </a:lnTo>
                        <a:lnTo>
                          <a:pt x="7" y="40"/>
                        </a:lnTo>
                        <a:lnTo>
                          <a:pt x="32" y="47"/>
                        </a:lnTo>
                        <a:lnTo>
                          <a:pt x="48" y="54"/>
                        </a:lnTo>
                        <a:lnTo>
                          <a:pt x="72" y="61"/>
                        </a:lnTo>
                        <a:lnTo>
                          <a:pt x="104" y="80"/>
                        </a:lnTo>
                        <a:lnTo>
                          <a:pt x="120" y="87"/>
                        </a:lnTo>
                        <a:lnTo>
                          <a:pt x="129" y="93"/>
                        </a:lnTo>
                        <a:lnTo>
                          <a:pt x="145" y="93"/>
                        </a:lnTo>
                        <a:lnTo>
                          <a:pt x="153" y="87"/>
                        </a:lnTo>
                        <a:lnTo>
                          <a:pt x="153" y="80"/>
                        </a:lnTo>
                        <a:lnTo>
                          <a:pt x="153" y="75"/>
                        </a:lnTo>
                        <a:lnTo>
                          <a:pt x="153" y="67"/>
                        </a:lnTo>
                        <a:lnTo>
                          <a:pt x="162" y="40"/>
                        </a:lnTo>
                        <a:lnTo>
                          <a:pt x="169" y="27"/>
                        </a:lnTo>
                        <a:lnTo>
                          <a:pt x="177" y="20"/>
                        </a:lnTo>
                        <a:lnTo>
                          <a:pt x="186" y="6"/>
                        </a:lnTo>
                        <a:lnTo>
                          <a:pt x="186" y="0"/>
                        </a:lnTo>
                        <a:lnTo>
                          <a:pt x="186" y="6"/>
                        </a:lnTo>
                        <a:lnTo>
                          <a:pt x="177" y="6"/>
                        </a:lnTo>
                        <a:lnTo>
                          <a:pt x="169" y="13"/>
                        </a:lnTo>
                        <a:lnTo>
                          <a:pt x="162" y="33"/>
                        </a:lnTo>
                        <a:lnTo>
                          <a:pt x="162" y="40"/>
                        </a:lnTo>
                        <a:lnTo>
                          <a:pt x="169" y="54"/>
                        </a:lnTo>
                        <a:lnTo>
                          <a:pt x="169" y="67"/>
                        </a:lnTo>
                        <a:lnTo>
                          <a:pt x="169" y="75"/>
                        </a:lnTo>
                        <a:lnTo>
                          <a:pt x="169" y="80"/>
                        </a:lnTo>
                        <a:lnTo>
                          <a:pt x="169" y="87"/>
                        </a:lnTo>
                        <a:lnTo>
                          <a:pt x="162" y="93"/>
                        </a:lnTo>
                        <a:lnTo>
                          <a:pt x="153" y="93"/>
                        </a:lnTo>
                        <a:lnTo>
                          <a:pt x="145" y="87"/>
                        </a:lnTo>
                        <a:lnTo>
                          <a:pt x="137" y="75"/>
                        </a:lnTo>
                        <a:lnTo>
                          <a:pt x="137" y="67"/>
                        </a:lnTo>
                        <a:lnTo>
                          <a:pt x="137" y="54"/>
                        </a:lnTo>
                        <a:lnTo>
                          <a:pt x="129" y="33"/>
                        </a:lnTo>
                        <a:lnTo>
                          <a:pt x="129" y="27"/>
                        </a:lnTo>
                        <a:lnTo>
                          <a:pt x="120" y="13"/>
                        </a:lnTo>
                        <a:lnTo>
                          <a:pt x="120" y="20"/>
                        </a:lnTo>
                        <a:lnTo>
                          <a:pt x="113" y="27"/>
                        </a:lnTo>
                        <a:lnTo>
                          <a:pt x="104" y="33"/>
                        </a:lnTo>
                        <a:lnTo>
                          <a:pt x="104" y="40"/>
                        </a:lnTo>
                        <a:lnTo>
                          <a:pt x="104" y="47"/>
                        </a:lnTo>
                        <a:lnTo>
                          <a:pt x="113" y="54"/>
                        </a:lnTo>
                        <a:lnTo>
                          <a:pt x="120" y="67"/>
                        </a:lnTo>
                        <a:lnTo>
                          <a:pt x="137" y="87"/>
                        </a:lnTo>
                        <a:lnTo>
                          <a:pt x="145" y="101"/>
                        </a:lnTo>
                      </a:path>
                    </a:pathLst>
                  </a:custGeom>
                  <a:solidFill>
                    <a:schemeClr val="accent1"/>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57" name="Freeform 989"/>
                  <p:cNvSpPr>
                    <a:spLocks/>
                  </p:cNvSpPr>
                  <p:nvPr/>
                </p:nvSpPr>
                <p:spPr bwMode="auto">
                  <a:xfrm>
                    <a:off x="1312" y="1524"/>
                    <a:ext cx="112" cy="55"/>
                  </a:xfrm>
                  <a:custGeom>
                    <a:avLst/>
                    <a:gdLst/>
                    <a:ahLst/>
                    <a:cxnLst>
                      <a:cxn ang="0">
                        <a:pos x="95" y="54"/>
                      </a:cxn>
                      <a:cxn ang="0">
                        <a:pos x="87" y="47"/>
                      </a:cxn>
                      <a:cxn ang="0">
                        <a:pos x="71" y="33"/>
                      </a:cxn>
                      <a:cxn ang="0">
                        <a:pos x="55" y="20"/>
                      </a:cxn>
                      <a:cxn ang="0">
                        <a:pos x="40" y="13"/>
                      </a:cxn>
                      <a:cxn ang="0">
                        <a:pos x="32" y="13"/>
                      </a:cxn>
                      <a:cxn ang="0">
                        <a:pos x="0" y="0"/>
                      </a:cxn>
                      <a:cxn ang="0">
                        <a:pos x="16" y="6"/>
                      </a:cxn>
                      <a:cxn ang="0">
                        <a:pos x="25" y="13"/>
                      </a:cxn>
                      <a:cxn ang="0">
                        <a:pos x="40" y="20"/>
                      </a:cxn>
                      <a:cxn ang="0">
                        <a:pos x="47" y="27"/>
                      </a:cxn>
                      <a:cxn ang="0">
                        <a:pos x="71" y="40"/>
                      </a:cxn>
                      <a:cxn ang="0">
                        <a:pos x="103" y="54"/>
                      </a:cxn>
                      <a:cxn ang="0">
                        <a:pos x="111" y="54"/>
                      </a:cxn>
                    </a:cxnLst>
                    <a:rect l="0" t="0" r="r" b="b"/>
                    <a:pathLst>
                      <a:path w="112" h="55">
                        <a:moveTo>
                          <a:pt x="95" y="54"/>
                        </a:moveTo>
                        <a:lnTo>
                          <a:pt x="87" y="47"/>
                        </a:lnTo>
                        <a:lnTo>
                          <a:pt x="71" y="33"/>
                        </a:lnTo>
                        <a:lnTo>
                          <a:pt x="55" y="20"/>
                        </a:lnTo>
                        <a:lnTo>
                          <a:pt x="40" y="13"/>
                        </a:lnTo>
                        <a:lnTo>
                          <a:pt x="32" y="13"/>
                        </a:lnTo>
                        <a:lnTo>
                          <a:pt x="0" y="0"/>
                        </a:lnTo>
                        <a:lnTo>
                          <a:pt x="16" y="6"/>
                        </a:lnTo>
                        <a:lnTo>
                          <a:pt x="25" y="13"/>
                        </a:lnTo>
                        <a:lnTo>
                          <a:pt x="40" y="20"/>
                        </a:lnTo>
                        <a:lnTo>
                          <a:pt x="47" y="27"/>
                        </a:lnTo>
                        <a:lnTo>
                          <a:pt x="71" y="40"/>
                        </a:lnTo>
                        <a:lnTo>
                          <a:pt x="103" y="54"/>
                        </a:lnTo>
                        <a:lnTo>
                          <a:pt x="111" y="54"/>
                        </a:lnTo>
                      </a:path>
                    </a:pathLst>
                  </a:custGeom>
                  <a:solidFill>
                    <a:schemeClr val="accent1"/>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58" name="Freeform 990"/>
                  <p:cNvSpPr>
                    <a:spLocks/>
                  </p:cNvSpPr>
                  <p:nvPr/>
                </p:nvSpPr>
                <p:spPr bwMode="auto">
                  <a:xfrm>
                    <a:off x="1408" y="1476"/>
                    <a:ext cx="18" cy="42"/>
                  </a:xfrm>
                  <a:custGeom>
                    <a:avLst/>
                    <a:gdLst/>
                    <a:ahLst/>
                    <a:cxnLst>
                      <a:cxn ang="0">
                        <a:pos x="17" y="41"/>
                      </a:cxn>
                      <a:cxn ang="0">
                        <a:pos x="17" y="34"/>
                      </a:cxn>
                      <a:cxn ang="0">
                        <a:pos x="8" y="27"/>
                      </a:cxn>
                      <a:cxn ang="0">
                        <a:pos x="0" y="13"/>
                      </a:cxn>
                      <a:cxn ang="0">
                        <a:pos x="0" y="6"/>
                      </a:cxn>
                      <a:cxn ang="0">
                        <a:pos x="0" y="0"/>
                      </a:cxn>
                      <a:cxn ang="0">
                        <a:pos x="8" y="41"/>
                      </a:cxn>
                    </a:cxnLst>
                    <a:rect l="0" t="0" r="r" b="b"/>
                    <a:pathLst>
                      <a:path w="18" h="42">
                        <a:moveTo>
                          <a:pt x="17" y="41"/>
                        </a:moveTo>
                        <a:lnTo>
                          <a:pt x="17" y="34"/>
                        </a:lnTo>
                        <a:lnTo>
                          <a:pt x="8" y="27"/>
                        </a:lnTo>
                        <a:lnTo>
                          <a:pt x="0" y="13"/>
                        </a:lnTo>
                        <a:lnTo>
                          <a:pt x="0" y="6"/>
                        </a:lnTo>
                        <a:lnTo>
                          <a:pt x="0" y="0"/>
                        </a:lnTo>
                        <a:lnTo>
                          <a:pt x="8" y="41"/>
                        </a:lnTo>
                      </a:path>
                    </a:pathLst>
                  </a:custGeom>
                  <a:solidFill>
                    <a:schemeClr val="accent1"/>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grpSp>
            <p:grpSp>
              <p:nvGrpSpPr>
                <p:cNvPr id="7647" name="Group 991"/>
                <p:cNvGrpSpPr>
                  <a:grpSpLocks/>
                </p:cNvGrpSpPr>
                <p:nvPr/>
              </p:nvGrpSpPr>
              <p:grpSpPr bwMode="auto">
                <a:xfrm>
                  <a:off x="980" y="1523"/>
                  <a:ext cx="179" cy="129"/>
                  <a:chOff x="980" y="1523"/>
                  <a:chExt cx="179" cy="129"/>
                </a:xfrm>
              </p:grpSpPr>
              <p:sp>
                <p:nvSpPr>
                  <p:cNvPr id="8160" name="Freeform 992"/>
                  <p:cNvSpPr>
                    <a:spLocks/>
                  </p:cNvSpPr>
                  <p:nvPr/>
                </p:nvSpPr>
                <p:spPr bwMode="auto">
                  <a:xfrm>
                    <a:off x="1004" y="1523"/>
                    <a:ext cx="155" cy="128"/>
                  </a:xfrm>
                  <a:custGeom>
                    <a:avLst/>
                    <a:gdLst/>
                    <a:ahLst/>
                    <a:cxnLst>
                      <a:cxn ang="0">
                        <a:pos x="40" y="107"/>
                      </a:cxn>
                      <a:cxn ang="0">
                        <a:pos x="48" y="93"/>
                      </a:cxn>
                      <a:cxn ang="0">
                        <a:pos x="56" y="81"/>
                      </a:cxn>
                      <a:cxn ang="0">
                        <a:pos x="65" y="74"/>
                      </a:cxn>
                      <a:cxn ang="0">
                        <a:pos x="81" y="68"/>
                      </a:cxn>
                      <a:cxn ang="0">
                        <a:pos x="97" y="54"/>
                      </a:cxn>
                      <a:cxn ang="0">
                        <a:pos x="105" y="47"/>
                      </a:cxn>
                      <a:cxn ang="0">
                        <a:pos x="121" y="41"/>
                      </a:cxn>
                      <a:cxn ang="0">
                        <a:pos x="130" y="34"/>
                      </a:cxn>
                      <a:cxn ang="0">
                        <a:pos x="137" y="27"/>
                      </a:cxn>
                      <a:cxn ang="0">
                        <a:pos x="146" y="20"/>
                      </a:cxn>
                      <a:cxn ang="0">
                        <a:pos x="154" y="7"/>
                      </a:cxn>
                      <a:cxn ang="0">
                        <a:pos x="154" y="0"/>
                      </a:cxn>
                      <a:cxn ang="0">
                        <a:pos x="146" y="0"/>
                      </a:cxn>
                      <a:cxn ang="0">
                        <a:pos x="137" y="0"/>
                      </a:cxn>
                      <a:cxn ang="0">
                        <a:pos x="121" y="7"/>
                      </a:cxn>
                      <a:cxn ang="0">
                        <a:pos x="113" y="14"/>
                      </a:cxn>
                      <a:cxn ang="0">
                        <a:pos x="113" y="20"/>
                      </a:cxn>
                      <a:cxn ang="0">
                        <a:pos x="105" y="34"/>
                      </a:cxn>
                      <a:cxn ang="0">
                        <a:pos x="97" y="41"/>
                      </a:cxn>
                      <a:cxn ang="0">
                        <a:pos x="88" y="47"/>
                      </a:cxn>
                      <a:cxn ang="0">
                        <a:pos x="88" y="54"/>
                      </a:cxn>
                      <a:cxn ang="0">
                        <a:pos x="88" y="60"/>
                      </a:cxn>
                      <a:cxn ang="0">
                        <a:pos x="88" y="68"/>
                      </a:cxn>
                      <a:cxn ang="0">
                        <a:pos x="81" y="81"/>
                      </a:cxn>
                      <a:cxn ang="0">
                        <a:pos x="72" y="87"/>
                      </a:cxn>
                      <a:cxn ang="0">
                        <a:pos x="65" y="93"/>
                      </a:cxn>
                      <a:cxn ang="0">
                        <a:pos x="65" y="100"/>
                      </a:cxn>
                      <a:cxn ang="0">
                        <a:pos x="56" y="107"/>
                      </a:cxn>
                      <a:cxn ang="0">
                        <a:pos x="48" y="113"/>
                      </a:cxn>
                      <a:cxn ang="0">
                        <a:pos x="40" y="107"/>
                      </a:cxn>
                      <a:cxn ang="0">
                        <a:pos x="40" y="93"/>
                      </a:cxn>
                      <a:cxn ang="0">
                        <a:pos x="32" y="81"/>
                      </a:cxn>
                      <a:cxn ang="0">
                        <a:pos x="32" y="74"/>
                      </a:cxn>
                      <a:cxn ang="0">
                        <a:pos x="32" y="54"/>
                      </a:cxn>
                      <a:cxn ang="0">
                        <a:pos x="32" y="47"/>
                      </a:cxn>
                      <a:cxn ang="0">
                        <a:pos x="32" y="41"/>
                      </a:cxn>
                      <a:cxn ang="0">
                        <a:pos x="23" y="34"/>
                      </a:cxn>
                      <a:cxn ang="0">
                        <a:pos x="16" y="27"/>
                      </a:cxn>
                      <a:cxn ang="0">
                        <a:pos x="0" y="27"/>
                      </a:cxn>
                      <a:cxn ang="0">
                        <a:pos x="0" y="34"/>
                      </a:cxn>
                      <a:cxn ang="0">
                        <a:pos x="7" y="41"/>
                      </a:cxn>
                      <a:cxn ang="0">
                        <a:pos x="16" y="47"/>
                      </a:cxn>
                      <a:cxn ang="0">
                        <a:pos x="23" y="60"/>
                      </a:cxn>
                      <a:cxn ang="0">
                        <a:pos x="23" y="68"/>
                      </a:cxn>
                      <a:cxn ang="0">
                        <a:pos x="32" y="74"/>
                      </a:cxn>
                      <a:cxn ang="0">
                        <a:pos x="40" y="93"/>
                      </a:cxn>
                      <a:cxn ang="0">
                        <a:pos x="40" y="100"/>
                      </a:cxn>
                      <a:cxn ang="0">
                        <a:pos x="40" y="107"/>
                      </a:cxn>
                      <a:cxn ang="0">
                        <a:pos x="40" y="120"/>
                      </a:cxn>
                      <a:cxn ang="0">
                        <a:pos x="40" y="127"/>
                      </a:cxn>
                    </a:cxnLst>
                    <a:rect l="0" t="0" r="r" b="b"/>
                    <a:pathLst>
                      <a:path w="155" h="128">
                        <a:moveTo>
                          <a:pt x="40" y="107"/>
                        </a:moveTo>
                        <a:lnTo>
                          <a:pt x="48" y="93"/>
                        </a:lnTo>
                        <a:lnTo>
                          <a:pt x="56" y="81"/>
                        </a:lnTo>
                        <a:lnTo>
                          <a:pt x="65" y="74"/>
                        </a:lnTo>
                        <a:lnTo>
                          <a:pt x="81" y="68"/>
                        </a:lnTo>
                        <a:lnTo>
                          <a:pt x="97" y="54"/>
                        </a:lnTo>
                        <a:lnTo>
                          <a:pt x="105" y="47"/>
                        </a:lnTo>
                        <a:lnTo>
                          <a:pt x="121" y="41"/>
                        </a:lnTo>
                        <a:lnTo>
                          <a:pt x="130" y="34"/>
                        </a:lnTo>
                        <a:lnTo>
                          <a:pt x="137" y="27"/>
                        </a:lnTo>
                        <a:lnTo>
                          <a:pt x="146" y="20"/>
                        </a:lnTo>
                        <a:lnTo>
                          <a:pt x="154" y="7"/>
                        </a:lnTo>
                        <a:lnTo>
                          <a:pt x="154" y="0"/>
                        </a:lnTo>
                        <a:lnTo>
                          <a:pt x="146" y="0"/>
                        </a:lnTo>
                        <a:lnTo>
                          <a:pt x="137" y="0"/>
                        </a:lnTo>
                        <a:lnTo>
                          <a:pt x="121" y="7"/>
                        </a:lnTo>
                        <a:lnTo>
                          <a:pt x="113" y="14"/>
                        </a:lnTo>
                        <a:lnTo>
                          <a:pt x="113" y="20"/>
                        </a:lnTo>
                        <a:lnTo>
                          <a:pt x="105" y="34"/>
                        </a:lnTo>
                        <a:lnTo>
                          <a:pt x="97" y="41"/>
                        </a:lnTo>
                        <a:lnTo>
                          <a:pt x="88" y="47"/>
                        </a:lnTo>
                        <a:lnTo>
                          <a:pt x="88" y="54"/>
                        </a:lnTo>
                        <a:lnTo>
                          <a:pt x="88" y="60"/>
                        </a:lnTo>
                        <a:lnTo>
                          <a:pt x="88" y="68"/>
                        </a:lnTo>
                        <a:lnTo>
                          <a:pt x="81" y="81"/>
                        </a:lnTo>
                        <a:lnTo>
                          <a:pt x="72" y="87"/>
                        </a:lnTo>
                        <a:lnTo>
                          <a:pt x="65" y="93"/>
                        </a:lnTo>
                        <a:lnTo>
                          <a:pt x="65" y="100"/>
                        </a:lnTo>
                        <a:lnTo>
                          <a:pt x="56" y="107"/>
                        </a:lnTo>
                        <a:lnTo>
                          <a:pt x="48" y="113"/>
                        </a:lnTo>
                        <a:lnTo>
                          <a:pt x="40" y="107"/>
                        </a:lnTo>
                        <a:lnTo>
                          <a:pt x="40" y="93"/>
                        </a:lnTo>
                        <a:lnTo>
                          <a:pt x="32" y="81"/>
                        </a:lnTo>
                        <a:lnTo>
                          <a:pt x="32" y="74"/>
                        </a:lnTo>
                        <a:lnTo>
                          <a:pt x="32" y="54"/>
                        </a:lnTo>
                        <a:lnTo>
                          <a:pt x="32" y="47"/>
                        </a:lnTo>
                        <a:lnTo>
                          <a:pt x="32" y="41"/>
                        </a:lnTo>
                        <a:lnTo>
                          <a:pt x="23" y="34"/>
                        </a:lnTo>
                        <a:lnTo>
                          <a:pt x="16" y="27"/>
                        </a:lnTo>
                        <a:lnTo>
                          <a:pt x="0" y="27"/>
                        </a:lnTo>
                        <a:lnTo>
                          <a:pt x="0" y="34"/>
                        </a:lnTo>
                        <a:lnTo>
                          <a:pt x="7" y="41"/>
                        </a:lnTo>
                        <a:lnTo>
                          <a:pt x="16" y="47"/>
                        </a:lnTo>
                        <a:lnTo>
                          <a:pt x="23" y="60"/>
                        </a:lnTo>
                        <a:lnTo>
                          <a:pt x="23" y="68"/>
                        </a:lnTo>
                        <a:lnTo>
                          <a:pt x="32" y="74"/>
                        </a:lnTo>
                        <a:lnTo>
                          <a:pt x="40" y="93"/>
                        </a:lnTo>
                        <a:lnTo>
                          <a:pt x="40" y="100"/>
                        </a:lnTo>
                        <a:lnTo>
                          <a:pt x="40" y="107"/>
                        </a:lnTo>
                        <a:lnTo>
                          <a:pt x="40" y="120"/>
                        </a:lnTo>
                        <a:lnTo>
                          <a:pt x="40" y="127"/>
                        </a:lnTo>
                      </a:path>
                    </a:pathLst>
                  </a:custGeom>
                  <a:solidFill>
                    <a:schemeClr val="accent1"/>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61" name="Freeform 993"/>
                  <p:cNvSpPr>
                    <a:spLocks/>
                  </p:cNvSpPr>
                  <p:nvPr/>
                </p:nvSpPr>
                <p:spPr bwMode="auto">
                  <a:xfrm>
                    <a:off x="980" y="1605"/>
                    <a:ext cx="66" cy="47"/>
                  </a:xfrm>
                  <a:custGeom>
                    <a:avLst/>
                    <a:gdLst/>
                    <a:ahLst/>
                    <a:cxnLst>
                      <a:cxn ang="0">
                        <a:pos x="65" y="46"/>
                      </a:cxn>
                      <a:cxn ang="0">
                        <a:pos x="56" y="32"/>
                      </a:cxn>
                      <a:cxn ang="0">
                        <a:pos x="40" y="12"/>
                      </a:cxn>
                      <a:cxn ang="0">
                        <a:pos x="23" y="6"/>
                      </a:cxn>
                      <a:cxn ang="0">
                        <a:pos x="16" y="0"/>
                      </a:cxn>
                      <a:cxn ang="0">
                        <a:pos x="7" y="0"/>
                      </a:cxn>
                      <a:cxn ang="0">
                        <a:pos x="0" y="0"/>
                      </a:cxn>
                      <a:cxn ang="0">
                        <a:pos x="16" y="12"/>
                      </a:cxn>
                      <a:cxn ang="0">
                        <a:pos x="23" y="18"/>
                      </a:cxn>
                      <a:cxn ang="0">
                        <a:pos x="48" y="39"/>
                      </a:cxn>
                      <a:cxn ang="0">
                        <a:pos x="65" y="46"/>
                      </a:cxn>
                    </a:cxnLst>
                    <a:rect l="0" t="0" r="r" b="b"/>
                    <a:pathLst>
                      <a:path w="66" h="47">
                        <a:moveTo>
                          <a:pt x="65" y="46"/>
                        </a:moveTo>
                        <a:lnTo>
                          <a:pt x="56" y="32"/>
                        </a:lnTo>
                        <a:lnTo>
                          <a:pt x="40" y="12"/>
                        </a:lnTo>
                        <a:lnTo>
                          <a:pt x="23" y="6"/>
                        </a:lnTo>
                        <a:lnTo>
                          <a:pt x="16" y="0"/>
                        </a:lnTo>
                        <a:lnTo>
                          <a:pt x="7" y="0"/>
                        </a:lnTo>
                        <a:lnTo>
                          <a:pt x="0" y="0"/>
                        </a:lnTo>
                        <a:lnTo>
                          <a:pt x="16" y="12"/>
                        </a:lnTo>
                        <a:lnTo>
                          <a:pt x="23" y="18"/>
                        </a:lnTo>
                        <a:lnTo>
                          <a:pt x="48" y="39"/>
                        </a:lnTo>
                        <a:lnTo>
                          <a:pt x="65" y="46"/>
                        </a:lnTo>
                      </a:path>
                    </a:pathLst>
                  </a:custGeom>
                  <a:solidFill>
                    <a:schemeClr val="accent1"/>
                  </a:solidFill>
                  <a:ln w="12700" cap="rnd" cmpd="sng">
                    <a:solidFill>
                      <a:srgbClr val="000000"/>
                    </a:solidFill>
                    <a:prstDash val="solid"/>
                    <a:round/>
                    <a:headEnd/>
                    <a:tailEnd/>
                  </a:ln>
                  <a:effectLst/>
                </p:spPr>
                <p:txBody>
                  <a:bodyPr/>
                  <a:lstStyle/>
                  <a:p>
                    <a:pPr fontAlgn="base">
                      <a:spcBef>
                        <a:spcPct val="0"/>
                      </a:spcBef>
                      <a:spcAft>
                        <a:spcPct val="0"/>
                      </a:spcAft>
                    </a:pPr>
                    <a:endParaRPr lang="es-AR" sz="2400">
                      <a:solidFill>
                        <a:srgbClr val="000000"/>
                      </a:solidFill>
                    </a:endParaRPr>
                  </a:p>
                </p:txBody>
              </p:sp>
            </p:grpSp>
            <p:grpSp>
              <p:nvGrpSpPr>
                <p:cNvPr id="7650" name="Group 994"/>
                <p:cNvGrpSpPr>
                  <a:grpSpLocks/>
                </p:cNvGrpSpPr>
                <p:nvPr/>
              </p:nvGrpSpPr>
              <p:grpSpPr bwMode="auto">
                <a:xfrm>
                  <a:off x="1480" y="1448"/>
                  <a:ext cx="460" cy="204"/>
                  <a:chOff x="1480" y="1448"/>
                  <a:chExt cx="460" cy="204"/>
                </a:xfrm>
              </p:grpSpPr>
              <p:grpSp>
                <p:nvGrpSpPr>
                  <p:cNvPr id="7653" name="Group 995"/>
                  <p:cNvGrpSpPr>
                    <a:grpSpLocks/>
                  </p:cNvGrpSpPr>
                  <p:nvPr/>
                </p:nvGrpSpPr>
                <p:grpSpPr bwMode="auto">
                  <a:xfrm>
                    <a:off x="1594" y="1461"/>
                    <a:ext cx="346" cy="170"/>
                    <a:chOff x="1594" y="1461"/>
                    <a:chExt cx="346" cy="170"/>
                  </a:xfrm>
                </p:grpSpPr>
                <p:sp>
                  <p:nvSpPr>
                    <p:cNvPr id="8164" name="Freeform 996"/>
                    <p:cNvSpPr>
                      <a:spLocks/>
                    </p:cNvSpPr>
                    <p:nvPr/>
                  </p:nvSpPr>
                  <p:spPr bwMode="auto">
                    <a:xfrm>
                      <a:off x="1594" y="1461"/>
                      <a:ext cx="346" cy="170"/>
                    </a:xfrm>
                    <a:custGeom>
                      <a:avLst/>
                      <a:gdLst/>
                      <a:ahLst/>
                      <a:cxnLst>
                        <a:cxn ang="0">
                          <a:pos x="120" y="136"/>
                        </a:cxn>
                        <a:cxn ang="0">
                          <a:pos x="80" y="122"/>
                        </a:cxn>
                        <a:cxn ang="0">
                          <a:pos x="128" y="136"/>
                        </a:cxn>
                        <a:cxn ang="0">
                          <a:pos x="151" y="150"/>
                        </a:cxn>
                        <a:cxn ang="0">
                          <a:pos x="176" y="136"/>
                        </a:cxn>
                        <a:cxn ang="0">
                          <a:pos x="224" y="150"/>
                        </a:cxn>
                        <a:cxn ang="0">
                          <a:pos x="280" y="162"/>
                        </a:cxn>
                        <a:cxn ang="0">
                          <a:pos x="273" y="162"/>
                        </a:cxn>
                        <a:cxn ang="0">
                          <a:pos x="216" y="150"/>
                        </a:cxn>
                        <a:cxn ang="0">
                          <a:pos x="176" y="143"/>
                        </a:cxn>
                        <a:cxn ang="0">
                          <a:pos x="160" y="122"/>
                        </a:cxn>
                        <a:cxn ang="0">
                          <a:pos x="144" y="102"/>
                        </a:cxn>
                        <a:cxn ang="0">
                          <a:pos x="87" y="75"/>
                        </a:cxn>
                        <a:cxn ang="0">
                          <a:pos x="40" y="54"/>
                        </a:cxn>
                        <a:cxn ang="0">
                          <a:pos x="0" y="41"/>
                        </a:cxn>
                        <a:cxn ang="0">
                          <a:pos x="47" y="54"/>
                        </a:cxn>
                        <a:cxn ang="0">
                          <a:pos x="87" y="81"/>
                        </a:cxn>
                        <a:cxn ang="0">
                          <a:pos x="120" y="102"/>
                        </a:cxn>
                        <a:cxn ang="0">
                          <a:pos x="151" y="116"/>
                        </a:cxn>
                        <a:cxn ang="0">
                          <a:pos x="176" y="108"/>
                        </a:cxn>
                        <a:cxn ang="0">
                          <a:pos x="200" y="95"/>
                        </a:cxn>
                        <a:cxn ang="0">
                          <a:pos x="248" y="108"/>
                        </a:cxn>
                        <a:cxn ang="0">
                          <a:pos x="313" y="122"/>
                        </a:cxn>
                        <a:cxn ang="0">
                          <a:pos x="345" y="129"/>
                        </a:cxn>
                        <a:cxn ang="0">
                          <a:pos x="289" y="122"/>
                        </a:cxn>
                        <a:cxn ang="0">
                          <a:pos x="224" y="108"/>
                        </a:cxn>
                        <a:cxn ang="0">
                          <a:pos x="184" y="108"/>
                        </a:cxn>
                        <a:cxn ang="0">
                          <a:pos x="160" y="116"/>
                        </a:cxn>
                        <a:cxn ang="0">
                          <a:pos x="168" y="95"/>
                        </a:cxn>
                        <a:cxn ang="0">
                          <a:pos x="168" y="68"/>
                        </a:cxn>
                        <a:cxn ang="0">
                          <a:pos x="136" y="41"/>
                        </a:cxn>
                        <a:cxn ang="0">
                          <a:pos x="104" y="14"/>
                        </a:cxn>
                        <a:cxn ang="0">
                          <a:pos x="104" y="0"/>
                        </a:cxn>
                        <a:cxn ang="0">
                          <a:pos x="128" y="14"/>
                        </a:cxn>
                        <a:cxn ang="0">
                          <a:pos x="144" y="41"/>
                        </a:cxn>
                        <a:cxn ang="0">
                          <a:pos x="151" y="61"/>
                        </a:cxn>
                        <a:cxn ang="0">
                          <a:pos x="160" y="89"/>
                        </a:cxn>
                        <a:cxn ang="0">
                          <a:pos x="168" y="95"/>
                        </a:cxn>
                        <a:cxn ang="0">
                          <a:pos x="193" y="75"/>
                        </a:cxn>
                        <a:cxn ang="0">
                          <a:pos x="224" y="61"/>
                        </a:cxn>
                        <a:cxn ang="0">
                          <a:pos x="289" y="54"/>
                        </a:cxn>
                        <a:cxn ang="0">
                          <a:pos x="233" y="75"/>
                        </a:cxn>
                        <a:cxn ang="0">
                          <a:pos x="193" y="81"/>
                        </a:cxn>
                        <a:cxn ang="0">
                          <a:pos x="176" y="75"/>
                        </a:cxn>
                        <a:cxn ang="0">
                          <a:pos x="184" y="47"/>
                        </a:cxn>
                        <a:cxn ang="0">
                          <a:pos x="184" y="68"/>
                        </a:cxn>
                      </a:cxnLst>
                      <a:rect l="0" t="0" r="r" b="b"/>
                      <a:pathLst>
                        <a:path w="346" h="170">
                          <a:moveTo>
                            <a:pt x="151" y="155"/>
                          </a:moveTo>
                          <a:lnTo>
                            <a:pt x="144" y="150"/>
                          </a:lnTo>
                          <a:lnTo>
                            <a:pt x="120" y="136"/>
                          </a:lnTo>
                          <a:lnTo>
                            <a:pt x="104" y="129"/>
                          </a:lnTo>
                          <a:lnTo>
                            <a:pt x="71" y="122"/>
                          </a:lnTo>
                          <a:lnTo>
                            <a:pt x="80" y="122"/>
                          </a:lnTo>
                          <a:lnTo>
                            <a:pt x="96" y="122"/>
                          </a:lnTo>
                          <a:lnTo>
                            <a:pt x="111" y="129"/>
                          </a:lnTo>
                          <a:lnTo>
                            <a:pt x="128" y="136"/>
                          </a:lnTo>
                          <a:lnTo>
                            <a:pt x="136" y="143"/>
                          </a:lnTo>
                          <a:lnTo>
                            <a:pt x="144" y="150"/>
                          </a:lnTo>
                          <a:lnTo>
                            <a:pt x="151" y="150"/>
                          </a:lnTo>
                          <a:lnTo>
                            <a:pt x="160" y="143"/>
                          </a:lnTo>
                          <a:lnTo>
                            <a:pt x="168" y="136"/>
                          </a:lnTo>
                          <a:lnTo>
                            <a:pt x="176" y="136"/>
                          </a:lnTo>
                          <a:lnTo>
                            <a:pt x="193" y="136"/>
                          </a:lnTo>
                          <a:lnTo>
                            <a:pt x="216" y="143"/>
                          </a:lnTo>
                          <a:lnTo>
                            <a:pt x="224" y="150"/>
                          </a:lnTo>
                          <a:lnTo>
                            <a:pt x="240" y="155"/>
                          </a:lnTo>
                          <a:lnTo>
                            <a:pt x="264" y="162"/>
                          </a:lnTo>
                          <a:lnTo>
                            <a:pt x="280" y="162"/>
                          </a:lnTo>
                          <a:lnTo>
                            <a:pt x="297" y="169"/>
                          </a:lnTo>
                          <a:lnTo>
                            <a:pt x="280" y="162"/>
                          </a:lnTo>
                          <a:lnTo>
                            <a:pt x="273" y="162"/>
                          </a:lnTo>
                          <a:lnTo>
                            <a:pt x="257" y="155"/>
                          </a:lnTo>
                          <a:lnTo>
                            <a:pt x="233" y="150"/>
                          </a:lnTo>
                          <a:lnTo>
                            <a:pt x="216" y="150"/>
                          </a:lnTo>
                          <a:lnTo>
                            <a:pt x="208" y="150"/>
                          </a:lnTo>
                          <a:lnTo>
                            <a:pt x="184" y="143"/>
                          </a:lnTo>
                          <a:lnTo>
                            <a:pt x="176" y="143"/>
                          </a:lnTo>
                          <a:lnTo>
                            <a:pt x="151" y="143"/>
                          </a:lnTo>
                          <a:lnTo>
                            <a:pt x="160" y="129"/>
                          </a:lnTo>
                          <a:lnTo>
                            <a:pt x="160" y="122"/>
                          </a:lnTo>
                          <a:lnTo>
                            <a:pt x="160" y="108"/>
                          </a:lnTo>
                          <a:lnTo>
                            <a:pt x="151" y="102"/>
                          </a:lnTo>
                          <a:lnTo>
                            <a:pt x="144" y="102"/>
                          </a:lnTo>
                          <a:lnTo>
                            <a:pt x="120" y="89"/>
                          </a:lnTo>
                          <a:lnTo>
                            <a:pt x="104" y="81"/>
                          </a:lnTo>
                          <a:lnTo>
                            <a:pt x="87" y="75"/>
                          </a:lnTo>
                          <a:lnTo>
                            <a:pt x="64" y="61"/>
                          </a:lnTo>
                          <a:lnTo>
                            <a:pt x="47" y="54"/>
                          </a:lnTo>
                          <a:lnTo>
                            <a:pt x="40" y="54"/>
                          </a:lnTo>
                          <a:lnTo>
                            <a:pt x="24" y="47"/>
                          </a:lnTo>
                          <a:lnTo>
                            <a:pt x="8" y="41"/>
                          </a:lnTo>
                          <a:lnTo>
                            <a:pt x="0" y="41"/>
                          </a:lnTo>
                          <a:lnTo>
                            <a:pt x="16" y="41"/>
                          </a:lnTo>
                          <a:lnTo>
                            <a:pt x="24" y="47"/>
                          </a:lnTo>
                          <a:lnTo>
                            <a:pt x="47" y="54"/>
                          </a:lnTo>
                          <a:lnTo>
                            <a:pt x="55" y="61"/>
                          </a:lnTo>
                          <a:lnTo>
                            <a:pt x="71" y="68"/>
                          </a:lnTo>
                          <a:lnTo>
                            <a:pt x="87" y="81"/>
                          </a:lnTo>
                          <a:lnTo>
                            <a:pt x="96" y="81"/>
                          </a:lnTo>
                          <a:lnTo>
                            <a:pt x="104" y="89"/>
                          </a:lnTo>
                          <a:lnTo>
                            <a:pt x="120" y="102"/>
                          </a:lnTo>
                          <a:lnTo>
                            <a:pt x="128" y="102"/>
                          </a:lnTo>
                          <a:lnTo>
                            <a:pt x="136" y="108"/>
                          </a:lnTo>
                          <a:lnTo>
                            <a:pt x="151" y="116"/>
                          </a:lnTo>
                          <a:lnTo>
                            <a:pt x="160" y="116"/>
                          </a:lnTo>
                          <a:lnTo>
                            <a:pt x="168" y="116"/>
                          </a:lnTo>
                          <a:lnTo>
                            <a:pt x="176" y="108"/>
                          </a:lnTo>
                          <a:lnTo>
                            <a:pt x="184" y="102"/>
                          </a:lnTo>
                          <a:lnTo>
                            <a:pt x="193" y="95"/>
                          </a:lnTo>
                          <a:lnTo>
                            <a:pt x="200" y="95"/>
                          </a:lnTo>
                          <a:lnTo>
                            <a:pt x="224" y="102"/>
                          </a:lnTo>
                          <a:lnTo>
                            <a:pt x="240" y="108"/>
                          </a:lnTo>
                          <a:lnTo>
                            <a:pt x="248" y="108"/>
                          </a:lnTo>
                          <a:lnTo>
                            <a:pt x="273" y="116"/>
                          </a:lnTo>
                          <a:lnTo>
                            <a:pt x="304" y="122"/>
                          </a:lnTo>
                          <a:lnTo>
                            <a:pt x="313" y="122"/>
                          </a:lnTo>
                          <a:lnTo>
                            <a:pt x="321" y="122"/>
                          </a:lnTo>
                          <a:lnTo>
                            <a:pt x="337" y="129"/>
                          </a:lnTo>
                          <a:lnTo>
                            <a:pt x="345" y="129"/>
                          </a:lnTo>
                          <a:lnTo>
                            <a:pt x="337" y="129"/>
                          </a:lnTo>
                          <a:lnTo>
                            <a:pt x="304" y="122"/>
                          </a:lnTo>
                          <a:lnTo>
                            <a:pt x="289" y="122"/>
                          </a:lnTo>
                          <a:lnTo>
                            <a:pt x="257" y="116"/>
                          </a:lnTo>
                          <a:lnTo>
                            <a:pt x="240" y="108"/>
                          </a:lnTo>
                          <a:lnTo>
                            <a:pt x="224" y="108"/>
                          </a:lnTo>
                          <a:lnTo>
                            <a:pt x="200" y="108"/>
                          </a:lnTo>
                          <a:lnTo>
                            <a:pt x="193" y="108"/>
                          </a:lnTo>
                          <a:lnTo>
                            <a:pt x="184" y="108"/>
                          </a:lnTo>
                          <a:lnTo>
                            <a:pt x="176" y="108"/>
                          </a:lnTo>
                          <a:lnTo>
                            <a:pt x="168" y="108"/>
                          </a:lnTo>
                          <a:lnTo>
                            <a:pt x="160" y="116"/>
                          </a:lnTo>
                          <a:lnTo>
                            <a:pt x="168" y="116"/>
                          </a:lnTo>
                          <a:lnTo>
                            <a:pt x="168" y="108"/>
                          </a:lnTo>
                          <a:lnTo>
                            <a:pt x="168" y="95"/>
                          </a:lnTo>
                          <a:lnTo>
                            <a:pt x="168" y="89"/>
                          </a:lnTo>
                          <a:lnTo>
                            <a:pt x="168" y="81"/>
                          </a:lnTo>
                          <a:lnTo>
                            <a:pt x="168" y="68"/>
                          </a:lnTo>
                          <a:lnTo>
                            <a:pt x="160" y="61"/>
                          </a:lnTo>
                          <a:lnTo>
                            <a:pt x="151" y="54"/>
                          </a:lnTo>
                          <a:lnTo>
                            <a:pt x="136" y="41"/>
                          </a:lnTo>
                          <a:lnTo>
                            <a:pt x="120" y="27"/>
                          </a:lnTo>
                          <a:lnTo>
                            <a:pt x="111" y="20"/>
                          </a:lnTo>
                          <a:lnTo>
                            <a:pt x="104" y="14"/>
                          </a:lnTo>
                          <a:lnTo>
                            <a:pt x="96" y="7"/>
                          </a:lnTo>
                          <a:lnTo>
                            <a:pt x="96" y="0"/>
                          </a:lnTo>
                          <a:lnTo>
                            <a:pt x="104" y="0"/>
                          </a:lnTo>
                          <a:lnTo>
                            <a:pt x="111" y="7"/>
                          </a:lnTo>
                          <a:lnTo>
                            <a:pt x="120" y="14"/>
                          </a:lnTo>
                          <a:lnTo>
                            <a:pt x="128" y="14"/>
                          </a:lnTo>
                          <a:lnTo>
                            <a:pt x="136" y="20"/>
                          </a:lnTo>
                          <a:lnTo>
                            <a:pt x="144" y="34"/>
                          </a:lnTo>
                          <a:lnTo>
                            <a:pt x="144" y="41"/>
                          </a:lnTo>
                          <a:lnTo>
                            <a:pt x="151" y="47"/>
                          </a:lnTo>
                          <a:lnTo>
                            <a:pt x="151" y="54"/>
                          </a:lnTo>
                          <a:lnTo>
                            <a:pt x="151" y="61"/>
                          </a:lnTo>
                          <a:lnTo>
                            <a:pt x="151" y="68"/>
                          </a:lnTo>
                          <a:lnTo>
                            <a:pt x="160" y="81"/>
                          </a:lnTo>
                          <a:lnTo>
                            <a:pt x="160" y="89"/>
                          </a:lnTo>
                          <a:lnTo>
                            <a:pt x="168" y="102"/>
                          </a:lnTo>
                          <a:lnTo>
                            <a:pt x="160" y="95"/>
                          </a:lnTo>
                          <a:lnTo>
                            <a:pt x="168" y="95"/>
                          </a:lnTo>
                          <a:lnTo>
                            <a:pt x="176" y="81"/>
                          </a:lnTo>
                          <a:lnTo>
                            <a:pt x="184" y="75"/>
                          </a:lnTo>
                          <a:lnTo>
                            <a:pt x="193" y="75"/>
                          </a:lnTo>
                          <a:lnTo>
                            <a:pt x="208" y="68"/>
                          </a:lnTo>
                          <a:lnTo>
                            <a:pt x="216" y="61"/>
                          </a:lnTo>
                          <a:lnTo>
                            <a:pt x="224" y="61"/>
                          </a:lnTo>
                          <a:lnTo>
                            <a:pt x="248" y="54"/>
                          </a:lnTo>
                          <a:lnTo>
                            <a:pt x="264" y="54"/>
                          </a:lnTo>
                          <a:lnTo>
                            <a:pt x="289" y="54"/>
                          </a:lnTo>
                          <a:lnTo>
                            <a:pt x="273" y="61"/>
                          </a:lnTo>
                          <a:lnTo>
                            <a:pt x="257" y="68"/>
                          </a:lnTo>
                          <a:lnTo>
                            <a:pt x="233" y="75"/>
                          </a:lnTo>
                          <a:lnTo>
                            <a:pt x="224" y="75"/>
                          </a:lnTo>
                          <a:lnTo>
                            <a:pt x="216" y="75"/>
                          </a:lnTo>
                          <a:lnTo>
                            <a:pt x="193" y="81"/>
                          </a:lnTo>
                          <a:lnTo>
                            <a:pt x="176" y="89"/>
                          </a:lnTo>
                          <a:lnTo>
                            <a:pt x="168" y="95"/>
                          </a:lnTo>
                          <a:lnTo>
                            <a:pt x="176" y="75"/>
                          </a:lnTo>
                          <a:lnTo>
                            <a:pt x="176" y="68"/>
                          </a:lnTo>
                          <a:lnTo>
                            <a:pt x="176" y="61"/>
                          </a:lnTo>
                          <a:lnTo>
                            <a:pt x="184" y="47"/>
                          </a:lnTo>
                          <a:lnTo>
                            <a:pt x="193" y="47"/>
                          </a:lnTo>
                          <a:lnTo>
                            <a:pt x="193" y="54"/>
                          </a:lnTo>
                          <a:lnTo>
                            <a:pt x="184" y="68"/>
                          </a:lnTo>
                          <a:lnTo>
                            <a:pt x="176" y="75"/>
                          </a:lnTo>
                        </a:path>
                      </a:pathLst>
                    </a:custGeom>
                    <a:solidFill>
                      <a:schemeClr val="accent1"/>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65" name="Freeform 997"/>
                    <p:cNvSpPr>
                      <a:spLocks/>
                    </p:cNvSpPr>
                    <p:nvPr/>
                  </p:nvSpPr>
                  <p:spPr bwMode="auto">
                    <a:xfrm>
                      <a:off x="1714" y="1612"/>
                      <a:ext cx="19" cy="17"/>
                    </a:xfrm>
                    <a:custGeom>
                      <a:avLst/>
                      <a:gdLst/>
                      <a:ahLst/>
                      <a:cxnLst>
                        <a:cxn ang="0">
                          <a:pos x="18" y="0"/>
                        </a:cxn>
                        <a:cxn ang="0">
                          <a:pos x="9" y="7"/>
                        </a:cxn>
                        <a:cxn ang="0">
                          <a:pos x="9" y="16"/>
                        </a:cxn>
                        <a:cxn ang="0">
                          <a:pos x="9" y="16"/>
                        </a:cxn>
                        <a:cxn ang="0">
                          <a:pos x="0" y="16"/>
                        </a:cxn>
                      </a:cxnLst>
                      <a:rect l="0" t="0" r="r" b="b"/>
                      <a:pathLst>
                        <a:path w="19" h="17">
                          <a:moveTo>
                            <a:pt x="18" y="0"/>
                          </a:moveTo>
                          <a:lnTo>
                            <a:pt x="9" y="7"/>
                          </a:lnTo>
                          <a:lnTo>
                            <a:pt x="9" y="16"/>
                          </a:lnTo>
                          <a:lnTo>
                            <a:pt x="9" y="16"/>
                          </a:lnTo>
                          <a:lnTo>
                            <a:pt x="0" y="16"/>
                          </a:lnTo>
                        </a:path>
                      </a:pathLst>
                    </a:custGeom>
                    <a:solidFill>
                      <a:schemeClr val="accent1"/>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grpSp>
              <p:grpSp>
                <p:nvGrpSpPr>
                  <p:cNvPr id="7656" name="Group 998"/>
                  <p:cNvGrpSpPr>
                    <a:grpSpLocks/>
                  </p:cNvGrpSpPr>
                  <p:nvPr/>
                </p:nvGrpSpPr>
                <p:grpSpPr bwMode="auto">
                  <a:xfrm>
                    <a:off x="1480" y="1448"/>
                    <a:ext cx="420" cy="204"/>
                    <a:chOff x="1480" y="1448"/>
                    <a:chExt cx="420" cy="204"/>
                  </a:xfrm>
                </p:grpSpPr>
                <p:sp>
                  <p:nvSpPr>
                    <p:cNvPr id="8167" name="Freeform 999"/>
                    <p:cNvSpPr>
                      <a:spLocks/>
                    </p:cNvSpPr>
                    <p:nvPr/>
                  </p:nvSpPr>
                  <p:spPr bwMode="auto">
                    <a:xfrm>
                      <a:off x="1480" y="1448"/>
                      <a:ext cx="420" cy="204"/>
                    </a:xfrm>
                    <a:custGeom>
                      <a:avLst/>
                      <a:gdLst/>
                      <a:ahLst/>
                      <a:cxnLst>
                        <a:cxn ang="0">
                          <a:pos x="176" y="188"/>
                        </a:cxn>
                        <a:cxn ang="0">
                          <a:pos x="130" y="188"/>
                        </a:cxn>
                        <a:cxn ang="0">
                          <a:pos x="145" y="182"/>
                        </a:cxn>
                        <a:cxn ang="0">
                          <a:pos x="193" y="196"/>
                        </a:cxn>
                        <a:cxn ang="0">
                          <a:pos x="217" y="188"/>
                        </a:cxn>
                        <a:cxn ang="0">
                          <a:pos x="242" y="169"/>
                        </a:cxn>
                        <a:cxn ang="0">
                          <a:pos x="298" y="169"/>
                        </a:cxn>
                        <a:cxn ang="0">
                          <a:pos x="371" y="169"/>
                        </a:cxn>
                        <a:cxn ang="0">
                          <a:pos x="371" y="162"/>
                        </a:cxn>
                        <a:cxn ang="0">
                          <a:pos x="306" y="169"/>
                        </a:cxn>
                        <a:cxn ang="0">
                          <a:pos x="249" y="182"/>
                        </a:cxn>
                        <a:cxn ang="0">
                          <a:pos x="217" y="182"/>
                        </a:cxn>
                        <a:cxn ang="0">
                          <a:pos x="217" y="149"/>
                        </a:cxn>
                        <a:cxn ang="0">
                          <a:pos x="176" y="129"/>
                        </a:cxn>
                        <a:cxn ang="0">
                          <a:pos x="130" y="116"/>
                        </a:cxn>
                        <a:cxn ang="0">
                          <a:pos x="57" y="108"/>
                        </a:cxn>
                        <a:cxn ang="0">
                          <a:pos x="16" y="108"/>
                        </a:cxn>
                        <a:cxn ang="0">
                          <a:pos x="24" y="101"/>
                        </a:cxn>
                        <a:cxn ang="0">
                          <a:pos x="81" y="116"/>
                        </a:cxn>
                        <a:cxn ang="0">
                          <a:pos x="130" y="135"/>
                        </a:cxn>
                        <a:cxn ang="0">
                          <a:pos x="185" y="143"/>
                        </a:cxn>
                        <a:cxn ang="0">
                          <a:pos x="217" y="143"/>
                        </a:cxn>
                        <a:cxn ang="0">
                          <a:pos x="225" y="122"/>
                        </a:cxn>
                        <a:cxn ang="0">
                          <a:pos x="258" y="101"/>
                        </a:cxn>
                        <a:cxn ang="0">
                          <a:pos x="306" y="95"/>
                        </a:cxn>
                        <a:cxn ang="0">
                          <a:pos x="387" y="87"/>
                        </a:cxn>
                        <a:cxn ang="0">
                          <a:pos x="419" y="87"/>
                        </a:cxn>
                        <a:cxn ang="0">
                          <a:pos x="322" y="101"/>
                        </a:cxn>
                        <a:cxn ang="0">
                          <a:pos x="265" y="108"/>
                        </a:cxn>
                        <a:cxn ang="0">
                          <a:pos x="233" y="122"/>
                        </a:cxn>
                        <a:cxn ang="0">
                          <a:pos x="209" y="129"/>
                        </a:cxn>
                        <a:cxn ang="0">
                          <a:pos x="209" y="95"/>
                        </a:cxn>
                        <a:cxn ang="0">
                          <a:pos x="193" y="74"/>
                        </a:cxn>
                        <a:cxn ang="0">
                          <a:pos x="145" y="41"/>
                        </a:cxn>
                        <a:cxn ang="0">
                          <a:pos x="105" y="20"/>
                        </a:cxn>
                        <a:cxn ang="0">
                          <a:pos x="89" y="0"/>
                        </a:cxn>
                        <a:cxn ang="0">
                          <a:pos x="121" y="14"/>
                        </a:cxn>
                        <a:cxn ang="0">
                          <a:pos x="160" y="33"/>
                        </a:cxn>
                        <a:cxn ang="0">
                          <a:pos x="176" y="60"/>
                        </a:cxn>
                        <a:cxn ang="0">
                          <a:pos x="193" y="95"/>
                        </a:cxn>
                        <a:cxn ang="0">
                          <a:pos x="217" y="87"/>
                        </a:cxn>
                        <a:cxn ang="0">
                          <a:pos x="242" y="54"/>
                        </a:cxn>
                        <a:cxn ang="0">
                          <a:pos x="289" y="20"/>
                        </a:cxn>
                        <a:cxn ang="0">
                          <a:pos x="322" y="6"/>
                        </a:cxn>
                        <a:cxn ang="0">
                          <a:pos x="306" y="33"/>
                        </a:cxn>
                        <a:cxn ang="0">
                          <a:pos x="265" y="54"/>
                        </a:cxn>
                        <a:cxn ang="0">
                          <a:pos x="217" y="87"/>
                        </a:cxn>
                        <a:cxn ang="0">
                          <a:pos x="217" y="108"/>
                        </a:cxn>
                        <a:cxn ang="0">
                          <a:pos x="209" y="87"/>
                        </a:cxn>
                        <a:cxn ang="0">
                          <a:pos x="209" y="60"/>
                        </a:cxn>
                        <a:cxn ang="0">
                          <a:pos x="217" y="47"/>
                        </a:cxn>
                        <a:cxn ang="0">
                          <a:pos x="209" y="81"/>
                        </a:cxn>
                      </a:cxnLst>
                      <a:rect l="0" t="0" r="r" b="b"/>
                      <a:pathLst>
                        <a:path w="420" h="204">
                          <a:moveTo>
                            <a:pt x="217" y="203"/>
                          </a:moveTo>
                          <a:lnTo>
                            <a:pt x="209" y="196"/>
                          </a:lnTo>
                          <a:lnTo>
                            <a:pt x="176" y="188"/>
                          </a:lnTo>
                          <a:lnTo>
                            <a:pt x="153" y="188"/>
                          </a:lnTo>
                          <a:lnTo>
                            <a:pt x="145" y="188"/>
                          </a:lnTo>
                          <a:lnTo>
                            <a:pt x="130" y="188"/>
                          </a:lnTo>
                          <a:lnTo>
                            <a:pt x="121" y="188"/>
                          </a:lnTo>
                          <a:lnTo>
                            <a:pt x="113" y="182"/>
                          </a:lnTo>
                          <a:lnTo>
                            <a:pt x="145" y="182"/>
                          </a:lnTo>
                          <a:lnTo>
                            <a:pt x="160" y="182"/>
                          </a:lnTo>
                          <a:lnTo>
                            <a:pt x="185" y="188"/>
                          </a:lnTo>
                          <a:lnTo>
                            <a:pt x="193" y="196"/>
                          </a:lnTo>
                          <a:lnTo>
                            <a:pt x="201" y="196"/>
                          </a:lnTo>
                          <a:lnTo>
                            <a:pt x="217" y="196"/>
                          </a:lnTo>
                          <a:lnTo>
                            <a:pt x="217" y="188"/>
                          </a:lnTo>
                          <a:lnTo>
                            <a:pt x="225" y="175"/>
                          </a:lnTo>
                          <a:lnTo>
                            <a:pt x="233" y="169"/>
                          </a:lnTo>
                          <a:lnTo>
                            <a:pt x="242" y="169"/>
                          </a:lnTo>
                          <a:lnTo>
                            <a:pt x="249" y="169"/>
                          </a:lnTo>
                          <a:lnTo>
                            <a:pt x="282" y="169"/>
                          </a:lnTo>
                          <a:lnTo>
                            <a:pt x="298" y="169"/>
                          </a:lnTo>
                          <a:lnTo>
                            <a:pt x="314" y="169"/>
                          </a:lnTo>
                          <a:lnTo>
                            <a:pt x="354" y="169"/>
                          </a:lnTo>
                          <a:lnTo>
                            <a:pt x="371" y="169"/>
                          </a:lnTo>
                          <a:lnTo>
                            <a:pt x="378" y="169"/>
                          </a:lnTo>
                          <a:lnTo>
                            <a:pt x="387" y="169"/>
                          </a:lnTo>
                          <a:lnTo>
                            <a:pt x="371" y="162"/>
                          </a:lnTo>
                          <a:lnTo>
                            <a:pt x="362" y="162"/>
                          </a:lnTo>
                          <a:lnTo>
                            <a:pt x="347" y="162"/>
                          </a:lnTo>
                          <a:lnTo>
                            <a:pt x="306" y="169"/>
                          </a:lnTo>
                          <a:lnTo>
                            <a:pt x="289" y="169"/>
                          </a:lnTo>
                          <a:lnTo>
                            <a:pt x="274" y="175"/>
                          </a:lnTo>
                          <a:lnTo>
                            <a:pt x="249" y="182"/>
                          </a:lnTo>
                          <a:lnTo>
                            <a:pt x="242" y="182"/>
                          </a:lnTo>
                          <a:lnTo>
                            <a:pt x="225" y="188"/>
                          </a:lnTo>
                          <a:lnTo>
                            <a:pt x="217" y="182"/>
                          </a:lnTo>
                          <a:lnTo>
                            <a:pt x="217" y="162"/>
                          </a:lnTo>
                          <a:lnTo>
                            <a:pt x="217" y="156"/>
                          </a:lnTo>
                          <a:lnTo>
                            <a:pt x="217" y="149"/>
                          </a:lnTo>
                          <a:lnTo>
                            <a:pt x="209" y="143"/>
                          </a:lnTo>
                          <a:lnTo>
                            <a:pt x="193" y="135"/>
                          </a:lnTo>
                          <a:lnTo>
                            <a:pt x="176" y="129"/>
                          </a:lnTo>
                          <a:lnTo>
                            <a:pt x="160" y="122"/>
                          </a:lnTo>
                          <a:lnTo>
                            <a:pt x="137" y="116"/>
                          </a:lnTo>
                          <a:lnTo>
                            <a:pt x="130" y="116"/>
                          </a:lnTo>
                          <a:lnTo>
                            <a:pt x="113" y="116"/>
                          </a:lnTo>
                          <a:lnTo>
                            <a:pt x="72" y="116"/>
                          </a:lnTo>
                          <a:lnTo>
                            <a:pt x="57" y="108"/>
                          </a:lnTo>
                          <a:lnTo>
                            <a:pt x="48" y="108"/>
                          </a:lnTo>
                          <a:lnTo>
                            <a:pt x="32" y="108"/>
                          </a:lnTo>
                          <a:lnTo>
                            <a:pt x="16" y="108"/>
                          </a:lnTo>
                          <a:lnTo>
                            <a:pt x="0" y="101"/>
                          </a:lnTo>
                          <a:lnTo>
                            <a:pt x="8" y="101"/>
                          </a:lnTo>
                          <a:lnTo>
                            <a:pt x="24" y="101"/>
                          </a:lnTo>
                          <a:lnTo>
                            <a:pt x="48" y="108"/>
                          </a:lnTo>
                          <a:lnTo>
                            <a:pt x="65" y="108"/>
                          </a:lnTo>
                          <a:lnTo>
                            <a:pt x="81" y="116"/>
                          </a:lnTo>
                          <a:lnTo>
                            <a:pt x="113" y="122"/>
                          </a:lnTo>
                          <a:lnTo>
                            <a:pt x="121" y="129"/>
                          </a:lnTo>
                          <a:lnTo>
                            <a:pt x="130" y="135"/>
                          </a:lnTo>
                          <a:lnTo>
                            <a:pt x="153" y="143"/>
                          </a:lnTo>
                          <a:lnTo>
                            <a:pt x="169" y="143"/>
                          </a:lnTo>
                          <a:lnTo>
                            <a:pt x="185" y="143"/>
                          </a:lnTo>
                          <a:lnTo>
                            <a:pt x="201" y="143"/>
                          </a:lnTo>
                          <a:lnTo>
                            <a:pt x="209" y="143"/>
                          </a:lnTo>
                          <a:lnTo>
                            <a:pt x="217" y="143"/>
                          </a:lnTo>
                          <a:lnTo>
                            <a:pt x="225" y="135"/>
                          </a:lnTo>
                          <a:lnTo>
                            <a:pt x="225" y="129"/>
                          </a:lnTo>
                          <a:lnTo>
                            <a:pt x="225" y="122"/>
                          </a:lnTo>
                          <a:lnTo>
                            <a:pt x="233" y="116"/>
                          </a:lnTo>
                          <a:lnTo>
                            <a:pt x="242" y="108"/>
                          </a:lnTo>
                          <a:lnTo>
                            <a:pt x="258" y="101"/>
                          </a:lnTo>
                          <a:lnTo>
                            <a:pt x="274" y="95"/>
                          </a:lnTo>
                          <a:lnTo>
                            <a:pt x="298" y="95"/>
                          </a:lnTo>
                          <a:lnTo>
                            <a:pt x="306" y="95"/>
                          </a:lnTo>
                          <a:lnTo>
                            <a:pt x="331" y="95"/>
                          </a:lnTo>
                          <a:lnTo>
                            <a:pt x="371" y="87"/>
                          </a:lnTo>
                          <a:lnTo>
                            <a:pt x="387" y="87"/>
                          </a:lnTo>
                          <a:lnTo>
                            <a:pt x="395" y="87"/>
                          </a:lnTo>
                          <a:lnTo>
                            <a:pt x="411" y="87"/>
                          </a:lnTo>
                          <a:lnTo>
                            <a:pt x="419" y="87"/>
                          </a:lnTo>
                          <a:lnTo>
                            <a:pt x="378" y="95"/>
                          </a:lnTo>
                          <a:lnTo>
                            <a:pt x="354" y="101"/>
                          </a:lnTo>
                          <a:lnTo>
                            <a:pt x="322" y="101"/>
                          </a:lnTo>
                          <a:lnTo>
                            <a:pt x="298" y="101"/>
                          </a:lnTo>
                          <a:lnTo>
                            <a:pt x="289" y="101"/>
                          </a:lnTo>
                          <a:lnTo>
                            <a:pt x="265" y="108"/>
                          </a:lnTo>
                          <a:lnTo>
                            <a:pt x="258" y="108"/>
                          </a:lnTo>
                          <a:lnTo>
                            <a:pt x="242" y="116"/>
                          </a:lnTo>
                          <a:lnTo>
                            <a:pt x="233" y="122"/>
                          </a:lnTo>
                          <a:lnTo>
                            <a:pt x="217" y="135"/>
                          </a:lnTo>
                          <a:lnTo>
                            <a:pt x="209" y="135"/>
                          </a:lnTo>
                          <a:lnTo>
                            <a:pt x="209" y="129"/>
                          </a:lnTo>
                          <a:lnTo>
                            <a:pt x="209" y="116"/>
                          </a:lnTo>
                          <a:lnTo>
                            <a:pt x="209" y="101"/>
                          </a:lnTo>
                          <a:lnTo>
                            <a:pt x="209" y="95"/>
                          </a:lnTo>
                          <a:lnTo>
                            <a:pt x="209" y="87"/>
                          </a:lnTo>
                          <a:lnTo>
                            <a:pt x="201" y="81"/>
                          </a:lnTo>
                          <a:lnTo>
                            <a:pt x="193" y="74"/>
                          </a:lnTo>
                          <a:lnTo>
                            <a:pt x="185" y="68"/>
                          </a:lnTo>
                          <a:lnTo>
                            <a:pt x="176" y="60"/>
                          </a:lnTo>
                          <a:lnTo>
                            <a:pt x="145" y="41"/>
                          </a:lnTo>
                          <a:lnTo>
                            <a:pt x="121" y="27"/>
                          </a:lnTo>
                          <a:lnTo>
                            <a:pt x="113" y="27"/>
                          </a:lnTo>
                          <a:lnTo>
                            <a:pt x="105" y="20"/>
                          </a:lnTo>
                          <a:lnTo>
                            <a:pt x="97" y="14"/>
                          </a:lnTo>
                          <a:lnTo>
                            <a:pt x="81" y="6"/>
                          </a:lnTo>
                          <a:lnTo>
                            <a:pt x="89" y="0"/>
                          </a:lnTo>
                          <a:lnTo>
                            <a:pt x="97" y="0"/>
                          </a:lnTo>
                          <a:lnTo>
                            <a:pt x="105" y="6"/>
                          </a:lnTo>
                          <a:lnTo>
                            <a:pt x="121" y="14"/>
                          </a:lnTo>
                          <a:lnTo>
                            <a:pt x="130" y="20"/>
                          </a:lnTo>
                          <a:lnTo>
                            <a:pt x="145" y="27"/>
                          </a:lnTo>
                          <a:lnTo>
                            <a:pt x="160" y="33"/>
                          </a:lnTo>
                          <a:lnTo>
                            <a:pt x="160" y="41"/>
                          </a:lnTo>
                          <a:lnTo>
                            <a:pt x="169" y="47"/>
                          </a:lnTo>
                          <a:lnTo>
                            <a:pt x="176" y="60"/>
                          </a:lnTo>
                          <a:lnTo>
                            <a:pt x="176" y="68"/>
                          </a:lnTo>
                          <a:lnTo>
                            <a:pt x="185" y="81"/>
                          </a:lnTo>
                          <a:lnTo>
                            <a:pt x="193" y="95"/>
                          </a:lnTo>
                          <a:lnTo>
                            <a:pt x="201" y="101"/>
                          </a:lnTo>
                          <a:lnTo>
                            <a:pt x="209" y="108"/>
                          </a:lnTo>
                          <a:lnTo>
                            <a:pt x="217" y="87"/>
                          </a:lnTo>
                          <a:lnTo>
                            <a:pt x="217" y="81"/>
                          </a:lnTo>
                          <a:lnTo>
                            <a:pt x="225" y="74"/>
                          </a:lnTo>
                          <a:lnTo>
                            <a:pt x="242" y="54"/>
                          </a:lnTo>
                          <a:lnTo>
                            <a:pt x="249" y="47"/>
                          </a:lnTo>
                          <a:lnTo>
                            <a:pt x="258" y="41"/>
                          </a:lnTo>
                          <a:lnTo>
                            <a:pt x="289" y="20"/>
                          </a:lnTo>
                          <a:lnTo>
                            <a:pt x="298" y="14"/>
                          </a:lnTo>
                          <a:lnTo>
                            <a:pt x="331" y="0"/>
                          </a:lnTo>
                          <a:lnTo>
                            <a:pt x="322" y="6"/>
                          </a:lnTo>
                          <a:lnTo>
                            <a:pt x="322" y="14"/>
                          </a:lnTo>
                          <a:lnTo>
                            <a:pt x="314" y="20"/>
                          </a:lnTo>
                          <a:lnTo>
                            <a:pt x="306" y="33"/>
                          </a:lnTo>
                          <a:lnTo>
                            <a:pt x="298" y="33"/>
                          </a:lnTo>
                          <a:lnTo>
                            <a:pt x="282" y="47"/>
                          </a:lnTo>
                          <a:lnTo>
                            <a:pt x="265" y="54"/>
                          </a:lnTo>
                          <a:lnTo>
                            <a:pt x="258" y="60"/>
                          </a:lnTo>
                          <a:lnTo>
                            <a:pt x="242" y="74"/>
                          </a:lnTo>
                          <a:lnTo>
                            <a:pt x="217" y="87"/>
                          </a:lnTo>
                          <a:lnTo>
                            <a:pt x="217" y="95"/>
                          </a:lnTo>
                          <a:lnTo>
                            <a:pt x="217" y="101"/>
                          </a:lnTo>
                          <a:lnTo>
                            <a:pt x="217" y="108"/>
                          </a:lnTo>
                          <a:lnTo>
                            <a:pt x="209" y="108"/>
                          </a:lnTo>
                          <a:lnTo>
                            <a:pt x="209" y="101"/>
                          </a:lnTo>
                          <a:lnTo>
                            <a:pt x="209" y="87"/>
                          </a:lnTo>
                          <a:lnTo>
                            <a:pt x="209" y="74"/>
                          </a:lnTo>
                          <a:lnTo>
                            <a:pt x="209" y="68"/>
                          </a:lnTo>
                          <a:lnTo>
                            <a:pt x="209" y="60"/>
                          </a:lnTo>
                          <a:lnTo>
                            <a:pt x="209" y="41"/>
                          </a:lnTo>
                          <a:lnTo>
                            <a:pt x="209" y="33"/>
                          </a:lnTo>
                          <a:lnTo>
                            <a:pt x="217" y="47"/>
                          </a:lnTo>
                          <a:lnTo>
                            <a:pt x="217" y="54"/>
                          </a:lnTo>
                          <a:lnTo>
                            <a:pt x="209" y="74"/>
                          </a:lnTo>
                          <a:lnTo>
                            <a:pt x="209" y="81"/>
                          </a:lnTo>
                        </a:path>
                      </a:pathLst>
                    </a:custGeom>
                    <a:solidFill>
                      <a:schemeClr val="accent1"/>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68" name="Freeform 1000"/>
                    <p:cNvSpPr>
                      <a:spLocks/>
                    </p:cNvSpPr>
                    <p:nvPr/>
                  </p:nvSpPr>
                  <p:spPr bwMode="auto">
                    <a:xfrm>
                      <a:off x="1520" y="1537"/>
                      <a:ext cx="185" cy="109"/>
                    </a:xfrm>
                    <a:custGeom>
                      <a:avLst/>
                      <a:gdLst/>
                      <a:ahLst/>
                      <a:cxnLst>
                        <a:cxn ang="0">
                          <a:pos x="168" y="108"/>
                        </a:cxn>
                        <a:cxn ang="0">
                          <a:pos x="160" y="101"/>
                        </a:cxn>
                        <a:cxn ang="0">
                          <a:pos x="143" y="93"/>
                        </a:cxn>
                        <a:cxn ang="0">
                          <a:pos x="112" y="80"/>
                        </a:cxn>
                        <a:cxn ang="0">
                          <a:pos x="97" y="75"/>
                        </a:cxn>
                        <a:cxn ang="0">
                          <a:pos x="81" y="67"/>
                        </a:cxn>
                        <a:cxn ang="0">
                          <a:pos x="64" y="61"/>
                        </a:cxn>
                        <a:cxn ang="0">
                          <a:pos x="48" y="54"/>
                        </a:cxn>
                        <a:cxn ang="0">
                          <a:pos x="32" y="47"/>
                        </a:cxn>
                        <a:cxn ang="0">
                          <a:pos x="16" y="40"/>
                        </a:cxn>
                        <a:cxn ang="0">
                          <a:pos x="0" y="33"/>
                        </a:cxn>
                        <a:cxn ang="0">
                          <a:pos x="8" y="33"/>
                        </a:cxn>
                        <a:cxn ang="0">
                          <a:pos x="24" y="40"/>
                        </a:cxn>
                        <a:cxn ang="0">
                          <a:pos x="32" y="47"/>
                        </a:cxn>
                        <a:cxn ang="0">
                          <a:pos x="48" y="54"/>
                        </a:cxn>
                        <a:cxn ang="0">
                          <a:pos x="57" y="54"/>
                        </a:cxn>
                        <a:cxn ang="0">
                          <a:pos x="81" y="61"/>
                        </a:cxn>
                        <a:cxn ang="0">
                          <a:pos x="112" y="75"/>
                        </a:cxn>
                        <a:cxn ang="0">
                          <a:pos x="127" y="80"/>
                        </a:cxn>
                        <a:cxn ang="0">
                          <a:pos x="136" y="87"/>
                        </a:cxn>
                        <a:cxn ang="0">
                          <a:pos x="143" y="87"/>
                        </a:cxn>
                        <a:cxn ang="0">
                          <a:pos x="160" y="87"/>
                        </a:cxn>
                        <a:cxn ang="0">
                          <a:pos x="160" y="80"/>
                        </a:cxn>
                        <a:cxn ang="0">
                          <a:pos x="160" y="75"/>
                        </a:cxn>
                        <a:cxn ang="0">
                          <a:pos x="160" y="61"/>
                        </a:cxn>
                        <a:cxn ang="0">
                          <a:pos x="168" y="33"/>
                        </a:cxn>
                        <a:cxn ang="0">
                          <a:pos x="176" y="20"/>
                        </a:cxn>
                        <a:cxn ang="0">
                          <a:pos x="184" y="13"/>
                        </a:cxn>
                        <a:cxn ang="0">
                          <a:pos x="184" y="6"/>
                        </a:cxn>
                        <a:cxn ang="0">
                          <a:pos x="184" y="0"/>
                        </a:cxn>
                        <a:cxn ang="0">
                          <a:pos x="176" y="6"/>
                        </a:cxn>
                        <a:cxn ang="0">
                          <a:pos x="176" y="13"/>
                        </a:cxn>
                        <a:cxn ang="0">
                          <a:pos x="168" y="33"/>
                        </a:cxn>
                        <a:cxn ang="0">
                          <a:pos x="168" y="40"/>
                        </a:cxn>
                        <a:cxn ang="0">
                          <a:pos x="168" y="47"/>
                        </a:cxn>
                        <a:cxn ang="0">
                          <a:pos x="176" y="67"/>
                        </a:cxn>
                        <a:cxn ang="0">
                          <a:pos x="176" y="75"/>
                        </a:cxn>
                        <a:cxn ang="0">
                          <a:pos x="176" y="80"/>
                        </a:cxn>
                        <a:cxn ang="0">
                          <a:pos x="168" y="93"/>
                        </a:cxn>
                        <a:cxn ang="0">
                          <a:pos x="160" y="93"/>
                        </a:cxn>
                        <a:cxn ang="0">
                          <a:pos x="152" y="87"/>
                        </a:cxn>
                        <a:cxn ang="0">
                          <a:pos x="143" y="75"/>
                        </a:cxn>
                        <a:cxn ang="0">
                          <a:pos x="143" y="67"/>
                        </a:cxn>
                        <a:cxn ang="0">
                          <a:pos x="143" y="54"/>
                        </a:cxn>
                        <a:cxn ang="0">
                          <a:pos x="136" y="33"/>
                        </a:cxn>
                        <a:cxn ang="0">
                          <a:pos x="127" y="27"/>
                        </a:cxn>
                        <a:cxn ang="0">
                          <a:pos x="127" y="20"/>
                        </a:cxn>
                        <a:cxn ang="0">
                          <a:pos x="120" y="13"/>
                        </a:cxn>
                        <a:cxn ang="0">
                          <a:pos x="112" y="20"/>
                        </a:cxn>
                        <a:cxn ang="0">
                          <a:pos x="112" y="27"/>
                        </a:cxn>
                        <a:cxn ang="0">
                          <a:pos x="112" y="47"/>
                        </a:cxn>
                        <a:cxn ang="0">
                          <a:pos x="112" y="54"/>
                        </a:cxn>
                        <a:cxn ang="0">
                          <a:pos x="120" y="67"/>
                        </a:cxn>
                        <a:cxn ang="0">
                          <a:pos x="143" y="87"/>
                        </a:cxn>
                        <a:cxn ang="0">
                          <a:pos x="152" y="93"/>
                        </a:cxn>
                      </a:cxnLst>
                      <a:rect l="0" t="0" r="r" b="b"/>
                      <a:pathLst>
                        <a:path w="185" h="109">
                          <a:moveTo>
                            <a:pt x="168" y="108"/>
                          </a:moveTo>
                          <a:lnTo>
                            <a:pt x="160" y="101"/>
                          </a:lnTo>
                          <a:lnTo>
                            <a:pt x="143" y="93"/>
                          </a:lnTo>
                          <a:lnTo>
                            <a:pt x="112" y="80"/>
                          </a:lnTo>
                          <a:lnTo>
                            <a:pt x="97" y="75"/>
                          </a:lnTo>
                          <a:lnTo>
                            <a:pt x="81" y="67"/>
                          </a:lnTo>
                          <a:lnTo>
                            <a:pt x="64" y="61"/>
                          </a:lnTo>
                          <a:lnTo>
                            <a:pt x="48" y="54"/>
                          </a:lnTo>
                          <a:lnTo>
                            <a:pt x="32" y="47"/>
                          </a:lnTo>
                          <a:lnTo>
                            <a:pt x="16" y="40"/>
                          </a:lnTo>
                          <a:lnTo>
                            <a:pt x="0" y="33"/>
                          </a:lnTo>
                          <a:lnTo>
                            <a:pt x="8" y="33"/>
                          </a:lnTo>
                          <a:lnTo>
                            <a:pt x="24" y="40"/>
                          </a:lnTo>
                          <a:lnTo>
                            <a:pt x="32" y="47"/>
                          </a:lnTo>
                          <a:lnTo>
                            <a:pt x="48" y="54"/>
                          </a:lnTo>
                          <a:lnTo>
                            <a:pt x="57" y="54"/>
                          </a:lnTo>
                          <a:lnTo>
                            <a:pt x="81" y="61"/>
                          </a:lnTo>
                          <a:lnTo>
                            <a:pt x="112" y="75"/>
                          </a:lnTo>
                          <a:lnTo>
                            <a:pt x="127" y="80"/>
                          </a:lnTo>
                          <a:lnTo>
                            <a:pt x="136" y="87"/>
                          </a:lnTo>
                          <a:lnTo>
                            <a:pt x="143" y="87"/>
                          </a:lnTo>
                          <a:lnTo>
                            <a:pt x="160" y="87"/>
                          </a:lnTo>
                          <a:lnTo>
                            <a:pt x="160" y="80"/>
                          </a:lnTo>
                          <a:lnTo>
                            <a:pt x="160" y="75"/>
                          </a:lnTo>
                          <a:lnTo>
                            <a:pt x="160" y="61"/>
                          </a:lnTo>
                          <a:lnTo>
                            <a:pt x="168" y="33"/>
                          </a:lnTo>
                          <a:lnTo>
                            <a:pt x="176" y="20"/>
                          </a:lnTo>
                          <a:lnTo>
                            <a:pt x="184" y="13"/>
                          </a:lnTo>
                          <a:lnTo>
                            <a:pt x="184" y="6"/>
                          </a:lnTo>
                          <a:lnTo>
                            <a:pt x="184" y="0"/>
                          </a:lnTo>
                          <a:lnTo>
                            <a:pt x="176" y="6"/>
                          </a:lnTo>
                          <a:lnTo>
                            <a:pt x="176" y="13"/>
                          </a:lnTo>
                          <a:lnTo>
                            <a:pt x="168" y="33"/>
                          </a:lnTo>
                          <a:lnTo>
                            <a:pt x="168" y="40"/>
                          </a:lnTo>
                          <a:lnTo>
                            <a:pt x="168" y="47"/>
                          </a:lnTo>
                          <a:lnTo>
                            <a:pt x="176" y="67"/>
                          </a:lnTo>
                          <a:lnTo>
                            <a:pt x="176" y="75"/>
                          </a:lnTo>
                          <a:lnTo>
                            <a:pt x="176" y="80"/>
                          </a:lnTo>
                          <a:lnTo>
                            <a:pt x="168" y="93"/>
                          </a:lnTo>
                          <a:lnTo>
                            <a:pt x="160" y="93"/>
                          </a:lnTo>
                          <a:lnTo>
                            <a:pt x="152" y="87"/>
                          </a:lnTo>
                          <a:lnTo>
                            <a:pt x="143" y="75"/>
                          </a:lnTo>
                          <a:lnTo>
                            <a:pt x="143" y="67"/>
                          </a:lnTo>
                          <a:lnTo>
                            <a:pt x="143" y="54"/>
                          </a:lnTo>
                          <a:lnTo>
                            <a:pt x="136" y="33"/>
                          </a:lnTo>
                          <a:lnTo>
                            <a:pt x="127" y="27"/>
                          </a:lnTo>
                          <a:lnTo>
                            <a:pt x="127" y="20"/>
                          </a:lnTo>
                          <a:lnTo>
                            <a:pt x="120" y="13"/>
                          </a:lnTo>
                          <a:lnTo>
                            <a:pt x="112" y="20"/>
                          </a:lnTo>
                          <a:lnTo>
                            <a:pt x="112" y="27"/>
                          </a:lnTo>
                          <a:lnTo>
                            <a:pt x="112" y="47"/>
                          </a:lnTo>
                          <a:lnTo>
                            <a:pt x="112" y="54"/>
                          </a:lnTo>
                          <a:lnTo>
                            <a:pt x="120" y="67"/>
                          </a:lnTo>
                          <a:lnTo>
                            <a:pt x="143" y="87"/>
                          </a:lnTo>
                          <a:lnTo>
                            <a:pt x="152" y="93"/>
                          </a:lnTo>
                        </a:path>
                      </a:pathLst>
                    </a:custGeom>
                    <a:solidFill>
                      <a:schemeClr val="accent1"/>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69" name="Freeform 1001"/>
                    <p:cNvSpPr>
                      <a:spLocks/>
                    </p:cNvSpPr>
                    <p:nvPr/>
                  </p:nvSpPr>
                  <p:spPr bwMode="auto">
                    <a:xfrm>
                      <a:off x="1577" y="1524"/>
                      <a:ext cx="122" cy="55"/>
                    </a:xfrm>
                    <a:custGeom>
                      <a:avLst/>
                      <a:gdLst/>
                      <a:ahLst/>
                      <a:cxnLst>
                        <a:cxn ang="0">
                          <a:pos x="104" y="54"/>
                        </a:cxn>
                        <a:cxn ang="0">
                          <a:pos x="97" y="47"/>
                        </a:cxn>
                        <a:cxn ang="0">
                          <a:pos x="80" y="33"/>
                        </a:cxn>
                        <a:cxn ang="0">
                          <a:pos x="64" y="20"/>
                        </a:cxn>
                        <a:cxn ang="0">
                          <a:pos x="49" y="13"/>
                        </a:cxn>
                        <a:cxn ang="0">
                          <a:pos x="32" y="6"/>
                        </a:cxn>
                        <a:cxn ang="0">
                          <a:pos x="23" y="6"/>
                        </a:cxn>
                        <a:cxn ang="0">
                          <a:pos x="7" y="0"/>
                        </a:cxn>
                        <a:cxn ang="0">
                          <a:pos x="0" y="0"/>
                        </a:cxn>
                        <a:cxn ang="0">
                          <a:pos x="7" y="0"/>
                        </a:cxn>
                        <a:cxn ang="0">
                          <a:pos x="49" y="20"/>
                        </a:cxn>
                        <a:cxn ang="0">
                          <a:pos x="55" y="27"/>
                        </a:cxn>
                        <a:cxn ang="0">
                          <a:pos x="80" y="40"/>
                        </a:cxn>
                        <a:cxn ang="0">
                          <a:pos x="97" y="47"/>
                        </a:cxn>
                        <a:cxn ang="0">
                          <a:pos x="113" y="54"/>
                        </a:cxn>
                        <a:cxn ang="0">
                          <a:pos x="121" y="54"/>
                        </a:cxn>
                      </a:cxnLst>
                      <a:rect l="0" t="0" r="r" b="b"/>
                      <a:pathLst>
                        <a:path w="122" h="55">
                          <a:moveTo>
                            <a:pt x="104" y="54"/>
                          </a:moveTo>
                          <a:lnTo>
                            <a:pt x="97" y="47"/>
                          </a:lnTo>
                          <a:lnTo>
                            <a:pt x="80" y="33"/>
                          </a:lnTo>
                          <a:lnTo>
                            <a:pt x="64" y="20"/>
                          </a:lnTo>
                          <a:lnTo>
                            <a:pt x="49" y="13"/>
                          </a:lnTo>
                          <a:lnTo>
                            <a:pt x="32" y="6"/>
                          </a:lnTo>
                          <a:lnTo>
                            <a:pt x="23" y="6"/>
                          </a:lnTo>
                          <a:lnTo>
                            <a:pt x="7" y="0"/>
                          </a:lnTo>
                          <a:lnTo>
                            <a:pt x="0" y="0"/>
                          </a:lnTo>
                          <a:lnTo>
                            <a:pt x="7" y="0"/>
                          </a:lnTo>
                          <a:lnTo>
                            <a:pt x="49" y="20"/>
                          </a:lnTo>
                          <a:lnTo>
                            <a:pt x="55" y="27"/>
                          </a:lnTo>
                          <a:lnTo>
                            <a:pt x="80" y="40"/>
                          </a:lnTo>
                          <a:lnTo>
                            <a:pt x="97" y="47"/>
                          </a:lnTo>
                          <a:lnTo>
                            <a:pt x="113" y="54"/>
                          </a:lnTo>
                          <a:lnTo>
                            <a:pt x="121" y="54"/>
                          </a:lnTo>
                        </a:path>
                      </a:pathLst>
                    </a:custGeom>
                    <a:solidFill>
                      <a:schemeClr val="accent1"/>
                    </a:solid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70" name="Freeform 1002"/>
                    <p:cNvSpPr>
                      <a:spLocks/>
                    </p:cNvSpPr>
                    <p:nvPr/>
                  </p:nvSpPr>
                  <p:spPr bwMode="auto">
                    <a:xfrm>
                      <a:off x="1674" y="1476"/>
                      <a:ext cx="18" cy="42"/>
                    </a:xfrm>
                    <a:custGeom>
                      <a:avLst/>
                      <a:gdLst/>
                      <a:ahLst/>
                      <a:cxnLst>
                        <a:cxn ang="0">
                          <a:pos x="17" y="41"/>
                        </a:cxn>
                        <a:cxn ang="0">
                          <a:pos x="17" y="27"/>
                        </a:cxn>
                        <a:cxn ang="0">
                          <a:pos x="8" y="6"/>
                        </a:cxn>
                        <a:cxn ang="0">
                          <a:pos x="0" y="0"/>
                        </a:cxn>
                        <a:cxn ang="0">
                          <a:pos x="8" y="6"/>
                        </a:cxn>
                        <a:cxn ang="0">
                          <a:pos x="8" y="13"/>
                        </a:cxn>
                        <a:cxn ang="0">
                          <a:pos x="17" y="34"/>
                        </a:cxn>
                        <a:cxn ang="0">
                          <a:pos x="17" y="41"/>
                        </a:cxn>
                      </a:cxnLst>
                      <a:rect l="0" t="0" r="r" b="b"/>
                      <a:pathLst>
                        <a:path w="18" h="42">
                          <a:moveTo>
                            <a:pt x="17" y="41"/>
                          </a:moveTo>
                          <a:lnTo>
                            <a:pt x="17" y="27"/>
                          </a:lnTo>
                          <a:lnTo>
                            <a:pt x="8" y="6"/>
                          </a:lnTo>
                          <a:lnTo>
                            <a:pt x="0" y="0"/>
                          </a:lnTo>
                          <a:lnTo>
                            <a:pt x="8" y="6"/>
                          </a:lnTo>
                          <a:lnTo>
                            <a:pt x="8" y="13"/>
                          </a:lnTo>
                          <a:lnTo>
                            <a:pt x="17" y="34"/>
                          </a:lnTo>
                          <a:lnTo>
                            <a:pt x="17" y="41"/>
                          </a:lnTo>
                        </a:path>
                      </a:pathLst>
                    </a:custGeom>
                    <a:solidFill>
                      <a:schemeClr val="accent1"/>
                    </a:solidFill>
                    <a:ln w="12700" cap="rnd" cmpd="sng">
                      <a:solidFill>
                        <a:srgbClr val="000000"/>
                      </a:solidFill>
                      <a:prstDash val="solid"/>
                      <a:round/>
                      <a:headEnd/>
                      <a:tailEnd/>
                    </a:ln>
                    <a:effectLst/>
                  </p:spPr>
                  <p:txBody>
                    <a:bodyPr/>
                    <a:lstStyle/>
                    <a:p>
                      <a:pPr fontAlgn="base">
                        <a:spcBef>
                          <a:spcPct val="0"/>
                        </a:spcBef>
                        <a:spcAft>
                          <a:spcPct val="0"/>
                        </a:spcAft>
                      </a:pPr>
                      <a:endParaRPr lang="es-AR" sz="2400">
                        <a:solidFill>
                          <a:srgbClr val="000000"/>
                        </a:solidFill>
                      </a:endParaRPr>
                    </a:p>
                  </p:txBody>
                </p:sp>
              </p:grpSp>
            </p:grpSp>
          </p:grpSp>
          <p:grpSp>
            <p:nvGrpSpPr>
              <p:cNvPr id="7659" name="Group 1003"/>
              <p:cNvGrpSpPr>
                <a:grpSpLocks/>
              </p:cNvGrpSpPr>
              <p:nvPr/>
            </p:nvGrpSpPr>
            <p:grpSpPr bwMode="auto">
              <a:xfrm>
                <a:off x="1618" y="1307"/>
                <a:ext cx="561" cy="307"/>
                <a:chOff x="1803" y="1319"/>
                <a:chExt cx="595" cy="340"/>
              </a:xfrm>
            </p:grpSpPr>
            <p:grpSp>
              <p:nvGrpSpPr>
                <p:cNvPr id="7662" name="Group 1004"/>
                <p:cNvGrpSpPr>
                  <a:grpSpLocks/>
                </p:cNvGrpSpPr>
                <p:nvPr/>
              </p:nvGrpSpPr>
              <p:grpSpPr bwMode="auto">
                <a:xfrm>
                  <a:off x="1803" y="1374"/>
                  <a:ext cx="519" cy="285"/>
                  <a:chOff x="1803" y="1374"/>
                  <a:chExt cx="519" cy="285"/>
                </a:xfrm>
              </p:grpSpPr>
              <p:sp>
                <p:nvSpPr>
                  <p:cNvPr id="8173" name="Freeform 1005"/>
                  <p:cNvSpPr>
                    <a:spLocks/>
                  </p:cNvSpPr>
                  <p:nvPr/>
                </p:nvSpPr>
                <p:spPr bwMode="auto">
                  <a:xfrm>
                    <a:off x="1803" y="1374"/>
                    <a:ext cx="519" cy="285"/>
                  </a:xfrm>
                  <a:custGeom>
                    <a:avLst/>
                    <a:gdLst/>
                    <a:ahLst/>
                    <a:cxnLst>
                      <a:cxn ang="0">
                        <a:pos x="243" y="270"/>
                      </a:cxn>
                      <a:cxn ang="0">
                        <a:pos x="192" y="263"/>
                      </a:cxn>
                      <a:cxn ang="0">
                        <a:pos x="150" y="270"/>
                      </a:cxn>
                      <a:cxn ang="0">
                        <a:pos x="150" y="256"/>
                      </a:cxn>
                      <a:cxn ang="0">
                        <a:pos x="192" y="256"/>
                      </a:cxn>
                      <a:cxn ang="0">
                        <a:pos x="251" y="277"/>
                      </a:cxn>
                      <a:cxn ang="0">
                        <a:pos x="268" y="263"/>
                      </a:cxn>
                      <a:cxn ang="0">
                        <a:pos x="301" y="237"/>
                      </a:cxn>
                      <a:cxn ang="0">
                        <a:pos x="368" y="237"/>
                      </a:cxn>
                      <a:cxn ang="0">
                        <a:pos x="451" y="237"/>
                      </a:cxn>
                      <a:cxn ang="0">
                        <a:pos x="476" y="237"/>
                      </a:cxn>
                      <a:cxn ang="0">
                        <a:pos x="443" y="230"/>
                      </a:cxn>
                      <a:cxn ang="0">
                        <a:pos x="385" y="230"/>
                      </a:cxn>
                      <a:cxn ang="0">
                        <a:pos x="342" y="243"/>
                      </a:cxn>
                      <a:cxn ang="0">
                        <a:pos x="277" y="263"/>
                      </a:cxn>
                      <a:cxn ang="0">
                        <a:pos x="268" y="230"/>
                      </a:cxn>
                      <a:cxn ang="0">
                        <a:pos x="243" y="190"/>
                      </a:cxn>
                      <a:cxn ang="0">
                        <a:pos x="201" y="169"/>
                      </a:cxn>
                      <a:cxn ang="0">
                        <a:pos x="143" y="163"/>
                      </a:cxn>
                      <a:cxn ang="0">
                        <a:pos x="59" y="155"/>
                      </a:cxn>
                      <a:cxn ang="0">
                        <a:pos x="9" y="149"/>
                      </a:cxn>
                      <a:cxn ang="0">
                        <a:pos x="16" y="142"/>
                      </a:cxn>
                      <a:cxn ang="0">
                        <a:pos x="84" y="155"/>
                      </a:cxn>
                      <a:cxn ang="0">
                        <a:pos x="150" y="176"/>
                      </a:cxn>
                      <a:cxn ang="0">
                        <a:pos x="209" y="196"/>
                      </a:cxn>
                      <a:cxn ang="0">
                        <a:pos x="260" y="203"/>
                      </a:cxn>
                      <a:cxn ang="0">
                        <a:pos x="277" y="169"/>
                      </a:cxn>
                      <a:cxn ang="0">
                        <a:pos x="310" y="142"/>
                      </a:cxn>
                      <a:cxn ang="0">
                        <a:pos x="376" y="135"/>
                      </a:cxn>
                      <a:cxn ang="0">
                        <a:pos x="476" y="121"/>
                      </a:cxn>
                      <a:cxn ang="0">
                        <a:pos x="485" y="129"/>
                      </a:cxn>
                      <a:cxn ang="0">
                        <a:pos x="434" y="142"/>
                      </a:cxn>
                      <a:cxn ang="0">
                        <a:pos x="359" y="149"/>
                      </a:cxn>
                      <a:cxn ang="0">
                        <a:pos x="301" y="163"/>
                      </a:cxn>
                      <a:cxn ang="0">
                        <a:pos x="268" y="190"/>
                      </a:cxn>
                      <a:cxn ang="0">
                        <a:pos x="260" y="176"/>
                      </a:cxn>
                      <a:cxn ang="0">
                        <a:pos x="260" y="135"/>
                      </a:cxn>
                      <a:cxn ang="0">
                        <a:pos x="235" y="102"/>
                      </a:cxn>
                      <a:cxn ang="0">
                        <a:pos x="201" y="74"/>
                      </a:cxn>
                      <a:cxn ang="0">
                        <a:pos x="150" y="40"/>
                      </a:cxn>
                      <a:cxn ang="0">
                        <a:pos x="109" y="13"/>
                      </a:cxn>
                      <a:cxn ang="0">
                        <a:pos x="118" y="0"/>
                      </a:cxn>
                      <a:cxn ang="0">
                        <a:pos x="159" y="27"/>
                      </a:cxn>
                      <a:cxn ang="0">
                        <a:pos x="201" y="54"/>
                      </a:cxn>
                      <a:cxn ang="0">
                        <a:pos x="218" y="94"/>
                      </a:cxn>
                      <a:cxn ang="0">
                        <a:pos x="251" y="142"/>
                      </a:cxn>
                      <a:cxn ang="0">
                        <a:pos x="260" y="149"/>
                      </a:cxn>
                      <a:cxn ang="0">
                        <a:pos x="277" y="102"/>
                      </a:cxn>
                      <a:cxn ang="0">
                        <a:pos x="318" y="54"/>
                      </a:cxn>
                      <a:cxn ang="0">
                        <a:pos x="376" y="13"/>
                      </a:cxn>
                      <a:cxn ang="0">
                        <a:pos x="393" y="13"/>
                      </a:cxn>
                      <a:cxn ang="0">
                        <a:pos x="376" y="40"/>
                      </a:cxn>
                      <a:cxn ang="0">
                        <a:pos x="325" y="81"/>
                      </a:cxn>
                      <a:cxn ang="0">
                        <a:pos x="277" y="121"/>
                      </a:cxn>
                      <a:cxn ang="0">
                        <a:pos x="260" y="155"/>
                      </a:cxn>
                      <a:cxn ang="0">
                        <a:pos x="260" y="88"/>
                      </a:cxn>
                      <a:cxn ang="0">
                        <a:pos x="260" y="60"/>
                      </a:cxn>
                      <a:cxn ang="0">
                        <a:pos x="268" y="74"/>
                      </a:cxn>
                    </a:cxnLst>
                    <a:rect l="0" t="0" r="r" b="b"/>
                    <a:pathLst>
                      <a:path w="519" h="285">
                        <a:moveTo>
                          <a:pt x="268" y="284"/>
                        </a:moveTo>
                        <a:lnTo>
                          <a:pt x="260" y="277"/>
                        </a:lnTo>
                        <a:lnTo>
                          <a:pt x="243" y="270"/>
                        </a:lnTo>
                        <a:lnTo>
                          <a:pt x="226" y="263"/>
                        </a:lnTo>
                        <a:lnTo>
                          <a:pt x="209" y="263"/>
                        </a:lnTo>
                        <a:lnTo>
                          <a:pt x="192" y="263"/>
                        </a:lnTo>
                        <a:lnTo>
                          <a:pt x="184" y="263"/>
                        </a:lnTo>
                        <a:lnTo>
                          <a:pt x="159" y="270"/>
                        </a:lnTo>
                        <a:lnTo>
                          <a:pt x="150" y="270"/>
                        </a:lnTo>
                        <a:lnTo>
                          <a:pt x="143" y="263"/>
                        </a:lnTo>
                        <a:lnTo>
                          <a:pt x="150" y="250"/>
                        </a:lnTo>
                        <a:lnTo>
                          <a:pt x="150" y="256"/>
                        </a:lnTo>
                        <a:lnTo>
                          <a:pt x="167" y="256"/>
                        </a:lnTo>
                        <a:lnTo>
                          <a:pt x="176" y="256"/>
                        </a:lnTo>
                        <a:lnTo>
                          <a:pt x="192" y="256"/>
                        </a:lnTo>
                        <a:lnTo>
                          <a:pt x="226" y="263"/>
                        </a:lnTo>
                        <a:lnTo>
                          <a:pt x="243" y="270"/>
                        </a:lnTo>
                        <a:lnTo>
                          <a:pt x="251" y="277"/>
                        </a:lnTo>
                        <a:lnTo>
                          <a:pt x="260" y="277"/>
                        </a:lnTo>
                        <a:lnTo>
                          <a:pt x="268" y="270"/>
                        </a:lnTo>
                        <a:lnTo>
                          <a:pt x="268" y="263"/>
                        </a:lnTo>
                        <a:lnTo>
                          <a:pt x="277" y="250"/>
                        </a:lnTo>
                        <a:lnTo>
                          <a:pt x="284" y="243"/>
                        </a:lnTo>
                        <a:lnTo>
                          <a:pt x="301" y="237"/>
                        </a:lnTo>
                        <a:lnTo>
                          <a:pt x="310" y="237"/>
                        </a:lnTo>
                        <a:lnTo>
                          <a:pt x="342" y="237"/>
                        </a:lnTo>
                        <a:lnTo>
                          <a:pt x="368" y="237"/>
                        </a:lnTo>
                        <a:lnTo>
                          <a:pt x="393" y="237"/>
                        </a:lnTo>
                        <a:lnTo>
                          <a:pt x="434" y="237"/>
                        </a:lnTo>
                        <a:lnTo>
                          <a:pt x="451" y="237"/>
                        </a:lnTo>
                        <a:lnTo>
                          <a:pt x="459" y="237"/>
                        </a:lnTo>
                        <a:lnTo>
                          <a:pt x="468" y="237"/>
                        </a:lnTo>
                        <a:lnTo>
                          <a:pt x="476" y="237"/>
                        </a:lnTo>
                        <a:lnTo>
                          <a:pt x="468" y="237"/>
                        </a:lnTo>
                        <a:lnTo>
                          <a:pt x="451" y="230"/>
                        </a:lnTo>
                        <a:lnTo>
                          <a:pt x="443" y="230"/>
                        </a:lnTo>
                        <a:lnTo>
                          <a:pt x="434" y="230"/>
                        </a:lnTo>
                        <a:lnTo>
                          <a:pt x="409" y="230"/>
                        </a:lnTo>
                        <a:lnTo>
                          <a:pt x="385" y="230"/>
                        </a:lnTo>
                        <a:lnTo>
                          <a:pt x="368" y="237"/>
                        </a:lnTo>
                        <a:lnTo>
                          <a:pt x="359" y="237"/>
                        </a:lnTo>
                        <a:lnTo>
                          <a:pt x="342" y="243"/>
                        </a:lnTo>
                        <a:lnTo>
                          <a:pt x="310" y="250"/>
                        </a:lnTo>
                        <a:lnTo>
                          <a:pt x="293" y="256"/>
                        </a:lnTo>
                        <a:lnTo>
                          <a:pt x="277" y="263"/>
                        </a:lnTo>
                        <a:lnTo>
                          <a:pt x="268" y="256"/>
                        </a:lnTo>
                        <a:lnTo>
                          <a:pt x="268" y="243"/>
                        </a:lnTo>
                        <a:lnTo>
                          <a:pt x="268" y="230"/>
                        </a:lnTo>
                        <a:lnTo>
                          <a:pt x="268" y="217"/>
                        </a:lnTo>
                        <a:lnTo>
                          <a:pt x="251" y="196"/>
                        </a:lnTo>
                        <a:lnTo>
                          <a:pt x="243" y="190"/>
                        </a:lnTo>
                        <a:lnTo>
                          <a:pt x="235" y="182"/>
                        </a:lnTo>
                        <a:lnTo>
                          <a:pt x="218" y="176"/>
                        </a:lnTo>
                        <a:lnTo>
                          <a:pt x="201" y="169"/>
                        </a:lnTo>
                        <a:lnTo>
                          <a:pt x="176" y="163"/>
                        </a:lnTo>
                        <a:lnTo>
                          <a:pt x="167" y="163"/>
                        </a:lnTo>
                        <a:lnTo>
                          <a:pt x="143" y="163"/>
                        </a:lnTo>
                        <a:lnTo>
                          <a:pt x="92" y="155"/>
                        </a:lnTo>
                        <a:lnTo>
                          <a:pt x="67" y="155"/>
                        </a:lnTo>
                        <a:lnTo>
                          <a:pt x="59" y="155"/>
                        </a:lnTo>
                        <a:lnTo>
                          <a:pt x="42" y="155"/>
                        </a:lnTo>
                        <a:lnTo>
                          <a:pt x="25" y="155"/>
                        </a:lnTo>
                        <a:lnTo>
                          <a:pt x="9" y="149"/>
                        </a:lnTo>
                        <a:lnTo>
                          <a:pt x="0" y="142"/>
                        </a:lnTo>
                        <a:lnTo>
                          <a:pt x="9" y="142"/>
                        </a:lnTo>
                        <a:lnTo>
                          <a:pt x="16" y="142"/>
                        </a:lnTo>
                        <a:lnTo>
                          <a:pt x="33" y="142"/>
                        </a:lnTo>
                        <a:lnTo>
                          <a:pt x="67" y="149"/>
                        </a:lnTo>
                        <a:lnTo>
                          <a:pt x="84" y="155"/>
                        </a:lnTo>
                        <a:lnTo>
                          <a:pt x="109" y="163"/>
                        </a:lnTo>
                        <a:lnTo>
                          <a:pt x="143" y="169"/>
                        </a:lnTo>
                        <a:lnTo>
                          <a:pt x="150" y="176"/>
                        </a:lnTo>
                        <a:lnTo>
                          <a:pt x="167" y="182"/>
                        </a:lnTo>
                        <a:lnTo>
                          <a:pt x="192" y="196"/>
                        </a:lnTo>
                        <a:lnTo>
                          <a:pt x="209" y="196"/>
                        </a:lnTo>
                        <a:lnTo>
                          <a:pt x="226" y="203"/>
                        </a:lnTo>
                        <a:lnTo>
                          <a:pt x="251" y="203"/>
                        </a:lnTo>
                        <a:lnTo>
                          <a:pt x="260" y="203"/>
                        </a:lnTo>
                        <a:lnTo>
                          <a:pt x="277" y="182"/>
                        </a:lnTo>
                        <a:lnTo>
                          <a:pt x="277" y="176"/>
                        </a:lnTo>
                        <a:lnTo>
                          <a:pt x="277" y="169"/>
                        </a:lnTo>
                        <a:lnTo>
                          <a:pt x="284" y="155"/>
                        </a:lnTo>
                        <a:lnTo>
                          <a:pt x="293" y="149"/>
                        </a:lnTo>
                        <a:lnTo>
                          <a:pt x="310" y="142"/>
                        </a:lnTo>
                        <a:lnTo>
                          <a:pt x="342" y="135"/>
                        </a:lnTo>
                        <a:lnTo>
                          <a:pt x="359" y="135"/>
                        </a:lnTo>
                        <a:lnTo>
                          <a:pt x="376" y="135"/>
                        </a:lnTo>
                        <a:lnTo>
                          <a:pt x="400" y="135"/>
                        </a:lnTo>
                        <a:lnTo>
                          <a:pt x="451" y="129"/>
                        </a:lnTo>
                        <a:lnTo>
                          <a:pt x="476" y="121"/>
                        </a:lnTo>
                        <a:lnTo>
                          <a:pt x="518" y="121"/>
                        </a:lnTo>
                        <a:lnTo>
                          <a:pt x="510" y="121"/>
                        </a:lnTo>
                        <a:lnTo>
                          <a:pt x="485" y="129"/>
                        </a:lnTo>
                        <a:lnTo>
                          <a:pt x="468" y="135"/>
                        </a:lnTo>
                        <a:lnTo>
                          <a:pt x="459" y="135"/>
                        </a:lnTo>
                        <a:lnTo>
                          <a:pt x="434" y="142"/>
                        </a:lnTo>
                        <a:lnTo>
                          <a:pt x="393" y="149"/>
                        </a:lnTo>
                        <a:lnTo>
                          <a:pt x="368" y="149"/>
                        </a:lnTo>
                        <a:lnTo>
                          <a:pt x="359" y="149"/>
                        </a:lnTo>
                        <a:lnTo>
                          <a:pt x="334" y="155"/>
                        </a:lnTo>
                        <a:lnTo>
                          <a:pt x="318" y="155"/>
                        </a:lnTo>
                        <a:lnTo>
                          <a:pt x="301" y="163"/>
                        </a:lnTo>
                        <a:lnTo>
                          <a:pt x="293" y="169"/>
                        </a:lnTo>
                        <a:lnTo>
                          <a:pt x="277" y="182"/>
                        </a:lnTo>
                        <a:lnTo>
                          <a:pt x="268" y="190"/>
                        </a:lnTo>
                        <a:lnTo>
                          <a:pt x="260" y="190"/>
                        </a:lnTo>
                        <a:lnTo>
                          <a:pt x="260" y="182"/>
                        </a:lnTo>
                        <a:lnTo>
                          <a:pt x="260" y="176"/>
                        </a:lnTo>
                        <a:lnTo>
                          <a:pt x="260" y="155"/>
                        </a:lnTo>
                        <a:lnTo>
                          <a:pt x="260" y="142"/>
                        </a:lnTo>
                        <a:lnTo>
                          <a:pt x="260" y="135"/>
                        </a:lnTo>
                        <a:lnTo>
                          <a:pt x="260" y="129"/>
                        </a:lnTo>
                        <a:lnTo>
                          <a:pt x="251" y="115"/>
                        </a:lnTo>
                        <a:lnTo>
                          <a:pt x="235" y="102"/>
                        </a:lnTo>
                        <a:lnTo>
                          <a:pt x="226" y="94"/>
                        </a:lnTo>
                        <a:lnTo>
                          <a:pt x="218" y="88"/>
                        </a:lnTo>
                        <a:lnTo>
                          <a:pt x="201" y="74"/>
                        </a:lnTo>
                        <a:lnTo>
                          <a:pt x="184" y="60"/>
                        </a:lnTo>
                        <a:lnTo>
                          <a:pt x="167" y="47"/>
                        </a:lnTo>
                        <a:lnTo>
                          <a:pt x="150" y="40"/>
                        </a:lnTo>
                        <a:lnTo>
                          <a:pt x="143" y="33"/>
                        </a:lnTo>
                        <a:lnTo>
                          <a:pt x="118" y="20"/>
                        </a:lnTo>
                        <a:lnTo>
                          <a:pt x="109" y="13"/>
                        </a:lnTo>
                        <a:lnTo>
                          <a:pt x="109" y="6"/>
                        </a:lnTo>
                        <a:lnTo>
                          <a:pt x="109" y="0"/>
                        </a:lnTo>
                        <a:lnTo>
                          <a:pt x="118" y="0"/>
                        </a:lnTo>
                        <a:lnTo>
                          <a:pt x="126" y="6"/>
                        </a:lnTo>
                        <a:lnTo>
                          <a:pt x="150" y="20"/>
                        </a:lnTo>
                        <a:lnTo>
                          <a:pt x="159" y="27"/>
                        </a:lnTo>
                        <a:lnTo>
                          <a:pt x="176" y="33"/>
                        </a:lnTo>
                        <a:lnTo>
                          <a:pt x="192" y="47"/>
                        </a:lnTo>
                        <a:lnTo>
                          <a:pt x="201" y="54"/>
                        </a:lnTo>
                        <a:lnTo>
                          <a:pt x="209" y="67"/>
                        </a:lnTo>
                        <a:lnTo>
                          <a:pt x="218" y="88"/>
                        </a:lnTo>
                        <a:lnTo>
                          <a:pt x="218" y="94"/>
                        </a:lnTo>
                        <a:lnTo>
                          <a:pt x="226" y="108"/>
                        </a:lnTo>
                        <a:lnTo>
                          <a:pt x="243" y="135"/>
                        </a:lnTo>
                        <a:lnTo>
                          <a:pt x="251" y="142"/>
                        </a:lnTo>
                        <a:lnTo>
                          <a:pt x="260" y="149"/>
                        </a:lnTo>
                        <a:lnTo>
                          <a:pt x="260" y="155"/>
                        </a:lnTo>
                        <a:lnTo>
                          <a:pt x="260" y="149"/>
                        </a:lnTo>
                        <a:lnTo>
                          <a:pt x="268" y="129"/>
                        </a:lnTo>
                        <a:lnTo>
                          <a:pt x="268" y="115"/>
                        </a:lnTo>
                        <a:lnTo>
                          <a:pt x="277" y="102"/>
                        </a:lnTo>
                        <a:lnTo>
                          <a:pt x="301" y="74"/>
                        </a:lnTo>
                        <a:lnTo>
                          <a:pt x="310" y="60"/>
                        </a:lnTo>
                        <a:lnTo>
                          <a:pt x="318" y="54"/>
                        </a:lnTo>
                        <a:lnTo>
                          <a:pt x="351" y="33"/>
                        </a:lnTo>
                        <a:lnTo>
                          <a:pt x="368" y="20"/>
                        </a:lnTo>
                        <a:lnTo>
                          <a:pt x="376" y="13"/>
                        </a:lnTo>
                        <a:lnTo>
                          <a:pt x="393" y="6"/>
                        </a:lnTo>
                        <a:lnTo>
                          <a:pt x="400" y="6"/>
                        </a:lnTo>
                        <a:lnTo>
                          <a:pt x="393" y="13"/>
                        </a:lnTo>
                        <a:lnTo>
                          <a:pt x="385" y="27"/>
                        </a:lnTo>
                        <a:lnTo>
                          <a:pt x="385" y="33"/>
                        </a:lnTo>
                        <a:lnTo>
                          <a:pt x="376" y="40"/>
                        </a:lnTo>
                        <a:lnTo>
                          <a:pt x="359" y="54"/>
                        </a:lnTo>
                        <a:lnTo>
                          <a:pt x="334" y="74"/>
                        </a:lnTo>
                        <a:lnTo>
                          <a:pt x="325" y="81"/>
                        </a:lnTo>
                        <a:lnTo>
                          <a:pt x="310" y="94"/>
                        </a:lnTo>
                        <a:lnTo>
                          <a:pt x="293" y="108"/>
                        </a:lnTo>
                        <a:lnTo>
                          <a:pt x="277" y="121"/>
                        </a:lnTo>
                        <a:lnTo>
                          <a:pt x="268" y="135"/>
                        </a:lnTo>
                        <a:lnTo>
                          <a:pt x="260" y="149"/>
                        </a:lnTo>
                        <a:lnTo>
                          <a:pt x="260" y="155"/>
                        </a:lnTo>
                        <a:lnTo>
                          <a:pt x="260" y="149"/>
                        </a:lnTo>
                        <a:lnTo>
                          <a:pt x="260" y="94"/>
                        </a:lnTo>
                        <a:lnTo>
                          <a:pt x="260" y="88"/>
                        </a:lnTo>
                        <a:lnTo>
                          <a:pt x="260" y="74"/>
                        </a:lnTo>
                        <a:lnTo>
                          <a:pt x="260" y="67"/>
                        </a:lnTo>
                        <a:lnTo>
                          <a:pt x="260" y="60"/>
                        </a:lnTo>
                        <a:lnTo>
                          <a:pt x="260" y="54"/>
                        </a:lnTo>
                        <a:lnTo>
                          <a:pt x="268" y="67"/>
                        </a:lnTo>
                        <a:lnTo>
                          <a:pt x="268" y="74"/>
                        </a:lnTo>
                        <a:lnTo>
                          <a:pt x="260" y="102"/>
                        </a:lnTo>
                        <a:lnTo>
                          <a:pt x="260" y="115"/>
                        </a:lnTo>
                      </a:path>
                    </a:pathLst>
                  </a:custGeom>
                  <a:solidFill>
                    <a:schemeClr val="accent1"/>
                  </a:solidFill>
                  <a:ln w="12700" cap="rnd" cmpd="sng">
                    <a:solidFill>
                      <a:schemeClr val="tx2"/>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74" name="Freeform 1006"/>
                  <p:cNvSpPr>
                    <a:spLocks/>
                  </p:cNvSpPr>
                  <p:nvPr/>
                </p:nvSpPr>
                <p:spPr bwMode="auto">
                  <a:xfrm>
                    <a:off x="1861" y="1502"/>
                    <a:ext cx="218" cy="149"/>
                  </a:xfrm>
                  <a:custGeom>
                    <a:avLst/>
                    <a:gdLst/>
                    <a:ahLst/>
                    <a:cxnLst>
                      <a:cxn ang="0">
                        <a:pos x="201" y="148"/>
                      </a:cxn>
                      <a:cxn ang="0">
                        <a:pos x="192" y="141"/>
                      </a:cxn>
                      <a:cxn ang="0">
                        <a:pos x="175" y="128"/>
                      </a:cxn>
                      <a:cxn ang="0">
                        <a:pos x="150" y="114"/>
                      </a:cxn>
                      <a:cxn ang="0">
                        <a:pos x="116" y="102"/>
                      </a:cxn>
                      <a:cxn ang="0">
                        <a:pos x="92" y="95"/>
                      </a:cxn>
                      <a:cxn ang="0">
                        <a:pos x="75" y="88"/>
                      </a:cxn>
                      <a:cxn ang="0">
                        <a:pos x="42" y="74"/>
                      </a:cxn>
                      <a:cxn ang="0">
                        <a:pos x="33" y="68"/>
                      </a:cxn>
                      <a:cxn ang="0">
                        <a:pos x="16" y="61"/>
                      </a:cxn>
                      <a:cxn ang="0">
                        <a:pos x="8" y="54"/>
                      </a:cxn>
                      <a:cxn ang="0">
                        <a:pos x="0" y="47"/>
                      </a:cxn>
                      <a:cxn ang="0">
                        <a:pos x="8" y="47"/>
                      </a:cxn>
                      <a:cxn ang="0">
                        <a:pos x="25" y="54"/>
                      </a:cxn>
                      <a:cxn ang="0">
                        <a:pos x="42" y="61"/>
                      </a:cxn>
                      <a:cxn ang="0">
                        <a:pos x="58" y="68"/>
                      </a:cxn>
                      <a:cxn ang="0">
                        <a:pos x="84" y="81"/>
                      </a:cxn>
                      <a:cxn ang="0">
                        <a:pos x="125" y="102"/>
                      </a:cxn>
                      <a:cxn ang="0">
                        <a:pos x="142" y="114"/>
                      </a:cxn>
                      <a:cxn ang="0">
                        <a:pos x="159" y="121"/>
                      </a:cxn>
                      <a:cxn ang="0">
                        <a:pos x="167" y="121"/>
                      </a:cxn>
                      <a:cxn ang="0">
                        <a:pos x="175" y="121"/>
                      </a:cxn>
                      <a:cxn ang="0">
                        <a:pos x="184" y="108"/>
                      </a:cxn>
                      <a:cxn ang="0">
                        <a:pos x="184" y="102"/>
                      </a:cxn>
                      <a:cxn ang="0">
                        <a:pos x="184" y="95"/>
                      </a:cxn>
                      <a:cxn ang="0">
                        <a:pos x="184" y="74"/>
                      </a:cxn>
                      <a:cxn ang="0">
                        <a:pos x="192" y="54"/>
                      </a:cxn>
                      <a:cxn ang="0">
                        <a:pos x="201" y="41"/>
                      </a:cxn>
                      <a:cxn ang="0">
                        <a:pos x="209" y="27"/>
                      </a:cxn>
                      <a:cxn ang="0">
                        <a:pos x="217" y="14"/>
                      </a:cxn>
                      <a:cxn ang="0">
                        <a:pos x="217" y="7"/>
                      </a:cxn>
                      <a:cxn ang="0">
                        <a:pos x="217" y="0"/>
                      </a:cxn>
                      <a:cxn ang="0">
                        <a:pos x="209" y="7"/>
                      </a:cxn>
                      <a:cxn ang="0">
                        <a:pos x="209" y="14"/>
                      </a:cxn>
                      <a:cxn ang="0">
                        <a:pos x="201" y="34"/>
                      </a:cxn>
                      <a:cxn ang="0">
                        <a:pos x="201" y="47"/>
                      </a:cxn>
                      <a:cxn ang="0">
                        <a:pos x="201" y="61"/>
                      </a:cxn>
                      <a:cxn ang="0">
                        <a:pos x="201" y="88"/>
                      </a:cxn>
                      <a:cxn ang="0">
                        <a:pos x="201" y="102"/>
                      </a:cxn>
                      <a:cxn ang="0">
                        <a:pos x="201" y="108"/>
                      </a:cxn>
                      <a:cxn ang="0">
                        <a:pos x="201" y="121"/>
                      </a:cxn>
                      <a:cxn ang="0">
                        <a:pos x="192" y="121"/>
                      </a:cxn>
                      <a:cxn ang="0">
                        <a:pos x="175" y="114"/>
                      </a:cxn>
                      <a:cxn ang="0">
                        <a:pos x="167" y="95"/>
                      </a:cxn>
                      <a:cxn ang="0">
                        <a:pos x="167" y="88"/>
                      </a:cxn>
                      <a:cxn ang="0">
                        <a:pos x="167" y="74"/>
                      </a:cxn>
                      <a:cxn ang="0">
                        <a:pos x="159" y="41"/>
                      </a:cxn>
                      <a:cxn ang="0">
                        <a:pos x="150" y="27"/>
                      </a:cxn>
                      <a:cxn ang="0">
                        <a:pos x="150" y="20"/>
                      </a:cxn>
                      <a:cxn ang="0">
                        <a:pos x="142" y="20"/>
                      </a:cxn>
                      <a:cxn ang="0">
                        <a:pos x="133" y="27"/>
                      </a:cxn>
                      <a:cxn ang="0">
                        <a:pos x="125" y="41"/>
                      </a:cxn>
                      <a:cxn ang="0">
                        <a:pos x="125" y="54"/>
                      </a:cxn>
                      <a:cxn ang="0">
                        <a:pos x="133" y="68"/>
                      </a:cxn>
                      <a:cxn ang="0">
                        <a:pos x="133" y="74"/>
                      </a:cxn>
                      <a:cxn ang="0">
                        <a:pos x="142" y="81"/>
                      </a:cxn>
                      <a:cxn ang="0">
                        <a:pos x="150" y="95"/>
                      </a:cxn>
                      <a:cxn ang="0">
                        <a:pos x="159" y="108"/>
                      </a:cxn>
                      <a:cxn ang="0">
                        <a:pos x="167" y="121"/>
                      </a:cxn>
                      <a:cxn ang="0">
                        <a:pos x="175" y="134"/>
                      </a:cxn>
                    </a:cxnLst>
                    <a:rect l="0" t="0" r="r" b="b"/>
                    <a:pathLst>
                      <a:path w="218" h="149">
                        <a:moveTo>
                          <a:pt x="201" y="148"/>
                        </a:moveTo>
                        <a:lnTo>
                          <a:pt x="192" y="141"/>
                        </a:lnTo>
                        <a:lnTo>
                          <a:pt x="175" y="128"/>
                        </a:lnTo>
                        <a:lnTo>
                          <a:pt x="150" y="114"/>
                        </a:lnTo>
                        <a:lnTo>
                          <a:pt x="116" y="102"/>
                        </a:lnTo>
                        <a:lnTo>
                          <a:pt x="92" y="95"/>
                        </a:lnTo>
                        <a:lnTo>
                          <a:pt x="75" y="88"/>
                        </a:lnTo>
                        <a:lnTo>
                          <a:pt x="42" y="74"/>
                        </a:lnTo>
                        <a:lnTo>
                          <a:pt x="33" y="68"/>
                        </a:lnTo>
                        <a:lnTo>
                          <a:pt x="16" y="61"/>
                        </a:lnTo>
                        <a:lnTo>
                          <a:pt x="8" y="54"/>
                        </a:lnTo>
                        <a:lnTo>
                          <a:pt x="0" y="47"/>
                        </a:lnTo>
                        <a:lnTo>
                          <a:pt x="8" y="47"/>
                        </a:lnTo>
                        <a:lnTo>
                          <a:pt x="25" y="54"/>
                        </a:lnTo>
                        <a:lnTo>
                          <a:pt x="42" y="61"/>
                        </a:lnTo>
                        <a:lnTo>
                          <a:pt x="58" y="68"/>
                        </a:lnTo>
                        <a:lnTo>
                          <a:pt x="84" y="81"/>
                        </a:lnTo>
                        <a:lnTo>
                          <a:pt x="125" y="102"/>
                        </a:lnTo>
                        <a:lnTo>
                          <a:pt x="142" y="114"/>
                        </a:lnTo>
                        <a:lnTo>
                          <a:pt x="159" y="121"/>
                        </a:lnTo>
                        <a:lnTo>
                          <a:pt x="167" y="121"/>
                        </a:lnTo>
                        <a:lnTo>
                          <a:pt x="175" y="121"/>
                        </a:lnTo>
                        <a:lnTo>
                          <a:pt x="184" y="108"/>
                        </a:lnTo>
                        <a:lnTo>
                          <a:pt x="184" y="102"/>
                        </a:lnTo>
                        <a:lnTo>
                          <a:pt x="184" y="95"/>
                        </a:lnTo>
                        <a:lnTo>
                          <a:pt x="184" y="74"/>
                        </a:lnTo>
                        <a:lnTo>
                          <a:pt x="192" y="54"/>
                        </a:lnTo>
                        <a:lnTo>
                          <a:pt x="201" y="41"/>
                        </a:lnTo>
                        <a:lnTo>
                          <a:pt x="209" y="27"/>
                        </a:lnTo>
                        <a:lnTo>
                          <a:pt x="217" y="14"/>
                        </a:lnTo>
                        <a:lnTo>
                          <a:pt x="217" y="7"/>
                        </a:lnTo>
                        <a:lnTo>
                          <a:pt x="217" y="0"/>
                        </a:lnTo>
                        <a:lnTo>
                          <a:pt x="209" y="7"/>
                        </a:lnTo>
                        <a:lnTo>
                          <a:pt x="209" y="14"/>
                        </a:lnTo>
                        <a:lnTo>
                          <a:pt x="201" y="34"/>
                        </a:lnTo>
                        <a:lnTo>
                          <a:pt x="201" y="47"/>
                        </a:lnTo>
                        <a:lnTo>
                          <a:pt x="201" y="61"/>
                        </a:lnTo>
                        <a:lnTo>
                          <a:pt x="201" y="88"/>
                        </a:lnTo>
                        <a:lnTo>
                          <a:pt x="201" y="102"/>
                        </a:lnTo>
                        <a:lnTo>
                          <a:pt x="201" y="108"/>
                        </a:lnTo>
                        <a:lnTo>
                          <a:pt x="201" y="121"/>
                        </a:lnTo>
                        <a:lnTo>
                          <a:pt x="192" y="121"/>
                        </a:lnTo>
                        <a:lnTo>
                          <a:pt x="175" y="114"/>
                        </a:lnTo>
                        <a:lnTo>
                          <a:pt x="167" y="95"/>
                        </a:lnTo>
                        <a:lnTo>
                          <a:pt x="167" y="88"/>
                        </a:lnTo>
                        <a:lnTo>
                          <a:pt x="167" y="74"/>
                        </a:lnTo>
                        <a:lnTo>
                          <a:pt x="159" y="41"/>
                        </a:lnTo>
                        <a:lnTo>
                          <a:pt x="150" y="27"/>
                        </a:lnTo>
                        <a:lnTo>
                          <a:pt x="150" y="20"/>
                        </a:lnTo>
                        <a:lnTo>
                          <a:pt x="142" y="20"/>
                        </a:lnTo>
                        <a:lnTo>
                          <a:pt x="133" y="27"/>
                        </a:lnTo>
                        <a:lnTo>
                          <a:pt x="125" y="41"/>
                        </a:lnTo>
                        <a:lnTo>
                          <a:pt x="125" y="54"/>
                        </a:lnTo>
                        <a:lnTo>
                          <a:pt x="133" y="68"/>
                        </a:lnTo>
                        <a:lnTo>
                          <a:pt x="133" y="74"/>
                        </a:lnTo>
                        <a:lnTo>
                          <a:pt x="142" y="81"/>
                        </a:lnTo>
                        <a:lnTo>
                          <a:pt x="150" y="95"/>
                        </a:lnTo>
                        <a:lnTo>
                          <a:pt x="159" y="108"/>
                        </a:lnTo>
                        <a:lnTo>
                          <a:pt x="167" y="121"/>
                        </a:lnTo>
                        <a:lnTo>
                          <a:pt x="175" y="134"/>
                        </a:lnTo>
                      </a:path>
                    </a:pathLst>
                  </a:custGeom>
                  <a:solidFill>
                    <a:schemeClr val="accent1"/>
                  </a:solidFill>
                  <a:ln w="12700" cap="rnd" cmpd="sng">
                    <a:solidFill>
                      <a:schemeClr val="tx2"/>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75" name="Freeform 1007"/>
                  <p:cNvSpPr>
                    <a:spLocks/>
                  </p:cNvSpPr>
                  <p:nvPr/>
                </p:nvSpPr>
                <p:spPr bwMode="auto">
                  <a:xfrm>
                    <a:off x="1928" y="1475"/>
                    <a:ext cx="135" cy="83"/>
                  </a:xfrm>
                  <a:custGeom>
                    <a:avLst/>
                    <a:gdLst/>
                    <a:ahLst/>
                    <a:cxnLst>
                      <a:cxn ang="0">
                        <a:pos x="118" y="82"/>
                      </a:cxn>
                      <a:cxn ang="0">
                        <a:pos x="109" y="68"/>
                      </a:cxn>
                      <a:cxn ang="0">
                        <a:pos x="92" y="54"/>
                      </a:cxn>
                      <a:cxn ang="0">
                        <a:pos x="67" y="34"/>
                      </a:cxn>
                      <a:cxn ang="0">
                        <a:pos x="59" y="27"/>
                      </a:cxn>
                      <a:cxn ang="0">
                        <a:pos x="42" y="20"/>
                      </a:cxn>
                      <a:cxn ang="0">
                        <a:pos x="0" y="0"/>
                      </a:cxn>
                      <a:cxn ang="0">
                        <a:pos x="9" y="7"/>
                      </a:cxn>
                      <a:cxn ang="0">
                        <a:pos x="25" y="14"/>
                      </a:cxn>
                      <a:cxn ang="0">
                        <a:pos x="50" y="27"/>
                      </a:cxn>
                      <a:cxn ang="0">
                        <a:pos x="59" y="34"/>
                      </a:cxn>
                      <a:cxn ang="0">
                        <a:pos x="67" y="41"/>
                      </a:cxn>
                      <a:cxn ang="0">
                        <a:pos x="92" y="54"/>
                      </a:cxn>
                      <a:cxn ang="0">
                        <a:pos x="109" y="68"/>
                      </a:cxn>
                      <a:cxn ang="0">
                        <a:pos x="134" y="82"/>
                      </a:cxn>
                    </a:cxnLst>
                    <a:rect l="0" t="0" r="r" b="b"/>
                    <a:pathLst>
                      <a:path w="135" h="83">
                        <a:moveTo>
                          <a:pt x="118" y="82"/>
                        </a:moveTo>
                        <a:lnTo>
                          <a:pt x="109" y="68"/>
                        </a:lnTo>
                        <a:lnTo>
                          <a:pt x="92" y="54"/>
                        </a:lnTo>
                        <a:lnTo>
                          <a:pt x="67" y="34"/>
                        </a:lnTo>
                        <a:lnTo>
                          <a:pt x="59" y="27"/>
                        </a:lnTo>
                        <a:lnTo>
                          <a:pt x="42" y="20"/>
                        </a:lnTo>
                        <a:lnTo>
                          <a:pt x="0" y="0"/>
                        </a:lnTo>
                        <a:lnTo>
                          <a:pt x="9" y="7"/>
                        </a:lnTo>
                        <a:lnTo>
                          <a:pt x="25" y="14"/>
                        </a:lnTo>
                        <a:lnTo>
                          <a:pt x="50" y="27"/>
                        </a:lnTo>
                        <a:lnTo>
                          <a:pt x="59" y="34"/>
                        </a:lnTo>
                        <a:lnTo>
                          <a:pt x="67" y="41"/>
                        </a:lnTo>
                        <a:lnTo>
                          <a:pt x="92" y="54"/>
                        </a:lnTo>
                        <a:lnTo>
                          <a:pt x="109" y="68"/>
                        </a:lnTo>
                        <a:lnTo>
                          <a:pt x="134" y="82"/>
                        </a:lnTo>
                      </a:path>
                    </a:pathLst>
                  </a:custGeom>
                  <a:solidFill>
                    <a:schemeClr val="accent1"/>
                  </a:solidFill>
                  <a:ln w="12700" cap="rnd" cmpd="sng">
                    <a:solidFill>
                      <a:schemeClr val="tx2"/>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76" name="Freeform 1008"/>
                  <p:cNvSpPr>
                    <a:spLocks/>
                  </p:cNvSpPr>
                  <p:nvPr/>
                </p:nvSpPr>
                <p:spPr bwMode="auto">
                  <a:xfrm>
                    <a:off x="2046" y="1407"/>
                    <a:ext cx="19" cy="62"/>
                  </a:xfrm>
                  <a:custGeom>
                    <a:avLst/>
                    <a:gdLst/>
                    <a:ahLst/>
                    <a:cxnLst>
                      <a:cxn ang="0">
                        <a:pos x="18" y="61"/>
                      </a:cxn>
                      <a:cxn ang="0">
                        <a:pos x="18" y="54"/>
                      </a:cxn>
                      <a:cxn ang="0">
                        <a:pos x="9" y="34"/>
                      </a:cxn>
                      <a:cxn ang="0">
                        <a:pos x="9" y="20"/>
                      </a:cxn>
                      <a:cxn ang="0">
                        <a:pos x="0" y="7"/>
                      </a:cxn>
                      <a:cxn ang="0">
                        <a:pos x="0" y="0"/>
                      </a:cxn>
                      <a:cxn ang="0">
                        <a:pos x="9" y="14"/>
                      </a:cxn>
                      <a:cxn ang="0">
                        <a:pos x="9" y="20"/>
                      </a:cxn>
                      <a:cxn ang="0">
                        <a:pos x="18" y="47"/>
                      </a:cxn>
                      <a:cxn ang="0">
                        <a:pos x="18" y="61"/>
                      </a:cxn>
                    </a:cxnLst>
                    <a:rect l="0" t="0" r="r" b="b"/>
                    <a:pathLst>
                      <a:path w="19" h="62">
                        <a:moveTo>
                          <a:pt x="18" y="61"/>
                        </a:moveTo>
                        <a:lnTo>
                          <a:pt x="18" y="54"/>
                        </a:lnTo>
                        <a:lnTo>
                          <a:pt x="9" y="34"/>
                        </a:lnTo>
                        <a:lnTo>
                          <a:pt x="9" y="20"/>
                        </a:lnTo>
                        <a:lnTo>
                          <a:pt x="0" y="7"/>
                        </a:lnTo>
                        <a:lnTo>
                          <a:pt x="0" y="0"/>
                        </a:lnTo>
                        <a:lnTo>
                          <a:pt x="9" y="14"/>
                        </a:lnTo>
                        <a:lnTo>
                          <a:pt x="9" y="20"/>
                        </a:lnTo>
                        <a:lnTo>
                          <a:pt x="18" y="47"/>
                        </a:lnTo>
                        <a:lnTo>
                          <a:pt x="18" y="61"/>
                        </a:lnTo>
                      </a:path>
                    </a:pathLst>
                  </a:custGeom>
                  <a:solidFill>
                    <a:schemeClr val="accent1"/>
                  </a:solidFill>
                  <a:ln w="12700" cap="rnd" cmpd="sng">
                    <a:solidFill>
                      <a:schemeClr val="tx2"/>
                    </a:solidFill>
                    <a:prstDash val="solid"/>
                    <a:round/>
                    <a:headEnd/>
                    <a:tailEnd/>
                  </a:ln>
                  <a:effectLst/>
                </p:spPr>
                <p:txBody>
                  <a:bodyPr/>
                  <a:lstStyle/>
                  <a:p>
                    <a:pPr fontAlgn="base">
                      <a:spcBef>
                        <a:spcPct val="0"/>
                      </a:spcBef>
                      <a:spcAft>
                        <a:spcPct val="0"/>
                      </a:spcAft>
                    </a:pPr>
                    <a:endParaRPr lang="es-AR" sz="2400">
                      <a:solidFill>
                        <a:srgbClr val="000000"/>
                      </a:solidFill>
                    </a:endParaRPr>
                  </a:p>
                </p:txBody>
              </p:sp>
            </p:grpSp>
            <p:grpSp>
              <p:nvGrpSpPr>
                <p:cNvPr id="7665" name="Group 1009"/>
                <p:cNvGrpSpPr>
                  <a:grpSpLocks/>
                </p:cNvGrpSpPr>
                <p:nvPr/>
              </p:nvGrpSpPr>
              <p:grpSpPr bwMode="auto">
                <a:xfrm>
                  <a:off x="1888" y="1319"/>
                  <a:ext cx="510" cy="312"/>
                  <a:chOff x="1888" y="1319"/>
                  <a:chExt cx="510" cy="312"/>
                </a:xfrm>
              </p:grpSpPr>
              <p:sp>
                <p:nvSpPr>
                  <p:cNvPr id="8178" name="Freeform 1010"/>
                  <p:cNvSpPr>
                    <a:spLocks/>
                  </p:cNvSpPr>
                  <p:nvPr/>
                </p:nvSpPr>
                <p:spPr bwMode="auto">
                  <a:xfrm>
                    <a:off x="1888" y="1319"/>
                    <a:ext cx="510" cy="312"/>
                  </a:xfrm>
                  <a:custGeom>
                    <a:avLst/>
                    <a:gdLst/>
                    <a:ahLst/>
                    <a:cxnLst>
                      <a:cxn ang="0">
                        <a:pos x="201" y="292"/>
                      </a:cxn>
                      <a:cxn ang="0">
                        <a:pos x="150" y="278"/>
                      </a:cxn>
                      <a:cxn ang="0">
                        <a:pos x="108" y="265"/>
                      </a:cxn>
                      <a:cxn ang="0">
                        <a:pos x="133" y="265"/>
                      </a:cxn>
                      <a:cxn ang="0">
                        <a:pos x="192" y="285"/>
                      </a:cxn>
                      <a:cxn ang="0">
                        <a:pos x="216" y="297"/>
                      </a:cxn>
                      <a:cxn ang="0">
                        <a:pos x="241" y="271"/>
                      </a:cxn>
                      <a:cxn ang="0">
                        <a:pos x="266" y="265"/>
                      </a:cxn>
                      <a:cxn ang="0">
                        <a:pos x="333" y="278"/>
                      </a:cxn>
                      <a:cxn ang="0">
                        <a:pos x="416" y="297"/>
                      </a:cxn>
                      <a:cxn ang="0">
                        <a:pos x="433" y="297"/>
                      </a:cxn>
                      <a:cxn ang="0">
                        <a:pos x="400" y="285"/>
                      </a:cxn>
                      <a:cxn ang="0">
                        <a:pos x="333" y="278"/>
                      </a:cxn>
                      <a:cxn ang="0">
                        <a:pos x="275" y="285"/>
                      </a:cxn>
                      <a:cxn ang="0">
                        <a:pos x="233" y="292"/>
                      </a:cxn>
                      <a:cxn ang="0">
                        <a:pos x="233" y="271"/>
                      </a:cxn>
                      <a:cxn ang="0">
                        <a:pos x="233" y="244"/>
                      </a:cxn>
                      <a:cxn ang="0">
                        <a:pos x="225" y="210"/>
                      </a:cxn>
                      <a:cxn ang="0">
                        <a:pos x="175" y="177"/>
                      </a:cxn>
                      <a:cxn ang="0">
                        <a:pos x="92" y="149"/>
                      </a:cxn>
                      <a:cxn ang="0">
                        <a:pos x="33" y="135"/>
                      </a:cxn>
                      <a:cxn ang="0">
                        <a:pos x="0" y="122"/>
                      </a:cxn>
                      <a:cxn ang="0">
                        <a:pos x="41" y="129"/>
                      </a:cxn>
                      <a:cxn ang="0">
                        <a:pos x="100" y="156"/>
                      </a:cxn>
                      <a:cxn ang="0">
                        <a:pos x="150" y="190"/>
                      </a:cxn>
                      <a:cxn ang="0">
                        <a:pos x="208" y="217"/>
                      </a:cxn>
                      <a:cxn ang="0">
                        <a:pos x="241" y="223"/>
                      </a:cxn>
                      <a:cxn ang="0">
                        <a:pos x="266" y="196"/>
                      </a:cxn>
                      <a:cxn ang="0">
                        <a:pos x="307" y="183"/>
                      </a:cxn>
                      <a:cxn ang="0">
                        <a:pos x="366" y="183"/>
                      </a:cxn>
                      <a:cxn ang="0">
                        <a:pos x="475" y="190"/>
                      </a:cxn>
                      <a:cxn ang="0">
                        <a:pos x="509" y="196"/>
                      </a:cxn>
                      <a:cxn ang="0">
                        <a:pos x="467" y="196"/>
                      </a:cxn>
                      <a:cxn ang="0">
                        <a:pos x="383" y="196"/>
                      </a:cxn>
                      <a:cxn ang="0">
                        <a:pos x="324" y="196"/>
                      </a:cxn>
                      <a:cxn ang="0">
                        <a:pos x="266" y="204"/>
                      </a:cxn>
                      <a:cxn ang="0">
                        <a:pos x="249" y="223"/>
                      </a:cxn>
                      <a:cxn ang="0">
                        <a:pos x="249" y="183"/>
                      </a:cxn>
                      <a:cxn ang="0">
                        <a:pos x="249" y="149"/>
                      </a:cxn>
                      <a:cxn ang="0">
                        <a:pos x="241" y="116"/>
                      </a:cxn>
                      <a:cxn ang="0">
                        <a:pos x="184" y="54"/>
                      </a:cxn>
                      <a:cxn ang="0">
                        <a:pos x="158" y="20"/>
                      </a:cxn>
                      <a:cxn ang="0">
                        <a:pos x="158" y="7"/>
                      </a:cxn>
                      <a:cxn ang="0">
                        <a:pos x="192" y="34"/>
                      </a:cxn>
                      <a:cxn ang="0">
                        <a:pos x="216" y="61"/>
                      </a:cxn>
                      <a:cxn ang="0">
                        <a:pos x="225" y="81"/>
                      </a:cxn>
                      <a:cxn ang="0">
                        <a:pos x="233" y="129"/>
                      </a:cxn>
                      <a:cxn ang="0">
                        <a:pos x="249" y="177"/>
                      </a:cxn>
                      <a:cxn ang="0">
                        <a:pos x="258" y="169"/>
                      </a:cxn>
                      <a:cxn ang="0">
                        <a:pos x="275" y="143"/>
                      </a:cxn>
                      <a:cxn ang="0">
                        <a:pos x="324" y="102"/>
                      </a:cxn>
                      <a:cxn ang="0">
                        <a:pos x="400" y="68"/>
                      </a:cxn>
                      <a:cxn ang="0">
                        <a:pos x="416" y="81"/>
                      </a:cxn>
                      <a:cxn ang="0">
                        <a:pos x="383" y="102"/>
                      </a:cxn>
                      <a:cxn ang="0">
                        <a:pos x="324" y="129"/>
                      </a:cxn>
                      <a:cxn ang="0">
                        <a:pos x="266" y="162"/>
                      </a:cxn>
                      <a:cxn ang="0">
                        <a:pos x="258" y="156"/>
                      </a:cxn>
                      <a:cxn ang="0">
                        <a:pos x="266" y="116"/>
                      </a:cxn>
                      <a:cxn ang="0">
                        <a:pos x="275" y="88"/>
                      </a:cxn>
                      <a:cxn ang="0">
                        <a:pos x="275" y="81"/>
                      </a:cxn>
                      <a:cxn ang="0">
                        <a:pos x="275" y="102"/>
                      </a:cxn>
                    </a:cxnLst>
                    <a:rect l="0" t="0" r="r" b="b"/>
                    <a:pathLst>
                      <a:path w="510" h="312">
                        <a:moveTo>
                          <a:pt x="225" y="311"/>
                        </a:moveTo>
                        <a:lnTo>
                          <a:pt x="216" y="304"/>
                        </a:lnTo>
                        <a:lnTo>
                          <a:pt x="201" y="292"/>
                        </a:lnTo>
                        <a:lnTo>
                          <a:pt x="184" y="285"/>
                        </a:lnTo>
                        <a:lnTo>
                          <a:pt x="158" y="278"/>
                        </a:lnTo>
                        <a:lnTo>
                          <a:pt x="150" y="278"/>
                        </a:lnTo>
                        <a:lnTo>
                          <a:pt x="141" y="278"/>
                        </a:lnTo>
                        <a:lnTo>
                          <a:pt x="116" y="271"/>
                        </a:lnTo>
                        <a:lnTo>
                          <a:pt x="108" y="265"/>
                        </a:lnTo>
                        <a:lnTo>
                          <a:pt x="116" y="258"/>
                        </a:lnTo>
                        <a:lnTo>
                          <a:pt x="125" y="258"/>
                        </a:lnTo>
                        <a:lnTo>
                          <a:pt x="133" y="265"/>
                        </a:lnTo>
                        <a:lnTo>
                          <a:pt x="141" y="265"/>
                        </a:lnTo>
                        <a:lnTo>
                          <a:pt x="158" y="271"/>
                        </a:lnTo>
                        <a:lnTo>
                          <a:pt x="192" y="285"/>
                        </a:lnTo>
                        <a:lnTo>
                          <a:pt x="201" y="292"/>
                        </a:lnTo>
                        <a:lnTo>
                          <a:pt x="208" y="297"/>
                        </a:lnTo>
                        <a:lnTo>
                          <a:pt x="216" y="297"/>
                        </a:lnTo>
                        <a:lnTo>
                          <a:pt x="225" y="297"/>
                        </a:lnTo>
                        <a:lnTo>
                          <a:pt x="233" y="285"/>
                        </a:lnTo>
                        <a:lnTo>
                          <a:pt x="241" y="271"/>
                        </a:lnTo>
                        <a:lnTo>
                          <a:pt x="249" y="265"/>
                        </a:lnTo>
                        <a:lnTo>
                          <a:pt x="258" y="265"/>
                        </a:lnTo>
                        <a:lnTo>
                          <a:pt x="266" y="265"/>
                        </a:lnTo>
                        <a:lnTo>
                          <a:pt x="283" y="265"/>
                        </a:lnTo>
                        <a:lnTo>
                          <a:pt x="316" y="271"/>
                        </a:lnTo>
                        <a:lnTo>
                          <a:pt x="333" y="278"/>
                        </a:lnTo>
                        <a:lnTo>
                          <a:pt x="358" y="285"/>
                        </a:lnTo>
                        <a:lnTo>
                          <a:pt x="400" y="297"/>
                        </a:lnTo>
                        <a:lnTo>
                          <a:pt x="416" y="297"/>
                        </a:lnTo>
                        <a:lnTo>
                          <a:pt x="425" y="297"/>
                        </a:lnTo>
                        <a:lnTo>
                          <a:pt x="433" y="292"/>
                        </a:lnTo>
                        <a:lnTo>
                          <a:pt x="433" y="297"/>
                        </a:lnTo>
                        <a:lnTo>
                          <a:pt x="425" y="292"/>
                        </a:lnTo>
                        <a:lnTo>
                          <a:pt x="408" y="285"/>
                        </a:lnTo>
                        <a:lnTo>
                          <a:pt x="400" y="285"/>
                        </a:lnTo>
                        <a:lnTo>
                          <a:pt x="375" y="278"/>
                        </a:lnTo>
                        <a:lnTo>
                          <a:pt x="358" y="278"/>
                        </a:lnTo>
                        <a:lnTo>
                          <a:pt x="333" y="278"/>
                        </a:lnTo>
                        <a:lnTo>
                          <a:pt x="324" y="278"/>
                        </a:lnTo>
                        <a:lnTo>
                          <a:pt x="307" y="278"/>
                        </a:lnTo>
                        <a:lnTo>
                          <a:pt x="275" y="285"/>
                        </a:lnTo>
                        <a:lnTo>
                          <a:pt x="258" y="285"/>
                        </a:lnTo>
                        <a:lnTo>
                          <a:pt x="249" y="285"/>
                        </a:lnTo>
                        <a:lnTo>
                          <a:pt x="233" y="292"/>
                        </a:lnTo>
                        <a:lnTo>
                          <a:pt x="233" y="285"/>
                        </a:lnTo>
                        <a:lnTo>
                          <a:pt x="233" y="278"/>
                        </a:lnTo>
                        <a:lnTo>
                          <a:pt x="233" y="271"/>
                        </a:lnTo>
                        <a:lnTo>
                          <a:pt x="233" y="258"/>
                        </a:lnTo>
                        <a:lnTo>
                          <a:pt x="233" y="251"/>
                        </a:lnTo>
                        <a:lnTo>
                          <a:pt x="233" y="244"/>
                        </a:lnTo>
                        <a:lnTo>
                          <a:pt x="233" y="237"/>
                        </a:lnTo>
                        <a:lnTo>
                          <a:pt x="233" y="217"/>
                        </a:lnTo>
                        <a:lnTo>
                          <a:pt x="225" y="210"/>
                        </a:lnTo>
                        <a:lnTo>
                          <a:pt x="208" y="196"/>
                        </a:lnTo>
                        <a:lnTo>
                          <a:pt x="192" y="183"/>
                        </a:lnTo>
                        <a:lnTo>
                          <a:pt x="175" y="177"/>
                        </a:lnTo>
                        <a:lnTo>
                          <a:pt x="158" y="169"/>
                        </a:lnTo>
                        <a:lnTo>
                          <a:pt x="133" y="162"/>
                        </a:lnTo>
                        <a:lnTo>
                          <a:pt x="92" y="149"/>
                        </a:lnTo>
                        <a:lnTo>
                          <a:pt x="66" y="143"/>
                        </a:lnTo>
                        <a:lnTo>
                          <a:pt x="58" y="143"/>
                        </a:lnTo>
                        <a:lnTo>
                          <a:pt x="33" y="135"/>
                        </a:lnTo>
                        <a:lnTo>
                          <a:pt x="16" y="129"/>
                        </a:lnTo>
                        <a:lnTo>
                          <a:pt x="7" y="122"/>
                        </a:lnTo>
                        <a:lnTo>
                          <a:pt x="0" y="122"/>
                        </a:lnTo>
                        <a:lnTo>
                          <a:pt x="16" y="122"/>
                        </a:lnTo>
                        <a:lnTo>
                          <a:pt x="24" y="122"/>
                        </a:lnTo>
                        <a:lnTo>
                          <a:pt x="41" y="129"/>
                        </a:lnTo>
                        <a:lnTo>
                          <a:pt x="66" y="135"/>
                        </a:lnTo>
                        <a:lnTo>
                          <a:pt x="83" y="143"/>
                        </a:lnTo>
                        <a:lnTo>
                          <a:pt x="100" y="156"/>
                        </a:lnTo>
                        <a:lnTo>
                          <a:pt x="133" y="177"/>
                        </a:lnTo>
                        <a:lnTo>
                          <a:pt x="141" y="183"/>
                        </a:lnTo>
                        <a:lnTo>
                          <a:pt x="150" y="190"/>
                        </a:lnTo>
                        <a:lnTo>
                          <a:pt x="175" y="204"/>
                        </a:lnTo>
                        <a:lnTo>
                          <a:pt x="192" y="210"/>
                        </a:lnTo>
                        <a:lnTo>
                          <a:pt x="208" y="217"/>
                        </a:lnTo>
                        <a:lnTo>
                          <a:pt x="225" y="223"/>
                        </a:lnTo>
                        <a:lnTo>
                          <a:pt x="233" y="223"/>
                        </a:lnTo>
                        <a:lnTo>
                          <a:pt x="241" y="223"/>
                        </a:lnTo>
                        <a:lnTo>
                          <a:pt x="249" y="217"/>
                        </a:lnTo>
                        <a:lnTo>
                          <a:pt x="258" y="204"/>
                        </a:lnTo>
                        <a:lnTo>
                          <a:pt x="266" y="196"/>
                        </a:lnTo>
                        <a:lnTo>
                          <a:pt x="275" y="190"/>
                        </a:lnTo>
                        <a:lnTo>
                          <a:pt x="291" y="183"/>
                        </a:lnTo>
                        <a:lnTo>
                          <a:pt x="307" y="183"/>
                        </a:lnTo>
                        <a:lnTo>
                          <a:pt x="324" y="183"/>
                        </a:lnTo>
                        <a:lnTo>
                          <a:pt x="358" y="183"/>
                        </a:lnTo>
                        <a:lnTo>
                          <a:pt x="366" y="183"/>
                        </a:lnTo>
                        <a:lnTo>
                          <a:pt x="400" y="183"/>
                        </a:lnTo>
                        <a:lnTo>
                          <a:pt x="450" y="190"/>
                        </a:lnTo>
                        <a:lnTo>
                          <a:pt x="475" y="190"/>
                        </a:lnTo>
                        <a:lnTo>
                          <a:pt x="484" y="190"/>
                        </a:lnTo>
                        <a:lnTo>
                          <a:pt x="501" y="196"/>
                        </a:lnTo>
                        <a:lnTo>
                          <a:pt x="509" y="196"/>
                        </a:lnTo>
                        <a:lnTo>
                          <a:pt x="501" y="196"/>
                        </a:lnTo>
                        <a:lnTo>
                          <a:pt x="484" y="196"/>
                        </a:lnTo>
                        <a:lnTo>
                          <a:pt x="467" y="196"/>
                        </a:lnTo>
                        <a:lnTo>
                          <a:pt x="458" y="196"/>
                        </a:lnTo>
                        <a:lnTo>
                          <a:pt x="433" y="196"/>
                        </a:lnTo>
                        <a:lnTo>
                          <a:pt x="383" y="196"/>
                        </a:lnTo>
                        <a:lnTo>
                          <a:pt x="358" y="196"/>
                        </a:lnTo>
                        <a:lnTo>
                          <a:pt x="350" y="196"/>
                        </a:lnTo>
                        <a:lnTo>
                          <a:pt x="324" y="196"/>
                        </a:lnTo>
                        <a:lnTo>
                          <a:pt x="307" y="196"/>
                        </a:lnTo>
                        <a:lnTo>
                          <a:pt x="283" y="196"/>
                        </a:lnTo>
                        <a:lnTo>
                          <a:pt x="266" y="204"/>
                        </a:lnTo>
                        <a:lnTo>
                          <a:pt x="258" y="210"/>
                        </a:lnTo>
                        <a:lnTo>
                          <a:pt x="249" y="217"/>
                        </a:lnTo>
                        <a:lnTo>
                          <a:pt x="249" y="223"/>
                        </a:lnTo>
                        <a:lnTo>
                          <a:pt x="249" y="210"/>
                        </a:lnTo>
                        <a:lnTo>
                          <a:pt x="249" y="204"/>
                        </a:lnTo>
                        <a:lnTo>
                          <a:pt x="249" y="183"/>
                        </a:lnTo>
                        <a:lnTo>
                          <a:pt x="249" y="169"/>
                        </a:lnTo>
                        <a:lnTo>
                          <a:pt x="249" y="162"/>
                        </a:lnTo>
                        <a:lnTo>
                          <a:pt x="249" y="149"/>
                        </a:lnTo>
                        <a:lnTo>
                          <a:pt x="249" y="135"/>
                        </a:lnTo>
                        <a:lnTo>
                          <a:pt x="249" y="122"/>
                        </a:lnTo>
                        <a:lnTo>
                          <a:pt x="241" y="116"/>
                        </a:lnTo>
                        <a:lnTo>
                          <a:pt x="233" y="102"/>
                        </a:lnTo>
                        <a:lnTo>
                          <a:pt x="201" y="74"/>
                        </a:lnTo>
                        <a:lnTo>
                          <a:pt x="184" y="54"/>
                        </a:lnTo>
                        <a:lnTo>
                          <a:pt x="175" y="47"/>
                        </a:lnTo>
                        <a:lnTo>
                          <a:pt x="167" y="34"/>
                        </a:lnTo>
                        <a:lnTo>
                          <a:pt x="158" y="20"/>
                        </a:lnTo>
                        <a:lnTo>
                          <a:pt x="150" y="7"/>
                        </a:lnTo>
                        <a:lnTo>
                          <a:pt x="150" y="0"/>
                        </a:lnTo>
                        <a:lnTo>
                          <a:pt x="158" y="7"/>
                        </a:lnTo>
                        <a:lnTo>
                          <a:pt x="167" y="14"/>
                        </a:lnTo>
                        <a:lnTo>
                          <a:pt x="184" y="27"/>
                        </a:lnTo>
                        <a:lnTo>
                          <a:pt x="192" y="34"/>
                        </a:lnTo>
                        <a:lnTo>
                          <a:pt x="201" y="41"/>
                        </a:lnTo>
                        <a:lnTo>
                          <a:pt x="208" y="54"/>
                        </a:lnTo>
                        <a:lnTo>
                          <a:pt x="216" y="61"/>
                        </a:lnTo>
                        <a:lnTo>
                          <a:pt x="216" y="68"/>
                        </a:lnTo>
                        <a:lnTo>
                          <a:pt x="216" y="74"/>
                        </a:lnTo>
                        <a:lnTo>
                          <a:pt x="225" y="81"/>
                        </a:lnTo>
                        <a:lnTo>
                          <a:pt x="225" y="102"/>
                        </a:lnTo>
                        <a:lnTo>
                          <a:pt x="225" y="116"/>
                        </a:lnTo>
                        <a:lnTo>
                          <a:pt x="233" y="129"/>
                        </a:lnTo>
                        <a:lnTo>
                          <a:pt x="241" y="156"/>
                        </a:lnTo>
                        <a:lnTo>
                          <a:pt x="241" y="169"/>
                        </a:lnTo>
                        <a:lnTo>
                          <a:pt x="249" y="177"/>
                        </a:lnTo>
                        <a:lnTo>
                          <a:pt x="258" y="183"/>
                        </a:lnTo>
                        <a:lnTo>
                          <a:pt x="258" y="177"/>
                        </a:lnTo>
                        <a:lnTo>
                          <a:pt x="258" y="169"/>
                        </a:lnTo>
                        <a:lnTo>
                          <a:pt x="258" y="162"/>
                        </a:lnTo>
                        <a:lnTo>
                          <a:pt x="266" y="149"/>
                        </a:lnTo>
                        <a:lnTo>
                          <a:pt x="275" y="143"/>
                        </a:lnTo>
                        <a:lnTo>
                          <a:pt x="283" y="129"/>
                        </a:lnTo>
                        <a:lnTo>
                          <a:pt x="307" y="108"/>
                        </a:lnTo>
                        <a:lnTo>
                          <a:pt x="324" y="102"/>
                        </a:lnTo>
                        <a:lnTo>
                          <a:pt x="341" y="95"/>
                        </a:lnTo>
                        <a:lnTo>
                          <a:pt x="383" y="74"/>
                        </a:lnTo>
                        <a:lnTo>
                          <a:pt x="400" y="68"/>
                        </a:lnTo>
                        <a:lnTo>
                          <a:pt x="433" y="61"/>
                        </a:lnTo>
                        <a:lnTo>
                          <a:pt x="425" y="68"/>
                        </a:lnTo>
                        <a:lnTo>
                          <a:pt x="416" y="81"/>
                        </a:lnTo>
                        <a:lnTo>
                          <a:pt x="408" y="88"/>
                        </a:lnTo>
                        <a:lnTo>
                          <a:pt x="392" y="95"/>
                        </a:lnTo>
                        <a:lnTo>
                          <a:pt x="383" y="102"/>
                        </a:lnTo>
                        <a:lnTo>
                          <a:pt x="358" y="116"/>
                        </a:lnTo>
                        <a:lnTo>
                          <a:pt x="341" y="122"/>
                        </a:lnTo>
                        <a:lnTo>
                          <a:pt x="324" y="129"/>
                        </a:lnTo>
                        <a:lnTo>
                          <a:pt x="291" y="143"/>
                        </a:lnTo>
                        <a:lnTo>
                          <a:pt x="283" y="149"/>
                        </a:lnTo>
                        <a:lnTo>
                          <a:pt x="266" y="162"/>
                        </a:lnTo>
                        <a:lnTo>
                          <a:pt x="258" y="177"/>
                        </a:lnTo>
                        <a:lnTo>
                          <a:pt x="258" y="169"/>
                        </a:lnTo>
                        <a:lnTo>
                          <a:pt x="258" y="156"/>
                        </a:lnTo>
                        <a:lnTo>
                          <a:pt x="266" y="129"/>
                        </a:lnTo>
                        <a:lnTo>
                          <a:pt x="266" y="122"/>
                        </a:lnTo>
                        <a:lnTo>
                          <a:pt x="266" y="116"/>
                        </a:lnTo>
                        <a:lnTo>
                          <a:pt x="275" y="102"/>
                        </a:lnTo>
                        <a:lnTo>
                          <a:pt x="275" y="95"/>
                        </a:lnTo>
                        <a:lnTo>
                          <a:pt x="275" y="88"/>
                        </a:lnTo>
                        <a:lnTo>
                          <a:pt x="283" y="81"/>
                        </a:lnTo>
                        <a:lnTo>
                          <a:pt x="283" y="74"/>
                        </a:lnTo>
                        <a:lnTo>
                          <a:pt x="275" y="81"/>
                        </a:lnTo>
                        <a:lnTo>
                          <a:pt x="283" y="81"/>
                        </a:lnTo>
                        <a:lnTo>
                          <a:pt x="283" y="88"/>
                        </a:lnTo>
                        <a:lnTo>
                          <a:pt x="275" y="102"/>
                        </a:lnTo>
                        <a:lnTo>
                          <a:pt x="266" y="129"/>
                        </a:lnTo>
                        <a:lnTo>
                          <a:pt x="258" y="143"/>
                        </a:lnTo>
                      </a:path>
                    </a:pathLst>
                  </a:custGeom>
                  <a:solidFill>
                    <a:schemeClr val="accent1"/>
                  </a:solidFill>
                  <a:ln w="12700" cap="rnd" cmpd="sng">
                    <a:solidFill>
                      <a:schemeClr val="tx2"/>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79" name="Freeform 1011"/>
                  <p:cNvSpPr>
                    <a:spLocks/>
                  </p:cNvSpPr>
                  <p:nvPr/>
                </p:nvSpPr>
                <p:spPr bwMode="auto">
                  <a:xfrm>
                    <a:off x="1929" y="1475"/>
                    <a:ext cx="234" cy="143"/>
                  </a:xfrm>
                  <a:custGeom>
                    <a:avLst/>
                    <a:gdLst/>
                    <a:ahLst/>
                    <a:cxnLst>
                      <a:cxn ang="0">
                        <a:pos x="158" y="128"/>
                      </a:cxn>
                      <a:cxn ang="0">
                        <a:pos x="124" y="101"/>
                      </a:cxn>
                      <a:cxn ang="0">
                        <a:pos x="83" y="75"/>
                      </a:cxn>
                      <a:cxn ang="0">
                        <a:pos x="41" y="47"/>
                      </a:cxn>
                      <a:cxn ang="0">
                        <a:pos x="16" y="27"/>
                      </a:cxn>
                      <a:cxn ang="0">
                        <a:pos x="7" y="14"/>
                      </a:cxn>
                      <a:cxn ang="0">
                        <a:pos x="0" y="7"/>
                      </a:cxn>
                      <a:cxn ang="0">
                        <a:pos x="16" y="14"/>
                      </a:cxn>
                      <a:cxn ang="0">
                        <a:pos x="50" y="33"/>
                      </a:cxn>
                      <a:cxn ang="0">
                        <a:pos x="83" y="54"/>
                      </a:cxn>
                      <a:cxn ang="0">
                        <a:pos x="124" y="101"/>
                      </a:cxn>
                      <a:cxn ang="0">
                        <a:pos x="141" y="115"/>
                      </a:cxn>
                      <a:cxn ang="0">
                        <a:pos x="166" y="101"/>
                      </a:cxn>
                      <a:cxn ang="0">
                        <a:pos x="166" y="88"/>
                      </a:cxn>
                      <a:cxn ang="0">
                        <a:pos x="183" y="54"/>
                      </a:cxn>
                      <a:cxn ang="0">
                        <a:pos x="208" y="27"/>
                      </a:cxn>
                      <a:cxn ang="0">
                        <a:pos x="225" y="14"/>
                      </a:cxn>
                      <a:cxn ang="0">
                        <a:pos x="233" y="7"/>
                      </a:cxn>
                      <a:cxn ang="0">
                        <a:pos x="216" y="14"/>
                      </a:cxn>
                      <a:cxn ang="0">
                        <a:pos x="199" y="33"/>
                      </a:cxn>
                      <a:cxn ang="0">
                        <a:pos x="199" y="47"/>
                      </a:cxn>
                      <a:cxn ang="0">
                        <a:pos x="192" y="88"/>
                      </a:cxn>
                      <a:cxn ang="0">
                        <a:pos x="183" y="115"/>
                      </a:cxn>
                      <a:cxn ang="0">
                        <a:pos x="166" y="122"/>
                      </a:cxn>
                      <a:cxn ang="0">
                        <a:pos x="158" y="109"/>
                      </a:cxn>
                      <a:cxn ang="0">
                        <a:pos x="158" y="81"/>
                      </a:cxn>
                      <a:cxn ang="0">
                        <a:pos x="158" y="54"/>
                      </a:cxn>
                      <a:cxn ang="0">
                        <a:pos x="158" y="27"/>
                      </a:cxn>
                      <a:cxn ang="0">
                        <a:pos x="158" y="14"/>
                      </a:cxn>
                      <a:cxn ang="0">
                        <a:pos x="141" y="14"/>
                      </a:cxn>
                      <a:cxn ang="0">
                        <a:pos x="124" y="33"/>
                      </a:cxn>
                      <a:cxn ang="0">
                        <a:pos x="124" y="54"/>
                      </a:cxn>
                      <a:cxn ang="0">
                        <a:pos x="133" y="75"/>
                      </a:cxn>
                      <a:cxn ang="0">
                        <a:pos x="150" y="128"/>
                      </a:cxn>
                    </a:cxnLst>
                    <a:rect l="0" t="0" r="r" b="b"/>
                    <a:pathLst>
                      <a:path w="234" h="143">
                        <a:moveTo>
                          <a:pt x="166" y="142"/>
                        </a:moveTo>
                        <a:lnTo>
                          <a:pt x="158" y="128"/>
                        </a:lnTo>
                        <a:lnTo>
                          <a:pt x="141" y="115"/>
                        </a:lnTo>
                        <a:lnTo>
                          <a:pt x="124" y="101"/>
                        </a:lnTo>
                        <a:lnTo>
                          <a:pt x="92" y="81"/>
                        </a:lnTo>
                        <a:lnTo>
                          <a:pt x="83" y="75"/>
                        </a:lnTo>
                        <a:lnTo>
                          <a:pt x="75" y="67"/>
                        </a:lnTo>
                        <a:lnTo>
                          <a:pt x="41" y="47"/>
                        </a:lnTo>
                        <a:lnTo>
                          <a:pt x="24" y="33"/>
                        </a:lnTo>
                        <a:lnTo>
                          <a:pt x="16" y="27"/>
                        </a:lnTo>
                        <a:lnTo>
                          <a:pt x="7" y="20"/>
                        </a:lnTo>
                        <a:lnTo>
                          <a:pt x="7" y="14"/>
                        </a:lnTo>
                        <a:lnTo>
                          <a:pt x="7" y="7"/>
                        </a:lnTo>
                        <a:lnTo>
                          <a:pt x="0" y="7"/>
                        </a:lnTo>
                        <a:lnTo>
                          <a:pt x="7" y="7"/>
                        </a:lnTo>
                        <a:lnTo>
                          <a:pt x="16" y="14"/>
                        </a:lnTo>
                        <a:lnTo>
                          <a:pt x="24" y="20"/>
                        </a:lnTo>
                        <a:lnTo>
                          <a:pt x="50" y="33"/>
                        </a:lnTo>
                        <a:lnTo>
                          <a:pt x="58" y="41"/>
                        </a:lnTo>
                        <a:lnTo>
                          <a:pt x="83" y="54"/>
                        </a:lnTo>
                        <a:lnTo>
                          <a:pt x="117" y="88"/>
                        </a:lnTo>
                        <a:lnTo>
                          <a:pt x="124" y="101"/>
                        </a:lnTo>
                        <a:lnTo>
                          <a:pt x="133" y="109"/>
                        </a:lnTo>
                        <a:lnTo>
                          <a:pt x="141" y="115"/>
                        </a:lnTo>
                        <a:lnTo>
                          <a:pt x="158" y="115"/>
                        </a:lnTo>
                        <a:lnTo>
                          <a:pt x="166" y="101"/>
                        </a:lnTo>
                        <a:lnTo>
                          <a:pt x="166" y="94"/>
                        </a:lnTo>
                        <a:lnTo>
                          <a:pt x="166" y="88"/>
                        </a:lnTo>
                        <a:lnTo>
                          <a:pt x="175" y="75"/>
                        </a:lnTo>
                        <a:lnTo>
                          <a:pt x="183" y="54"/>
                        </a:lnTo>
                        <a:lnTo>
                          <a:pt x="199" y="33"/>
                        </a:lnTo>
                        <a:lnTo>
                          <a:pt x="208" y="27"/>
                        </a:lnTo>
                        <a:lnTo>
                          <a:pt x="216" y="20"/>
                        </a:lnTo>
                        <a:lnTo>
                          <a:pt x="225" y="14"/>
                        </a:lnTo>
                        <a:lnTo>
                          <a:pt x="233" y="0"/>
                        </a:lnTo>
                        <a:lnTo>
                          <a:pt x="233" y="7"/>
                        </a:lnTo>
                        <a:lnTo>
                          <a:pt x="225" y="7"/>
                        </a:lnTo>
                        <a:lnTo>
                          <a:pt x="216" y="14"/>
                        </a:lnTo>
                        <a:lnTo>
                          <a:pt x="208" y="20"/>
                        </a:lnTo>
                        <a:lnTo>
                          <a:pt x="199" y="33"/>
                        </a:lnTo>
                        <a:lnTo>
                          <a:pt x="199" y="41"/>
                        </a:lnTo>
                        <a:lnTo>
                          <a:pt x="199" y="47"/>
                        </a:lnTo>
                        <a:lnTo>
                          <a:pt x="199" y="61"/>
                        </a:lnTo>
                        <a:lnTo>
                          <a:pt x="192" y="88"/>
                        </a:lnTo>
                        <a:lnTo>
                          <a:pt x="192" y="101"/>
                        </a:lnTo>
                        <a:lnTo>
                          <a:pt x="183" y="115"/>
                        </a:lnTo>
                        <a:lnTo>
                          <a:pt x="175" y="122"/>
                        </a:lnTo>
                        <a:lnTo>
                          <a:pt x="166" y="122"/>
                        </a:lnTo>
                        <a:lnTo>
                          <a:pt x="158" y="122"/>
                        </a:lnTo>
                        <a:lnTo>
                          <a:pt x="158" y="109"/>
                        </a:lnTo>
                        <a:lnTo>
                          <a:pt x="158" y="88"/>
                        </a:lnTo>
                        <a:lnTo>
                          <a:pt x="158" y="81"/>
                        </a:lnTo>
                        <a:lnTo>
                          <a:pt x="158" y="75"/>
                        </a:lnTo>
                        <a:lnTo>
                          <a:pt x="158" y="54"/>
                        </a:lnTo>
                        <a:lnTo>
                          <a:pt x="158" y="41"/>
                        </a:lnTo>
                        <a:lnTo>
                          <a:pt x="158" y="27"/>
                        </a:lnTo>
                        <a:lnTo>
                          <a:pt x="158" y="20"/>
                        </a:lnTo>
                        <a:lnTo>
                          <a:pt x="158" y="14"/>
                        </a:lnTo>
                        <a:lnTo>
                          <a:pt x="150" y="7"/>
                        </a:lnTo>
                        <a:lnTo>
                          <a:pt x="141" y="14"/>
                        </a:lnTo>
                        <a:lnTo>
                          <a:pt x="133" y="20"/>
                        </a:lnTo>
                        <a:lnTo>
                          <a:pt x="124" y="33"/>
                        </a:lnTo>
                        <a:lnTo>
                          <a:pt x="124" y="41"/>
                        </a:lnTo>
                        <a:lnTo>
                          <a:pt x="124" y="54"/>
                        </a:lnTo>
                        <a:lnTo>
                          <a:pt x="124" y="61"/>
                        </a:lnTo>
                        <a:lnTo>
                          <a:pt x="133" y="75"/>
                        </a:lnTo>
                        <a:lnTo>
                          <a:pt x="141" y="109"/>
                        </a:lnTo>
                        <a:lnTo>
                          <a:pt x="150" y="128"/>
                        </a:lnTo>
                      </a:path>
                    </a:pathLst>
                  </a:custGeom>
                  <a:solidFill>
                    <a:schemeClr val="accent1"/>
                  </a:solidFill>
                  <a:ln w="12700" cap="rnd" cmpd="sng">
                    <a:solidFill>
                      <a:schemeClr val="tx2"/>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80" name="Freeform 1012"/>
                  <p:cNvSpPr>
                    <a:spLocks/>
                  </p:cNvSpPr>
                  <p:nvPr/>
                </p:nvSpPr>
                <p:spPr bwMode="auto">
                  <a:xfrm>
                    <a:off x="2020" y="1429"/>
                    <a:ext cx="119" cy="102"/>
                  </a:xfrm>
                  <a:custGeom>
                    <a:avLst/>
                    <a:gdLst/>
                    <a:ahLst/>
                    <a:cxnLst>
                      <a:cxn ang="0">
                        <a:pos x="94" y="94"/>
                      </a:cxn>
                      <a:cxn ang="0">
                        <a:pos x="94" y="87"/>
                      </a:cxn>
                      <a:cxn ang="0">
                        <a:pos x="77" y="60"/>
                      </a:cxn>
                      <a:cxn ang="0">
                        <a:pos x="60" y="40"/>
                      </a:cxn>
                      <a:cxn ang="0">
                        <a:pos x="43" y="27"/>
                      </a:cxn>
                      <a:cxn ang="0">
                        <a:pos x="34" y="20"/>
                      </a:cxn>
                      <a:cxn ang="0">
                        <a:pos x="26" y="13"/>
                      </a:cxn>
                      <a:cxn ang="0">
                        <a:pos x="9" y="6"/>
                      </a:cxn>
                      <a:cxn ang="0">
                        <a:pos x="0" y="0"/>
                      </a:cxn>
                      <a:cxn ang="0">
                        <a:pos x="9" y="0"/>
                      </a:cxn>
                      <a:cxn ang="0">
                        <a:pos x="51" y="40"/>
                      </a:cxn>
                      <a:cxn ang="0">
                        <a:pos x="60" y="54"/>
                      </a:cxn>
                      <a:cxn ang="0">
                        <a:pos x="77" y="67"/>
                      </a:cxn>
                      <a:cxn ang="0">
                        <a:pos x="94" y="80"/>
                      </a:cxn>
                      <a:cxn ang="0">
                        <a:pos x="110" y="94"/>
                      </a:cxn>
                      <a:cxn ang="0">
                        <a:pos x="118" y="101"/>
                      </a:cxn>
                    </a:cxnLst>
                    <a:rect l="0" t="0" r="r" b="b"/>
                    <a:pathLst>
                      <a:path w="119" h="102">
                        <a:moveTo>
                          <a:pt x="94" y="94"/>
                        </a:moveTo>
                        <a:lnTo>
                          <a:pt x="94" y="87"/>
                        </a:lnTo>
                        <a:lnTo>
                          <a:pt x="77" y="60"/>
                        </a:lnTo>
                        <a:lnTo>
                          <a:pt x="60" y="40"/>
                        </a:lnTo>
                        <a:lnTo>
                          <a:pt x="43" y="27"/>
                        </a:lnTo>
                        <a:lnTo>
                          <a:pt x="34" y="20"/>
                        </a:lnTo>
                        <a:lnTo>
                          <a:pt x="26" y="13"/>
                        </a:lnTo>
                        <a:lnTo>
                          <a:pt x="9" y="6"/>
                        </a:lnTo>
                        <a:lnTo>
                          <a:pt x="0" y="0"/>
                        </a:lnTo>
                        <a:lnTo>
                          <a:pt x="9" y="0"/>
                        </a:lnTo>
                        <a:lnTo>
                          <a:pt x="51" y="40"/>
                        </a:lnTo>
                        <a:lnTo>
                          <a:pt x="60" y="54"/>
                        </a:lnTo>
                        <a:lnTo>
                          <a:pt x="77" y="67"/>
                        </a:lnTo>
                        <a:lnTo>
                          <a:pt x="94" y="80"/>
                        </a:lnTo>
                        <a:lnTo>
                          <a:pt x="110" y="94"/>
                        </a:lnTo>
                        <a:lnTo>
                          <a:pt x="118" y="101"/>
                        </a:lnTo>
                      </a:path>
                    </a:pathLst>
                  </a:custGeom>
                  <a:solidFill>
                    <a:schemeClr val="accent1"/>
                  </a:solidFill>
                  <a:ln w="12700" cap="rnd" cmpd="sng">
                    <a:solidFill>
                      <a:schemeClr val="tx2"/>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81" name="Freeform 1013"/>
                  <p:cNvSpPr>
                    <a:spLocks/>
                  </p:cNvSpPr>
                  <p:nvPr/>
                </p:nvSpPr>
                <p:spPr bwMode="auto">
                  <a:xfrm>
                    <a:off x="2161" y="1381"/>
                    <a:ext cx="20" cy="63"/>
                  </a:xfrm>
                  <a:custGeom>
                    <a:avLst/>
                    <a:gdLst/>
                    <a:ahLst/>
                    <a:cxnLst>
                      <a:cxn ang="0">
                        <a:pos x="0" y="62"/>
                      </a:cxn>
                      <a:cxn ang="0">
                        <a:pos x="0" y="55"/>
                      </a:cxn>
                      <a:cxn ang="0">
                        <a:pos x="0" y="34"/>
                      </a:cxn>
                      <a:cxn ang="0">
                        <a:pos x="0" y="20"/>
                      </a:cxn>
                      <a:cxn ang="0">
                        <a:pos x="0" y="14"/>
                      </a:cxn>
                      <a:cxn ang="0">
                        <a:pos x="0" y="6"/>
                      </a:cxn>
                      <a:cxn ang="0">
                        <a:pos x="0" y="0"/>
                      </a:cxn>
                      <a:cxn ang="0">
                        <a:pos x="19" y="14"/>
                      </a:cxn>
                      <a:cxn ang="0">
                        <a:pos x="19" y="20"/>
                      </a:cxn>
                      <a:cxn ang="0">
                        <a:pos x="0" y="47"/>
                      </a:cxn>
                      <a:cxn ang="0">
                        <a:pos x="0" y="62"/>
                      </a:cxn>
                    </a:cxnLst>
                    <a:rect l="0" t="0" r="r" b="b"/>
                    <a:pathLst>
                      <a:path w="20" h="63">
                        <a:moveTo>
                          <a:pt x="0" y="62"/>
                        </a:moveTo>
                        <a:lnTo>
                          <a:pt x="0" y="55"/>
                        </a:lnTo>
                        <a:lnTo>
                          <a:pt x="0" y="34"/>
                        </a:lnTo>
                        <a:lnTo>
                          <a:pt x="0" y="20"/>
                        </a:lnTo>
                        <a:lnTo>
                          <a:pt x="0" y="14"/>
                        </a:lnTo>
                        <a:lnTo>
                          <a:pt x="0" y="6"/>
                        </a:lnTo>
                        <a:lnTo>
                          <a:pt x="0" y="0"/>
                        </a:lnTo>
                        <a:lnTo>
                          <a:pt x="19" y="14"/>
                        </a:lnTo>
                        <a:lnTo>
                          <a:pt x="19" y="20"/>
                        </a:lnTo>
                        <a:lnTo>
                          <a:pt x="0" y="47"/>
                        </a:lnTo>
                        <a:lnTo>
                          <a:pt x="0" y="62"/>
                        </a:lnTo>
                      </a:path>
                    </a:pathLst>
                  </a:custGeom>
                  <a:solidFill>
                    <a:schemeClr val="accent1"/>
                  </a:solidFill>
                  <a:ln w="12700" cap="rnd" cmpd="sng">
                    <a:solidFill>
                      <a:schemeClr val="tx2"/>
                    </a:solidFill>
                    <a:prstDash val="solid"/>
                    <a:round/>
                    <a:headEnd/>
                    <a:tailEnd/>
                  </a:ln>
                  <a:effectLst/>
                </p:spPr>
                <p:txBody>
                  <a:bodyPr/>
                  <a:lstStyle/>
                  <a:p>
                    <a:pPr fontAlgn="base">
                      <a:spcBef>
                        <a:spcPct val="0"/>
                      </a:spcBef>
                      <a:spcAft>
                        <a:spcPct val="0"/>
                      </a:spcAft>
                    </a:pPr>
                    <a:endParaRPr lang="es-AR" sz="2400">
                      <a:solidFill>
                        <a:srgbClr val="000000"/>
                      </a:solidFill>
                    </a:endParaRPr>
                  </a:p>
                </p:txBody>
              </p:sp>
            </p:grpSp>
          </p:grpSp>
          <p:sp>
            <p:nvSpPr>
              <p:cNvPr id="8182" name="Rectangle 1014"/>
              <p:cNvSpPr>
                <a:spLocks noChangeArrowheads="1"/>
              </p:cNvSpPr>
              <p:nvPr/>
            </p:nvSpPr>
            <p:spPr bwMode="auto">
              <a:xfrm>
                <a:off x="5268" y="1673"/>
                <a:ext cx="397" cy="168"/>
              </a:xfrm>
              <a:prstGeom prst="rect">
                <a:avLst/>
              </a:prstGeom>
              <a:noFill/>
              <a:ln w="12700">
                <a:solidFill>
                  <a:srgbClr val="000000"/>
                </a:solidFill>
                <a:miter lim="800000"/>
                <a:headEnd/>
                <a:tailEnd/>
              </a:ln>
              <a:effectLst/>
            </p:spPr>
            <p:txBody>
              <a:bodyPr wrap="none" anchor="ctr"/>
              <a:lstStyle/>
              <a:p>
                <a:pPr fontAlgn="base">
                  <a:spcBef>
                    <a:spcPct val="0"/>
                  </a:spcBef>
                  <a:spcAft>
                    <a:spcPct val="0"/>
                  </a:spcAft>
                </a:pPr>
                <a:endParaRPr lang="es-AR" sz="2400">
                  <a:solidFill>
                    <a:srgbClr val="000000"/>
                  </a:solidFill>
                </a:endParaRPr>
              </a:p>
            </p:txBody>
          </p:sp>
          <p:sp>
            <p:nvSpPr>
              <p:cNvPr id="8183" name="Rectangle 1015"/>
              <p:cNvSpPr>
                <a:spLocks noChangeArrowheads="1"/>
              </p:cNvSpPr>
              <p:nvPr/>
            </p:nvSpPr>
            <p:spPr bwMode="auto">
              <a:xfrm>
                <a:off x="5215" y="1676"/>
                <a:ext cx="543" cy="192"/>
              </a:xfrm>
              <a:prstGeom prst="rect">
                <a:avLst/>
              </a:prstGeom>
              <a:noFill/>
              <a:ln w="9525">
                <a:noFill/>
                <a:miter lim="800000"/>
                <a:headEnd/>
                <a:tailEnd/>
              </a:ln>
              <a:effectLst/>
            </p:spPr>
            <p:txBody>
              <a:bodyPr lIns="92075" tIns="46038" rIns="92075" bIns="46038">
                <a:spAutoFit/>
              </a:bodyPr>
              <a:lstStyle/>
              <a:p>
                <a:pPr defTabSz="762000" eaLnBrk="0" fontAlgn="base" hangingPunct="0">
                  <a:spcBef>
                    <a:spcPct val="0"/>
                  </a:spcBef>
                  <a:spcAft>
                    <a:spcPct val="0"/>
                  </a:spcAft>
                </a:pPr>
                <a:r>
                  <a:rPr lang="es-ES_tradnl" sz="1400" b="1">
                    <a:solidFill>
                      <a:srgbClr val="000000"/>
                    </a:solidFill>
                    <a:latin typeface="Arial" pitchFamily="34" charset="0"/>
                  </a:rPr>
                  <a:t>Tiempo</a:t>
                </a:r>
              </a:p>
            </p:txBody>
          </p:sp>
          <p:sp>
            <p:nvSpPr>
              <p:cNvPr id="8184" name="Line 1016"/>
              <p:cNvSpPr>
                <a:spLocks noChangeShapeType="1"/>
              </p:cNvSpPr>
              <p:nvPr/>
            </p:nvSpPr>
            <p:spPr bwMode="auto">
              <a:xfrm>
                <a:off x="4037" y="1626"/>
                <a:ext cx="0" cy="74"/>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8185" name="Line 1017"/>
              <p:cNvSpPr>
                <a:spLocks noChangeShapeType="1"/>
              </p:cNvSpPr>
              <p:nvPr/>
            </p:nvSpPr>
            <p:spPr bwMode="auto">
              <a:xfrm>
                <a:off x="1640" y="1626"/>
                <a:ext cx="0" cy="68"/>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8186" name="Rectangle 1018"/>
              <p:cNvSpPr>
                <a:spLocks noChangeArrowheads="1"/>
              </p:cNvSpPr>
              <p:nvPr/>
            </p:nvSpPr>
            <p:spPr bwMode="auto">
              <a:xfrm>
                <a:off x="1148" y="1700"/>
                <a:ext cx="194" cy="164"/>
              </a:xfrm>
              <a:prstGeom prst="rect">
                <a:avLst/>
              </a:prstGeom>
              <a:noFill/>
              <a:ln w="9525">
                <a:noFill/>
                <a:miter lim="800000"/>
                <a:headEnd/>
                <a:tailEnd/>
              </a:ln>
              <a:effectLst/>
            </p:spPr>
            <p:txBody>
              <a:bodyPr wrap="none" lIns="92075" tIns="46038" rIns="92075" bIns="46038">
                <a:spAutoFit/>
              </a:bodyPr>
              <a:lstStyle/>
              <a:p>
                <a:pPr defTabSz="762000" eaLnBrk="0" fontAlgn="base" hangingPunct="0">
                  <a:spcBef>
                    <a:spcPct val="0"/>
                  </a:spcBef>
                  <a:spcAft>
                    <a:spcPct val="0"/>
                  </a:spcAft>
                </a:pPr>
                <a:r>
                  <a:rPr lang="es-ES_tradnl" sz="1100">
                    <a:solidFill>
                      <a:srgbClr val="000000"/>
                    </a:solidFill>
                    <a:latin typeface="Arial" pitchFamily="34" charset="0"/>
                  </a:rPr>
                  <a:t>IF</a:t>
                </a:r>
              </a:p>
            </p:txBody>
          </p:sp>
          <p:sp>
            <p:nvSpPr>
              <p:cNvPr id="8187" name="Rectangle 1019"/>
              <p:cNvSpPr>
                <a:spLocks noChangeArrowheads="1"/>
              </p:cNvSpPr>
              <p:nvPr/>
            </p:nvSpPr>
            <p:spPr bwMode="auto">
              <a:xfrm>
                <a:off x="2057" y="1700"/>
                <a:ext cx="229" cy="164"/>
              </a:xfrm>
              <a:prstGeom prst="rect">
                <a:avLst/>
              </a:prstGeom>
              <a:noFill/>
              <a:ln w="9525">
                <a:noFill/>
                <a:miter lim="800000"/>
                <a:headEnd/>
                <a:tailEnd/>
              </a:ln>
              <a:effectLst/>
            </p:spPr>
            <p:txBody>
              <a:bodyPr wrap="none" lIns="92075" tIns="46038" rIns="92075" bIns="46038">
                <a:spAutoFit/>
              </a:bodyPr>
              <a:lstStyle/>
              <a:p>
                <a:pPr defTabSz="762000" eaLnBrk="0" fontAlgn="base" hangingPunct="0">
                  <a:spcBef>
                    <a:spcPct val="0"/>
                  </a:spcBef>
                  <a:spcAft>
                    <a:spcPct val="0"/>
                  </a:spcAft>
                </a:pPr>
                <a:r>
                  <a:rPr lang="es-ES_tradnl" sz="1100">
                    <a:solidFill>
                      <a:srgbClr val="000000"/>
                    </a:solidFill>
                    <a:latin typeface="Arial" pitchFamily="34" charset="0"/>
                  </a:rPr>
                  <a:t>ET</a:t>
                </a:r>
              </a:p>
            </p:txBody>
          </p:sp>
          <p:grpSp>
            <p:nvGrpSpPr>
              <p:cNvPr id="7668" name="Group 1020"/>
              <p:cNvGrpSpPr>
                <a:grpSpLocks/>
              </p:cNvGrpSpPr>
              <p:nvPr/>
            </p:nvGrpSpPr>
            <p:grpSpPr bwMode="auto">
              <a:xfrm>
                <a:off x="5020" y="790"/>
                <a:ext cx="458" cy="808"/>
                <a:chOff x="5410" y="747"/>
                <a:chExt cx="485" cy="894"/>
              </a:xfrm>
            </p:grpSpPr>
            <p:sp>
              <p:nvSpPr>
                <p:cNvPr id="8189" name="Line 1021"/>
                <p:cNvSpPr>
                  <a:spLocks noChangeShapeType="1"/>
                </p:cNvSpPr>
                <p:nvPr/>
              </p:nvSpPr>
              <p:spPr bwMode="auto">
                <a:xfrm flipV="1">
                  <a:off x="5683" y="747"/>
                  <a:ext cx="0" cy="886"/>
                </a:xfrm>
                <a:prstGeom prst="line">
                  <a:avLst/>
                </a:prstGeom>
                <a:noFill/>
                <a:ln w="254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8190" name="Line 1022"/>
                <p:cNvSpPr>
                  <a:spLocks noChangeShapeType="1"/>
                </p:cNvSpPr>
                <p:nvPr/>
              </p:nvSpPr>
              <p:spPr bwMode="auto">
                <a:xfrm>
                  <a:off x="5676" y="1612"/>
                  <a:ext cx="0" cy="7"/>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8191" name="Freeform 1023"/>
                <p:cNvSpPr>
                  <a:spLocks/>
                </p:cNvSpPr>
                <p:nvPr/>
              </p:nvSpPr>
              <p:spPr bwMode="auto">
                <a:xfrm>
                  <a:off x="5676" y="1624"/>
                  <a:ext cx="122" cy="17"/>
                </a:xfrm>
                <a:custGeom>
                  <a:avLst/>
                  <a:gdLst/>
                  <a:ahLst/>
                  <a:cxnLst>
                    <a:cxn ang="0">
                      <a:pos x="0" y="0"/>
                    </a:cxn>
                    <a:cxn ang="0">
                      <a:pos x="16" y="0"/>
                    </a:cxn>
                    <a:cxn ang="0">
                      <a:pos x="48" y="0"/>
                    </a:cxn>
                    <a:cxn ang="0">
                      <a:pos x="88" y="0"/>
                    </a:cxn>
                    <a:cxn ang="0">
                      <a:pos x="113" y="16"/>
                    </a:cxn>
                    <a:cxn ang="0">
                      <a:pos x="121" y="16"/>
                    </a:cxn>
                  </a:cxnLst>
                  <a:rect l="0" t="0" r="r" b="b"/>
                  <a:pathLst>
                    <a:path w="122" h="17">
                      <a:moveTo>
                        <a:pt x="0" y="0"/>
                      </a:moveTo>
                      <a:lnTo>
                        <a:pt x="16" y="0"/>
                      </a:lnTo>
                      <a:lnTo>
                        <a:pt x="48" y="0"/>
                      </a:lnTo>
                      <a:lnTo>
                        <a:pt x="88" y="0"/>
                      </a:lnTo>
                      <a:lnTo>
                        <a:pt x="113" y="16"/>
                      </a:lnTo>
                      <a:lnTo>
                        <a:pt x="121" y="16"/>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92" name="Freeform 1024"/>
                <p:cNvSpPr>
                  <a:spLocks/>
                </p:cNvSpPr>
                <p:nvPr/>
              </p:nvSpPr>
              <p:spPr bwMode="auto">
                <a:xfrm>
                  <a:off x="5555" y="1604"/>
                  <a:ext cx="129" cy="20"/>
                </a:xfrm>
                <a:custGeom>
                  <a:avLst/>
                  <a:gdLst/>
                  <a:ahLst/>
                  <a:cxnLst>
                    <a:cxn ang="0">
                      <a:pos x="128" y="6"/>
                    </a:cxn>
                    <a:cxn ang="0">
                      <a:pos x="111" y="6"/>
                    </a:cxn>
                    <a:cxn ang="0">
                      <a:pos x="79" y="0"/>
                    </a:cxn>
                    <a:cxn ang="0">
                      <a:pos x="47" y="6"/>
                    </a:cxn>
                    <a:cxn ang="0">
                      <a:pos x="15" y="12"/>
                    </a:cxn>
                    <a:cxn ang="0">
                      <a:pos x="0" y="19"/>
                    </a:cxn>
                  </a:cxnLst>
                  <a:rect l="0" t="0" r="r" b="b"/>
                  <a:pathLst>
                    <a:path w="129" h="20">
                      <a:moveTo>
                        <a:pt x="128" y="6"/>
                      </a:moveTo>
                      <a:lnTo>
                        <a:pt x="111" y="6"/>
                      </a:lnTo>
                      <a:lnTo>
                        <a:pt x="79" y="0"/>
                      </a:lnTo>
                      <a:lnTo>
                        <a:pt x="47" y="6"/>
                      </a:lnTo>
                      <a:lnTo>
                        <a:pt x="15" y="12"/>
                      </a:lnTo>
                      <a:lnTo>
                        <a:pt x="0" y="19"/>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93" name="Freeform 1025"/>
                <p:cNvSpPr>
                  <a:spLocks/>
                </p:cNvSpPr>
                <p:nvPr/>
              </p:nvSpPr>
              <p:spPr bwMode="auto">
                <a:xfrm>
                  <a:off x="5683" y="1557"/>
                  <a:ext cx="172" cy="74"/>
                </a:xfrm>
                <a:custGeom>
                  <a:avLst/>
                  <a:gdLst/>
                  <a:ahLst/>
                  <a:cxnLst>
                    <a:cxn ang="0">
                      <a:pos x="0" y="20"/>
                    </a:cxn>
                    <a:cxn ang="0">
                      <a:pos x="7" y="14"/>
                    </a:cxn>
                    <a:cxn ang="0">
                      <a:pos x="15" y="7"/>
                    </a:cxn>
                    <a:cxn ang="0">
                      <a:pos x="31" y="0"/>
                    </a:cxn>
                    <a:cxn ang="0">
                      <a:pos x="56" y="0"/>
                    </a:cxn>
                    <a:cxn ang="0">
                      <a:pos x="64" y="7"/>
                    </a:cxn>
                    <a:cxn ang="0">
                      <a:pos x="80" y="20"/>
                    </a:cxn>
                    <a:cxn ang="0">
                      <a:pos x="80" y="27"/>
                    </a:cxn>
                    <a:cxn ang="0">
                      <a:pos x="89" y="41"/>
                    </a:cxn>
                    <a:cxn ang="0">
                      <a:pos x="96" y="54"/>
                    </a:cxn>
                    <a:cxn ang="0">
                      <a:pos x="105" y="59"/>
                    </a:cxn>
                    <a:cxn ang="0">
                      <a:pos x="113" y="66"/>
                    </a:cxn>
                    <a:cxn ang="0">
                      <a:pos x="121" y="73"/>
                    </a:cxn>
                    <a:cxn ang="0">
                      <a:pos x="129" y="73"/>
                    </a:cxn>
                    <a:cxn ang="0">
                      <a:pos x="145" y="73"/>
                    </a:cxn>
                    <a:cxn ang="0">
                      <a:pos x="154" y="73"/>
                    </a:cxn>
                    <a:cxn ang="0">
                      <a:pos x="162" y="66"/>
                    </a:cxn>
                    <a:cxn ang="0">
                      <a:pos x="171" y="66"/>
                    </a:cxn>
                  </a:cxnLst>
                  <a:rect l="0" t="0" r="r" b="b"/>
                  <a:pathLst>
                    <a:path w="172" h="74">
                      <a:moveTo>
                        <a:pt x="0" y="20"/>
                      </a:moveTo>
                      <a:lnTo>
                        <a:pt x="7" y="14"/>
                      </a:lnTo>
                      <a:lnTo>
                        <a:pt x="15" y="7"/>
                      </a:lnTo>
                      <a:lnTo>
                        <a:pt x="31" y="0"/>
                      </a:lnTo>
                      <a:lnTo>
                        <a:pt x="56" y="0"/>
                      </a:lnTo>
                      <a:lnTo>
                        <a:pt x="64" y="7"/>
                      </a:lnTo>
                      <a:lnTo>
                        <a:pt x="80" y="20"/>
                      </a:lnTo>
                      <a:lnTo>
                        <a:pt x="80" y="27"/>
                      </a:lnTo>
                      <a:lnTo>
                        <a:pt x="89" y="41"/>
                      </a:lnTo>
                      <a:lnTo>
                        <a:pt x="96" y="54"/>
                      </a:lnTo>
                      <a:lnTo>
                        <a:pt x="105" y="59"/>
                      </a:lnTo>
                      <a:lnTo>
                        <a:pt x="113" y="66"/>
                      </a:lnTo>
                      <a:lnTo>
                        <a:pt x="121" y="73"/>
                      </a:lnTo>
                      <a:lnTo>
                        <a:pt x="129" y="73"/>
                      </a:lnTo>
                      <a:lnTo>
                        <a:pt x="145" y="73"/>
                      </a:lnTo>
                      <a:lnTo>
                        <a:pt x="154" y="73"/>
                      </a:lnTo>
                      <a:lnTo>
                        <a:pt x="162" y="66"/>
                      </a:lnTo>
                      <a:lnTo>
                        <a:pt x="171" y="66"/>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94" name="Freeform 1026"/>
                <p:cNvSpPr>
                  <a:spLocks/>
                </p:cNvSpPr>
                <p:nvPr/>
              </p:nvSpPr>
              <p:spPr bwMode="auto">
                <a:xfrm>
                  <a:off x="5460" y="1488"/>
                  <a:ext cx="217" cy="130"/>
                </a:xfrm>
                <a:custGeom>
                  <a:avLst/>
                  <a:gdLst/>
                  <a:ahLst/>
                  <a:cxnLst>
                    <a:cxn ang="0">
                      <a:pos x="216" y="0"/>
                    </a:cxn>
                    <a:cxn ang="0">
                      <a:pos x="192" y="7"/>
                    </a:cxn>
                    <a:cxn ang="0">
                      <a:pos x="159" y="20"/>
                    </a:cxn>
                    <a:cxn ang="0">
                      <a:pos x="120" y="41"/>
                    </a:cxn>
                    <a:cxn ang="0">
                      <a:pos x="96" y="61"/>
                    </a:cxn>
                    <a:cxn ang="0">
                      <a:pos x="87" y="68"/>
                    </a:cxn>
                    <a:cxn ang="0">
                      <a:pos x="80" y="75"/>
                    </a:cxn>
                    <a:cxn ang="0">
                      <a:pos x="47" y="102"/>
                    </a:cxn>
                    <a:cxn ang="0">
                      <a:pos x="23" y="115"/>
                    </a:cxn>
                    <a:cxn ang="0">
                      <a:pos x="7" y="129"/>
                    </a:cxn>
                    <a:cxn ang="0">
                      <a:pos x="0" y="129"/>
                    </a:cxn>
                  </a:cxnLst>
                  <a:rect l="0" t="0" r="r" b="b"/>
                  <a:pathLst>
                    <a:path w="217" h="130">
                      <a:moveTo>
                        <a:pt x="216" y="0"/>
                      </a:moveTo>
                      <a:lnTo>
                        <a:pt x="192" y="7"/>
                      </a:lnTo>
                      <a:lnTo>
                        <a:pt x="159" y="20"/>
                      </a:lnTo>
                      <a:lnTo>
                        <a:pt x="120" y="41"/>
                      </a:lnTo>
                      <a:lnTo>
                        <a:pt x="96" y="61"/>
                      </a:lnTo>
                      <a:lnTo>
                        <a:pt x="87" y="68"/>
                      </a:lnTo>
                      <a:lnTo>
                        <a:pt x="80" y="75"/>
                      </a:lnTo>
                      <a:lnTo>
                        <a:pt x="47" y="102"/>
                      </a:lnTo>
                      <a:lnTo>
                        <a:pt x="23" y="115"/>
                      </a:lnTo>
                      <a:lnTo>
                        <a:pt x="7" y="129"/>
                      </a:lnTo>
                      <a:lnTo>
                        <a:pt x="0" y="129"/>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95" name="Freeform 1027"/>
                <p:cNvSpPr>
                  <a:spLocks/>
                </p:cNvSpPr>
                <p:nvPr/>
              </p:nvSpPr>
              <p:spPr bwMode="auto">
                <a:xfrm>
                  <a:off x="5683" y="1570"/>
                  <a:ext cx="196" cy="28"/>
                </a:xfrm>
                <a:custGeom>
                  <a:avLst/>
                  <a:gdLst/>
                  <a:ahLst/>
                  <a:cxnLst>
                    <a:cxn ang="0">
                      <a:pos x="0" y="13"/>
                    </a:cxn>
                    <a:cxn ang="0">
                      <a:pos x="15" y="13"/>
                    </a:cxn>
                    <a:cxn ang="0">
                      <a:pos x="47" y="7"/>
                    </a:cxn>
                    <a:cxn ang="0">
                      <a:pos x="72" y="7"/>
                    </a:cxn>
                    <a:cxn ang="0">
                      <a:pos x="104" y="7"/>
                    </a:cxn>
                    <a:cxn ang="0">
                      <a:pos x="113" y="7"/>
                    </a:cxn>
                    <a:cxn ang="0">
                      <a:pos x="137" y="13"/>
                    </a:cxn>
                    <a:cxn ang="0">
                      <a:pos x="169" y="20"/>
                    </a:cxn>
                    <a:cxn ang="0">
                      <a:pos x="178" y="20"/>
                    </a:cxn>
                    <a:cxn ang="0">
                      <a:pos x="186" y="27"/>
                    </a:cxn>
                    <a:cxn ang="0">
                      <a:pos x="195" y="27"/>
                    </a:cxn>
                    <a:cxn ang="0">
                      <a:pos x="195" y="20"/>
                    </a:cxn>
                    <a:cxn ang="0">
                      <a:pos x="186" y="20"/>
                    </a:cxn>
                    <a:cxn ang="0">
                      <a:pos x="178" y="13"/>
                    </a:cxn>
                    <a:cxn ang="0">
                      <a:pos x="169" y="7"/>
                    </a:cxn>
                    <a:cxn ang="0">
                      <a:pos x="153" y="0"/>
                    </a:cxn>
                    <a:cxn ang="0">
                      <a:pos x="137" y="0"/>
                    </a:cxn>
                    <a:cxn ang="0">
                      <a:pos x="113" y="0"/>
                    </a:cxn>
                    <a:cxn ang="0">
                      <a:pos x="96" y="0"/>
                    </a:cxn>
                    <a:cxn ang="0">
                      <a:pos x="80" y="0"/>
                    </a:cxn>
                    <a:cxn ang="0">
                      <a:pos x="56" y="0"/>
                    </a:cxn>
                    <a:cxn ang="0">
                      <a:pos x="31" y="0"/>
                    </a:cxn>
                    <a:cxn ang="0">
                      <a:pos x="7" y="7"/>
                    </a:cxn>
                  </a:cxnLst>
                  <a:rect l="0" t="0" r="r" b="b"/>
                  <a:pathLst>
                    <a:path w="196" h="28">
                      <a:moveTo>
                        <a:pt x="0" y="13"/>
                      </a:moveTo>
                      <a:lnTo>
                        <a:pt x="15" y="13"/>
                      </a:lnTo>
                      <a:lnTo>
                        <a:pt x="47" y="7"/>
                      </a:lnTo>
                      <a:lnTo>
                        <a:pt x="72" y="7"/>
                      </a:lnTo>
                      <a:lnTo>
                        <a:pt x="104" y="7"/>
                      </a:lnTo>
                      <a:lnTo>
                        <a:pt x="113" y="7"/>
                      </a:lnTo>
                      <a:lnTo>
                        <a:pt x="137" y="13"/>
                      </a:lnTo>
                      <a:lnTo>
                        <a:pt x="169" y="20"/>
                      </a:lnTo>
                      <a:lnTo>
                        <a:pt x="178" y="20"/>
                      </a:lnTo>
                      <a:lnTo>
                        <a:pt x="186" y="27"/>
                      </a:lnTo>
                      <a:lnTo>
                        <a:pt x="195" y="27"/>
                      </a:lnTo>
                      <a:lnTo>
                        <a:pt x="195" y="20"/>
                      </a:lnTo>
                      <a:lnTo>
                        <a:pt x="186" y="20"/>
                      </a:lnTo>
                      <a:lnTo>
                        <a:pt x="178" y="13"/>
                      </a:lnTo>
                      <a:lnTo>
                        <a:pt x="169" y="7"/>
                      </a:lnTo>
                      <a:lnTo>
                        <a:pt x="153" y="0"/>
                      </a:lnTo>
                      <a:lnTo>
                        <a:pt x="137" y="0"/>
                      </a:lnTo>
                      <a:lnTo>
                        <a:pt x="113" y="0"/>
                      </a:lnTo>
                      <a:lnTo>
                        <a:pt x="96" y="0"/>
                      </a:lnTo>
                      <a:lnTo>
                        <a:pt x="80" y="0"/>
                      </a:lnTo>
                      <a:lnTo>
                        <a:pt x="56" y="0"/>
                      </a:lnTo>
                      <a:lnTo>
                        <a:pt x="31" y="0"/>
                      </a:lnTo>
                      <a:lnTo>
                        <a:pt x="7" y="7"/>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96" name="Freeform 1028"/>
                <p:cNvSpPr>
                  <a:spLocks/>
                </p:cNvSpPr>
                <p:nvPr/>
              </p:nvSpPr>
              <p:spPr bwMode="auto">
                <a:xfrm>
                  <a:off x="5676" y="753"/>
                  <a:ext cx="50" cy="547"/>
                </a:xfrm>
                <a:custGeom>
                  <a:avLst/>
                  <a:gdLst/>
                  <a:ahLst/>
                  <a:cxnLst>
                    <a:cxn ang="0">
                      <a:pos x="0" y="128"/>
                    </a:cxn>
                    <a:cxn ang="0">
                      <a:pos x="0" y="114"/>
                    </a:cxn>
                    <a:cxn ang="0">
                      <a:pos x="7" y="87"/>
                    </a:cxn>
                    <a:cxn ang="0">
                      <a:pos x="16" y="60"/>
                    </a:cxn>
                    <a:cxn ang="0">
                      <a:pos x="16" y="47"/>
                    </a:cxn>
                    <a:cxn ang="0">
                      <a:pos x="23" y="20"/>
                    </a:cxn>
                    <a:cxn ang="0">
                      <a:pos x="32" y="6"/>
                    </a:cxn>
                    <a:cxn ang="0">
                      <a:pos x="32" y="0"/>
                    </a:cxn>
                    <a:cxn ang="0">
                      <a:pos x="32" y="6"/>
                    </a:cxn>
                    <a:cxn ang="0">
                      <a:pos x="40" y="20"/>
                    </a:cxn>
                    <a:cxn ang="0">
                      <a:pos x="40" y="27"/>
                    </a:cxn>
                    <a:cxn ang="0">
                      <a:pos x="40" y="40"/>
                    </a:cxn>
                    <a:cxn ang="0">
                      <a:pos x="40" y="60"/>
                    </a:cxn>
                    <a:cxn ang="0">
                      <a:pos x="40" y="94"/>
                    </a:cxn>
                    <a:cxn ang="0">
                      <a:pos x="40" y="135"/>
                    </a:cxn>
                    <a:cxn ang="0">
                      <a:pos x="40" y="169"/>
                    </a:cxn>
                    <a:cxn ang="0">
                      <a:pos x="40" y="188"/>
                    </a:cxn>
                    <a:cxn ang="0">
                      <a:pos x="40" y="209"/>
                    </a:cxn>
                    <a:cxn ang="0">
                      <a:pos x="40" y="249"/>
                    </a:cxn>
                    <a:cxn ang="0">
                      <a:pos x="40" y="289"/>
                    </a:cxn>
                    <a:cxn ang="0">
                      <a:pos x="40" y="330"/>
                    </a:cxn>
                    <a:cxn ang="0">
                      <a:pos x="40" y="364"/>
                    </a:cxn>
                    <a:cxn ang="0">
                      <a:pos x="40" y="404"/>
                    </a:cxn>
                    <a:cxn ang="0">
                      <a:pos x="40" y="438"/>
                    </a:cxn>
                    <a:cxn ang="0">
                      <a:pos x="40" y="464"/>
                    </a:cxn>
                    <a:cxn ang="0">
                      <a:pos x="40" y="478"/>
                    </a:cxn>
                    <a:cxn ang="0">
                      <a:pos x="40" y="491"/>
                    </a:cxn>
                    <a:cxn ang="0">
                      <a:pos x="40" y="512"/>
                    </a:cxn>
                    <a:cxn ang="0">
                      <a:pos x="49" y="531"/>
                    </a:cxn>
                    <a:cxn ang="0">
                      <a:pos x="49" y="546"/>
                    </a:cxn>
                    <a:cxn ang="0">
                      <a:pos x="40" y="546"/>
                    </a:cxn>
                    <a:cxn ang="0">
                      <a:pos x="49" y="531"/>
                    </a:cxn>
                    <a:cxn ang="0">
                      <a:pos x="49" y="525"/>
                    </a:cxn>
                    <a:cxn ang="0">
                      <a:pos x="49" y="518"/>
                    </a:cxn>
                    <a:cxn ang="0">
                      <a:pos x="49" y="505"/>
                    </a:cxn>
                    <a:cxn ang="0">
                      <a:pos x="49" y="464"/>
                    </a:cxn>
                    <a:cxn ang="0">
                      <a:pos x="49" y="425"/>
                    </a:cxn>
                    <a:cxn ang="0">
                      <a:pos x="49" y="384"/>
                    </a:cxn>
                    <a:cxn ang="0">
                      <a:pos x="40" y="357"/>
                    </a:cxn>
                    <a:cxn ang="0">
                      <a:pos x="32" y="330"/>
                    </a:cxn>
                    <a:cxn ang="0">
                      <a:pos x="23" y="283"/>
                    </a:cxn>
                    <a:cxn ang="0">
                      <a:pos x="16" y="229"/>
                    </a:cxn>
                    <a:cxn ang="0">
                      <a:pos x="16" y="182"/>
                    </a:cxn>
                    <a:cxn ang="0">
                      <a:pos x="16" y="155"/>
                    </a:cxn>
                    <a:cxn ang="0">
                      <a:pos x="16" y="142"/>
                    </a:cxn>
                    <a:cxn ang="0">
                      <a:pos x="16" y="121"/>
                    </a:cxn>
                    <a:cxn ang="0">
                      <a:pos x="16" y="100"/>
                    </a:cxn>
                    <a:cxn ang="0">
                      <a:pos x="16" y="87"/>
                    </a:cxn>
                    <a:cxn ang="0">
                      <a:pos x="16" y="74"/>
                    </a:cxn>
                    <a:cxn ang="0">
                      <a:pos x="16" y="67"/>
                    </a:cxn>
                    <a:cxn ang="0">
                      <a:pos x="7" y="54"/>
                    </a:cxn>
                    <a:cxn ang="0">
                      <a:pos x="16" y="60"/>
                    </a:cxn>
                    <a:cxn ang="0">
                      <a:pos x="7" y="60"/>
                    </a:cxn>
                  </a:cxnLst>
                  <a:rect l="0" t="0" r="r" b="b"/>
                  <a:pathLst>
                    <a:path w="50" h="547">
                      <a:moveTo>
                        <a:pt x="0" y="128"/>
                      </a:moveTo>
                      <a:lnTo>
                        <a:pt x="0" y="114"/>
                      </a:lnTo>
                      <a:lnTo>
                        <a:pt x="7" y="87"/>
                      </a:lnTo>
                      <a:lnTo>
                        <a:pt x="16" y="60"/>
                      </a:lnTo>
                      <a:lnTo>
                        <a:pt x="16" y="47"/>
                      </a:lnTo>
                      <a:lnTo>
                        <a:pt x="23" y="20"/>
                      </a:lnTo>
                      <a:lnTo>
                        <a:pt x="32" y="6"/>
                      </a:lnTo>
                      <a:lnTo>
                        <a:pt x="32" y="0"/>
                      </a:lnTo>
                      <a:lnTo>
                        <a:pt x="32" y="6"/>
                      </a:lnTo>
                      <a:lnTo>
                        <a:pt x="40" y="20"/>
                      </a:lnTo>
                      <a:lnTo>
                        <a:pt x="40" y="27"/>
                      </a:lnTo>
                      <a:lnTo>
                        <a:pt x="40" y="40"/>
                      </a:lnTo>
                      <a:lnTo>
                        <a:pt x="40" y="60"/>
                      </a:lnTo>
                      <a:lnTo>
                        <a:pt x="40" y="94"/>
                      </a:lnTo>
                      <a:lnTo>
                        <a:pt x="40" y="135"/>
                      </a:lnTo>
                      <a:lnTo>
                        <a:pt x="40" y="169"/>
                      </a:lnTo>
                      <a:lnTo>
                        <a:pt x="40" y="188"/>
                      </a:lnTo>
                      <a:lnTo>
                        <a:pt x="40" y="209"/>
                      </a:lnTo>
                      <a:lnTo>
                        <a:pt x="40" y="249"/>
                      </a:lnTo>
                      <a:lnTo>
                        <a:pt x="40" y="289"/>
                      </a:lnTo>
                      <a:lnTo>
                        <a:pt x="40" y="330"/>
                      </a:lnTo>
                      <a:lnTo>
                        <a:pt x="40" y="364"/>
                      </a:lnTo>
                      <a:lnTo>
                        <a:pt x="40" y="404"/>
                      </a:lnTo>
                      <a:lnTo>
                        <a:pt x="40" y="438"/>
                      </a:lnTo>
                      <a:lnTo>
                        <a:pt x="40" y="464"/>
                      </a:lnTo>
                      <a:lnTo>
                        <a:pt x="40" y="478"/>
                      </a:lnTo>
                      <a:lnTo>
                        <a:pt x="40" y="491"/>
                      </a:lnTo>
                      <a:lnTo>
                        <a:pt x="40" y="512"/>
                      </a:lnTo>
                      <a:lnTo>
                        <a:pt x="49" y="531"/>
                      </a:lnTo>
                      <a:lnTo>
                        <a:pt x="49" y="546"/>
                      </a:lnTo>
                      <a:lnTo>
                        <a:pt x="40" y="546"/>
                      </a:lnTo>
                      <a:lnTo>
                        <a:pt x="49" y="531"/>
                      </a:lnTo>
                      <a:lnTo>
                        <a:pt x="49" y="525"/>
                      </a:lnTo>
                      <a:lnTo>
                        <a:pt x="49" y="518"/>
                      </a:lnTo>
                      <a:lnTo>
                        <a:pt x="49" y="505"/>
                      </a:lnTo>
                      <a:lnTo>
                        <a:pt x="49" y="464"/>
                      </a:lnTo>
                      <a:lnTo>
                        <a:pt x="49" y="425"/>
                      </a:lnTo>
                      <a:lnTo>
                        <a:pt x="49" y="384"/>
                      </a:lnTo>
                      <a:lnTo>
                        <a:pt x="40" y="357"/>
                      </a:lnTo>
                      <a:lnTo>
                        <a:pt x="32" y="330"/>
                      </a:lnTo>
                      <a:lnTo>
                        <a:pt x="23" y="283"/>
                      </a:lnTo>
                      <a:lnTo>
                        <a:pt x="16" y="229"/>
                      </a:lnTo>
                      <a:lnTo>
                        <a:pt x="16" y="182"/>
                      </a:lnTo>
                      <a:lnTo>
                        <a:pt x="16" y="155"/>
                      </a:lnTo>
                      <a:lnTo>
                        <a:pt x="16" y="142"/>
                      </a:lnTo>
                      <a:lnTo>
                        <a:pt x="16" y="121"/>
                      </a:lnTo>
                      <a:lnTo>
                        <a:pt x="16" y="100"/>
                      </a:lnTo>
                      <a:lnTo>
                        <a:pt x="16" y="87"/>
                      </a:lnTo>
                      <a:lnTo>
                        <a:pt x="16" y="74"/>
                      </a:lnTo>
                      <a:lnTo>
                        <a:pt x="16" y="67"/>
                      </a:lnTo>
                      <a:lnTo>
                        <a:pt x="7" y="54"/>
                      </a:lnTo>
                      <a:lnTo>
                        <a:pt x="16" y="60"/>
                      </a:lnTo>
                      <a:lnTo>
                        <a:pt x="7" y="6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197" name="Line 1029"/>
                <p:cNvSpPr>
                  <a:spLocks noChangeShapeType="1"/>
                </p:cNvSpPr>
                <p:nvPr/>
              </p:nvSpPr>
              <p:spPr bwMode="auto">
                <a:xfrm>
                  <a:off x="5813" y="1049"/>
                  <a:ext cx="19" cy="0"/>
                </a:xfrm>
                <a:prstGeom prst="line">
                  <a:avLst/>
                </a:prstGeom>
                <a:noFill/>
                <a:ln w="127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8198" name="Line 1030"/>
                <p:cNvSpPr>
                  <a:spLocks noChangeShapeType="1"/>
                </p:cNvSpPr>
                <p:nvPr/>
              </p:nvSpPr>
              <p:spPr bwMode="auto">
                <a:xfrm flipH="1" flipV="1">
                  <a:off x="5565" y="828"/>
                  <a:ext cx="24" cy="696"/>
                </a:xfrm>
                <a:prstGeom prst="line">
                  <a:avLst/>
                </a:prstGeom>
                <a:noFill/>
                <a:ln w="254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8199" name="Freeform 1031"/>
                <p:cNvSpPr>
                  <a:spLocks/>
                </p:cNvSpPr>
                <p:nvPr/>
              </p:nvSpPr>
              <p:spPr bwMode="auto">
                <a:xfrm>
                  <a:off x="5588" y="1489"/>
                  <a:ext cx="185" cy="17"/>
                </a:xfrm>
                <a:custGeom>
                  <a:avLst/>
                  <a:gdLst/>
                  <a:ahLst/>
                  <a:cxnLst>
                    <a:cxn ang="0">
                      <a:pos x="0" y="8"/>
                    </a:cxn>
                    <a:cxn ang="0">
                      <a:pos x="7" y="8"/>
                    </a:cxn>
                    <a:cxn ang="0">
                      <a:pos x="30" y="0"/>
                    </a:cxn>
                    <a:cxn ang="0">
                      <a:pos x="62" y="0"/>
                    </a:cxn>
                    <a:cxn ang="0">
                      <a:pos x="95" y="0"/>
                    </a:cxn>
                    <a:cxn ang="0">
                      <a:pos x="119" y="0"/>
                    </a:cxn>
                    <a:cxn ang="0">
                      <a:pos x="126" y="0"/>
                    </a:cxn>
                    <a:cxn ang="0">
                      <a:pos x="151" y="0"/>
                    </a:cxn>
                    <a:cxn ang="0">
                      <a:pos x="159" y="0"/>
                    </a:cxn>
                    <a:cxn ang="0">
                      <a:pos x="175" y="0"/>
                    </a:cxn>
                    <a:cxn ang="0">
                      <a:pos x="184" y="0"/>
                    </a:cxn>
                    <a:cxn ang="0">
                      <a:pos x="175" y="0"/>
                    </a:cxn>
                    <a:cxn ang="0">
                      <a:pos x="159" y="0"/>
                    </a:cxn>
                    <a:cxn ang="0">
                      <a:pos x="126" y="8"/>
                    </a:cxn>
                    <a:cxn ang="0">
                      <a:pos x="111" y="8"/>
                    </a:cxn>
                    <a:cxn ang="0">
                      <a:pos x="95" y="8"/>
                    </a:cxn>
                    <a:cxn ang="0">
                      <a:pos x="38" y="16"/>
                    </a:cxn>
                    <a:cxn ang="0">
                      <a:pos x="15" y="16"/>
                    </a:cxn>
                  </a:cxnLst>
                  <a:rect l="0" t="0" r="r" b="b"/>
                  <a:pathLst>
                    <a:path w="185" h="17">
                      <a:moveTo>
                        <a:pt x="0" y="8"/>
                      </a:moveTo>
                      <a:lnTo>
                        <a:pt x="7" y="8"/>
                      </a:lnTo>
                      <a:lnTo>
                        <a:pt x="30" y="0"/>
                      </a:lnTo>
                      <a:lnTo>
                        <a:pt x="62" y="0"/>
                      </a:lnTo>
                      <a:lnTo>
                        <a:pt x="95" y="0"/>
                      </a:lnTo>
                      <a:lnTo>
                        <a:pt x="119" y="0"/>
                      </a:lnTo>
                      <a:lnTo>
                        <a:pt x="126" y="0"/>
                      </a:lnTo>
                      <a:lnTo>
                        <a:pt x="151" y="0"/>
                      </a:lnTo>
                      <a:lnTo>
                        <a:pt x="159" y="0"/>
                      </a:lnTo>
                      <a:lnTo>
                        <a:pt x="175" y="0"/>
                      </a:lnTo>
                      <a:lnTo>
                        <a:pt x="184" y="0"/>
                      </a:lnTo>
                      <a:lnTo>
                        <a:pt x="175" y="0"/>
                      </a:lnTo>
                      <a:lnTo>
                        <a:pt x="159" y="0"/>
                      </a:lnTo>
                      <a:lnTo>
                        <a:pt x="126" y="8"/>
                      </a:lnTo>
                      <a:lnTo>
                        <a:pt x="111" y="8"/>
                      </a:lnTo>
                      <a:lnTo>
                        <a:pt x="95" y="8"/>
                      </a:lnTo>
                      <a:lnTo>
                        <a:pt x="38" y="16"/>
                      </a:lnTo>
                      <a:lnTo>
                        <a:pt x="15" y="16"/>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200" name="Freeform 1032"/>
                <p:cNvSpPr>
                  <a:spLocks/>
                </p:cNvSpPr>
                <p:nvPr/>
              </p:nvSpPr>
              <p:spPr bwMode="auto">
                <a:xfrm>
                  <a:off x="5482" y="1380"/>
                  <a:ext cx="115" cy="232"/>
                </a:xfrm>
                <a:custGeom>
                  <a:avLst/>
                  <a:gdLst/>
                  <a:ahLst/>
                  <a:cxnLst>
                    <a:cxn ang="0">
                      <a:pos x="114" y="0"/>
                    </a:cxn>
                    <a:cxn ang="0">
                      <a:pos x="114" y="14"/>
                    </a:cxn>
                    <a:cxn ang="0">
                      <a:pos x="105" y="55"/>
                    </a:cxn>
                    <a:cxn ang="0">
                      <a:pos x="105" y="74"/>
                    </a:cxn>
                    <a:cxn ang="0">
                      <a:pos x="97" y="109"/>
                    </a:cxn>
                    <a:cxn ang="0">
                      <a:pos x="89" y="136"/>
                    </a:cxn>
                    <a:cxn ang="0">
                      <a:pos x="89" y="149"/>
                    </a:cxn>
                    <a:cxn ang="0">
                      <a:pos x="81" y="170"/>
                    </a:cxn>
                    <a:cxn ang="0">
                      <a:pos x="72" y="190"/>
                    </a:cxn>
                    <a:cxn ang="0">
                      <a:pos x="72" y="197"/>
                    </a:cxn>
                    <a:cxn ang="0">
                      <a:pos x="65" y="217"/>
                    </a:cxn>
                    <a:cxn ang="0">
                      <a:pos x="56" y="224"/>
                    </a:cxn>
                    <a:cxn ang="0">
                      <a:pos x="48" y="231"/>
                    </a:cxn>
                    <a:cxn ang="0">
                      <a:pos x="40" y="231"/>
                    </a:cxn>
                    <a:cxn ang="0">
                      <a:pos x="32" y="224"/>
                    </a:cxn>
                    <a:cxn ang="0">
                      <a:pos x="23" y="203"/>
                    </a:cxn>
                    <a:cxn ang="0">
                      <a:pos x="23" y="197"/>
                    </a:cxn>
                    <a:cxn ang="0">
                      <a:pos x="23" y="190"/>
                    </a:cxn>
                    <a:cxn ang="0">
                      <a:pos x="16" y="176"/>
                    </a:cxn>
                    <a:cxn ang="0">
                      <a:pos x="7" y="170"/>
                    </a:cxn>
                    <a:cxn ang="0">
                      <a:pos x="0" y="170"/>
                    </a:cxn>
                    <a:cxn ang="0">
                      <a:pos x="0" y="176"/>
                    </a:cxn>
                    <a:cxn ang="0">
                      <a:pos x="0" y="190"/>
                    </a:cxn>
                    <a:cxn ang="0">
                      <a:pos x="7" y="203"/>
                    </a:cxn>
                    <a:cxn ang="0">
                      <a:pos x="16" y="217"/>
                    </a:cxn>
                    <a:cxn ang="0">
                      <a:pos x="23" y="224"/>
                    </a:cxn>
                    <a:cxn ang="0">
                      <a:pos x="32" y="224"/>
                    </a:cxn>
                    <a:cxn ang="0">
                      <a:pos x="48" y="211"/>
                    </a:cxn>
                    <a:cxn ang="0">
                      <a:pos x="56" y="197"/>
                    </a:cxn>
                    <a:cxn ang="0">
                      <a:pos x="65" y="184"/>
                    </a:cxn>
                    <a:cxn ang="0">
                      <a:pos x="72" y="170"/>
                    </a:cxn>
                    <a:cxn ang="0">
                      <a:pos x="81" y="143"/>
                    </a:cxn>
                    <a:cxn ang="0">
                      <a:pos x="89" y="122"/>
                    </a:cxn>
                    <a:cxn ang="0">
                      <a:pos x="97" y="109"/>
                    </a:cxn>
                    <a:cxn ang="0">
                      <a:pos x="97" y="101"/>
                    </a:cxn>
                    <a:cxn ang="0">
                      <a:pos x="97" y="95"/>
                    </a:cxn>
                    <a:cxn ang="0">
                      <a:pos x="105" y="68"/>
                    </a:cxn>
                    <a:cxn ang="0">
                      <a:pos x="105" y="47"/>
                    </a:cxn>
                    <a:cxn ang="0">
                      <a:pos x="114" y="14"/>
                    </a:cxn>
                    <a:cxn ang="0">
                      <a:pos x="114" y="0"/>
                    </a:cxn>
                  </a:cxnLst>
                  <a:rect l="0" t="0" r="r" b="b"/>
                  <a:pathLst>
                    <a:path w="115" h="232">
                      <a:moveTo>
                        <a:pt x="114" y="0"/>
                      </a:moveTo>
                      <a:lnTo>
                        <a:pt x="114" y="14"/>
                      </a:lnTo>
                      <a:lnTo>
                        <a:pt x="105" y="55"/>
                      </a:lnTo>
                      <a:lnTo>
                        <a:pt x="105" y="74"/>
                      </a:lnTo>
                      <a:lnTo>
                        <a:pt x="97" y="109"/>
                      </a:lnTo>
                      <a:lnTo>
                        <a:pt x="89" y="136"/>
                      </a:lnTo>
                      <a:lnTo>
                        <a:pt x="89" y="149"/>
                      </a:lnTo>
                      <a:lnTo>
                        <a:pt x="81" y="170"/>
                      </a:lnTo>
                      <a:lnTo>
                        <a:pt x="72" y="190"/>
                      </a:lnTo>
                      <a:lnTo>
                        <a:pt x="72" y="197"/>
                      </a:lnTo>
                      <a:lnTo>
                        <a:pt x="65" y="217"/>
                      </a:lnTo>
                      <a:lnTo>
                        <a:pt x="56" y="224"/>
                      </a:lnTo>
                      <a:lnTo>
                        <a:pt x="48" y="231"/>
                      </a:lnTo>
                      <a:lnTo>
                        <a:pt x="40" y="231"/>
                      </a:lnTo>
                      <a:lnTo>
                        <a:pt x="32" y="224"/>
                      </a:lnTo>
                      <a:lnTo>
                        <a:pt x="23" y="203"/>
                      </a:lnTo>
                      <a:lnTo>
                        <a:pt x="23" y="197"/>
                      </a:lnTo>
                      <a:lnTo>
                        <a:pt x="23" y="190"/>
                      </a:lnTo>
                      <a:lnTo>
                        <a:pt x="16" y="176"/>
                      </a:lnTo>
                      <a:lnTo>
                        <a:pt x="7" y="170"/>
                      </a:lnTo>
                      <a:lnTo>
                        <a:pt x="0" y="170"/>
                      </a:lnTo>
                      <a:lnTo>
                        <a:pt x="0" y="176"/>
                      </a:lnTo>
                      <a:lnTo>
                        <a:pt x="0" y="190"/>
                      </a:lnTo>
                      <a:lnTo>
                        <a:pt x="7" y="203"/>
                      </a:lnTo>
                      <a:lnTo>
                        <a:pt x="16" y="217"/>
                      </a:lnTo>
                      <a:lnTo>
                        <a:pt x="23" y="224"/>
                      </a:lnTo>
                      <a:lnTo>
                        <a:pt x="32" y="224"/>
                      </a:lnTo>
                      <a:lnTo>
                        <a:pt x="48" y="211"/>
                      </a:lnTo>
                      <a:lnTo>
                        <a:pt x="56" y="197"/>
                      </a:lnTo>
                      <a:lnTo>
                        <a:pt x="65" y="184"/>
                      </a:lnTo>
                      <a:lnTo>
                        <a:pt x="72" y="170"/>
                      </a:lnTo>
                      <a:lnTo>
                        <a:pt x="81" y="143"/>
                      </a:lnTo>
                      <a:lnTo>
                        <a:pt x="89" y="122"/>
                      </a:lnTo>
                      <a:lnTo>
                        <a:pt x="97" y="109"/>
                      </a:lnTo>
                      <a:lnTo>
                        <a:pt x="97" y="101"/>
                      </a:lnTo>
                      <a:lnTo>
                        <a:pt x="97" y="95"/>
                      </a:lnTo>
                      <a:lnTo>
                        <a:pt x="105" y="68"/>
                      </a:lnTo>
                      <a:lnTo>
                        <a:pt x="105" y="47"/>
                      </a:lnTo>
                      <a:lnTo>
                        <a:pt x="114" y="14"/>
                      </a:lnTo>
                      <a:lnTo>
                        <a:pt x="114" y="0"/>
                      </a:lnTo>
                    </a:path>
                  </a:pathLst>
                </a:custGeom>
                <a:solidFill>
                  <a:srgbClr val="669900"/>
                </a:solidFill>
                <a:ln w="12700" cap="rnd" cmpd="sng">
                  <a:solidFill>
                    <a:srgbClr val="669900"/>
                  </a:solidFill>
                  <a:prstDash val="solid"/>
                  <a:round/>
                  <a:headEnd/>
                  <a:tailEnd/>
                </a:ln>
                <a:effectLst/>
              </p:spPr>
              <p:txBody>
                <a:bodyPr/>
                <a:lstStyle/>
                <a:p>
                  <a:pPr fontAlgn="base">
                    <a:spcBef>
                      <a:spcPct val="0"/>
                    </a:spcBef>
                    <a:spcAft>
                      <a:spcPct val="0"/>
                    </a:spcAft>
                  </a:pPr>
                  <a:endParaRPr lang="es-AR" sz="2400">
                    <a:solidFill>
                      <a:srgbClr val="000000"/>
                    </a:solidFill>
                  </a:endParaRPr>
                </a:p>
              </p:txBody>
            </p:sp>
            <p:sp>
              <p:nvSpPr>
                <p:cNvPr id="8201" name="Freeform 1033"/>
                <p:cNvSpPr>
                  <a:spLocks/>
                </p:cNvSpPr>
                <p:nvPr/>
              </p:nvSpPr>
              <p:spPr bwMode="auto">
                <a:xfrm>
                  <a:off x="5588" y="1110"/>
                  <a:ext cx="56" cy="306"/>
                </a:xfrm>
                <a:custGeom>
                  <a:avLst/>
                  <a:gdLst/>
                  <a:ahLst/>
                  <a:cxnLst>
                    <a:cxn ang="0">
                      <a:pos x="0" y="14"/>
                    </a:cxn>
                    <a:cxn ang="0">
                      <a:pos x="0" y="28"/>
                    </a:cxn>
                    <a:cxn ang="0">
                      <a:pos x="0" y="41"/>
                    </a:cxn>
                    <a:cxn ang="0">
                      <a:pos x="0" y="61"/>
                    </a:cxn>
                    <a:cxn ang="0">
                      <a:pos x="0" y="82"/>
                    </a:cxn>
                    <a:cxn ang="0">
                      <a:pos x="0" y="95"/>
                    </a:cxn>
                    <a:cxn ang="0">
                      <a:pos x="0" y="115"/>
                    </a:cxn>
                    <a:cxn ang="0">
                      <a:pos x="7" y="129"/>
                    </a:cxn>
                    <a:cxn ang="0">
                      <a:pos x="7" y="142"/>
                    </a:cxn>
                    <a:cxn ang="0">
                      <a:pos x="16" y="162"/>
                    </a:cxn>
                    <a:cxn ang="0">
                      <a:pos x="22" y="196"/>
                    </a:cxn>
                    <a:cxn ang="0">
                      <a:pos x="31" y="210"/>
                    </a:cxn>
                    <a:cxn ang="0">
                      <a:pos x="38" y="223"/>
                    </a:cxn>
                    <a:cxn ang="0">
                      <a:pos x="47" y="258"/>
                    </a:cxn>
                    <a:cxn ang="0">
                      <a:pos x="47" y="277"/>
                    </a:cxn>
                    <a:cxn ang="0">
                      <a:pos x="47" y="285"/>
                    </a:cxn>
                    <a:cxn ang="0">
                      <a:pos x="55" y="298"/>
                    </a:cxn>
                    <a:cxn ang="0">
                      <a:pos x="55" y="305"/>
                    </a:cxn>
                    <a:cxn ang="0">
                      <a:pos x="47" y="291"/>
                    </a:cxn>
                    <a:cxn ang="0">
                      <a:pos x="47" y="277"/>
                    </a:cxn>
                    <a:cxn ang="0">
                      <a:pos x="38" y="250"/>
                    </a:cxn>
                    <a:cxn ang="0">
                      <a:pos x="38" y="237"/>
                    </a:cxn>
                    <a:cxn ang="0">
                      <a:pos x="38" y="223"/>
                    </a:cxn>
                    <a:cxn ang="0">
                      <a:pos x="31" y="189"/>
                    </a:cxn>
                    <a:cxn ang="0">
                      <a:pos x="31" y="169"/>
                    </a:cxn>
                    <a:cxn ang="0">
                      <a:pos x="22" y="142"/>
                    </a:cxn>
                    <a:cxn ang="0">
                      <a:pos x="22" y="135"/>
                    </a:cxn>
                    <a:cxn ang="0">
                      <a:pos x="22" y="121"/>
                    </a:cxn>
                    <a:cxn ang="0">
                      <a:pos x="16" y="95"/>
                    </a:cxn>
                    <a:cxn ang="0">
                      <a:pos x="7" y="74"/>
                    </a:cxn>
                    <a:cxn ang="0">
                      <a:pos x="7" y="61"/>
                    </a:cxn>
                    <a:cxn ang="0">
                      <a:pos x="0" y="20"/>
                    </a:cxn>
                    <a:cxn ang="0">
                      <a:pos x="0" y="0"/>
                    </a:cxn>
                  </a:cxnLst>
                  <a:rect l="0" t="0" r="r" b="b"/>
                  <a:pathLst>
                    <a:path w="56" h="306">
                      <a:moveTo>
                        <a:pt x="0" y="14"/>
                      </a:moveTo>
                      <a:lnTo>
                        <a:pt x="0" y="28"/>
                      </a:lnTo>
                      <a:lnTo>
                        <a:pt x="0" y="41"/>
                      </a:lnTo>
                      <a:lnTo>
                        <a:pt x="0" y="61"/>
                      </a:lnTo>
                      <a:lnTo>
                        <a:pt x="0" y="82"/>
                      </a:lnTo>
                      <a:lnTo>
                        <a:pt x="0" y="95"/>
                      </a:lnTo>
                      <a:lnTo>
                        <a:pt x="0" y="115"/>
                      </a:lnTo>
                      <a:lnTo>
                        <a:pt x="7" y="129"/>
                      </a:lnTo>
                      <a:lnTo>
                        <a:pt x="7" y="142"/>
                      </a:lnTo>
                      <a:lnTo>
                        <a:pt x="16" y="162"/>
                      </a:lnTo>
                      <a:lnTo>
                        <a:pt x="22" y="196"/>
                      </a:lnTo>
                      <a:lnTo>
                        <a:pt x="31" y="210"/>
                      </a:lnTo>
                      <a:lnTo>
                        <a:pt x="38" y="223"/>
                      </a:lnTo>
                      <a:lnTo>
                        <a:pt x="47" y="258"/>
                      </a:lnTo>
                      <a:lnTo>
                        <a:pt x="47" y="277"/>
                      </a:lnTo>
                      <a:lnTo>
                        <a:pt x="47" y="285"/>
                      </a:lnTo>
                      <a:lnTo>
                        <a:pt x="55" y="298"/>
                      </a:lnTo>
                      <a:lnTo>
                        <a:pt x="55" y="305"/>
                      </a:lnTo>
                      <a:lnTo>
                        <a:pt x="47" y="291"/>
                      </a:lnTo>
                      <a:lnTo>
                        <a:pt x="47" y="277"/>
                      </a:lnTo>
                      <a:lnTo>
                        <a:pt x="38" y="250"/>
                      </a:lnTo>
                      <a:lnTo>
                        <a:pt x="38" y="237"/>
                      </a:lnTo>
                      <a:lnTo>
                        <a:pt x="38" y="223"/>
                      </a:lnTo>
                      <a:lnTo>
                        <a:pt x="31" y="189"/>
                      </a:lnTo>
                      <a:lnTo>
                        <a:pt x="31" y="169"/>
                      </a:lnTo>
                      <a:lnTo>
                        <a:pt x="22" y="142"/>
                      </a:lnTo>
                      <a:lnTo>
                        <a:pt x="22" y="135"/>
                      </a:lnTo>
                      <a:lnTo>
                        <a:pt x="22" y="121"/>
                      </a:lnTo>
                      <a:lnTo>
                        <a:pt x="16" y="95"/>
                      </a:lnTo>
                      <a:lnTo>
                        <a:pt x="7" y="74"/>
                      </a:lnTo>
                      <a:lnTo>
                        <a:pt x="7" y="61"/>
                      </a:lnTo>
                      <a:lnTo>
                        <a:pt x="0" y="20"/>
                      </a:lnTo>
                      <a:lnTo>
                        <a:pt x="0" y="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202" name="Freeform 1034"/>
                <p:cNvSpPr>
                  <a:spLocks/>
                </p:cNvSpPr>
                <p:nvPr/>
              </p:nvSpPr>
              <p:spPr bwMode="auto">
                <a:xfrm>
                  <a:off x="5548" y="916"/>
                  <a:ext cx="33" cy="371"/>
                </a:xfrm>
                <a:custGeom>
                  <a:avLst/>
                  <a:gdLst/>
                  <a:ahLst/>
                  <a:cxnLst>
                    <a:cxn ang="0">
                      <a:pos x="24" y="47"/>
                    </a:cxn>
                    <a:cxn ang="0">
                      <a:pos x="24" y="60"/>
                    </a:cxn>
                    <a:cxn ang="0">
                      <a:pos x="24" y="80"/>
                    </a:cxn>
                    <a:cxn ang="0">
                      <a:pos x="16" y="107"/>
                    </a:cxn>
                    <a:cxn ang="0">
                      <a:pos x="16" y="127"/>
                    </a:cxn>
                    <a:cxn ang="0">
                      <a:pos x="16" y="147"/>
                    </a:cxn>
                    <a:cxn ang="0">
                      <a:pos x="16" y="161"/>
                    </a:cxn>
                    <a:cxn ang="0">
                      <a:pos x="16" y="174"/>
                    </a:cxn>
                    <a:cxn ang="0">
                      <a:pos x="16" y="181"/>
                    </a:cxn>
                    <a:cxn ang="0">
                      <a:pos x="16" y="188"/>
                    </a:cxn>
                    <a:cxn ang="0">
                      <a:pos x="16" y="208"/>
                    </a:cxn>
                    <a:cxn ang="0">
                      <a:pos x="16" y="241"/>
                    </a:cxn>
                    <a:cxn ang="0">
                      <a:pos x="8" y="262"/>
                    </a:cxn>
                    <a:cxn ang="0">
                      <a:pos x="8" y="283"/>
                    </a:cxn>
                    <a:cxn ang="0">
                      <a:pos x="8" y="315"/>
                    </a:cxn>
                    <a:cxn ang="0">
                      <a:pos x="8" y="336"/>
                    </a:cxn>
                    <a:cxn ang="0">
                      <a:pos x="8" y="342"/>
                    </a:cxn>
                    <a:cxn ang="0">
                      <a:pos x="0" y="363"/>
                    </a:cxn>
                    <a:cxn ang="0">
                      <a:pos x="0" y="370"/>
                    </a:cxn>
                    <a:cxn ang="0">
                      <a:pos x="8" y="349"/>
                    </a:cxn>
                    <a:cxn ang="0">
                      <a:pos x="8" y="342"/>
                    </a:cxn>
                    <a:cxn ang="0">
                      <a:pos x="8" y="329"/>
                    </a:cxn>
                    <a:cxn ang="0">
                      <a:pos x="8" y="322"/>
                    </a:cxn>
                    <a:cxn ang="0">
                      <a:pos x="8" y="309"/>
                    </a:cxn>
                    <a:cxn ang="0">
                      <a:pos x="8" y="296"/>
                    </a:cxn>
                    <a:cxn ang="0">
                      <a:pos x="8" y="276"/>
                    </a:cxn>
                    <a:cxn ang="0">
                      <a:pos x="8" y="262"/>
                    </a:cxn>
                    <a:cxn ang="0">
                      <a:pos x="8" y="249"/>
                    </a:cxn>
                    <a:cxn ang="0">
                      <a:pos x="8" y="228"/>
                    </a:cxn>
                    <a:cxn ang="0">
                      <a:pos x="16" y="188"/>
                    </a:cxn>
                    <a:cxn ang="0">
                      <a:pos x="16" y="161"/>
                    </a:cxn>
                    <a:cxn ang="0">
                      <a:pos x="24" y="127"/>
                    </a:cxn>
                    <a:cxn ang="0">
                      <a:pos x="24" y="120"/>
                    </a:cxn>
                    <a:cxn ang="0">
                      <a:pos x="24" y="107"/>
                    </a:cxn>
                    <a:cxn ang="0">
                      <a:pos x="24" y="86"/>
                    </a:cxn>
                    <a:cxn ang="0">
                      <a:pos x="24" y="54"/>
                    </a:cxn>
                    <a:cxn ang="0">
                      <a:pos x="32" y="13"/>
                    </a:cxn>
                    <a:cxn ang="0">
                      <a:pos x="32" y="0"/>
                    </a:cxn>
                  </a:cxnLst>
                  <a:rect l="0" t="0" r="r" b="b"/>
                  <a:pathLst>
                    <a:path w="33" h="371">
                      <a:moveTo>
                        <a:pt x="24" y="47"/>
                      </a:moveTo>
                      <a:lnTo>
                        <a:pt x="24" y="60"/>
                      </a:lnTo>
                      <a:lnTo>
                        <a:pt x="24" y="80"/>
                      </a:lnTo>
                      <a:lnTo>
                        <a:pt x="16" y="107"/>
                      </a:lnTo>
                      <a:lnTo>
                        <a:pt x="16" y="127"/>
                      </a:lnTo>
                      <a:lnTo>
                        <a:pt x="16" y="147"/>
                      </a:lnTo>
                      <a:lnTo>
                        <a:pt x="16" y="161"/>
                      </a:lnTo>
                      <a:lnTo>
                        <a:pt x="16" y="174"/>
                      </a:lnTo>
                      <a:lnTo>
                        <a:pt x="16" y="181"/>
                      </a:lnTo>
                      <a:lnTo>
                        <a:pt x="16" y="188"/>
                      </a:lnTo>
                      <a:lnTo>
                        <a:pt x="16" y="208"/>
                      </a:lnTo>
                      <a:lnTo>
                        <a:pt x="16" y="241"/>
                      </a:lnTo>
                      <a:lnTo>
                        <a:pt x="8" y="262"/>
                      </a:lnTo>
                      <a:lnTo>
                        <a:pt x="8" y="283"/>
                      </a:lnTo>
                      <a:lnTo>
                        <a:pt x="8" y="315"/>
                      </a:lnTo>
                      <a:lnTo>
                        <a:pt x="8" y="336"/>
                      </a:lnTo>
                      <a:lnTo>
                        <a:pt x="8" y="342"/>
                      </a:lnTo>
                      <a:lnTo>
                        <a:pt x="0" y="363"/>
                      </a:lnTo>
                      <a:lnTo>
                        <a:pt x="0" y="370"/>
                      </a:lnTo>
                      <a:lnTo>
                        <a:pt x="8" y="349"/>
                      </a:lnTo>
                      <a:lnTo>
                        <a:pt x="8" y="342"/>
                      </a:lnTo>
                      <a:lnTo>
                        <a:pt x="8" y="329"/>
                      </a:lnTo>
                      <a:lnTo>
                        <a:pt x="8" y="322"/>
                      </a:lnTo>
                      <a:lnTo>
                        <a:pt x="8" y="309"/>
                      </a:lnTo>
                      <a:lnTo>
                        <a:pt x="8" y="296"/>
                      </a:lnTo>
                      <a:lnTo>
                        <a:pt x="8" y="276"/>
                      </a:lnTo>
                      <a:lnTo>
                        <a:pt x="8" y="262"/>
                      </a:lnTo>
                      <a:lnTo>
                        <a:pt x="8" y="249"/>
                      </a:lnTo>
                      <a:lnTo>
                        <a:pt x="8" y="228"/>
                      </a:lnTo>
                      <a:lnTo>
                        <a:pt x="16" y="188"/>
                      </a:lnTo>
                      <a:lnTo>
                        <a:pt x="16" y="161"/>
                      </a:lnTo>
                      <a:lnTo>
                        <a:pt x="24" y="127"/>
                      </a:lnTo>
                      <a:lnTo>
                        <a:pt x="24" y="120"/>
                      </a:lnTo>
                      <a:lnTo>
                        <a:pt x="24" y="107"/>
                      </a:lnTo>
                      <a:lnTo>
                        <a:pt x="24" y="86"/>
                      </a:lnTo>
                      <a:lnTo>
                        <a:pt x="24" y="54"/>
                      </a:lnTo>
                      <a:lnTo>
                        <a:pt x="32" y="13"/>
                      </a:lnTo>
                      <a:lnTo>
                        <a:pt x="32" y="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203" name="Freeform 1035"/>
                <p:cNvSpPr>
                  <a:spLocks/>
                </p:cNvSpPr>
                <p:nvPr/>
              </p:nvSpPr>
              <p:spPr bwMode="auto">
                <a:xfrm>
                  <a:off x="5410" y="1091"/>
                  <a:ext cx="19" cy="1"/>
                </a:xfrm>
                <a:custGeom>
                  <a:avLst/>
                  <a:gdLst/>
                  <a:ahLst/>
                  <a:cxnLst>
                    <a:cxn ang="0">
                      <a:pos x="18" y="0"/>
                    </a:cxn>
                    <a:cxn ang="0">
                      <a:pos x="0" y="0"/>
                    </a:cxn>
                    <a:cxn ang="0">
                      <a:pos x="0" y="0"/>
                    </a:cxn>
                  </a:cxnLst>
                  <a:rect l="0" t="0" r="r" b="b"/>
                  <a:pathLst>
                    <a:path w="19" h="1">
                      <a:moveTo>
                        <a:pt x="18" y="0"/>
                      </a:moveTo>
                      <a:lnTo>
                        <a:pt x="0" y="0"/>
                      </a:lnTo>
                      <a:lnTo>
                        <a:pt x="0" y="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204" name="Line 1036"/>
                <p:cNvSpPr>
                  <a:spLocks noChangeShapeType="1"/>
                </p:cNvSpPr>
                <p:nvPr/>
              </p:nvSpPr>
              <p:spPr bwMode="auto">
                <a:xfrm flipV="1">
                  <a:off x="5771" y="860"/>
                  <a:ext cx="59" cy="718"/>
                </a:xfrm>
                <a:prstGeom prst="line">
                  <a:avLst/>
                </a:prstGeom>
                <a:noFill/>
                <a:ln w="25400">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sp>
              <p:nvSpPr>
                <p:cNvPr id="8205" name="Freeform 1037"/>
                <p:cNvSpPr>
                  <a:spLocks/>
                </p:cNvSpPr>
                <p:nvPr/>
              </p:nvSpPr>
              <p:spPr bwMode="auto">
                <a:xfrm>
                  <a:off x="5475" y="1537"/>
                  <a:ext cx="298" cy="35"/>
                </a:xfrm>
                <a:custGeom>
                  <a:avLst/>
                  <a:gdLst/>
                  <a:ahLst/>
                  <a:cxnLst>
                    <a:cxn ang="0">
                      <a:pos x="297" y="34"/>
                    </a:cxn>
                    <a:cxn ang="0">
                      <a:pos x="272" y="27"/>
                    </a:cxn>
                    <a:cxn ang="0">
                      <a:pos x="255" y="27"/>
                    </a:cxn>
                    <a:cxn ang="0">
                      <a:pos x="231" y="20"/>
                    </a:cxn>
                    <a:cxn ang="0">
                      <a:pos x="208" y="20"/>
                    </a:cxn>
                    <a:cxn ang="0">
                      <a:pos x="175" y="13"/>
                    </a:cxn>
                    <a:cxn ang="0">
                      <a:pos x="159" y="13"/>
                    </a:cxn>
                    <a:cxn ang="0">
                      <a:pos x="120" y="6"/>
                    </a:cxn>
                    <a:cxn ang="0">
                      <a:pos x="104" y="6"/>
                    </a:cxn>
                    <a:cxn ang="0">
                      <a:pos x="87" y="6"/>
                    </a:cxn>
                    <a:cxn ang="0">
                      <a:pos x="56" y="0"/>
                    </a:cxn>
                    <a:cxn ang="0">
                      <a:pos x="31" y="0"/>
                    </a:cxn>
                    <a:cxn ang="0">
                      <a:pos x="15" y="0"/>
                    </a:cxn>
                    <a:cxn ang="0">
                      <a:pos x="7" y="0"/>
                    </a:cxn>
                    <a:cxn ang="0">
                      <a:pos x="0" y="0"/>
                    </a:cxn>
                    <a:cxn ang="0">
                      <a:pos x="7" y="0"/>
                    </a:cxn>
                    <a:cxn ang="0">
                      <a:pos x="15" y="0"/>
                    </a:cxn>
                    <a:cxn ang="0">
                      <a:pos x="40" y="0"/>
                    </a:cxn>
                    <a:cxn ang="0">
                      <a:pos x="96" y="6"/>
                    </a:cxn>
                    <a:cxn ang="0">
                      <a:pos x="120" y="13"/>
                    </a:cxn>
                    <a:cxn ang="0">
                      <a:pos x="127" y="13"/>
                    </a:cxn>
                    <a:cxn ang="0">
                      <a:pos x="168" y="20"/>
                    </a:cxn>
                    <a:cxn ang="0">
                      <a:pos x="208" y="27"/>
                    </a:cxn>
                    <a:cxn ang="0">
                      <a:pos x="248" y="34"/>
                    </a:cxn>
                    <a:cxn ang="0">
                      <a:pos x="272" y="34"/>
                    </a:cxn>
                  </a:cxnLst>
                  <a:rect l="0" t="0" r="r" b="b"/>
                  <a:pathLst>
                    <a:path w="298" h="35">
                      <a:moveTo>
                        <a:pt x="297" y="34"/>
                      </a:moveTo>
                      <a:lnTo>
                        <a:pt x="272" y="27"/>
                      </a:lnTo>
                      <a:lnTo>
                        <a:pt x="255" y="27"/>
                      </a:lnTo>
                      <a:lnTo>
                        <a:pt x="231" y="20"/>
                      </a:lnTo>
                      <a:lnTo>
                        <a:pt x="208" y="20"/>
                      </a:lnTo>
                      <a:lnTo>
                        <a:pt x="175" y="13"/>
                      </a:lnTo>
                      <a:lnTo>
                        <a:pt x="159" y="13"/>
                      </a:lnTo>
                      <a:lnTo>
                        <a:pt x="120" y="6"/>
                      </a:lnTo>
                      <a:lnTo>
                        <a:pt x="104" y="6"/>
                      </a:lnTo>
                      <a:lnTo>
                        <a:pt x="87" y="6"/>
                      </a:lnTo>
                      <a:lnTo>
                        <a:pt x="56" y="0"/>
                      </a:lnTo>
                      <a:lnTo>
                        <a:pt x="31" y="0"/>
                      </a:lnTo>
                      <a:lnTo>
                        <a:pt x="15" y="0"/>
                      </a:lnTo>
                      <a:lnTo>
                        <a:pt x="7" y="0"/>
                      </a:lnTo>
                      <a:lnTo>
                        <a:pt x="0" y="0"/>
                      </a:lnTo>
                      <a:lnTo>
                        <a:pt x="7" y="0"/>
                      </a:lnTo>
                      <a:lnTo>
                        <a:pt x="15" y="0"/>
                      </a:lnTo>
                      <a:lnTo>
                        <a:pt x="40" y="0"/>
                      </a:lnTo>
                      <a:lnTo>
                        <a:pt x="96" y="6"/>
                      </a:lnTo>
                      <a:lnTo>
                        <a:pt x="120" y="13"/>
                      </a:lnTo>
                      <a:lnTo>
                        <a:pt x="127" y="13"/>
                      </a:lnTo>
                      <a:lnTo>
                        <a:pt x="168" y="20"/>
                      </a:lnTo>
                      <a:lnTo>
                        <a:pt x="208" y="27"/>
                      </a:lnTo>
                      <a:lnTo>
                        <a:pt x="248" y="34"/>
                      </a:lnTo>
                      <a:lnTo>
                        <a:pt x="272" y="34"/>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206" name="Freeform 1038"/>
                <p:cNvSpPr>
                  <a:spLocks/>
                </p:cNvSpPr>
                <p:nvPr/>
              </p:nvSpPr>
              <p:spPr bwMode="auto">
                <a:xfrm>
                  <a:off x="5772" y="1415"/>
                  <a:ext cx="123" cy="210"/>
                </a:xfrm>
                <a:custGeom>
                  <a:avLst/>
                  <a:gdLst/>
                  <a:ahLst/>
                  <a:cxnLst>
                    <a:cxn ang="0">
                      <a:pos x="7" y="6"/>
                    </a:cxn>
                    <a:cxn ang="0">
                      <a:pos x="7" y="20"/>
                    </a:cxn>
                    <a:cxn ang="0">
                      <a:pos x="7" y="47"/>
                    </a:cxn>
                    <a:cxn ang="0">
                      <a:pos x="7" y="74"/>
                    </a:cxn>
                    <a:cxn ang="0">
                      <a:pos x="7" y="94"/>
                    </a:cxn>
                    <a:cxn ang="0">
                      <a:pos x="16" y="121"/>
                    </a:cxn>
                    <a:cxn ang="0">
                      <a:pos x="16" y="142"/>
                    </a:cxn>
                    <a:cxn ang="0">
                      <a:pos x="16" y="149"/>
                    </a:cxn>
                    <a:cxn ang="0">
                      <a:pos x="23" y="169"/>
                    </a:cxn>
                    <a:cxn ang="0">
                      <a:pos x="32" y="182"/>
                    </a:cxn>
                    <a:cxn ang="0">
                      <a:pos x="40" y="196"/>
                    </a:cxn>
                    <a:cxn ang="0">
                      <a:pos x="49" y="209"/>
                    </a:cxn>
                    <a:cxn ang="0">
                      <a:pos x="56" y="209"/>
                    </a:cxn>
                    <a:cxn ang="0">
                      <a:pos x="65" y="209"/>
                    </a:cxn>
                    <a:cxn ang="0">
                      <a:pos x="72" y="202"/>
                    </a:cxn>
                    <a:cxn ang="0">
                      <a:pos x="81" y="196"/>
                    </a:cxn>
                    <a:cxn ang="0">
                      <a:pos x="89" y="182"/>
                    </a:cxn>
                    <a:cxn ang="0">
                      <a:pos x="98" y="176"/>
                    </a:cxn>
                    <a:cxn ang="0">
                      <a:pos x="98" y="169"/>
                    </a:cxn>
                    <a:cxn ang="0">
                      <a:pos x="105" y="162"/>
                    </a:cxn>
                    <a:cxn ang="0">
                      <a:pos x="114" y="162"/>
                    </a:cxn>
                    <a:cxn ang="0">
                      <a:pos x="122" y="169"/>
                    </a:cxn>
                    <a:cxn ang="0">
                      <a:pos x="114" y="182"/>
                    </a:cxn>
                    <a:cxn ang="0">
                      <a:pos x="114" y="189"/>
                    </a:cxn>
                    <a:cxn ang="0">
                      <a:pos x="89" y="202"/>
                    </a:cxn>
                    <a:cxn ang="0">
                      <a:pos x="81" y="202"/>
                    </a:cxn>
                    <a:cxn ang="0">
                      <a:pos x="72" y="202"/>
                    </a:cxn>
                    <a:cxn ang="0">
                      <a:pos x="65" y="202"/>
                    </a:cxn>
                    <a:cxn ang="0">
                      <a:pos x="56" y="202"/>
                    </a:cxn>
                    <a:cxn ang="0">
                      <a:pos x="49" y="189"/>
                    </a:cxn>
                    <a:cxn ang="0">
                      <a:pos x="49" y="182"/>
                    </a:cxn>
                    <a:cxn ang="0">
                      <a:pos x="40" y="169"/>
                    </a:cxn>
                    <a:cxn ang="0">
                      <a:pos x="40" y="162"/>
                    </a:cxn>
                    <a:cxn ang="0">
                      <a:pos x="40" y="155"/>
                    </a:cxn>
                    <a:cxn ang="0">
                      <a:pos x="32" y="135"/>
                    </a:cxn>
                    <a:cxn ang="0">
                      <a:pos x="23" y="115"/>
                    </a:cxn>
                    <a:cxn ang="0">
                      <a:pos x="16" y="94"/>
                    </a:cxn>
                    <a:cxn ang="0">
                      <a:pos x="16" y="88"/>
                    </a:cxn>
                    <a:cxn ang="0">
                      <a:pos x="7" y="67"/>
                    </a:cxn>
                    <a:cxn ang="0">
                      <a:pos x="7" y="47"/>
                    </a:cxn>
                    <a:cxn ang="0">
                      <a:pos x="0" y="13"/>
                    </a:cxn>
                    <a:cxn ang="0">
                      <a:pos x="0" y="0"/>
                    </a:cxn>
                  </a:cxnLst>
                  <a:rect l="0" t="0" r="r" b="b"/>
                  <a:pathLst>
                    <a:path w="123" h="210">
                      <a:moveTo>
                        <a:pt x="7" y="6"/>
                      </a:moveTo>
                      <a:lnTo>
                        <a:pt x="7" y="20"/>
                      </a:lnTo>
                      <a:lnTo>
                        <a:pt x="7" y="47"/>
                      </a:lnTo>
                      <a:lnTo>
                        <a:pt x="7" y="74"/>
                      </a:lnTo>
                      <a:lnTo>
                        <a:pt x="7" y="94"/>
                      </a:lnTo>
                      <a:lnTo>
                        <a:pt x="16" y="121"/>
                      </a:lnTo>
                      <a:lnTo>
                        <a:pt x="16" y="142"/>
                      </a:lnTo>
                      <a:lnTo>
                        <a:pt x="16" y="149"/>
                      </a:lnTo>
                      <a:lnTo>
                        <a:pt x="23" y="169"/>
                      </a:lnTo>
                      <a:lnTo>
                        <a:pt x="32" y="182"/>
                      </a:lnTo>
                      <a:lnTo>
                        <a:pt x="40" y="196"/>
                      </a:lnTo>
                      <a:lnTo>
                        <a:pt x="49" y="209"/>
                      </a:lnTo>
                      <a:lnTo>
                        <a:pt x="56" y="209"/>
                      </a:lnTo>
                      <a:lnTo>
                        <a:pt x="65" y="209"/>
                      </a:lnTo>
                      <a:lnTo>
                        <a:pt x="72" y="202"/>
                      </a:lnTo>
                      <a:lnTo>
                        <a:pt x="81" y="196"/>
                      </a:lnTo>
                      <a:lnTo>
                        <a:pt x="89" y="182"/>
                      </a:lnTo>
                      <a:lnTo>
                        <a:pt x="98" y="176"/>
                      </a:lnTo>
                      <a:lnTo>
                        <a:pt x="98" y="169"/>
                      </a:lnTo>
                      <a:lnTo>
                        <a:pt x="105" y="162"/>
                      </a:lnTo>
                      <a:lnTo>
                        <a:pt x="114" y="162"/>
                      </a:lnTo>
                      <a:lnTo>
                        <a:pt x="122" y="169"/>
                      </a:lnTo>
                      <a:lnTo>
                        <a:pt x="114" y="182"/>
                      </a:lnTo>
                      <a:lnTo>
                        <a:pt x="114" y="189"/>
                      </a:lnTo>
                      <a:lnTo>
                        <a:pt x="89" y="202"/>
                      </a:lnTo>
                      <a:lnTo>
                        <a:pt x="81" y="202"/>
                      </a:lnTo>
                      <a:lnTo>
                        <a:pt x="72" y="202"/>
                      </a:lnTo>
                      <a:lnTo>
                        <a:pt x="65" y="202"/>
                      </a:lnTo>
                      <a:lnTo>
                        <a:pt x="56" y="202"/>
                      </a:lnTo>
                      <a:lnTo>
                        <a:pt x="49" y="189"/>
                      </a:lnTo>
                      <a:lnTo>
                        <a:pt x="49" y="182"/>
                      </a:lnTo>
                      <a:lnTo>
                        <a:pt x="40" y="169"/>
                      </a:lnTo>
                      <a:lnTo>
                        <a:pt x="40" y="162"/>
                      </a:lnTo>
                      <a:lnTo>
                        <a:pt x="40" y="155"/>
                      </a:lnTo>
                      <a:lnTo>
                        <a:pt x="32" y="135"/>
                      </a:lnTo>
                      <a:lnTo>
                        <a:pt x="23" y="115"/>
                      </a:lnTo>
                      <a:lnTo>
                        <a:pt x="16" y="94"/>
                      </a:lnTo>
                      <a:lnTo>
                        <a:pt x="16" y="88"/>
                      </a:lnTo>
                      <a:lnTo>
                        <a:pt x="7" y="67"/>
                      </a:lnTo>
                      <a:lnTo>
                        <a:pt x="7" y="47"/>
                      </a:lnTo>
                      <a:lnTo>
                        <a:pt x="0" y="13"/>
                      </a:lnTo>
                      <a:lnTo>
                        <a:pt x="0" y="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207" name="Freeform 1039"/>
                <p:cNvSpPr>
                  <a:spLocks/>
                </p:cNvSpPr>
                <p:nvPr/>
              </p:nvSpPr>
              <p:spPr bwMode="auto">
                <a:xfrm>
                  <a:off x="5732" y="1172"/>
                  <a:ext cx="66" cy="326"/>
                </a:xfrm>
                <a:custGeom>
                  <a:avLst/>
                  <a:gdLst/>
                  <a:ahLst/>
                  <a:cxnLst>
                    <a:cxn ang="0">
                      <a:pos x="65" y="13"/>
                    </a:cxn>
                    <a:cxn ang="0">
                      <a:pos x="65" y="20"/>
                    </a:cxn>
                    <a:cxn ang="0">
                      <a:pos x="57" y="53"/>
                    </a:cxn>
                    <a:cxn ang="0">
                      <a:pos x="57" y="67"/>
                    </a:cxn>
                    <a:cxn ang="0">
                      <a:pos x="57" y="87"/>
                    </a:cxn>
                    <a:cxn ang="0">
                      <a:pos x="48" y="107"/>
                    </a:cxn>
                    <a:cxn ang="0">
                      <a:pos x="48" y="121"/>
                    </a:cxn>
                    <a:cxn ang="0">
                      <a:pos x="48" y="134"/>
                    </a:cxn>
                    <a:cxn ang="0">
                      <a:pos x="48" y="141"/>
                    </a:cxn>
                    <a:cxn ang="0">
                      <a:pos x="48" y="148"/>
                    </a:cxn>
                    <a:cxn ang="0">
                      <a:pos x="48" y="168"/>
                    </a:cxn>
                    <a:cxn ang="0">
                      <a:pos x="32" y="202"/>
                    </a:cxn>
                    <a:cxn ang="0">
                      <a:pos x="24" y="216"/>
                    </a:cxn>
                    <a:cxn ang="0">
                      <a:pos x="24" y="222"/>
                    </a:cxn>
                    <a:cxn ang="0">
                      <a:pos x="16" y="243"/>
                    </a:cxn>
                    <a:cxn ang="0">
                      <a:pos x="16" y="256"/>
                    </a:cxn>
                    <a:cxn ang="0">
                      <a:pos x="8" y="283"/>
                    </a:cxn>
                    <a:cxn ang="0">
                      <a:pos x="8" y="291"/>
                    </a:cxn>
                    <a:cxn ang="0">
                      <a:pos x="8" y="297"/>
                    </a:cxn>
                    <a:cxn ang="0">
                      <a:pos x="0" y="318"/>
                    </a:cxn>
                    <a:cxn ang="0">
                      <a:pos x="0" y="325"/>
                    </a:cxn>
                    <a:cxn ang="0">
                      <a:pos x="8" y="310"/>
                    </a:cxn>
                    <a:cxn ang="0">
                      <a:pos x="8" y="304"/>
                    </a:cxn>
                    <a:cxn ang="0">
                      <a:pos x="8" y="297"/>
                    </a:cxn>
                    <a:cxn ang="0">
                      <a:pos x="8" y="283"/>
                    </a:cxn>
                    <a:cxn ang="0">
                      <a:pos x="16" y="264"/>
                    </a:cxn>
                    <a:cxn ang="0">
                      <a:pos x="16" y="250"/>
                    </a:cxn>
                    <a:cxn ang="0">
                      <a:pos x="16" y="243"/>
                    </a:cxn>
                    <a:cxn ang="0">
                      <a:pos x="24" y="222"/>
                    </a:cxn>
                    <a:cxn ang="0">
                      <a:pos x="24" y="202"/>
                    </a:cxn>
                    <a:cxn ang="0">
                      <a:pos x="32" y="175"/>
                    </a:cxn>
                    <a:cxn ang="0">
                      <a:pos x="41" y="148"/>
                    </a:cxn>
                    <a:cxn ang="0">
                      <a:pos x="41" y="141"/>
                    </a:cxn>
                    <a:cxn ang="0">
                      <a:pos x="48" y="128"/>
                    </a:cxn>
                    <a:cxn ang="0">
                      <a:pos x="57" y="94"/>
                    </a:cxn>
                    <a:cxn ang="0">
                      <a:pos x="57" y="80"/>
                    </a:cxn>
                    <a:cxn ang="0">
                      <a:pos x="57" y="59"/>
                    </a:cxn>
                    <a:cxn ang="0">
                      <a:pos x="65" y="20"/>
                    </a:cxn>
                    <a:cxn ang="0">
                      <a:pos x="65" y="0"/>
                    </a:cxn>
                  </a:cxnLst>
                  <a:rect l="0" t="0" r="r" b="b"/>
                  <a:pathLst>
                    <a:path w="66" h="326">
                      <a:moveTo>
                        <a:pt x="65" y="13"/>
                      </a:moveTo>
                      <a:lnTo>
                        <a:pt x="65" y="20"/>
                      </a:lnTo>
                      <a:lnTo>
                        <a:pt x="57" y="53"/>
                      </a:lnTo>
                      <a:lnTo>
                        <a:pt x="57" y="67"/>
                      </a:lnTo>
                      <a:lnTo>
                        <a:pt x="57" y="87"/>
                      </a:lnTo>
                      <a:lnTo>
                        <a:pt x="48" y="107"/>
                      </a:lnTo>
                      <a:lnTo>
                        <a:pt x="48" y="121"/>
                      </a:lnTo>
                      <a:lnTo>
                        <a:pt x="48" y="134"/>
                      </a:lnTo>
                      <a:lnTo>
                        <a:pt x="48" y="141"/>
                      </a:lnTo>
                      <a:lnTo>
                        <a:pt x="48" y="148"/>
                      </a:lnTo>
                      <a:lnTo>
                        <a:pt x="48" y="168"/>
                      </a:lnTo>
                      <a:lnTo>
                        <a:pt x="32" y="202"/>
                      </a:lnTo>
                      <a:lnTo>
                        <a:pt x="24" y="216"/>
                      </a:lnTo>
                      <a:lnTo>
                        <a:pt x="24" y="222"/>
                      </a:lnTo>
                      <a:lnTo>
                        <a:pt x="16" y="243"/>
                      </a:lnTo>
                      <a:lnTo>
                        <a:pt x="16" y="256"/>
                      </a:lnTo>
                      <a:lnTo>
                        <a:pt x="8" y="283"/>
                      </a:lnTo>
                      <a:lnTo>
                        <a:pt x="8" y="291"/>
                      </a:lnTo>
                      <a:lnTo>
                        <a:pt x="8" y="297"/>
                      </a:lnTo>
                      <a:lnTo>
                        <a:pt x="0" y="318"/>
                      </a:lnTo>
                      <a:lnTo>
                        <a:pt x="0" y="325"/>
                      </a:lnTo>
                      <a:lnTo>
                        <a:pt x="8" y="310"/>
                      </a:lnTo>
                      <a:lnTo>
                        <a:pt x="8" y="304"/>
                      </a:lnTo>
                      <a:lnTo>
                        <a:pt x="8" y="297"/>
                      </a:lnTo>
                      <a:lnTo>
                        <a:pt x="8" y="283"/>
                      </a:lnTo>
                      <a:lnTo>
                        <a:pt x="16" y="264"/>
                      </a:lnTo>
                      <a:lnTo>
                        <a:pt x="16" y="250"/>
                      </a:lnTo>
                      <a:lnTo>
                        <a:pt x="16" y="243"/>
                      </a:lnTo>
                      <a:lnTo>
                        <a:pt x="24" y="222"/>
                      </a:lnTo>
                      <a:lnTo>
                        <a:pt x="24" y="202"/>
                      </a:lnTo>
                      <a:lnTo>
                        <a:pt x="32" y="175"/>
                      </a:lnTo>
                      <a:lnTo>
                        <a:pt x="41" y="148"/>
                      </a:lnTo>
                      <a:lnTo>
                        <a:pt x="41" y="141"/>
                      </a:lnTo>
                      <a:lnTo>
                        <a:pt x="48" y="128"/>
                      </a:lnTo>
                      <a:lnTo>
                        <a:pt x="57" y="94"/>
                      </a:lnTo>
                      <a:lnTo>
                        <a:pt x="57" y="80"/>
                      </a:lnTo>
                      <a:lnTo>
                        <a:pt x="57" y="59"/>
                      </a:lnTo>
                      <a:lnTo>
                        <a:pt x="65" y="20"/>
                      </a:lnTo>
                      <a:lnTo>
                        <a:pt x="65" y="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208" name="Freeform 1040"/>
                <p:cNvSpPr>
                  <a:spLocks/>
                </p:cNvSpPr>
                <p:nvPr/>
              </p:nvSpPr>
              <p:spPr bwMode="auto">
                <a:xfrm>
                  <a:off x="5813" y="916"/>
                  <a:ext cx="19" cy="398"/>
                </a:xfrm>
                <a:custGeom>
                  <a:avLst/>
                  <a:gdLst/>
                  <a:ahLst/>
                  <a:cxnLst>
                    <a:cxn ang="0">
                      <a:pos x="18" y="47"/>
                    </a:cxn>
                    <a:cxn ang="0">
                      <a:pos x="18" y="61"/>
                    </a:cxn>
                    <a:cxn ang="0">
                      <a:pos x="18" y="87"/>
                    </a:cxn>
                    <a:cxn ang="0">
                      <a:pos x="0" y="113"/>
                    </a:cxn>
                    <a:cxn ang="0">
                      <a:pos x="0" y="134"/>
                    </a:cxn>
                    <a:cxn ang="0">
                      <a:pos x="0" y="155"/>
                    </a:cxn>
                    <a:cxn ang="0">
                      <a:pos x="0" y="175"/>
                    </a:cxn>
                    <a:cxn ang="0">
                      <a:pos x="0" y="188"/>
                    </a:cxn>
                    <a:cxn ang="0">
                      <a:pos x="0" y="195"/>
                    </a:cxn>
                    <a:cxn ang="0">
                      <a:pos x="0" y="202"/>
                    </a:cxn>
                    <a:cxn ang="0">
                      <a:pos x="0" y="222"/>
                    </a:cxn>
                    <a:cxn ang="0">
                      <a:pos x="0" y="263"/>
                    </a:cxn>
                    <a:cxn ang="0">
                      <a:pos x="0" y="276"/>
                    </a:cxn>
                    <a:cxn ang="0">
                      <a:pos x="0" y="297"/>
                    </a:cxn>
                    <a:cxn ang="0">
                      <a:pos x="0" y="336"/>
                    </a:cxn>
                    <a:cxn ang="0">
                      <a:pos x="0" y="356"/>
                    </a:cxn>
                    <a:cxn ang="0">
                      <a:pos x="0" y="397"/>
                    </a:cxn>
                    <a:cxn ang="0">
                      <a:pos x="0" y="383"/>
                    </a:cxn>
                    <a:cxn ang="0">
                      <a:pos x="0" y="370"/>
                    </a:cxn>
                    <a:cxn ang="0">
                      <a:pos x="0" y="363"/>
                    </a:cxn>
                    <a:cxn ang="0">
                      <a:pos x="0" y="350"/>
                    </a:cxn>
                    <a:cxn ang="0">
                      <a:pos x="0" y="343"/>
                    </a:cxn>
                    <a:cxn ang="0">
                      <a:pos x="0" y="329"/>
                    </a:cxn>
                    <a:cxn ang="0">
                      <a:pos x="0" y="309"/>
                    </a:cxn>
                    <a:cxn ang="0">
                      <a:pos x="0" y="297"/>
                    </a:cxn>
                    <a:cxn ang="0">
                      <a:pos x="0" y="276"/>
                    </a:cxn>
                    <a:cxn ang="0">
                      <a:pos x="0" y="263"/>
                    </a:cxn>
                    <a:cxn ang="0">
                      <a:pos x="0" y="242"/>
                    </a:cxn>
                    <a:cxn ang="0">
                      <a:pos x="0" y="202"/>
                    </a:cxn>
                    <a:cxn ang="0">
                      <a:pos x="0" y="168"/>
                    </a:cxn>
                    <a:cxn ang="0">
                      <a:pos x="0" y="141"/>
                    </a:cxn>
                    <a:cxn ang="0">
                      <a:pos x="0" y="127"/>
                    </a:cxn>
                    <a:cxn ang="0">
                      <a:pos x="0" y="121"/>
                    </a:cxn>
                    <a:cxn ang="0">
                      <a:pos x="18" y="87"/>
                    </a:cxn>
                    <a:cxn ang="0">
                      <a:pos x="18" y="54"/>
                    </a:cxn>
                    <a:cxn ang="0">
                      <a:pos x="18" y="20"/>
                    </a:cxn>
                    <a:cxn ang="0">
                      <a:pos x="18" y="0"/>
                    </a:cxn>
                  </a:cxnLst>
                  <a:rect l="0" t="0" r="r" b="b"/>
                  <a:pathLst>
                    <a:path w="19" h="398">
                      <a:moveTo>
                        <a:pt x="18" y="47"/>
                      </a:moveTo>
                      <a:lnTo>
                        <a:pt x="18" y="61"/>
                      </a:lnTo>
                      <a:lnTo>
                        <a:pt x="18" y="87"/>
                      </a:lnTo>
                      <a:lnTo>
                        <a:pt x="0" y="113"/>
                      </a:lnTo>
                      <a:lnTo>
                        <a:pt x="0" y="134"/>
                      </a:lnTo>
                      <a:lnTo>
                        <a:pt x="0" y="155"/>
                      </a:lnTo>
                      <a:lnTo>
                        <a:pt x="0" y="175"/>
                      </a:lnTo>
                      <a:lnTo>
                        <a:pt x="0" y="188"/>
                      </a:lnTo>
                      <a:lnTo>
                        <a:pt x="0" y="195"/>
                      </a:lnTo>
                      <a:lnTo>
                        <a:pt x="0" y="202"/>
                      </a:lnTo>
                      <a:lnTo>
                        <a:pt x="0" y="222"/>
                      </a:lnTo>
                      <a:lnTo>
                        <a:pt x="0" y="263"/>
                      </a:lnTo>
                      <a:lnTo>
                        <a:pt x="0" y="276"/>
                      </a:lnTo>
                      <a:lnTo>
                        <a:pt x="0" y="297"/>
                      </a:lnTo>
                      <a:lnTo>
                        <a:pt x="0" y="336"/>
                      </a:lnTo>
                      <a:lnTo>
                        <a:pt x="0" y="356"/>
                      </a:lnTo>
                      <a:lnTo>
                        <a:pt x="0" y="397"/>
                      </a:lnTo>
                      <a:lnTo>
                        <a:pt x="0" y="383"/>
                      </a:lnTo>
                      <a:lnTo>
                        <a:pt x="0" y="370"/>
                      </a:lnTo>
                      <a:lnTo>
                        <a:pt x="0" y="363"/>
                      </a:lnTo>
                      <a:lnTo>
                        <a:pt x="0" y="350"/>
                      </a:lnTo>
                      <a:lnTo>
                        <a:pt x="0" y="343"/>
                      </a:lnTo>
                      <a:lnTo>
                        <a:pt x="0" y="329"/>
                      </a:lnTo>
                      <a:lnTo>
                        <a:pt x="0" y="309"/>
                      </a:lnTo>
                      <a:lnTo>
                        <a:pt x="0" y="297"/>
                      </a:lnTo>
                      <a:lnTo>
                        <a:pt x="0" y="276"/>
                      </a:lnTo>
                      <a:lnTo>
                        <a:pt x="0" y="263"/>
                      </a:lnTo>
                      <a:lnTo>
                        <a:pt x="0" y="242"/>
                      </a:lnTo>
                      <a:lnTo>
                        <a:pt x="0" y="202"/>
                      </a:lnTo>
                      <a:lnTo>
                        <a:pt x="0" y="168"/>
                      </a:lnTo>
                      <a:lnTo>
                        <a:pt x="0" y="141"/>
                      </a:lnTo>
                      <a:lnTo>
                        <a:pt x="0" y="127"/>
                      </a:lnTo>
                      <a:lnTo>
                        <a:pt x="0" y="121"/>
                      </a:lnTo>
                      <a:lnTo>
                        <a:pt x="18" y="87"/>
                      </a:lnTo>
                      <a:lnTo>
                        <a:pt x="18" y="54"/>
                      </a:lnTo>
                      <a:lnTo>
                        <a:pt x="18" y="20"/>
                      </a:lnTo>
                      <a:lnTo>
                        <a:pt x="18" y="0"/>
                      </a:lnTo>
                    </a:path>
                  </a:pathLst>
                </a:custGeom>
                <a:solidFill>
                  <a:srgbClr val="669900"/>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209" name="Freeform 1041"/>
                <p:cNvSpPr>
                  <a:spLocks/>
                </p:cNvSpPr>
                <p:nvPr/>
              </p:nvSpPr>
              <p:spPr bwMode="auto">
                <a:xfrm>
                  <a:off x="5596" y="1497"/>
                  <a:ext cx="88" cy="102"/>
                </a:xfrm>
                <a:custGeom>
                  <a:avLst/>
                  <a:gdLst/>
                  <a:ahLst/>
                  <a:cxnLst>
                    <a:cxn ang="0">
                      <a:pos x="87" y="101"/>
                    </a:cxn>
                    <a:cxn ang="0">
                      <a:pos x="78" y="94"/>
                    </a:cxn>
                    <a:cxn ang="0">
                      <a:pos x="54" y="67"/>
                    </a:cxn>
                    <a:cxn ang="0">
                      <a:pos x="38" y="54"/>
                    </a:cxn>
                    <a:cxn ang="0">
                      <a:pos x="22" y="40"/>
                    </a:cxn>
                    <a:cxn ang="0">
                      <a:pos x="14" y="27"/>
                    </a:cxn>
                    <a:cxn ang="0">
                      <a:pos x="7" y="13"/>
                    </a:cxn>
                    <a:cxn ang="0">
                      <a:pos x="0" y="6"/>
                    </a:cxn>
                    <a:cxn ang="0">
                      <a:pos x="0" y="0"/>
                    </a:cxn>
                  </a:cxnLst>
                  <a:rect l="0" t="0" r="r" b="b"/>
                  <a:pathLst>
                    <a:path w="88" h="102">
                      <a:moveTo>
                        <a:pt x="87" y="101"/>
                      </a:moveTo>
                      <a:lnTo>
                        <a:pt x="78" y="94"/>
                      </a:lnTo>
                      <a:lnTo>
                        <a:pt x="54" y="67"/>
                      </a:lnTo>
                      <a:lnTo>
                        <a:pt x="38" y="54"/>
                      </a:lnTo>
                      <a:lnTo>
                        <a:pt x="22" y="40"/>
                      </a:lnTo>
                      <a:lnTo>
                        <a:pt x="14" y="27"/>
                      </a:lnTo>
                      <a:lnTo>
                        <a:pt x="7" y="13"/>
                      </a:lnTo>
                      <a:lnTo>
                        <a:pt x="0" y="6"/>
                      </a:lnTo>
                      <a:lnTo>
                        <a:pt x="0" y="0"/>
                      </a:lnTo>
                    </a:path>
                  </a:pathLst>
                </a:custGeom>
                <a:solidFill>
                  <a:srgbClr val="669900"/>
                </a:solidFill>
                <a:ln w="254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grpSp>
          <p:sp>
            <p:nvSpPr>
              <p:cNvPr id="8210" name="Freeform 1042"/>
              <p:cNvSpPr>
                <a:spLocks/>
              </p:cNvSpPr>
              <p:nvPr/>
            </p:nvSpPr>
            <p:spPr bwMode="auto">
              <a:xfrm>
                <a:off x="3260" y="440"/>
                <a:ext cx="443" cy="245"/>
              </a:xfrm>
              <a:custGeom>
                <a:avLst/>
                <a:gdLst/>
                <a:ahLst/>
                <a:cxnLst>
                  <a:cxn ang="0">
                    <a:pos x="469" y="266"/>
                  </a:cxn>
                  <a:cxn ang="0">
                    <a:pos x="458" y="257"/>
                  </a:cxn>
                  <a:cxn ang="0">
                    <a:pos x="431" y="241"/>
                  </a:cxn>
                  <a:cxn ang="0">
                    <a:pos x="402" y="225"/>
                  </a:cxn>
                  <a:cxn ang="0">
                    <a:pos x="374" y="205"/>
                  </a:cxn>
                  <a:cxn ang="0">
                    <a:pos x="347" y="192"/>
                  </a:cxn>
                  <a:cxn ang="0">
                    <a:pos x="328" y="183"/>
                  </a:cxn>
                  <a:cxn ang="0">
                    <a:pos x="299" y="170"/>
                  </a:cxn>
                  <a:cxn ang="0">
                    <a:pos x="280" y="160"/>
                  </a:cxn>
                  <a:cxn ang="0">
                    <a:pos x="271" y="157"/>
                  </a:cxn>
                  <a:cxn ang="0">
                    <a:pos x="252" y="151"/>
                  </a:cxn>
                  <a:cxn ang="0">
                    <a:pos x="215" y="135"/>
                  </a:cxn>
                  <a:cxn ang="0">
                    <a:pos x="187" y="118"/>
                  </a:cxn>
                  <a:cxn ang="0">
                    <a:pos x="158" y="106"/>
                  </a:cxn>
                  <a:cxn ang="0">
                    <a:pos x="149" y="99"/>
                  </a:cxn>
                  <a:cxn ang="0">
                    <a:pos x="130" y="86"/>
                  </a:cxn>
                  <a:cxn ang="0">
                    <a:pos x="74" y="54"/>
                  </a:cxn>
                  <a:cxn ang="0">
                    <a:pos x="36" y="35"/>
                  </a:cxn>
                  <a:cxn ang="0">
                    <a:pos x="27" y="28"/>
                  </a:cxn>
                  <a:cxn ang="0">
                    <a:pos x="17" y="22"/>
                  </a:cxn>
                  <a:cxn ang="0">
                    <a:pos x="8" y="16"/>
                  </a:cxn>
                  <a:cxn ang="0">
                    <a:pos x="0" y="9"/>
                  </a:cxn>
                  <a:cxn ang="0">
                    <a:pos x="0" y="6"/>
                  </a:cxn>
                  <a:cxn ang="0">
                    <a:pos x="0" y="3"/>
                  </a:cxn>
                  <a:cxn ang="0">
                    <a:pos x="0" y="0"/>
                  </a:cxn>
                  <a:cxn ang="0">
                    <a:pos x="8" y="0"/>
                  </a:cxn>
                  <a:cxn ang="0">
                    <a:pos x="27" y="3"/>
                  </a:cxn>
                  <a:cxn ang="0">
                    <a:pos x="36" y="6"/>
                  </a:cxn>
                  <a:cxn ang="0">
                    <a:pos x="46" y="12"/>
                  </a:cxn>
                  <a:cxn ang="0">
                    <a:pos x="55" y="19"/>
                  </a:cxn>
                  <a:cxn ang="0">
                    <a:pos x="65" y="25"/>
                  </a:cxn>
                  <a:cxn ang="0">
                    <a:pos x="74" y="32"/>
                  </a:cxn>
                  <a:cxn ang="0">
                    <a:pos x="84" y="45"/>
                  </a:cxn>
                  <a:cxn ang="0">
                    <a:pos x="93" y="51"/>
                  </a:cxn>
                  <a:cxn ang="0">
                    <a:pos x="103" y="64"/>
                  </a:cxn>
                  <a:cxn ang="0">
                    <a:pos x="130" y="90"/>
                  </a:cxn>
                  <a:cxn ang="0">
                    <a:pos x="158" y="115"/>
                  </a:cxn>
                  <a:cxn ang="0">
                    <a:pos x="187" y="141"/>
                  </a:cxn>
                  <a:cxn ang="0">
                    <a:pos x="206" y="154"/>
                  </a:cxn>
                  <a:cxn ang="0">
                    <a:pos x="225" y="170"/>
                  </a:cxn>
                  <a:cxn ang="0">
                    <a:pos x="261" y="192"/>
                  </a:cxn>
                  <a:cxn ang="0">
                    <a:pos x="299" y="212"/>
                  </a:cxn>
                  <a:cxn ang="0">
                    <a:pos x="347" y="228"/>
                  </a:cxn>
                  <a:cxn ang="0">
                    <a:pos x="374" y="237"/>
                  </a:cxn>
                  <a:cxn ang="0">
                    <a:pos x="383" y="241"/>
                  </a:cxn>
                  <a:cxn ang="0">
                    <a:pos x="402" y="247"/>
                  </a:cxn>
                  <a:cxn ang="0">
                    <a:pos x="431" y="253"/>
                  </a:cxn>
                  <a:cxn ang="0">
                    <a:pos x="440" y="257"/>
                  </a:cxn>
                  <a:cxn ang="0">
                    <a:pos x="458" y="263"/>
                  </a:cxn>
                  <a:cxn ang="0">
                    <a:pos x="469" y="266"/>
                  </a:cxn>
                  <a:cxn ang="0">
                    <a:pos x="469" y="270"/>
                  </a:cxn>
                </a:cxnLst>
                <a:rect l="0" t="0" r="r" b="b"/>
                <a:pathLst>
                  <a:path w="470" h="271">
                    <a:moveTo>
                      <a:pt x="469" y="266"/>
                    </a:moveTo>
                    <a:lnTo>
                      <a:pt x="458" y="257"/>
                    </a:lnTo>
                    <a:lnTo>
                      <a:pt x="431" y="241"/>
                    </a:lnTo>
                    <a:lnTo>
                      <a:pt x="402" y="225"/>
                    </a:lnTo>
                    <a:lnTo>
                      <a:pt x="374" y="205"/>
                    </a:lnTo>
                    <a:lnTo>
                      <a:pt x="347" y="192"/>
                    </a:lnTo>
                    <a:lnTo>
                      <a:pt x="328" y="183"/>
                    </a:lnTo>
                    <a:lnTo>
                      <a:pt x="299" y="170"/>
                    </a:lnTo>
                    <a:lnTo>
                      <a:pt x="280" y="160"/>
                    </a:lnTo>
                    <a:lnTo>
                      <a:pt x="271" y="157"/>
                    </a:lnTo>
                    <a:lnTo>
                      <a:pt x="252" y="151"/>
                    </a:lnTo>
                    <a:lnTo>
                      <a:pt x="215" y="135"/>
                    </a:lnTo>
                    <a:lnTo>
                      <a:pt x="187" y="118"/>
                    </a:lnTo>
                    <a:lnTo>
                      <a:pt x="158" y="106"/>
                    </a:lnTo>
                    <a:lnTo>
                      <a:pt x="149" y="99"/>
                    </a:lnTo>
                    <a:lnTo>
                      <a:pt x="130" y="86"/>
                    </a:lnTo>
                    <a:lnTo>
                      <a:pt x="74" y="54"/>
                    </a:lnTo>
                    <a:lnTo>
                      <a:pt x="36" y="35"/>
                    </a:lnTo>
                    <a:lnTo>
                      <a:pt x="27" y="28"/>
                    </a:lnTo>
                    <a:lnTo>
                      <a:pt x="17" y="22"/>
                    </a:lnTo>
                    <a:lnTo>
                      <a:pt x="8" y="16"/>
                    </a:lnTo>
                    <a:lnTo>
                      <a:pt x="0" y="9"/>
                    </a:lnTo>
                    <a:lnTo>
                      <a:pt x="0" y="6"/>
                    </a:lnTo>
                    <a:lnTo>
                      <a:pt x="0" y="3"/>
                    </a:lnTo>
                    <a:lnTo>
                      <a:pt x="0" y="0"/>
                    </a:lnTo>
                    <a:lnTo>
                      <a:pt x="8" y="0"/>
                    </a:lnTo>
                    <a:lnTo>
                      <a:pt x="27" y="3"/>
                    </a:lnTo>
                    <a:lnTo>
                      <a:pt x="36" y="6"/>
                    </a:lnTo>
                    <a:lnTo>
                      <a:pt x="46" y="12"/>
                    </a:lnTo>
                    <a:lnTo>
                      <a:pt x="55" y="19"/>
                    </a:lnTo>
                    <a:lnTo>
                      <a:pt x="65" y="25"/>
                    </a:lnTo>
                    <a:lnTo>
                      <a:pt x="74" y="32"/>
                    </a:lnTo>
                    <a:lnTo>
                      <a:pt x="84" y="45"/>
                    </a:lnTo>
                    <a:lnTo>
                      <a:pt x="93" y="51"/>
                    </a:lnTo>
                    <a:lnTo>
                      <a:pt x="103" y="64"/>
                    </a:lnTo>
                    <a:lnTo>
                      <a:pt x="130" y="90"/>
                    </a:lnTo>
                    <a:lnTo>
                      <a:pt x="158" y="115"/>
                    </a:lnTo>
                    <a:lnTo>
                      <a:pt x="187" y="141"/>
                    </a:lnTo>
                    <a:lnTo>
                      <a:pt x="206" y="154"/>
                    </a:lnTo>
                    <a:lnTo>
                      <a:pt x="225" y="170"/>
                    </a:lnTo>
                    <a:lnTo>
                      <a:pt x="261" y="192"/>
                    </a:lnTo>
                    <a:lnTo>
                      <a:pt x="299" y="212"/>
                    </a:lnTo>
                    <a:lnTo>
                      <a:pt x="347" y="228"/>
                    </a:lnTo>
                    <a:lnTo>
                      <a:pt x="374" y="237"/>
                    </a:lnTo>
                    <a:lnTo>
                      <a:pt x="383" y="241"/>
                    </a:lnTo>
                    <a:lnTo>
                      <a:pt x="402" y="247"/>
                    </a:lnTo>
                    <a:lnTo>
                      <a:pt x="431" y="253"/>
                    </a:lnTo>
                    <a:lnTo>
                      <a:pt x="440" y="257"/>
                    </a:lnTo>
                    <a:lnTo>
                      <a:pt x="458" y="263"/>
                    </a:lnTo>
                    <a:lnTo>
                      <a:pt x="469" y="266"/>
                    </a:lnTo>
                    <a:lnTo>
                      <a:pt x="469" y="270"/>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211" name="Freeform 1043"/>
              <p:cNvSpPr>
                <a:spLocks/>
              </p:cNvSpPr>
              <p:nvPr/>
            </p:nvSpPr>
            <p:spPr bwMode="auto">
              <a:xfrm>
                <a:off x="3751" y="440"/>
                <a:ext cx="395" cy="204"/>
              </a:xfrm>
              <a:custGeom>
                <a:avLst/>
                <a:gdLst/>
                <a:ahLst/>
                <a:cxnLst>
                  <a:cxn ang="0">
                    <a:pos x="417" y="222"/>
                  </a:cxn>
                  <a:cxn ang="0">
                    <a:pos x="408" y="214"/>
                  </a:cxn>
                  <a:cxn ang="0">
                    <a:pos x="383" y="200"/>
                  </a:cxn>
                  <a:cxn ang="0">
                    <a:pos x="357" y="187"/>
                  </a:cxn>
                  <a:cxn ang="0">
                    <a:pos x="333" y="171"/>
                  </a:cxn>
                  <a:cxn ang="0">
                    <a:pos x="308" y="160"/>
                  </a:cxn>
                  <a:cxn ang="0">
                    <a:pos x="291" y="152"/>
                  </a:cxn>
                  <a:cxn ang="0">
                    <a:pos x="266" y="142"/>
                  </a:cxn>
                  <a:cxn ang="0">
                    <a:pos x="249" y="134"/>
                  </a:cxn>
                  <a:cxn ang="0">
                    <a:pos x="241" y="131"/>
                  </a:cxn>
                  <a:cxn ang="0">
                    <a:pos x="224" y="125"/>
                  </a:cxn>
                  <a:cxn ang="0">
                    <a:pos x="191" y="112"/>
                  </a:cxn>
                  <a:cxn ang="0">
                    <a:pos x="166" y="99"/>
                  </a:cxn>
                  <a:cxn ang="0">
                    <a:pos x="140" y="88"/>
                  </a:cxn>
                  <a:cxn ang="0">
                    <a:pos x="133" y="82"/>
                  </a:cxn>
                  <a:cxn ang="0">
                    <a:pos x="116" y="72"/>
                  </a:cxn>
                  <a:cxn ang="0">
                    <a:pos x="65" y="45"/>
                  </a:cxn>
                  <a:cxn ang="0">
                    <a:pos x="32" y="29"/>
                  </a:cxn>
                  <a:cxn ang="0">
                    <a:pos x="24" y="24"/>
                  </a:cxn>
                  <a:cxn ang="0">
                    <a:pos x="15" y="18"/>
                  </a:cxn>
                  <a:cxn ang="0">
                    <a:pos x="7" y="13"/>
                  </a:cxn>
                  <a:cxn ang="0">
                    <a:pos x="0" y="8"/>
                  </a:cxn>
                  <a:cxn ang="0">
                    <a:pos x="0" y="5"/>
                  </a:cxn>
                  <a:cxn ang="0">
                    <a:pos x="0" y="2"/>
                  </a:cxn>
                  <a:cxn ang="0">
                    <a:pos x="0" y="0"/>
                  </a:cxn>
                  <a:cxn ang="0">
                    <a:pos x="7" y="0"/>
                  </a:cxn>
                  <a:cxn ang="0">
                    <a:pos x="24" y="2"/>
                  </a:cxn>
                  <a:cxn ang="0">
                    <a:pos x="32" y="5"/>
                  </a:cxn>
                  <a:cxn ang="0">
                    <a:pos x="41" y="10"/>
                  </a:cxn>
                  <a:cxn ang="0">
                    <a:pos x="49" y="15"/>
                  </a:cxn>
                  <a:cxn ang="0">
                    <a:pos x="58" y="21"/>
                  </a:cxn>
                  <a:cxn ang="0">
                    <a:pos x="65" y="26"/>
                  </a:cxn>
                  <a:cxn ang="0">
                    <a:pos x="74" y="37"/>
                  </a:cxn>
                  <a:cxn ang="0">
                    <a:pos x="82" y="43"/>
                  </a:cxn>
                  <a:cxn ang="0">
                    <a:pos x="91" y="53"/>
                  </a:cxn>
                  <a:cxn ang="0">
                    <a:pos x="116" y="75"/>
                  </a:cxn>
                  <a:cxn ang="0">
                    <a:pos x="140" y="96"/>
                  </a:cxn>
                  <a:cxn ang="0">
                    <a:pos x="166" y="117"/>
                  </a:cxn>
                  <a:cxn ang="0">
                    <a:pos x="183" y="128"/>
                  </a:cxn>
                  <a:cxn ang="0">
                    <a:pos x="200" y="142"/>
                  </a:cxn>
                  <a:cxn ang="0">
                    <a:pos x="232" y="160"/>
                  </a:cxn>
                  <a:cxn ang="0">
                    <a:pos x="266" y="177"/>
                  </a:cxn>
                  <a:cxn ang="0">
                    <a:pos x="308" y="190"/>
                  </a:cxn>
                  <a:cxn ang="0">
                    <a:pos x="333" y="198"/>
                  </a:cxn>
                  <a:cxn ang="0">
                    <a:pos x="340" y="200"/>
                  </a:cxn>
                  <a:cxn ang="0">
                    <a:pos x="357" y="206"/>
                  </a:cxn>
                  <a:cxn ang="0">
                    <a:pos x="383" y="211"/>
                  </a:cxn>
                  <a:cxn ang="0">
                    <a:pos x="391" y="214"/>
                  </a:cxn>
                  <a:cxn ang="0">
                    <a:pos x="408" y="219"/>
                  </a:cxn>
                  <a:cxn ang="0">
                    <a:pos x="417" y="222"/>
                  </a:cxn>
                  <a:cxn ang="0">
                    <a:pos x="417" y="225"/>
                  </a:cxn>
                </a:cxnLst>
                <a:rect l="0" t="0" r="r" b="b"/>
                <a:pathLst>
                  <a:path w="418" h="226">
                    <a:moveTo>
                      <a:pt x="417" y="222"/>
                    </a:moveTo>
                    <a:lnTo>
                      <a:pt x="408" y="214"/>
                    </a:lnTo>
                    <a:lnTo>
                      <a:pt x="383" y="200"/>
                    </a:lnTo>
                    <a:lnTo>
                      <a:pt x="357" y="187"/>
                    </a:lnTo>
                    <a:lnTo>
                      <a:pt x="333" y="171"/>
                    </a:lnTo>
                    <a:lnTo>
                      <a:pt x="308" y="160"/>
                    </a:lnTo>
                    <a:lnTo>
                      <a:pt x="291" y="152"/>
                    </a:lnTo>
                    <a:lnTo>
                      <a:pt x="266" y="142"/>
                    </a:lnTo>
                    <a:lnTo>
                      <a:pt x="249" y="134"/>
                    </a:lnTo>
                    <a:lnTo>
                      <a:pt x="241" y="131"/>
                    </a:lnTo>
                    <a:lnTo>
                      <a:pt x="224" y="125"/>
                    </a:lnTo>
                    <a:lnTo>
                      <a:pt x="191" y="112"/>
                    </a:lnTo>
                    <a:lnTo>
                      <a:pt x="166" y="99"/>
                    </a:lnTo>
                    <a:lnTo>
                      <a:pt x="140" y="88"/>
                    </a:lnTo>
                    <a:lnTo>
                      <a:pt x="133" y="82"/>
                    </a:lnTo>
                    <a:lnTo>
                      <a:pt x="116" y="72"/>
                    </a:lnTo>
                    <a:lnTo>
                      <a:pt x="65" y="45"/>
                    </a:lnTo>
                    <a:lnTo>
                      <a:pt x="32" y="29"/>
                    </a:lnTo>
                    <a:lnTo>
                      <a:pt x="24" y="24"/>
                    </a:lnTo>
                    <a:lnTo>
                      <a:pt x="15" y="18"/>
                    </a:lnTo>
                    <a:lnTo>
                      <a:pt x="7" y="13"/>
                    </a:lnTo>
                    <a:lnTo>
                      <a:pt x="0" y="8"/>
                    </a:lnTo>
                    <a:lnTo>
                      <a:pt x="0" y="5"/>
                    </a:lnTo>
                    <a:lnTo>
                      <a:pt x="0" y="2"/>
                    </a:lnTo>
                    <a:lnTo>
                      <a:pt x="0" y="0"/>
                    </a:lnTo>
                    <a:lnTo>
                      <a:pt x="7" y="0"/>
                    </a:lnTo>
                    <a:lnTo>
                      <a:pt x="24" y="2"/>
                    </a:lnTo>
                    <a:lnTo>
                      <a:pt x="32" y="5"/>
                    </a:lnTo>
                    <a:lnTo>
                      <a:pt x="41" y="10"/>
                    </a:lnTo>
                    <a:lnTo>
                      <a:pt x="49" y="15"/>
                    </a:lnTo>
                    <a:lnTo>
                      <a:pt x="58" y="21"/>
                    </a:lnTo>
                    <a:lnTo>
                      <a:pt x="65" y="26"/>
                    </a:lnTo>
                    <a:lnTo>
                      <a:pt x="74" y="37"/>
                    </a:lnTo>
                    <a:lnTo>
                      <a:pt x="82" y="43"/>
                    </a:lnTo>
                    <a:lnTo>
                      <a:pt x="91" y="53"/>
                    </a:lnTo>
                    <a:lnTo>
                      <a:pt x="116" y="75"/>
                    </a:lnTo>
                    <a:lnTo>
                      <a:pt x="140" y="96"/>
                    </a:lnTo>
                    <a:lnTo>
                      <a:pt x="166" y="117"/>
                    </a:lnTo>
                    <a:lnTo>
                      <a:pt x="183" y="128"/>
                    </a:lnTo>
                    <a:lnTo>
                      <a:pt x="200" y="142"/>
                    </a:lnTo>
                    <a:lnTo>
                      <a:pt x="232" y="160"/>
                    </a:lnTo>
                    <a:lnTo>
                      <a:pt x="266" y="177"/>
                    </a:lnTo>
                    <a:lnTo>
                      <a:pt x="308" y="190"/>
                    </a:lnTo>
                    <a:lnTo>
                      <a:pt x="333" y="198"/>
                    </a:lnTo>
                    <a:lnTo>
                      <a:pt x="340" y="200"/>
                    </a:lnTo>
                    <a:lnTo>
                      <a:pt x="357" y="206"/>
                    </a:lnTo>
                    <a:lnTo>
                      <a:pt x="383" y="211"/>
                    </a:lnTo>
                    <a:lnTo>
                      <a:pt x="391" y="214"/>
                    </a:lnTo>
                    <a:lnTo>
                      <a:pt x="408" y="219"/>
                    </a:lnTo>
                    <a:lnTo>
                      <a:pt x="417" y="222"/>
                    </a:lnTo>
                    <a:lnTo>
                      <a:pt x="417" y="225"/>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sp>
            <p:nvSpPr>
              <p:cNvPr id="8212" name="Freeform 1044"/>
              <p:cNvSpPr>
                <a:spLocks/>
              </p:cNvSpPr>
              <p:nvPr/>
            </p:nvSpPr>
            <p:spPr bwMode="auto">
              <a:xfrm>
                <a:off x="4587" y="440"/>
                <a:ext cx="395" cy="204"/>
              </a:xfrm>
              <a:custGeom>
                <a:avLst/>
                <a:gdLst/>
                <a:ahLst/>
                <a:cxnLst>
                  <a:cxn ang="0">
                    <a:pos x="417" y="222"/>
                  </a:cxn>
                  <a:cxn ang="0">
                    <a:pos x="408" y="214"/>
                  </a:cxn>
                  <a:cxn ang="0">
                    <a:pos x="383" y="200"/>
                  </a:cxn>
                  <a:cxn ang="0">
                    <a:pos x="357" y="187"/>
                  </a:cxn>
                  <a:cxn ang="0">
                    <a:pos x="333" y="171"/>
                  </a:cxn>
                  <a:cxn ang="0">
                    <a:pos x="308" y="160"/>
                  </a:cxn>
                  <a:cxn ang="0">
                    <a:pos x="291" y="152"/>
                  </a:cxn>
                  <a:cxn ang="0">
                    <a:pos x="266" y="142"/>
                  </a:cxn>
                  <a:cxn ang="0">
                    <a:pos x="249" y="134"/>
                  </a:cxn>
                  <a:cxn ang="0">
                    <a:pos x="241" y="131"/>
                  </a:cxn>
                  <a:cxn ang="0">
                    <a:pos x="224" y="125"/>
                  </a:cxn>
                  <a:cxn ang="0">
                    <a:pos x="191" y="112"/>
                  </a:cxn>
                  <a:cxn ang="0">
                    <a:pos x="166" y="99"/>
                  </a:cxn>
                  <a:cxn ang="0">
                    <a:pos x="140" y="88"/>
                  </a:cxn>
                  <a:cxn ang="0">
                    <a:pos x="133" y="82"/>
                  </a:cxn>
                  <a:cxn ang="0">
                    <a:pos x="116" y="72"/>
                  </a:cxn>
                  <a:cxn ang="0">
                    <a:pos x="65" y="45"/>
                  </a:cxn>
                  <a:cxn ang="0">
                    <a:pos x="32" y="29"/>
                  </a:cxn>
                  <a:cxn ang="0">
                    <a:pos x="24" y="24"/>
                  </a:cxn>
                  <a:cxn ang="0">
                    <a:pos x="15" y="18"/>
                  </a:cxn>
                  <a:cxn ang="0">
                    <a:pos x="7" y="13"/>
                  </a:cxn>
                  <a:cxn ang="0">
                    <a:pos x="0" y="8"/>
                  </a:cxn>
                  <a:cxn ang="0">
                    <a:pos x="0" y="5"/>
                  </a:cxn>
                  <a:cxn ang="0">
                    <a:pos x="0" y="2"/>
                  </a:cxn>
                  <a:cxn ang="0">
                    <a:pos x="0" y="0"/>
                  </a:cxn>
                  <a:cxn ang="0">
                    <a:pos x="7" y="0"/>
                  </a:cxn>
                  <a:cxn ang="0">
                    <a:pos x="24" y="2"/>
                  </a:cxn>
                  <a:cxn ang="0">
                    <a:pos x="32" y="5"/>
                  </a:cxn>
                  <a:cxn ang="0">
                    <a:pos x="41" y="10"/>
                  </a:cxn>
                  <a:cxn ang="0">
                    <a:pos x="49" y="15"/>
                  </a:cxn>
                  <a:cxn ang="0">
                    <a:pos x="58" y="21"/>
                  </a:cxn>
                  <a:cxn ang="0">
                    <a:pos x="65" y="26"/>
                  </a:cxn>
                  <a:cxn ang="0">
                    <a:pos x="74" y="37"/>
                  </a:cxn>
                  <a:cxn ang="0">
                    <a:pos x="82" y="43"/>
                  </a:cxn>
                  <a:cxn ang="0">
                    <a:pos x="91" y="53"/>
                  </a:cxn>
                  <a:cxn ang="0">
                    <a:pos x="116" y="75"/>
                  </a:cxn>
                  <a:cxn ang="0">
                    <a:pos x="140" y="96"/>
                  </a:cxn>
                  <a:cxn ang="0">
                    <a:pos x="166" y="117"/>
                  </a:cxn>
                  <a:cxn ang="0">
                    <a:pos x="183" y="128"/>
                  </a:cxn>
                  <a:cxn ang="0">
                    <a:pos x="200" y="142"/>
                  </a:cxn>
                  <a:cxn ang="0">
                    <a:pos x="232" y="160"/>
                  </a:cxn>
                  <a:cxn ang="0">
                    <a:pos x="266" y="177"/>
                  </a:cxn>
                  <a:cxn ang="0">
                    <a:pos x="308" y="190"/>
                  </a:cxn>
                  <a:cxn ang="0">
                    <a:pos x="333" y="198"/>
                  </a:cxn>
                  <a:cxn ang="0">
                    <a:pos x="340" y="200"/>
                  </a:cxn>
                  <a:cxn ang="0">
                    <a:pos x="357" y="206"/>
                  </a:cxn>
                  <a:cxn ang="0">
                    <a:pos x="383" y="211"/>
                  </a:cxn>
                  <a:cxn ang="0">
                    <a:pos x="391" y="214"/>
                  </a:cxn>
                  <a:cxn ang="0">
                    <a:pos x="408" y="219"/>
                  </a:cxn>
                  <a:cxn ang="0">
                    <a:pos x="417" y="222"/>
                  </a:cxn>
                  <a:cxn ang="0">
                    <a:pos x="417" y="225"/>
                  </a:cxn>
                </a:cxnLst>
                <a:rect l="0" t="0" r="r" b="b"/>
                <a:pathLst>
                  <a:path w="418" h="226">
                    <a:moveTo>
                      <a:pt x="417" y="222"/>
                    </a:moveTo>
                    <a:lnTo>
                      <a:pt x="408" y="214"/>
                    </a:lnTo>
                    <a:lnTo>
                      <a:pt x="383" y="200"/>
                    </a:lnTo>
                    <a:lnTo>
                      <a:pt x="357" y="187"/>
                    </a:lnTo>
                    <a:lnTo>
                      <a:pt x="333" y="171"/>
                    </a:lnTo>
                    <a:lnTo>
                      <a:pt x="308" y="160"/>
                    </a:lnTo>
                    <a:lnTo>
                      <a:pt x="291" y="152"/>
                    </a:lnTo>
                    <a:lnTo>
                      <a:pt x="266" y="142"/>
                    </a:lnTo>
                    <a:lnTo>
                      <a:pt x="249" y="134"/>
                    </a:lnTo>
                    <a:lnTo>
                      <a:pt x="241" y="131"/>
                    </a:lnTo>
                    <a:lnTo>
                      <a:pt x="224" y="125"/>
                    </a:lnTo>
                    <a:lnTo>
                      <a:pt x="191" y="112"/>
                    </a:lnTo>
                    <a:lnTo>
                      <a:pt x="166" y="99"/>
                    </a:lnTo>
                    <a:lnTo>
                      <a:pt x="140" y="88"/>
                    </a:lnTo>
                    <a:lnTo>
                      <a:pt x="133" y="82"/>
                    </a:lnTo>
                    <a:lnTo>
                      <a:pt x="116" y="72"/>
                    </a:lnTo>
                    <a:lnTo>
                      <a:pt x="65" y="45"/>
                    </a:lnTo>
                    <a:lnTo>
                      <a:pt x="32" y="29"/>
                    </a:lnTo>
                    <a:lnTo>
                      <a:pt x="24" y="24"/>
                    </a:lnTo>
                    <a:lnTo>
                      <a:pt x="15" y="18"/>
                    </a:lnTo>
                    <a:lnTo>
                      <a:pt x="7" y="13"/>
                    </a:lnTo>
                    <a:lnTo>
                      <a:pt x="0" y="8"/>
                    </a:lnTo>
                    <a:lnTo>
                      <a:pt x="0" y="5"/>
                    </a:lnTo>
                    <a:lnTo>
                      <a:pt x="0" y="2"/>
                    </a:lnTo>
                    <a:lnTo>
                      <a:pt x="0" y="0"/>
                    </a:lnTo>
                    <a:lnTo>
                      <a:pt x="7" y="0"/>
                    </a:lnTo>
                    <a:lnTo>
                      <a:pt x="24" y="2"/>
                    </a:lnTo>
                    <a:lnTo>
                      <a:pt x="32" y="5"/>
                    </a:lnTo>
                    <a:lnTo>
                      <a:pt x="41" y="10"/>
                    </a:lnTo>
                    <a:lnTo>
                      <a:pt x="49" y="15"/>
                    </a:lnTo>
                    <a:lnTo>
                      <a:pt x="58" y="21"/>
                    </a:lnTo>
                    <a:lnTo>
                      <a:pt x="65" y="26"/>
                    </a:lnTo>
                    <a:lnTo>
                      <a:pt x="74" y="37"/>
                    </a:lnTo>
                    <a:lnTo>
                      <a:pt x="82" y="43"/>
                    </a:lnTo>
                    <a:lnTo>
                      <a:pt x="91" y="53"/>
                    </a:lnTo>
                    <a:lnTo>
                      <a:pt x="116" y="75"/>
                    </a:lnTo>
                    <a:lnTo>
                      <a:pt x="140" y="96"/>
                    </a:lnTo>
                    <a:lnTo>
                      <a:pt x="166" y="117"/>
                    </a:lnTo>
                    <a:lnTo>
                      <a:pt x="183" y="128"/>
                    </a:lnTo>
                    <a:lnTo>
                      <a:pt x="200" y="142"/>
                    </a:lnTo>
                    <a:lnTo>
                      <a:pt x="232" y="160"/>
                    </a:lnTo>
                    <a:lnTo>
                      <a:pt x="266" y="177"/>
                    </a:lnTo>
                    <a:lnTo>
                      <a:pt x="308" y="190"/>
                    </a:lnTo>
                    <a:lnTo>
                      <a:pt x="333" y="198"/>
                    </a:lnTo>
                    <a:lnTo>
                      <a:pt x="340" y="200"/>
                    </a:lnTo>
                    <a:lnTo>
                      <a:pt x="357" y="206"/>
                    </a:lnTo>
                    <a:lnTo>
                      <a:pt x="383" y="211"/>
                    </a:lnTo>
                    <a:lnTo>
                      <a:pt x="391" y="214"/>
                    </a:lnTo>
                    <a:lnTo>
                      <a:pt x="408" y="219"/>
                    </a:lnTo>
                    <a:lnTo>
                      <a:pt x="417" y="222"/>
                    </a:lnTo>
                    <a:lnTo>
                      <a:pt x="417" y="225"/>
                    </a:lnTo>
                  </a:path>
                </a:pathLst>
              </a:custGeom>
              <a:solidFill>
                <a:schemeClr val="accent1"/>
              </a:solidFill>
              <a:ln w="12700" cap="rnd" cmpd="sng">
                <a:solidFill>
                  <a:srgbClr val="669900"/>
                </a:solidFill>
                <a:prstDash val="solid"/>
                <a:round/>
                <a:headEnd type="none" w="sm" len="sm"/>
                <a:tailEnd type="none" w="sm" len="sm"/>
              </a:ln>
              <a:effectLst/>
            </p:spPr>
            <p:txBody>
              <a:bodyPr/>
              <a:lstStyle/>
              <a:p>
                <a:pPr fontAlgn="base">
                  <a:spcBef>
                    <a:spcPct val="0"/>
                  </a:spcBef>
                  <a:spcAft>
                    <a:spcPct val="0"/>
                  </a:spcAft>
                </a:pPr>
                <a:endParaRPr lang="es-AR" sz="2400">
                  <a:solidFill>
                    <a:srgbClr val="000000"/>
                  </a:solidFill>
                </a:endParaRPr>
              </a:p>
            </p:txBody>
          </p:sp>
          <p:grpSp>
            <p:nvGrpSpPr>
              <p:cNvPr id="7671" name="Group 1045"/>
              <p:cNvGrpSpPr>
                <a:grpSpLocks/>
              </p:cNvGrpSpPr>
              <p:nvPr/>
            </p:nvGrpSpPr>
            <p:grpSpPr bwMode="auto">
              <a:xfrm>
                <a:off x="3674" y="378"/>
                <a:ext cx="96" cy="50"/>
                <a:chOff x="3983" y="290"/>
                <a:chExt cx="102" cy="55"/>
              </a:xfrm>
            </p:grpSpPr>
            <p:sp>
              <p:nvSpPr>
                <p:cNvPr id="8214" name="Oval 1046"/>
                <p:cNvSpPr>
                  <a:spLocks noChangeArrowheads="1"/>
                </p:cNvSpPr>
                <p:nvPr/>
              </p:nvSpPr>
              <p:spPr bwMode="auto">
                <a:xfrm rot="18540000">
                  <a:off x="3965" y="319"/>
                  <a:ext cx="44" cy="8"/>
                </a:xfrm>
                <a:prstGeom prst="ellipse">
                  <a:avLst/>
                </a:prstGeom>
                <a:solidFill>
                  <a:srgbClr val="FFFF00"/>
                </a:solidFill>
                <a:ln w="12700">
                  <a:solidFill>
                    <a:srgbClr val="CCCC00"/>
                  </a:solidFill>
                  <a:round/>
                  <a:headEnd/>
                  <a:tailEnd/>
                </a:ln>
                <a:effectLst/>
              </p:spPr>
              <p:txBody>
                <a:bodyPr wrap="none" anchor="ctr"/>
                <a:lstStyle/>
                <a:p>
                  <a:pPr fontAlgn="base">
                    <a:spcBef>
                      <a:spcPct val="0"/>
                    </a:spcBef>
                    <a:spcAft>
                      <a:spcPct val="0"/>
                    </a:spcAft>
                  </a:pPr>
                  <a:endParaRPr lang="es-AR" sz="2400">
                    <a:solidFill>
                      <a:srgbClr val="000000"/>
                    </a:solidFill>
                  </a:endParaRPr>
                </a:p>
              </p:txBody>
            </p:sp>
            <p:sp>
              <p:nvSpPr>
                <p:cNvPr id="8215" name="Arc 1047"/>
                <p:cNvSpPr>
                  <a:spLocks/>
                </p:cNvSpPr>
                <p:nvPr/>
              </p:nvSpPr>
              <p:spPr bwMode="auto">
                <a:xfrm rot="18360000">
                  <a:off x="4014" y="271"/>
                  <a:ext cx="52" cy="90"/>
                </a:xfrm>
                <a:custGeom>
                  <a:avLst/>
                  <a:gdLst>
                    <a:gd name="G0" fmla="+- 2992 0 0"/>
                    <a:gd name="G1" fmla="+- 21600 0 0"/>
                    <a:gd name="G2" fmla="+- 21600 0 0"/>
                    <a:gd name="T0" fmla="*/ 0 w 17539"/>
                    <a:gd name="T1" fmla="*/ 208 h 21600"/>
                    <a:gd name="T2" fmla="*/ 17539 w 17539"/>
                    <a:gd name="T3" fmla="*/ 5633 h 21600"/>
                    <a:gd name="T4" fmla="*/ 2992 w 17539"/>
                    <a:gd name="T5" fmla="*/ 21600 h 21600"/>
                  </a:gdLst>
                  <a:ahLst/>
                  <a:cxnLst>
                    <a:cxn ang="0">
                      <a:pos x="T0" y="T1"/>
                    </a:cxn>
                    <a:cxn ang="0">
                      <a:pos x="T2" y="T3"/>
                    </a:cxn>
                    <a:cxn ang="0">
                      <a:pos x="T4" y="T5"/>
                    </a:cxn>
                  </a:cxnLst>
                  <a:rect l="0" t="0" r="r" b="b"/>
                  <a:pathLst>
                    <a:path w="17539" h="21600" fill="none" extrusionOk="0">
                      <a:moveTo>
                        <a:pt x="0" y="208"/>
                      </a:moveTo>
                      <a:cubicBezTo>
                        <a:pt x="991" y="69"/>
                        <a:pt x="1991" y="-1"/>
                        <a:pt x="2992" y="0"/>
                      </a:cubicBezTo>
                      <a:cubicBezTo>
                        <a:pt x="8373" y="0"/>
                        <a:pt x="13560" y="2008"/>
                        <a:pt x="17538" y="5633"/>
                      </a:cubicBezTo>
                    </a:path>
                    <a:path w="17539" h="21600" stroke="0" extrusionOk="0">
                      <a:moveTo>
                        <a:pt x="0" y="208"/>
                      </a:moveTo>
                      <a:cubicBezTo>
                        <a:pt x="991" y="69"/>
                        <a:pt x="1991" y="-1"/>
                        <a:pt x="2992" y="0"/>
                      </a:cubicBezTo>
                      <a:cubicBezTo>
                        <a:pt x="8373" y="0"/>
                        <a:pt x="13560" y="2008"/>
                        <a:pt x="17538" y="5633"/>
                      </a:cubicBezTo>
                      <a:lnTo>
                        <a:pt x="2992" y="21600"/>
                      </a:lnTo>
                      <a:close/>
                    </a:path>
                  </a:pathLst>
                </a:custGeom>
                <a:noFill/>
                <a:ln w="12700" cap="rnd">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674" name="Group 1048"/>
              <p:cNvGrpSpPr>
                <a:grpSpLocks/>
              </p:cNvGrpSpPr>
              <p:nvPr/>
            </p:nvGrpSpPr>
            <p:grpSpPr bwMode="auto">
              <a:xfrm>
                <a:off x="3674" y="418"/>
                <a:ext cx="96" cy="49"/>
                <a:chOff x="3983" y="335"/>
                <a:chExt cx="102" cy="54"/>
              </a:xfrm>
            </p:grpSpPr>
            <p:sp>
              <p:nvSpPr>
                <p:cNvPr id="8217" name="Oval 1049"/>
                <p:cNvSpPr>
                  <a:spLocks noChangeArrowheads="1"/>
                </p:cNvSpPr>
                <p:nvPr/>
              </p:nvSpPr>
              <p:spPr bwMode="auto">
                <a:xfrm rot="18540000">
                  <a:off x="3965" y="363"/>
                  <a:ext cx="44" cy="8"/>
                </a:xfrm>
                <a:prstGeom prst="ellipse">
                  <a:avLst/>
                </a:prstGeom>
                <a:solidFill>
                  <a:srgbClr val="FFFF00"/>
                </a:solidFill>
                <a:ln w="12700">
                  <a:solidFill>
                    <a:srgbClr val="CCCC00"/>
                  </a:solidFill>
                  <a:round/>
                  <a:headEnd/>
                  <a:tailEnd/>
                </a:ln>
                <a:effectLst/>
              </p:spPr>
              <p:txBody>
                <a:bodyPr wrap="none" anchor="ctr"/>
                <a:lstStyle/>
                <a:p>
                  <a:pPr fontAlgn="base">
                    <a:spcBef>
                      <a:spcPct val="0"/>
                    </a:spcBef>
                    <a:spcAft>
                      <a:spcPct val="0"/>
                    </a:spcAft>
                  </a:pPr>
                  <a:endParaRPr lang="es-AR" sz="2400">
                    <a:solidFill>
                      <a:srgbClr val="000000"/>
                    </a:solidFill>
                  </a:endParaRPr>
                </a:p>
              </p:txBody>
            </p:sp>
            <p:sp>
              <p:nvSpPr>
                <p:cNvPr id="8218" name="Arc 1050"/>
                <p:cNvSpPr>
                  <a:spLocks/>
                </p:cNvSpPr>
                <p:nvPr/>
              </p:nvSpPr>
              <p:spPr bwMode="auto">
                <a:xfrm rot="18360000">
                  <a:off x="4014" y="316"/>
                  <a:ext cx="52" cy="90"/>
                </a:xfrm>
                <a:custGeom>
                  <a:avLst/>
                  <a:gdLst>
                    <a:gd name="G0" fmla="+- 2992 0 0"/>
                    <a:gd name="G1" fmla="+- 21600 0 0"/>
                    <a:gd name="G2" fmla="+- 21600 0 0"/>
                    <a:gd name="T0" fmla="*/ 0 w 17539"/>
                    <a:gd name="T1" fmla="*/ 208 h 21600"/>
                    <a:gd name="T2" fmla="*/ 17539 w 17539"/>
                    <a:gd name="T3" fmla="*/ 5633 h 21600"/>
                    <a:gd name="T4" fmla="*/ 2992 w 17539"/>
                    <a:gd name="T5" fmla="*/ 21600 h 21600"/>
                  </a:gdLst>
                  <a:ahLst/>
                  <a:cxnLst>
                    <a:cxn ang="0">
                      <a:pos x="T0" y="T1"/>
                    </a:cxn>
                    <a:cxn ang="0">
                      <a:pos x="T2" y="T3"/>
                    </a:cxn>
                    <a:cxn ang="0">
                      <a:pos x="T4" y="T5"/>
                    </a:cxn>
                  </a:cxnLst>
                  <a:rect l="0" t="0" r="r" b="b"/>
                  <a:pathLst>
                    <a:path w="17539" h="21600" fill="none" extrusionOk="0">
                      <a:moveTo>
                        <a:pt x="0" y="208"/>
                      </a:moveTo>
                      <a:cubicBezTo>
                        <a:pt x="991" y="69"/>
                        <a:pt x="1991" y="-1"/>
                        <a:pt x="2992" y="0"/>
                      </a:cubicBezTo>
                      <a:cubicBezTo>
                        <a:pt x="8373" y="0"/>
                        <a:pt x="13560" y="2008"/>
                        <a:pt x="17538" y="5633"/>
                      </a:cubicBezTo>
                    </a:path>
                    <a:path w="17539" h="21600" stroke="0" extrusionOk="0">
                      <a:moveTo>
                        <a:pt x="0" y="208"/>
                      </a:moveTo>
                      <a:cubicBezTo>
                        <a:pt x="991" y="69"/>
                        <a:pt x="1991" y="-1"/>
                        <a:pt x="2992" y="0"/>
                      </a:cubicBezTo>
                      <a:cubicBezTo>
                        <a:pt x="8373" y="0"/>
                        <a:pt x="13560" y="2008"/>
                        <a:pt x="17538" y="5633"/>
                      </a:cubicBezTo>
                      <a:lnTo>
                        <a:pt x="2992" y="21600"/>
                      </a:lnTo>
                      <a:close/>
                    </a:path>
                  </a:pathLst>
                </a:custGeom>
                <a:noFill/>
                <a:ln w="12700" cap="rnd">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677" name="Group 1051"/>
              <p:cNvGrpSpPr>
                <a:grpSpLocks/>
              </p:cNvGrpSpPr>
              <p:nvPr/>
            </p:nvGrpSpPr>
            <p:grpSpPr bwMode="auto">
              <a:xfrm>
                <a:off x="3674" y="458"/>
                <a:ext cx="96" cy="50"/>
                <a:chOff x="3983" y="379"/>
                <a:chExt cx="102" cy="55"/>
              </a:xfrm>
            </p:grpSpPr>
            <p:sp>
              <p:nvSpPr>
                <p:cNvPr id="8220" name="Oval 1052"/>
                <p:cNvSpPr>
                  <a:spLocks noChangeArrowheads="1"/>
                </p:cNvSpPr>
                <p:nvPr/>
              </p:nvSpPr>
              <p:spPr bwMode="auto">
                <a:xfrm rot="18540000">
                  <a:off x="3965" y="408"/>
                  <a:ext cx="44" cy="8"/>
                </a:xfrm>
                <a:prstGeom prst="ellipse">
                  <a:avLst/>
                </a:prstGeom>
                <a:solidFill>
                  <a:srgbClr val="FFFF00"/>
                </a:solidFill>
                <a:ln w="12700">
                  <a:solidFill>
                    <a:srgbClr val="CCCC00"/>
                  </a:solidFill>
                  <a:round/>
                  <a:headEnd/>
                  <a:tailEnd/>
                </a:ln>
                <a:effectLst/>
              </p:spPr>
              <p:txBody>
                <a:bodyPr wrap="none" anchor="ctr"/>
                <a:lstStyle/>
                <a:p>
                  <a:pPr fontAlgn="base">
                    <a:spcBef>
                      <a:spcPct val="0"/>
                    </a:spcBef>
                    <a:spcAft>
                      <a:spcPct val="0"/>
                    </a:spcAft>
                  </a:pPr>
                  <a:endParaRPr lang="es-AR" sz="2400">
                    <a:solidFill>
                      <a:srgbClr val="000000"/>
                    </a:solidFill>
                  </a:endParaRPr>
                </a:p>
              </p:txBody>
            </p:sp>
            <p:sp>
              <p:nvSpPr>
                <p:cNvPr id="8221" name="Arc 1053"/>
                <p:cNvSpPr>
                  <a:spLocks/>
                </p:cNvSpPr>
                <p:nvPr/>
              </p:nvSpPr>
              <p:spPr bwMode="auto">
                <a:xfrm rot="18360000">
                  <a:off x="4014" y="360"/>
                  <a:ext cx="52" cy="90"/>
                </a:xfrm>
                <a:custGeom>
                  <a:avLst/>
                  <a:gdLst>
                    <a:gd name="G0" fmla="+- 3008 0 0"/>
                    <a:gd name="G1" fmla="+- 21600 0 0"/>
                    <a:gd name="G2" fmla="+- 21600 0 0"/>
                    <a:gd name="T0" fmla="*/ 0 w 17600"/>
                    <a:gd name="T1" fmla="*/ 210 h 21600"/>
                    <a:gd name="T2" fmla="*/ 17600 w 17600"/>
                    <a:gd name="T3" fmla="*/ 5674 h 21600"/>
                    <a:gd name="T4" fmla="*/ 3008 w 17600"/>
                    <a:gd name="T5" fmla="*/ 21600 h 21600"/>
                  </a:gdLst>
                  <a:ahLst/>
                  <a:cxnLst>
                    <a:cxn ang="0">
                      <a:pos x="T0" y="T1"/>
                    </a:cxn>
                    <a:cxn ang="0">
                      <a:pos x="T2" y="T3"/>
                    </a:cxn>
                    <a:cxn ang="0">
                      <a:pos x="T4" y="T5"/>
                    </a:cxn>
                  </a:cxnLst>
                  <a:rect l="0" t="0" r="r" b="b"/>
                  <a:pathLst>
                    <a:path w="17600" h="21600" fill="none" extrusionOk="0">
                      <a:moveTo>
                        <a:pt x="0" y="210"/>
                      </a:moveTo>
                      <a:cubicBezTo>
                        <a:pt x="996" y="70"/>
                        <a:pt x="2001" y="-1"/>
                        <a:pt x="3008" y="0"/>
                      </a:cubicBezTo>
                      <a:cubicBezTo>
                        <a:pt x="8410" y="0"/>
                        <a:pt x="13616" y="2024"/>
                        <a:pt x="17599" y="5674"/>
                      </a:cubicBezTo>
                    </a:path>
                    <a:path w="17600" h="21600" stroke="0" extrusionOk="0">
                      <a:moveTo>
                        <a:pt x="0" y="210"/>
                      </a:moveTo>
                      <a:cubicBezTo>
                        <a:pt x="996" y="70"/>
                        <a:pt x="2001" y="-1"/>
                        <a:pt x="3008" y="0"/>
                      </a:cubicBezTo>
                      <a:cubicBezTo>
                        <a:pt x="8410" y="0"/>
                        <a:pt x="13616" y="2024"/>
                        <a:pt x="17599" y="5674"/>
                      </a:cubicBezTo>
                      <a:lnTo>
                        <a:pt x="3008" y="21600"/>
                      </a:lnTo>
                      <a:close/>
                    </a:path>
                  </a:pathLst>
                </a:custGeom>
                <a:noFill/>
                <a:ln w="12700" cap="rnd">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687" name="Group 1054"/>
              <p:cNvGrpSpPr>
                <a:grpSpLocks/>
              </p:cNvGrpSpPr>
              <p:nvPr/>
            </p:nvGrpSpPr>
            <p:grpSpPr bwMode="auto">
              <a:xfrm>
                <a:off x="3668" y="378"/>
                <a:ext cx="96" cy="50"/>
                <a:chOff x="3976" y="290"/>
                <a:chExt cx="102" cy="55"/>
              </a:xfrm>
            </p:grpSpPr>
            <p:sp>
              <p:nvSpPr>
                <p:cNvPr id="8223" name="Oval 1055"/>
                <p:cNvSpPr>
                  <a:spLocks noChangeArrowheads="1"/>
                </p:cNvSpPr>
                <p:nvPr/>
              </p:nvSpPr>
              <p:spPr bwMode="auto">
                <a:xfrm rot="3060000" flipH="1">
                  <a:off x="4052" y="319"/>
                  <a:ext cx="44" cy="8"/>
                </a:xfrm>
                <a:prstGeom prst="ellipse">
                  <a:avLst/>
                </a:prstGeom>
                <a:solidFill>
                  <a:srgbClr val="FFFF00"/>
                </a:solidFill>
                <a:ln w="12700">
                  <a:solidFill>
                    <a:srgbClr val="CCCC00"/>
                  </a:solidFill>
                  <a:round/>
                  <a:headEnd/>
                  <a:tailEnd/>
                </a:ln>
                <a:effectLst/>
              </p:spPr>
              <p:txBody>
                <a:bodyPr wrap="none" anchor="ctr"/>
                <a:lstStyle/>
                <a:p>
                  <a:pPr fontAlgn="base">
                    <a:spcBef>
                      <a:spcPct val="0"/>
                    </a:spcBef>
                    <a:spcAft>
                      <a:spcPct val="0"/>
                    </a:spcAft>
                  </a:pPr>
                  <a:endParaRPr lang="es-AR" sz="2400">
                    <a:solidFill>
                      <a:srgbClr val="000000"/>
                    </a:solidFill>
                  </a:endParaRPr>
                </a:p>
              </p:txBody>
            </p:sp>
            <p:sp>
              <p:nvSpPr>
                <p:cNvPr id="8224" name="Arc 1056"/>
                <p:cNvSpPr>
                  <a:spLocks/>
                </p:cNvSpPr>
                <p:nvPr/>
              </p:nvSpPr>
              <p:spPr bwMode="auto">
                <a:xfrm rot="3240000">
                  <a:off x="3995" y="271"/>
                  <a:ext cx="52" cy="90"/>
                </a:xfrm>
                <a:custGeom>
                  <a:avLst/>
                  <a:gdLst>
                    <a:gd name="G0" fmla="+- 14729 0 0"/>
                    <a:gd name="G1" fmla="+- 21600 0 0"/>
                    <a:gd name="G2" fmla="+- 21600 0 0"/>
                    <a:gd name="T0" fmla="*/ 0 w 17393"/>
                    <a:gd name="T1" fmla="*/ 5801 h 21600"/>
                    <a:gd name="T2" fmla="*/ 17393 w 17393"/>
                    <a:gd name="T3" fmla="*/ 165 h 21600"/>
                    <a:gd name="T4" fmla="*/ 14729 w 17393"/>
                    <a:gd name="T5" fmla="*/ 21600 h 21600"/>
                  </a:gdLst>
                  <a:ahLst/>
                  <a:cxnLst>
                    <a:cxn ang="0">
                      <a:pos x="T0" y="T1"/>
                    </a:cxn>
                    <a:cxn ang="0">
                      <a:pos x="T2" y="T3"/>
                    </a:cxn>
                    <a:cxn ang="0">
                      <a:pos x="T4" y="T5"/>
                    </a:cxn>
                  </a:cxnLst>
                  <a:rect l="0" t="0" r="r" b="b"/>
                  <a:pathLst>
                    <a:path w="17393" h="21600" fill="none" extrusionOk="0">
                      <a:moveTo>
                        <a:pt x="-1" y="5800"/>
                      </a:moveTo>
                      <a:cubicBezTo>
                        <a:pt x="3998" y="2072"/>
                        <a:pt x="9262" y="-1"/>
                        <a:pt x="14729" y="0"/>
                      </a:cubicBezTo>
                      <a:cubicBezTo>
                        <a:pt x="15619" y="0"/>
                        <a:pt x="16509" y="55"/>
                        <a:pt x="17393" y="164"/>
                      </a:cubicBezTo>
                    </a:path>
                    <a:path w="17393" h="21600" stroke="0" extrusionOk="0">
                      <a:moveTo>
                        <a:pt x="-1" y="5800"/>
                      </a:moveTo>
                      <a:cubicBezTo>
                        <a:pt x="3998" y="2072"/>
                        <a:pt x="9262" y="-1"/>
                        <a:pt x="14729" y="0"/>
                      </a:cubicBezTo>
                      <a:cubicBezTo>
                        <a:pt x="15619" y="0"/>
                        <a:pt x="16509" y="55"/>
                        <a:pt x="17393" y="164"/>
                      </a:cubicBezTo>
                      <a:lnTo>
                        <a:pt x="14729" y="21600"/>
                      </a:lnTo>
                      <a:close/>
                    </a:path>
                  </a:pathLst>
                </a:custGeom>
                <a:noFill/>
                <a:ln w="12700" cap="rnd">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689" name="Group 1057"/>
              <p:cNvGrpSpPr>
                <a:grpSpLocks/>
              </p:cNvGrpSpPr>
              <p:nvPr/>
            </p:nvGrpSpPr>
            <p:grpSpPr bwMode="auto">
              <a:xfrm>
                <a:off x="3668" y="458"/>
                <a:ext cx="96" cy="50"/>
                <a:chOff x="3976" y="379"/>
                <a:chExt cx="102" cy="55"/>
              </a:xfrm>
            </p:grpSpPr>
            <p:sp>
              <p:nvSpPr>
                <p:cNvPr id="8226" name="Oval 1058"/>
                <p:cNvSpPr>
                  <a:spLocks noChangeArrowheads="1"/>
                </p:cNvSpPr>
                <p:nvPr/>
              </p:nvSpPr>
              <p:spPr bwMode="auto">
                <a:xfrm rot="3060000" flipH="1">
                  <a:off x="4052" y="408"/>
                  <a:ext cx="44" cy="8"/>
                </a:xfrm>
                <a:prstGeom prst="ellipse">
                  <a:avLst/>
                </a:prstGeom>
                <a:solidFill>
                  <a:srgbClr val="FFFF00"/>
                </a:solidFill>
                <a:ln w="12700">
                  <a:solidFill>
                    <a:srgbClr val="CCCC00"/>
                  </a:solidFill>
                  <a:round/>
                  <a:headEnd/>
                  <a:tailEnd/>
                </a:ln>
                <a:effectLst/>
              </p:spPr>
              <p:txBody>
                <a:bodyPr wrap="none" anchor="ctr"/>
                <a:lstStyle/>
                <a:p>
                  <a:pPr fontAlgn="base">
                    <a:spcBef>
                      <a:spcPct val="0"/>
                    </a:spcBef>
                    <a:spcAft>
                      <a:spcPct val="0"/>
                    </a:spcAft>
                  </a:pPr>
                  <a:endParaRPr lang="es-AR" sz="2400">
                    <a:solidFill>
                      <a:srgbClr val="000000"/>
                    </a:solidFill>
                  </a:endParaRPr>
                </a:p>
              </p:txBody>
            </p:sp>
            <p:sp>
              <p:nvSpPr>
                <p:cNvPr id="8227" name="Arc 1059"/>
                <p:cNvSpPr>
                  <a:spLocks/>
                </p:cNvSpPr>
                <p:nvPr/>
              </p:nvSpPr>
              <p:spPr bwMode="auto">
                <a:xfrm rot="3240000">
                  <a:off x="3995" y="360"/>
                  <a:ext cx="52" cy="90"/>
                </a:xfrm>
                <a:custGeom>
                  <a:avLst/>
                  <a:gdLst>
                    <a:gd name="G0" fmla="+- 14773 0 0"/>
                    <a:gd name="G1" fmla="+- 21600 0 0"/>
                    <a:gd name="G2" fmla="+- 21600 0 0"/>
                    <a:gd name="T0" fmla="*/ 0 w 17452"/>
                    <a:gd name="T1" fmla="*/ 5842 h 21600"/>
                    <a:gd name="T2" fmla="*/ 17452 w 17452"/>
                    <a:gd name="T3" fmla="*/ 167 h 21600"/>
                    <a:gd name="T4" fmla="*/ 14773 w 17452"/>
                    <a:gd name="T5" fmla="*/ 21600 h 21600"/>
                  </a:gdLst>
                  <a:ahLst/>
                  <a:cxnLst>
                    <a:cxn ang="0">
                      <a:pos x="T0" y="T1"/>
                    </a:cxn>
                    <a:cxn ang="0">
                      <a:pos x="T2" y="T3"/>
                    </a:cxn>
                    <a:cxn ang="0">
                      <a:pos x="T4" y="T5"/>
                    </a:cxn>
                  </a:cxnLst>
                  <a:rect l="0" t="0" r="r" b="b"/>
                  <a:pathLst>
                    <a:path w="17452" h="21600" fill="none" extrusionOk="0">
                      <a:moveTo>
                        <a:pt x="-1" y="5841"/>
                      </a:moveTo>
                      <a:cubicBezTo>
                        <a:pt x="4003" y="2088"/>
                        <a:pt x="9285" y="-1"/>
                        <a:pt x="14773" y="0"/>
                      </a:cubicBezTo>
                      <a:cubicBezTo>
                        <a:pt x="15668" y="0"/>
                        <a:pt x="16563" y="55"/>
                        <a:pt x="17452" y="166"/>
                      </a:cubicBezTo>
                    </a:path>
                    <a:path w="17452" h="21600" stroke="0" extrusionOk="0">
                      <a:moveTo>
                        <a:pt x="-1" y="5841"/>
                      </a:moveTo>
                      <a:cubicBezTo>
                        <a:pt x="4003" y="2088"/>
                        <a:pt x="9285" y="-1"/>
                        <a:pt x="14773" y="0"/>
                      </a:cubicBezTo>
                      <a:cubicBezTo>
                        <a:pt x="15668" y="0"/>
                        <a:pt x="16563" y="55"/>
                        <a:pt x="17452" y="166"/>
                      </a:cubicBezTo>
                      <a:lnTo>
                        <a:pt x="14773" y="21600"/>
                      </a:lnTo>
                      <a:close/>
                    </a:path>
                  </a:pathLst>
                </a:custGeom>
                <a:noFill/>
                <a:ln w="12700" cap="rnd">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nvGrpSpPr>
              <p:cNvPr id="7692" name="Group 1060"/>
              <p:cNvGrpSpPr>
                <a:grpSpLocks/>
              </p:cNvGrpSpPr>
              <p:nvPr/>
            </p:nvGrpSpPr>
            <p:grpSpPr bwMode="auto">
              <a:xfrm>
                <a:off x="3668" y="418"/>
                <a:ext cx="96" cy="49"/>
                <a:chOff x="3976" y="335"/>
                <a:chExt cx="102" cy="54"/>
              </a:xfrm>
            </p:grpSpPr>
            <p:sp>
              <p:nvSpPr>
                <p:cNvPr id="8229" name="Oval 1061"/>
                <p:cNvSpPr>
                  <a:spLocks noChangeArrowheads="1"/>
                </p:cNvSpPr>
                <p:nvPr/>
              </p:nvSpPr>
              <p:spPr bwMode="auto">
                <a:xfrm rot="3060000" flipH="1">
                  <a:off x="4052" y="363"/>
                  <a:ext cx="44" cy="8"/>
                </a:xfrm>
                <a:prstGeom prst="ellipse">
                  <a:avLst/>
                </a:prstGeom>
                <a:solidFill>
                  <a:srgbClr val="FFFF00"/>
                </a:solidFill>
                <a:ln w="12700">
                  <a:solidFill>
                    <a:srgbClr val="CCCC00"/>
                  </a:solidFill>
                  <a:round/>
                  <a:headEnd/>
                  <a:tailEnd/>
                </a:ln>
                <a:effectLst/>
              </p:spPr>
              <p:txBody>
                <a:bodyPr wrap="none" anchor="ctr"/>
                <a:lstStyle/>
                <a:p>
                  <a:pPr fontAlgn="base">
                    <a:spcBef>
                      <a:spcPct val="0"/>
                    </a:spcBef>
                    <a:spcAft>
                      <a:spcPct val="0"/>
                    </a:spcAft>
                  </a:pPr>
                  <a:endParaRPr lang="es-AR" sz="2400">
                    <a:solidFill>
                      <a:srgbClr val="000000"/>
                    </a:solidFill>
                  </a:endParaRPr>
                </a:p>
              </p:txBody>
            </p:sp>
            <p:sp>
              <p:nvSpPr>
                <p:cNvPr id="8230" name="Arc 1062"/>
                <p:cNvSpPr>
                  <a:spLocks/>
                </p:cNvSpPr>
                <p:nvPr/>
              </p:nvSpPr>
              <p:spPr bwMode="auto">
                <a:xfrm rot="3240000">
                  <a:off x="3995" y="316"/>
                  <a:ext cx="52" cy="90"/>
                </a:xfrm>
                <a:custGeom>
                  <a:avLst/>
                  <a:gdLst>
                    <a:gd name="G0" fmla="+- 14729 0 0"/>
                    <a:gd name="G1" fmla="+- 21600 0 0"/>
                    <a:gd name="G2" fmla="+- 21600 0 0"/>
                    <a:gd name="T0" fmla="*/ 0 w 17393"/>
                    <a:gd name="T1" fmla="*/ 5801 h 21600"/>
                    <a:gd name="T2" fmla="*/ 17393 w 17393"/>
                    <a:gd name="T3" fmla="*/ 165 h 21600"/>
                    <a:gd name="T4" fmla="*/ 14729 w 17393"/>
                    <a:gd name="T5" fmla="*/ 21600 h 21600"/>
                  </a:gdLst>
                  <a:ahLst/>
                  <a:cxnLst>
                    <a:cxn ang="0">
                      <a:pos x="T0" y="T1"/>
                    </a:cxn>
                    <a:cxn ang="0">
                      <a:pos x="T2" y="T3"/>
                    </a:cxn>
                    <a:cxn ang="0">
                      <a:pos x="T4" y="T5"/>
                    </a:cxn>
                  </a:cxnLst>
                  <a:rect l="0" t="0" r="r" b="b"/>
                  <a:pathLst>
                    <a:path w="17393" h="21600" fill="none" extrusionOk="0">
                      <a:moveTo>
                        <a:pt x="-1" y="5800"/>
                      </a:moveTo>
                      <a:cubicBezTo>
                        <a:pt x="3998" y="2072"/>
                        <a:pt x="9262" y="-1"/>
                        <a:pt x="14729" y="0"/>
                      </a:cubicBezTo>
                      <a:cubicBezTo>
                        <a:pt x="15619" y="0"/>
                        <a:pt x="16509" y="55"/>
                        <a:pt x="17393" y="164"/>
                      </a:cubicBezTo>
                    </a:path>
                    <a:path w="17393" h="21600" stroke="0" extrusionOk="0">
                      <a:moveTo>
                        <a:pt x="-1" y="5800"/>
                      </a:moveTo>
                      <a:cubicBezTo>
                        <a:pt x="3998" y="2072"/>
                        <a:pt x="9262" y="-1"/>
                        <a:pt x="14729" y="0"/>
                      </a:cubicBezTo>
                      <a:cubicBezTo>
                        <a:pt x="15619" y="0"/>
                        <a:pt x="16509" y="55"/>
                        <a:pt x="17393" y="164"/>
                      </a:cubicBezTo>
                      <a:lnTo>
                        <a:pt x="14729" y="21600"/>
                      </a:lnTo>
                      <a:close/>
                    </a:path>
                  </a:pathLst>
                </a:custGeom>
                <a:noFill/>
                <a:ln w="12700" cap="rnd">
                  <a:solidFill>
                    <a:srgbClr val="669900"/>
                  </a:solidFill>
                  <a:round/>
                  <a:headEnd type="none" w="sm" len="sm"/>
                  <a:tailEnd type="none" w="sm" len="sm"/>
                </a:ln>
                <a:effectLst/>
              </p:spPr>
              <p:txBody>
                <a:bodyPr wrap="none" anchor="ctr"/>
                <a:lstStyle/>
                <a:p>
                  <a:pPr fontAlgn="base">
                    <a:spcBef>
                      <a:spcPct val="0"/>
                    </a:spcBef>
                    <a:spcAft>
                      <a:spcPct val="0"/>
                    </a:spcAft>
                  </a:pPr>
                  <a:endParaRPr lang="es-AR" sz="2400">
                    <a:solidFill>
                      <a:srgbClr val="000000"/>
                    </a:solidFill>
                  </a:endParaRPr>
                </a:p>
              </p:txBody>
            </p:sp>
          </p:grpSp>
        </p:grpSp>
      </p:grpSp>
      <p:sp>
        <p:nvSpPr>
          <p:cNvPr id="8231" name="Rectangle 1063"/>
          <p:cNvSpPr>
            <a:spLocks noChangeArrowheads="1"/>
          </p:cNvSpPr>
          <p:nvPr/>
        </p:nvSpPr>
        <p:spPr bwMode="auto">
          <a:xfrm>
            <a:off x="76200" y="188640"/>
            <a:ext cx="9067800" cy="585418"/>
          </a:xfrm>
          <a:prstGeom prst="rect">
            <a:avLst/>
          </a:prstGeom>
          <a:gradFill rotWithShape="0">
            <a:gsLst>
              <a:gs pos="0">
                <a:srgbClr val="FF3300"/>
              </a:gs>
              <a:gs pos="50000">
                <a:srgbClr val="FF3300">
                  <a:gamma/>
                  <a:shade val="69804"/>
                  <a:invGamma/>
                </a:srgbClr>
              </a:gs>
              <a:gs pos="100000">
                <a:srgbClr val="FF3300"/>
              </a:gs>
            </a:gsLst>
            <a:lin ang="0" scaled="1"/>
          </a:gradFill>
          <a:ln w="12700">
            <a:solidFill>
              <a:schemeClr val="tx1"/>
            </a:solidFill>
            <a:miter lim="800000"/>
            <a:headEnd/>
            <a:tailEnd/>
          </a:ln>
          <a:effectLst/>
        </p:spPr>
        <p:txBody>
          <a:bodyPr wrap="square" lIns="92075" tIns="46038" rIns="92075" bIns="46038">
            <a:spAutoFit/>
          </a:bodyPr>
          <a:lstStyle/>
          <a:p>
            <a:pPr algn="ctr" defTabSz="762000" eaLnBrk="0" fontAlgn="base" hangingPunct="0">
              <a:spcBef>
                <a:spcPct val="0"/>
              </a:spcBef>
              <a:spcAft>
                <a:spcPct val="0"/>
              </a:spcAft>
            </a:pPr>
            <a:r>
              <a:rPr lang="es-ES_tradnl" sz="3200" b="1" dirty="0" smtClean="0">
                <a:solidFill>
                  <a:srgbClr val="FFFFFF"/>
                </a:solidFill>
              </a:rPr>
              <a:t>Absorción de agua y nutrientes en el ciclo</a:t>
            </a:r>
            <a:endParaRPr lang="es-ES_tradnl" sz="3200" b="1" dirty="0">
              <a:solidFill>
                <a:srgbClr val="FFFFFF"/>
              </a:solidFill>
            </a:endParaRPr>
          </a:p>
        </p:txBody>
      </p:sp>
      <p:sp>
        <p:nvSpPr>
          <p:cNvPr id="8241" name="Freeform 1073"/>
          <p:cNvSpPr>
            <a:spLocks/>
          </p:cNvSpPr>
          <p:nvPr/>
        </p:nvSpPr>
        <p:spPr bwMode="auto">
          <a:xfrm>
            <a:off x="1258888" y="1039813"/>
            <a:ext cx="6769100" cy="2173287"/>
          </a:xfrm>
          <a:custGeom>
            <a:avLst/>
            <a:gdLst/>
            <a:ahLst/>
            <a:cxnLst>
              <a:cxn ang="0">
                <a:pos x="0" y="1369"/>
              </a:cxn>
              <a:cxn ang="0">
                <a:pos x="409" y="1324"/>
              </a:cxn>
              <a:cxn ang="0">
                <a:pos x="817" y="1278"/>
              </a:cxn>
              <a:cxn ang="0">
                <a:pos x="1271" y="1187"/>
              </a:cxn>
              <a:cxn ang="0">
                <a:pos x="1679" y="1051"/>
              </a:cxn>
              <a:cxn ang="0">
                <a:pos x="2042" y="825"/>
              </a:cxn>
              <a:cxn ang="0">
                <a:pos x="2405" y="416"/>
              </a:cxn>
              <a:cxn ang="0">
                <a:pos x="2722" y="144"/>
              </a:cxn>
              <a:cxn ang="0">
                <a:pos x="2903" y="54"/>
              </a:cxn>
              <a:cxn ang="0">
                <a:pos x="3539" y="8"/>
              </a:cxn>
              <a:cxn ang="0">
                <a:pos x="4264" y="8"/>
              </a:cxn>
            </a:cxnLst>
            <a:rect l="0" t="0" r="r" b="b"/>
            <a:pathLst>
              <a:path w="4264" h="1369">
                <a:moveTo>
                  <a:pt x="0" y="1369"/>
                </a:moveTo>
                <a:cubicBezTo>
                  <a:pt x="136" y="1354"/>
                  <a:pt x="273" y="1339"/>
                  <a:pt x="409" y="1324"/>
                </a:cubicBezTo>
                <a:cubicBezTo>
                  <a:pt x="545" y="1309"/>
                  <a:pt x="674" y="1301"/>
                  <a:pt x="817" y="1278"/>
                </a:cubicBezTo>
                <a:cubicBezTo>
                  <a:pt x="960" y="1255"/>
                  <a:pt x="1127" y="1225"/>
                  <a:pt x="1271" y="1187"/>
                </a:cubicBezTo>
                <a:cubicBezTo>
                  <a:pt x="1415" y="1149"/>
                  <a:pt x="1551" y="1111"/>
                  <a:pt x="1679" y="1051"/>
                </a:cubicBezTo>
                <a:cubicBezTo>
                  <a:pt x="1807" y="991"/>
                  <a:pt x="1921" y="931"/>
                  <a:pt x="2042" y="825"/>
                </a:cubicBezTo>
                <a:cubicBezTo>
                  <a:pt x="2163" y="719"/>
                  <a:pt x="2292" y="529"/>
                  <a:pt x="2405" y="416"/>
                </a:cubicBezTo>
                <a:cubicBezTo>
                  <a:pt x="2518" y="303"/>
                  <a:pt x="2639" y="204"/>
                  <a:pt x="2722" y="144"/>
                </a:cubicBezTo>
                <a:cubicBezTo>
                  <a:pt x="2805" y="84"/>
                  <a:pt x="2767" y="77"/>
                  <a:pt x="2903" y="54"/>
                </a:cubicBezTo>
                <a:cubicBezTo>
                  <a:pt x="3039" y="31"/>
                  <a:pt x="3312" y="16"/>
                  <a:pt x="3539" y="8"/>
                </a:cubicBezTo>
                <a:cubicBezTo>
                  <a:pt x="3766" y="0"/>
                  <a:pt x="4015" y="4"/>
                  <a:pt x="4264" y="8"/>
                </a:cubicBezTo>
              </a:path>
            </a:pathLst>
          </a:custGeom>
          <a:noFill/>
          <a:ln w="38100" cap="flat" cmpd="sng">
            <a:solidFill>
              <a:srgbClr val="FF0000"/>
            </a:solidFill>
            <a:prstDash val="solid"/>
            <a:round/>
            <a:headEnd/>
            <a:tailEnd/>
          </a:ln>
          <a:effectLst/>
        </p:spPr>
        <p:txBody>
          <a:bodyPr wrap="none" lIns="93600" tIns="46800" rIns="93600" bIns="46800">
            <a:spAutoFit/>
          </a:bodyPr>
          <a:lstStyle/>
          <a:p>
            <a:pPr fontAlgn="base">
              <a:spcBef>
                <a:spcPct val="0"/>
              </a:spcBef>
              <a:spcAft>
                <a:spcPct val="0"/>
              </a:spcAft>
            </a:pPr>
            <a:endParaRPr lang="es-AR" sz="2400">
              <a:solidFill>
                <a:srgbClr val="000000"/>
              </a:solidFill>
            </a:endParaRPr>
          </a:p>
        </p:txBody>
      </p:sp>
      <p:sp>
        <p:nvSpPr>
          <p:cNvPr id="8242" name="Freeform 1074"/>
          <p:cNvSpPr>
            <a:spLocks/>
          </p:cNvSpPr>
          <p:nvPr/>
        </p:nvSpPr>
        <p:spPr bwMode="auto">
          <a:xfrm>
            <a:off x="1258888" y="1125538"/>
            <a:ext cx="6769100" cy="2173287"/>
          </a:xfrm>
          <a:custGeom>
            <a:avLst/>
            <a:gdLst/>
            <a:ahLst/>
            <a:cxnLst>
              <a:cxn ang="0">
                <a:pos x="0" y="1369"/>
              </a:cxn>
              <a:cxn ang="0">
                <a:pos x="409" y="1324"/>
              </a:cxn>
              <a:cxn ang="0">
                <a:pos x="817" y="1278"/>
              </a:cxn>
              <a:cxn ang="0">
                <a:pos x="1271" y="1187"/>
              </a:cxn>
              <a:cxn ang="0">
                <a:pos x="1679" y="1051"/>
              </a:cxn>
              <a:cxn ang="0">
                <a:pos x="2042" y="825"/>
              </a:cxn>
              <a:cxn ang="0">
                <a:pos x="2405" y="416"/>
              </a:cxn>
              <a:cxn ang="0">
                <a:pos x="2722" y="144"/>
              </a:cxn>
              <a:cxn ang="0">
                <a:pos x="2903" y="54"/>
              </a:cxn>
              <a:cxn ang="0">
                <a:pos x="3539" y="8"/>
              </a:cxn>
              <a:cxn ang="0">
                <a:pos x="4264" y="8"/>
              </a:cxn>
            </a:cxnLst>
            <a:rect l="0" t="0" r="r" b="b"/>
            <a:pathLst>
              <a:path w="4264" h="1369">
                <a:moveTo>
                  <a:pt x="0" y="1369"/>
                </a:moveTo>
                <a:cubicBezTo>
                  <a:pt x="136" y="1354"/>
                  <a:pt x="273" y="1339"/>
                  <a:pt x="409" y="1324"/>
                </a:cubicBezTo>
                <a:cubicBezTo>
                  <a:pt x="545" y="1309"/>
                  <a:pt x="674" y="1301"/>
                  <a:pt x="817" y="1278"/>
                </a:cubicBezTo>
                <a:cubicBezTo>
                  <a:pt x="960" y="1255"/>
                  <a:pt x="1127" y="1225"/>
                  <a:pt x="1271" y="1187"/>
                </a:cubicBezTo>
                <a:cubicBezTo>
                  <a:pt x="1415" y="1149"/>
                  <a:pt x="1551" y="1111"/>
                  <a:pt x="1679" y="1051"/>
                </a:cubicBezTo>
                <a:cubicBezTo>
                  <a:pt x="1807" y="991"/>
                  <a:pt x="1921" y="931"/>
                  <a:pt x="2042" y="825"/>
                </a:cubicBezTo>
                <a:cubicBezTo>
                  <a:pt x="2163" y="719"/>
                  <a:pt x="2292" y="529"/>
                  <a:pt x="2405" y="416"/>
                </a:cubicBezTo>
                <a:cubicBezTo>
                  <a:pt x="2518" y="303"/>
                  <a:pt x="2639" y="204"/>
                  <a:pt x="2722" y="144"/>
                </a:cubicBezTo>
                <a:cubicBezTo>
                  <a:pt x="2805" y="84"/>
                  <a:pt x="2767" y="77"/>
                  <a:pt x="2903" y="54"/>
                </a:cubicBezTo>
                <a:cubicBezTo>
                  <a:pt x="3039" y="31"/>
                  <a:pt x="3312" y="16"/>
                  <a:pt x="3539" y="8"/>
                </a:cubicBezTo>
                <a:cubicBezTo>
                  <a:pt x="3766" y="0"/>
                  <a:pt x="4015" y="4"/>
                  <a:pt x="4264" y="8"/>
                </a:cubicBezTo>
              </a:path>
            </a:pathLst>
          </a:custGeom>
          <a:noFill/>
          <a:ln w="38100" cap="flat" cmpd="sng">
            <a:solidFill>
              <a:srgbClr val="0000FF"/>
            </a:solidFill>
            <a:prstDash val="solid"/>
            <a:round/>
            <a:headEnd/>
            <a:tailEnd/>
          </a:ln>
          <a:effectLst/>
        </p:spPr>
        <p:txBody>
          <a:bodyPr wrap="none" lIns="93600" tIns="46800" rIns="93600" bIns="46800">
            <a:spAutoFit/>
          </a:bodyPr>
          <a:lstStyle/>
          <a:p>
            <a:pPr fontAlgn="base">
              <a:spcBef>
                <a:spcPct val="0"/>
              </a:spcBef>
              <a:spcAft>
                <a:spcPct val="0"/>
              </a:spcAft>
            </a:pPr>
            <a:endParaRPr lang="es-AR" sz="2400">
              <a:solidFill>
                <a:srgbClr val="000000"/>
              </a:solidFill>
            </a:endParaRPr>
          </a:p>
        </p:txBody>
      </p:sp>
      <p:grpSp>
        <p:nvGrpSpPr>
          <p:cNvPr id="1073" name="1072 Grupo"/>
          <p:cNvGrpSpPr/>
          <p:nvPr/>
        </p:nvGrpSpPr>
        <p:grpSpPr>
          <a:xfrm>
            <a:off x="1979712" y="1124744"/>
            <a:ext cx="1512168" cy="3168352"/>
            <a:chOff x="1979712" y="1124744"/>
            <a:chExt cx="1512168" cy="3168352"/>
          </a:xfrm>
        </p:grpSpPr>
        <p:sp>
          <p:nvSpPr>
            <p:cNvPr id="1070" name="1069 Rectángulo"/>
            <p:cNvSpPr/>
            <p:nvPr/>
          </p:nvSpPr>
          <p:spPr>
            <a:xfrm>
              <a:off x="1979712" y="1124744"/>
              <a:ext cx="1512168" cy="3168352"/>
            </a:xfrm>
            <a:prstGeom prst="rect">
              <a:avLst/>
            </a:prstGeom>
            <a:gradFill>
              <a:gsLst>
                <a:gs pos="91000">
                  <a:srgbClr val="FF0000">
                    <a:alpha val="4000"/>
                  </a:srgbClr>
                </a:gs>
                <a:gs pos="50000">
                  <a:schemeClr val="accent1">
                    <a:shade val="67500"/>
                    <a:satMod val="115000"/>
                  </a:schemeClr>
                </a:gs>
                <a:gs pos="100000">
                  <a:schemeClr val="accent1">
                    <a:shade val="100000"/>
                    <a:satMod val="115000"/>
                  </a:schemeClr>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1070 CuadroTexto"/>
            <p:cNvSpPr txBox="1"/>
            <p:nvPr/>
          </p:nvSpPr>
          <p:spPr>
            <a:xfrm>
              <a:off x="1979712" y="1124744"/>
              <a:ext cx="1439177" cy="369332"/>
            </a:xfrm>
            <a:prstGeom prst="rect">
              <a:avLst/>
            </a:prstGeom>
            <a:noFill/>
          </p:spPr>
          <p:txBody>
            <a:bodyPr wrap="none" rtlCol="0">
              <a:spAutoFit/>
            </a:bodyPr>
            <a:lstStyle/>
            <a:p>
              <a:r>
                <a:rPr lang="en-US" dirty="0" err="1" smtClean="0">
                  <a:solidFill>
                    <a:schemeClr val="bg1"/>
                  </a:solidFill>
                </a:rPr>
                <a:t>Anegamiento</a:t>
              </a:r>
              <a:endParaRPr lang="en-US" dirty="0">
                <a:solidFill>
                  <a:schemeClr val="bg1"/>
                </a:solidFill>
              </a:endParaRPr>
            </a:p>
          </p:txBody>
        </p:sp>
      </p:grpSp>
      <p:sp>
        <p:nvSpPr>
          <p:cNvPr id="1072" name="1071 CuadroTexto"/>
          <p:cNvSpPr txBox="1"/>
          <p:nvPr/>
        </p:nvSpPr>
        <p:spPr>
          <a:xfrm>
            <a:off x="485526" y="4791635"/>
            <a:ext cx="3958135" cy="1477328"/>
          </a:xfrm>
          <a:prstGeom prst="rect">
            <a:avLst/>
          </a:prstGeom>
          <a:noFill/>
        </p:spPr>
        <p:txBody>
          <a:bodyPr wrap="none" rtlCol="0">
            <a:spAutoFit/>
          </a:bodyPr>
          <a:lstStyle/>
          <a:p>
            <a:pPr>
              <a:buFont typeface="Arial" pitchFamily="34" charset="0"/>
              <a:buChar char="•"/>
            </a:pPr>
            <a:r>
              <a:rPr lang="en-US" dirty="0" err="1" smtClean="0"/>
              <a:t>Lixiviacion</a:t>
            </a:r>
            <a:r>
              <a:rPr lang="en-US" dirty="0" smtClean="0"/>
              <a:t> de N</a:t>
            </a:r>
          </a:p>
          <a:p>
            <a:pPr>
              <a:buFont typeface="Arial" pitchFamily="34" charset="0"/>
              <a:buChar char="•"/>
            </a:pPr>
            <a:r>
              <a:rPr lang="en-US" dirty="0" err="1" smtClean="0"/>
              <a:t>Volatilizacion</a:t>
            </a:r>
            <a:endParaRPr lang="en-US" dirty="0" smtClean="0"/>
          </a:p>
          <a:p>
            <a:pPr>
              <a:buFont typeface="Arial" pitchFamily="34" charset="0"/>
              <a:buChar char="•"/>
            </a:pPr>
            <a:r>
              <a:rPr lang="en-US" dirty="0" err="1" smtClean="0"/>
              <a:t>Falta</a:t>
            </a:r>
            <a:r>
              <a:rPr lang="en-US" dirty="0" smtClean="0"/>
              <a:t> de N para </a:t>
            </a:r>
            <a:r>
              <a:rPr lang="en-US" dirty="0" err="1" smtClean="0"/>
              <a:t>etapa</a:t>
            </a:r>
            <a:r>
              <a:rPr lang="en-US" dirty="0" smtClean="0"/>
              <a:t> </a:t>
            </a:r>
            <a:r>
              <a:rPr lang="en-US" dirty="0" err="1" smtClean="0"/>
              <a:t>alta</a:t>
            </a:r>
            <a:r>
              <a:rPr lang="en-US" dirty="0" smtClean="0"/>
              <a:t> </a:t>
            </a:r>
            <a:r>
              <a:rPr lang="en-US" dirty="0" err="1" smtClean="0"/>
              <a:t>demanda</a:t>
            </a:r>
            <a:endParaRPr lang="en-US" dirty="0" smtClean="0"/>
          </a:p>
          <a:p>
            <a:pPr>
              <a:buFont typeface="Arial" pitchFamily="34" charset="0"/>
              <a:buChar char="•"/>
            </a:pPr>
            <a:r>
              <a:rPr lang="en-US" dirty="0" err="1" smtClean="0"/>
              <a:t>Retraso</a:t>
            </a:r>
            <a:r>
              <a:rPr lang="en-US" dirty="0" smtClean="0"/>
              <a:t> de la </a:t>
            </a:r>
            <a:r>
              <a:rPr lang="en-US" dirty="0" err="1" smtClean="0"/>
              <a:t>Floracion</a:t>
            </a:r>
            <a:endParaRPr lang="en-US" dirty="0" smtClean="0"/>
          </a:p>
          <a:p>
            <a:pPr>
              <a:buFont typeface="Arial" pitchFamily="34" charset="0"/>
              <a:buChar char="•"/>
            </a:pPr>
            <a:r>
              <a:rPr lang="en-US" dirty="0" err="1" smtClean="0"/>
              <a:t>Menor</a:t>
            </a:r>
            <a:r>
              <a:rPr lang="en-US" dirty="0" smtClean="0"/>
              <a:t> </a:t>
            </a:r>
            <a:r>
              <a:rPr lang="en-US" dirty="0" err="1" smtClean="0"/>
              <a:t>produccion</a:t>
            </a:r>
            <a:r>
              <a:rPr lang="en-US" dirty="0" smtClean="0"/>
              <a:t> de </a:t>
            </a:r>
            <a:r>
              <a:rPr lang="en-US" dirty="0" err="1" smtClean="0"/>
              <a:t>Macollos</a:t>
            </a:r>
            <a:endParaRPr lang="en-US" dirty="0"/>
          </a:p>
        </p:txBody>
      </p:sp>
      <p:sp>
        <p:nvSpPr>
          <p:cNvPr id="1074" name="1073 CuadroTexto"/>
          <p:cNvSpPr txBox="1"/>
          <p:nvPr/>
        </p:nvSpPr>
        <p:spPr>
          <a:xfrm>
            <a:off x="4788711" y="4653136"/>
            <a:ext cx="4047903" cy="1754326"/>
          </a:xfrm>
          <a:prstGeom prst="rect">
            <a:avLst/>
          </a:prstGeom>
          <a:noFill/>
        </p:spPr>
        <p:txBody>
          <a:bodyPr wrap="none" rtlCol="0">
            <a:spAutoFit/>
          </a:bodyPr>
          <a:lstStyle/>
          <a:p>
            <a:pPr>
              <a:buFont typeface="Arial" pitchFamily="34" charset="0"/>
              <a:buChar char="•"/>
            </a:pPr>
            <a:r>
              <a:rPr lang="en-US" dirty="0" err="1" smtClean="0"/>
              <a:t>Lixiviacion</a:t>
            </a:r>
            <a:r>
              <a:rPr lang="en-US" dirty="0" smtClean="0"/>
              <a:t> de N</a:t>
            </a:r>
          </a:p>
          <a:p>
            <a:pPr>
              <a:buFont typeface="Arial" pitchFamily="34" charset="0"/>
              <a:buChar char="•"/>
            </a:pPr>
            <a:r>
              <a:rPr lang="en-US" dirty="0" err="1" smtClean="0"/>
              <a:t>Volatilizacion</a:t>
            </a:r>
            <a:endParaRPr lang="en-US" dirty="0" smtClean="0"/>
          </a:p>
          <a:p>
            <a:pPr>
              <a:buFont typeface="Arial" pitchFamily="34" charset="0"/>
              <a:buChar char="•"/>
            </a:pPr>
            <a:r>
              <a:rPr lang="en-US" dirty="0" err="1" smtClean="0"/>
              <a:t>Periodo</a:t>
            </a:r>
            <a:r>
              <a:rPr lang="en-US" dirty="0" smtClean="0"/>
              <a:t> de mayor </a:t>
            </a:r>
            <a:r>
              <a:rPr lang="en-US" dirty="0" err="1" smtClean="0"/>
              <a:t>demanda</a:t>
            </a:r>
            <a:endParaRPr lang="en-US" dirty="0" smtClean="0"/>
          </a:p>
          <a:p>
            <a:pPr>
              <a:buFont typeface="Arial" pitchFamily="34" charset="0"/>
              <a:buChar char="•"/>
            </a:pPr>
            <a:r>
              <a:rPr lang="en-US" dirty="0" err="1" smtClean="0"/>
              <a:t>Perdida</a:t>
            </a:r>
            <a:r>
              <a:rPr lang="en-US" dirty="0" smtClean="0"/>
              <a:t> de </a:t>
            </a:r>
            <a:r>
              <a:rPr lang="en-US" dirty="0" err="1" smtClean="0"/>
              <a:t>macollos</a:t>
            </a:r>
            <a:r>
              <a:rPr lang="en-US" dirty="0" smtClean="0"/>
              <a:t> y </a:t>
            </a:r>
            <a:r>
              <a:rPr lang="en-US" dirty="0" err="1" smtClean="0"/>
              <a:t>granos</a:t>
            </a:r>
            <a:r>
              <a:rPr lang="en-US" dirty="0" smtClean="0"/>
              <a:t>/</a:t>
            </a:r>
            <a:r>
              <a:rPr lang="en-US" dirty="0" err="1" smtClean="0"/>
              <a:t>espiga</a:t>
            </a:r>
            <a:endParaRPr lang="en-US" dirty="0" smtClean="0"/>
          </a:p>
          <a:p>
            <a:pPr>
              <a:buFont typeface="Arial" pitchFamily="34" charset="0"/>
              <a:buChar char="•"/>
            </a:pPr>
            <a:r>
              <a:rPr lang="en-US" dirty="0" err="1" smtClean="0"/>
              <a:t>Periodo</a:t>
            </a:r>
            <a:r>
              <a:rPr lang="en-US" dirty="0" smtClean="0"/>
              <a:t> </a:t>
            </a:r>
            <a:r>
              <a:rPr lang="en-US" dirty="0" err="1" smtClean="0"/>
              <a:t>critico</a:t>
            </a:r>
            <a:r>
              <a:rPr lang="en-US" dirty="0" smtClean="0"/>
              <a:t> </a:t>
            </a:r>
            <a:r>
              <a:rPr lang="en-US" dirty="0" err="1" smtClean="0"/>
              <a:t>para</a:t>
            </a:r>
            <a:r>
              <a:rPr lang="en-US" dirty="0" smtClean="0"/>
              <a:t> </a:t>
            </a:r>
            <a:r>
              <a:rPr lang="en-US" dirty="0" err="1" smtClean="0"/>
              <a:t>anegamiento</a:t>
            </a:r>
            <a:endParaRPr lang="en-US" dirty="0" smtClean="0"/>
          </a:p>
          <a:p>
            <a:pPr>
              <a:buFont typeface="Arial" pitchFamily="34" charset="0"/>
              <a:buChar char="•"/>
            </a:pPr>
            <a:r>
              <a:rPr lang="en-US" dirty="0" err="1" smtClean="0"/>
              <a:t>Menor</a:t>
            </a:r>
            <a:r>
              <a:rPr lang="en-US" dirty="0" smtClean="0"/>
              <a:t> peso de </a:t>
            </a:r>
            <a:r>
              <a:rPr lang="en-US" dirty="0" err="1" smtClean="0"/>
              <a:t>granos</a:t>
            </a:r>
            <a:endParaRPr lang="en-US" dirty="0"/>
          </a:p>
        </p:txBody>
      </p:sp>
      <p:grpSp>
        <p:nvGrpSpPr>
          <p:cNvPr id="1075" name="1074 Grupo"/>
          <p:cNvGrpSpPr/>
          <p:nvPr/>
        </p:nvGrpSpPr>
        <p:grpSpPr>
          <a:xfrm>
            <a:off x="3995936" y="1124744"/>
            <a:ext cx="1512168" cy="3168352"/>
            <a:chOff x="1979712" y="1124744"/>
            <a:chExt cx="1512168" cy="3168352"/>
          </a:xfrm>
        </p:grpSpPr>
        <p:sp>
          <p:nvSpPr>
            <p:cNvPr id="1076" name="1075 Rectángulo"/>
            <p:cNvSpPr/>
            <p:nvPr/>
          </p:nvSpPr>
          <p:spPr>
            <a:xfrm>
              <a:off x="1979712" y="1124744"/>
              <a:ext cx="1512168" cy="3168352"/>
            </a:xfrm>
            <a:prstGeom prst="rect">
              <a:avLst/>
            </a:prstGeom>
            <a:gradFill>
              <a:gsLst>
                <a:gs pos="91000">
                  <a:srgbClr val="FF0000">
                    <a:alpha val="4000"/>
                  </a:srgbClr>
                </a:gs>
                <a:gs pos="50000">
                  <a:schemeClr val="accent1">
                    <a:shade val="67500"/>
                    <a:satMod val="115000"/>
                  </a:schemeClr>
                </a:gs>
                <a:gs pos="100000">
                  <a:schemeClr val="accent1">
                    <a:shade val="100000"/>
                    <a:satMod val="115000"/>
                  </a:schemeClr>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1076 CuadroTexto"/>
            <p:cNvSpPr txBox="1"/>
            <p:nvPr/>
          </p:nvSpPr>
          <p:spPr>
            <a:xfrm>
              <a:off x="1979712" y="1124744"/>
              <a:ext cx="1439177" cy="369332"/>
            </a:xfrm>
            <a:prstGeom prst="rect">
              <a:avLst/>
            </a:prstGeom>
            <a:noFill/>
          </p:spPr>
          <p:txBody>
            <a:bodyPr wrap="none" rtlCol="0">
              <a:spAutoFit/>
            </a:bodyPr>
            <a:lstStyle/>
            <a:p>
              <a:r>
                <a:rPr lang="en-US" dirty="0" err="1" smtClean="0">
                  <a:solidFill>
                    <a:schemeClr val="bg1"/>
                  </a:solidFill>
                </a:rPr>
                <a:t>Anegamiento</a:t>
              </a:r>
              <a:endParaRPr lang="en-US" dirty="0">
                <a:solidFill>
                  <a:schemeClr val="bg1"/>
                </a:solidFill>
              </a:endParaRPr>
            </a:p>
          </p:txBody>
        </p:sp>
      </p:grpSp>
      <p:pic>
        <p:nvPicPr>
          <p:cNvPr id="11266" name="Picture 2" descr="https://encrypted-tbn2.gstatic.com/images?q=tbn:ANd9GcS9qUshqlQTxySk6lEESPgodhdEVNu6h2JpqRCVRdBVDgHaY2b2uA"/>
          <p:cNvPicPr>
            <a:picLocks noChangeAspect="1" noChangeArrowheads="1"/>
          </p:cNvPicPr>
          <p:nvPr/>
        </p:nvPicPr>
        <p:blipFill>
          <a:blip r:embed="rId2" cstate="print"/>
          <a:srcRect/>
          <a:stretch>
            <a:fillRect/>
          </a:stretch>
        </p:blipFill>
        <p:spPr bwMode="auto">
          <a:xfrm>
            <a:off x="0" y="1052737"/>
            <a:ext cx="1924638" cy="1800200"/>
          </a:xfrm>
          <a:prstGeom prst="rect">
            <a:avLst/>
          </a:prstGeom>
          <a:noFill/>
        </p:spPr>
      </p:pic>
      <p:sp>
        <p:nvSpPr>
          <p:cNvPr id="2" name="1 Flecha abajo"/>
          <p:cNvSpPr/>
          <p:nvPr/>
        </p:nvSpPr>
        <p:spPr>
          <a:xfrm>
            <a:off x="4872473" y="4365104"/>
            <a:ext cx="81936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17" name="1016 Flecha abajo"/>
          <p:cNvSpPr/>
          <p:nvPr/>
        </p:nvSpPr>
        <p:spPr>
          <a:xfrm>
            <a:off x="1736416" y="4365104"/>
            <a:ext cx="81936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85473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2" grpId="0"/>
      <p:bldP spid="1074" grpId="0"/>
      <p:bldP spid="2" grpId="0" animBg="1"/>
      <p:bldP spid="10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p:cNvSpPr txBox="1"/>
          <p:nvPr/>
        </p:nvSpPr>
        <p:spPr>
          <a:xfrm>
            <a:off x="86376" y="28813"/>
            <a:ext cx="3995936" cy="1384995"/>
          </a:xfrm>
          <a:prstGeom prst="rect">
            <a:avLst/>
          </a:prstGeom>
          <a:noFill/>
        </p:spPr>
        <p:txBody>
          <a:bodyPr wrap="square" rtlCol="0">
            <a:spAutoFit/>
          </a:bodyPr>
          <a:lstStyle/>
          <a:p>
            <a:r>
              <a:rPr lang="es-AR" sz="2800" dirty="0" smtClean="0"/>
              <a:t>Cuales son las etapas mas criticas que definen el rendimiento del cultivo?</a:t>
            </a:r>
          </a:p>
        </p:txBody>
      </p:sp>
      <p:grpSp>
        <p:nvGrpSpPr>
          <p:cNvPr id="4" name="Group 2"/>
          <p:cNvGrpSpPr>
            <a:grpSpLocks/>
          </p:cNvGrpSpPr>
          <p:nvPr/>
        </p:nvGrpSpPr>
        <p:grpSpPr bwMode="auto">
          <a:xfrm>
            <a:off x="152400" y="3810000"/>
            <a:ext cx="8647113" cy="1230313"/>
            <a:chOff x="96" y="2404"/>
            <a:chExt cx="5446" cy="775"/>
          </a:xfrm>
        </p:grpSpPr>
        <p:grpSp>
          <p:nvGrpSpPr>
            <p:cNvPr id="5" name="Group 3"/>
            <p:cNvGrpSpPr>
              <a:grpSpLocks/>
            </p:cNvGrpSpPr>
            <p:nvPr/>
          </p:nvGrpSpPr>
          <p:grpSpPr bwMode="auto">
            <a:xfrm>
              <a:off x="96" y="2404"/>
              <a:ext cx="5446" cy="730"/>
              <a:chOff x="46" y="1883"/>
              <a:chExt cx="5446" cy="730"/>
            </a:xfrm>
          </p:grpSpPr>
          <p:sp>
            <p:nvSpPr>
              <p:cNvPr id="7" name="Rectangle 4"/>
              <p:cNvSpPr>
                <a:spLocks noChangeArrowheads="1"/>
              </p:cNvSpPr>
              <p:nvPr/>
            </p:nvSpPr>
            <p:spPr bwMode="auto">
              <a:xfrm>
                <a:off x="54" y="1883"/>
                <a:ext cx="5438" cy="716"/>
              </a:xfrm>
              <a:prstGeom prst="rect">
                <a:avLst/>
              </a:prstGeom>
              <a:noFill/>
              <a:ln w="25400">
                <a:solidFill>
                  <a:srgbClr val="000000"/>
                </a:solidFill>
                <a:miter lim="800000"/>
                <a:headEnd/>
                <a:tailEnd/>
              </a:ln>
            </p:spPr>
            <p:txBody>
              <a:bodyPr wrap="none" anchor="ctr"/>
              <a:lstStyle/>
              <a:p>
                <a:endParaRPr lang="es-AR"/>
              </a:p>
            </p:txBody>
          </p:sp>
          <p:sp>
            <p:nvSpPr>
              <p:cNvPr id="8" name="Rectangle 5"/>
              <p:cNvSpPr>
                <a:spLocks noChangeArrowheads="1"/>
              </p:cNvSpPr>
              <p:nvPr/>
            </p:nvSpPr>
            <p:spPr bwMode="auto">
              <a:xfrm>
                <a:off x="394" y="1920"/>
                <a:ext cx="878" cy="683"/>
              </a:xfrm>
              <a:prstGeom prst="rect">
                <a:avLst/>
              </a:prstGeom>
              <a:gradFill rotWithShape="0">
                <a:gsLst>
                  <a:gs pos="0">
                    <a:schemeClr val="accent1">
                      <a:gamma/>
                      <a:shade val="69804"/>
                      <a:invGamma/>
                    </a:schemeClr>
                  </a:gs>
                  <a:gs pos="50000">
                    <a:schemeClr val="accent1"/>
                  </a:gs>
                  <a:gs pos="100000">
                    <a:schemeClr val="accent1">
                      <a:gamma/>
                      <a:shade val="69804"/>
                      <a:invGamma/>
                    </a:schemeClr>
                  </a:gs>
                </a:gsLst>
                <a:lin ang="0" scaled="1"/>
              </a:gradFill>
              <a:ln w="12700">
                <a:solidFill>
                  <a:schemeClr val="accent1"/>
                </a:solidFill>
                <a:miter lim="800000"/>
                <a:headEnd/>
                <a:tailEnd/>
              </a:ln>
              <a:effectLst/>
            </p:spPr>
            <p:txBody>
              <a:bodyPr wrap="none" anchor="ctr"/>
              <a:lstStyle/>
              <a:p>
                <a:pPr>
                  <a:defRPr/>
                </a:pPr>
                <a:endParaRPr lang="es-ES"/>
              </a:p>
            </p:txBody>
          </p:sp>
          <p:sp>
            <p:nvSpPr>
              <p:cNvPr id="9" name="Rectangle 6"/>
              <p:cNvSpPr>
                <a:spLocks noChangeArrowheads="1"/>
              </p:cNvSpPr>
              <p:nvPr/>
            </p:nvSpPr>
            <p:spPr bwMode="auto">
              <a:xfrm>
                <a:off x="1278" y="1920"/>
                <a:ext cx="2322" cy="683"/>
              </a:xfrm>
              <a:prstGeom prst="rect">
                <a:avLst/>
              </a:prstGeom>
              <a:gradFill rotWithShape="0">
                <a:gsLst>
                  <a:gs pos="0">
                    <a:srgbClr val="B22400"/>
                  </a:gs>
                  <a:gs pos="50000">
                    <a:srgbClr val="FF3300"/>
                  </a:gs>
                  <a:gs pos="100000">
                    <a:srgbClr val="B22400"/>
                  </a:gs>
                </a:gsLst>
                <a:lin ang="0" scaled="1"/>
              </a:gradFill>
              <a:ln w="12700">
                <a:solidFill>
                  <a:srgbClr val="FF3300"/>
                </a:solidFill>
                <a:miter lim="800000"/>
                <a:headEnd/>
                <a:tailEnd/>
              </a:ln>
            </p:spPr>
            <p:txBody>
              <a:bodyPr wrap="none" anchor="ctr"/>
              <a:lstStyle/>
              <a:p>
                <a:endParaRPr lang="es-AR"/>
              </a:p>
            </p:txBody>
          </p:sp>
          <p:sp>
            <p:nvSpPr>
              <p:cNvPr id="10" name="Freeform 7"/>
              <p:cNvSpPr>
                <a:spLocks/>
              </p:cNvSpPr>
              <p:nvPr/>
            </p:nvSpPr>
            <p:spPr bwMode="auto">
              <a:xfrm>
                <a:off x="3570" y="1916"/>
                <a:ext cx="34" cy="691"/>
              </a:xfrm>
              <a:custGeom>
                <a:avLst/>
                <a:gdLst>
                  <a:gd name="T0" fmla="*/ 0 w 36"/>
                  <a:gd name="T1" fmla="*/ 690 h 765"/>
                  <a:gd name="T2" fmla="*/ 0 w 36"/>
                  <a:gd name="T3" fmla="*/ 0 h 765"/>
                  <a:gd name="T4" fmla="*/ 33 w 36"/>
                  <a:gd name="T5" fmla="*/ 0 h 765"/>
                  <a:gd name="T6" fmla="*/ 33 w 36"/>
                  <a:gd name="T7" fmla="*/ 690 h 765"/>
                  <a:gd name="T8" fmla="*/ 0 w 36"/>
                  <a:gd name="T9" fmla="*/ 690 h 765"/>
                  <a:gd name="T10" fmla="*/ 0 60000 65536"/>
                  <a:gd name="T11" fmla="*/ 0 60000 65536"/>
                  <a:gd name="T12" fmla="*/ 0 60000 65536"/>
                  <a:gd name="T13" fmla="*/ 0 60000 65536"/>
                  <a:gd name="T14" fmla="*/ 0 60000 65536"/>
                  <a:gd name="T15" fmla="*/ 0 w 36"/>
                  <a:gd name="T16" fmla="*/ 0 h 765"/>
                  <a:gd name="T17" fmla="*/ 36 w 36"/>
                  <a:gd name="T18" fmla="*/ 765 h 765"/>
                </a:gdLst>
                <a:ahLst/>
                <a:cxnLst>
                  <a:cxn ang="T10">
                    <a:pos x="T0" y="T1"/>
                  </a:cxn>
                  <a:cxn ang="T11">
                    <a:pos x="T2" y="T3"/>
                  </a:cxn>
                  <a:cxn ang="T12">
                    <a:pos x="T4" y="T5"/>
                  </a:cxn>
                  <a:cxn ang="T13">
                    <a:pos x="T6" y="T7"/>
                  </a:cxn>
                  <a:cxn ang="T14">
                    <a:pos x="T8" y="T9"/>
                  </a:cxn>
                </a:cxnLst>
                <a:rect l="T15" t="T16" r="T17" b="T18"/>
                <a:pathLst>
                  <a:path w="36" h="765">
                    <a:moveTo>
                      <a:pt x="0" y="764"/>
                    </a:moveTo>
                    <a:lnTo>
                      <a:pt x="0" y="0"/>
                    </a:lnTo>
                    <a:lnTo>
                      <a:pt x="35" y="0"/>
                    </a:lnTo>
                    <a:lnTo>
                      <a:pt x="35" y="764"/>
                    </a:lnTo>
                    <a:lnTo>
                      <a:pt x="0" y="764"/>
                    </a:lnTo>
                  </a:path>
                </a:pathLst>
              </a:custGeom>
              <a:solidFill>
                <a:srgbClr val="080808"/>
              </a:solidFill>
              <a:ln w="9525" cap="rnd">
                <a:noFill/>
                <a:round/>
                <a:headEnd/>
                <a:tailEnd/>
              </a:ln>
            </p:spPr>
            <p:txBody>
              <a:bodyPr/>
              <a:lstStyle/>
              <a:p>
                <a:endParaRPr lang="es-AR"/>
              </a:p>
            </p:txBody>
          </p:sp>
          <p:sp>
            <p:nvSpPr>
              <p:cNvPr id="11" name="Rectangle 8"/>
              <p:cNvSpPr>
                <a:spLocks noChangeArrowheads="1"/>
              </p:cNvSpPr>
              <p:nvPr/>
            </p:nvSpPr>
            <p:spPr bwMode="auto">
              <a:xfrm>
                <a:off x="3586" y="1920"/>
                <a:ext cx="1615" cy="683"/>
              </a:xfrm>
              <a:prstGeom prst="rect">
                <a:avLst/>
              </a:prstGeom>
              <a:gradFill rotWithShape="0">
                <a:gsLst>
                  <a:gs pos="0">
                    <a:srgbClr val="B2B200"/>
                  </a:gs>
                  <a:gs pos="50000">
                    <a:srgbClr val="FFFF00"/>
                  </a:gs>
                  <a:gs pos="100000">
                    <a:srgbClr val="B2B200"/>
                  </a:gs>
                </a:gsLst>
                <a:lin ang="0" scaled="1"/>
              </a:gradFill>
              <a:ln w="12700">
                <a:solidFill>
                  <a:schemeClr val="tx2"/>
                </a:solidFill>
                <a:miter lim="800000"/>
                <a:headEnd/>
                <a:tailEnd/>
              </a:ln>
            </p:spPr>
            <p:txBody>
              <a:bodyPr wrap="none" anchor="ctr"/>
              <a:lstStyle/>
              <a:p>
                <a:endParaRPr lang="es-AR"/>
              </a:p>
            </p:txBody>
          </p:sp>
          <p:sp>
            <p:nvSpPr>
              <p:cNvPr id="12" name="Line 9"/>
              <p:cNvSpPr>
                <a:spLocks noChangeShapeType="1"/>
              </p:cNvSpPr>
              <p:nvPr/>
            </p:nvSpPr>
            <p:spPr bwMode="auto">
              <a:xfrm flipV="1">
                <a:off x="46" y="1916"/>
                <a:ext cx="0" cy="650"/>
              </a:xfrm>
              <a:prstGeom prst="line">
                <a:avLst/>
              </a:prstGeom>
              <a:noFill/>
              <a:ln w="12700">
                <a:solidFill>
                  <a:srgbClr val="000000"/>
                </a:solidFill>
                <a:round/>
                <a:headEnd type="none" w="sm" len="sm"/>
                <a:tailEnd type="none" w="sm" len="sm"/>
              </a:ln>
            </p:spPr>
            <p:txBody>
              <a:bodyPr wrap="none" anchor="ctr"/>
              <a:lstStyle/>
              <a:p>
                <a:endParaRPr lang="es-AR"/>
              </a:p>
            </p:txBody>
          </p:sp>
          <p:sp>
            <p:nvSpPr>
              <p:cNvPr id="13" name="Rectangle 10"/>
              <p:cNvSpPr>
                <a:spLocks noChangeArrowheads="1"/>
              </p:cNvSpPr>
              <p:nvPr/>
            </p:nvSpPr>
            <p:spPr bwMode="auto">
              <a:xfrm>
                <a:off x="1936" y="2082"/>
                <a:ext cx="661" cy="137"/>
              </a:xfrm>
              <a:prstGeom prst="rect">
                <a:avLst/>
              </a:prstGeom>
              <a:solidFill>
                <a:srgbClr val="FFFFFF"/>
              </a:solidFill>
              <a:ln w="12700">
                <a:solidFill>
                  <a:srgbClr val="000000"/>
                </a:solidFill>
                <a:miter lim="800000"/>
                <a:headEnd/>
                <a:tailEnd/>
              </a:ln>
            </p:spPr>
            <p:txBody>
              <a:bodyPr wrap="none" anchor="ctr"/>
              <a:lstStyle/>
              <a:p>
                <a:endParaRPr lang="es-AR"/>
              </a:p>
            </p:txBody>
          </p:sp>
          <p:sp>
            <p:nvSpPr>
              <p:cNvPr id="14" name="Rectangle 11"/>
              <p:cNvSpPr>
                <a:spLocks noChangeArrowheads="1"/>
              </p:cNvSpPr>
              <p:nvPr/>
            </p:nvSpPr>
            <p:spPr bwMode="auto">
              <a:xfrm>
                <a:off x="1939" y="2085"/>
                <a:ext cx="643" cy="15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000">
                    <a:solidFill>
                      <a:srgbClr val="000000"/>
                    </a:solidFill>
                    <a:latin typeface="Arial" pitchFamily="34" charset="0"/>
                  </a:rPr>
                  <a:t>Iniciación floral</a:t>
                </a:r>
              </a:p>
            </p:txBody>
          </p:sp>
          <p:sp>
            <p:nvSpPr>
              <p:cNvPr id="15" name="Rectangle 12"/>
              <p:cNvSpPr>
                <a:spLocks noChangeArrowheads="1"/>
              </p:cNvSpPr>
              <p:nvPr/>
            </p:nvSpPr>
            <p:spPr bwMode="auto">
              <a:xfrm>
                <a:off x="2949" y="1920"/>
                <a:ext cx="582" cy="137"/>
              </a:xfrm>
              <a:prstGeom prst="rect">
                <a:avLst/>
              </a:prstGeom>
              <a:solidFill>
                <a:srgbClr val="FFFFFF"/>
              </a:solidFill>
              <a:ln w="12700">
                <a:solidFill>
                  <a:srgbClr val="000000"/>
                </a:solidFill>
                <a:miter lim="800000"/>
                <a:headEnd/>
                <a:tailEnd/>
              </a:ln>
            </p:spPr>
            <p:txBody>
              <a:bodyPr wrap="none" anchor="ctr"/>
              <a:lstStyle/>
              <a:p>
                <a:endParaRPr lang="es-AR"/>
              </a:p>
            </p:txBody>
          </p:sp>
          <p:sp>
            <p:nvSpPr>
              <p:cNvPr id="16" name="Rectangle 13"/>
              <p:cNvSpPr>
                <a:spLocks noChangeArrowheads="1"/>
              </p:cNvSpPr>
              <p:nvPr/>
            </p:nvSpPr>
            <p:spPr bwMode="auto">
              <a:xfrm>
                <a:off x="2960" y="1923"/>
                <a:ext cx="581" cy="15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000">
                    <a:solidFill>
                      <a:srgbClr val="000000"/>
                    </a:solidFill>
                    <a:latin typeface="Arial" pitchFamily="34" charset="0"/>
                  </a:rPr>
                  <a:t>Muerte flores</a:t>
                </a:r>
              </a:p>
            </p:txBody>
          </p:sp>
          <p:sp>
            <p:nvSpPr>
              <p:cNvPr id="17" name="Rectangle 14"/>
              <p:cNvSpPr>
                <a:spLocks noChangeArrowheads="1"/>
              </p:cNvSpPr>
              <p:nvPr/>
            </p:nvSpPr>
            <p:spPr bwMode="auto">
              <a:xfrm>
                <a:off x="3604" y="1920"/>
                <a:ext cx="467" cy="137"/>
              </a:xfrm>
              <a:prstGeom prst="rect">
                <a:avLst/>
              </a:prstGeom>
              <a:solidFill>
                <a:srgbClr val="FFFFFF"/>
              </a:solidFill>
              <a:ln w="12700">
                <a:solidFill>
                  <a:srgbClr val="000000"/>
                </a:solidFill>
                <a:miter lim="800000"/>
                <a:headEnd/>
                <a:tailEnd/>
              </a:ln>
            </p:spPr>
            <p:txBody>
              <a:bodyPr wrap="none" anchor="ctr"/>
              <a:lstStyle/>
              <a:p>
                <a:endParaRPr lang="es-AR"/>
              </a:p>
            </p:txBody>
          </p:sp>
          <p:sp>
            <p:nvSpPr>
              <p:cNvPr id="18" name="Rectangle 15"/>
              <p:cNvSpPr>
                <a:spLocks noChangeArrowheads="1"/>
              </p:cNvSpPr>
              <p:nvPr/>
            </p:nvSpPr>
            <p:spPr bwMode="auto">
              <a:xfrm>
                <a:off x="3701" y="1923"/>
                <a:ext cx="382" cy="154"/>
              </a:xfrm>
              <a:prstGeom prst="rect">
                <a:avLst/>
              </a:prstGeom>
              <a:noFill/>
              <a:ln w="9525">
                <a:noFill/>
                <a:miter lim="800000"/>
                <a:headEnd/>
                <a:tailEnd/>
              </a:ln>
            </p:spPr>
            <p:txBody>
              <a:bodyPr lIns="92075" tIns="46038" rIns="92075" bIns="46038">
                <a:spAutoFit/>
              </a:bodyPr>
              <a:lstStyle/>
              <a:p>
                <a:pPr defTabSz="762000" eaLnBrk="0" hangingPunct="0"/>
                <a:r>
                  <a:rPr lang="es-ES_tradnl" sz="1000">
                    <a:solidFill>
                      <a:srgbClr val="000000"/>
                    </a:solidFill>
                    <a:latin typeface="Arial" pitchFamily="34" charset="0"/>
                  </a:rPr>
                  <a:t>Cuaje</a:t>
                </a:r>
              </a:p>
            </p:txBody>
          </p:sp>
          <p:sp>
            <p:nvSpPr>
              <p:cNvPr id="19" name="Rectangle 16"/>
              <p:cNvSpPr>
                <a:spLocks noChangeArrowheads="1"/>
              </p:cNvSpPr>
              <p:nvPr/>
            </p:nvSpPr>
            <p:spPr bwMode="auto">
              <a:xfrm>
                <a:off x="394" y="1920"/>
                <a:ext cx="878" cy="137"/>
              </a:xfrm>
              <a:prstGeom prst="rect">
                <a:avLst/>
              </a:prstGeom>
              <a:solidFill>
                <a:srgbClr val="FFFFFF"/>
              </a:solidFill>
              <a:ln w="12700">
                <a:solidFill>
                  <a:srgbClr val="000000"/>
                </a:solidFill>
                <a:miter lim="800000"/>
                <a:headEnd/>
                <a:tailEnd/>
              </a:ln>
            </p:spPr>
            <p:txBody>
              <a:bodyPr wrap="none" anchor="ctr"/>
              <a:lstStyle/>
              <a:p>
                <a:endParaRPr lang="es-AR"/>
              </a:p>
            </p:txBody>
          </p:sp>
          <p:sp>
            <p:nvSpPr>
              <p:cNvPr id="20" name="Rectangle 17"/>
              <p:cNvSpPr>
                <a:spLocks noChangeArrowheads="1"/>
              </p:cNvSpPr>
              <p:nvPr/>
            </p:nvSpPr>
            <p:spPr bwMode="auto">
              <a:xfrm>
                <a:off x="460" y="1923"/>
                <a:ext cx="770" cy="15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000">
                    <a:solidFill>
                      <a:srgbClr val="000000"/>
                    </a:solidFill>
                    <a:latin typeface="Arial" pitchFamily="34" charset="0"/>
                  </a:rPr>
                  <a:t>Iniciación de hojas</a:t>
                </a:r>
              </a:p>
            </p:txBody>
          </p:sp>
          <p:sp>
            <p:nvSpPr>
              <p:cNvPr id="21" name="Rectangle 18"/>
              <p:cNvSpPr>
                <a:spLocks noChangeArrowheads="1"/>
              </p:cNvSpPr>
              <p:nvPr/>
            </p:nvSpPr>
            <p:spPr bwMode="auto">
              <a:xfrm>
                <a:off x="2643" y="2082"/>
                <a:ext cx="920" cy="137"/>
              </a:xfrm>
              <a:prstGeom prst="rect">
                <a:avLst/>
              </a:prstGeom>
              <a:solidFill>
                <a:srgbClr val="FFFFFF"/>
              </a:solidFill>
              <a:ln w="12700">
                <a:solidFill>
                  <a:srgbClr val="000000"/>
                </a:solidFill>
                <a:miter lim="800000"/>
                <a:headEnd/>
                <a:tailEnd/>
              </a:ln>
            </p:spPr>
            <p:txBody>
              <a:bodyPr wrap="none" anchor="ctr"/>
              <a:lstStyle/>
              <a:p>
                <a:endParaRPr lang="es-AR"/>
              </a:p>
            </p:txBody>
          </p:sp>
          <p:sp>
            <p:nvSpPr>
              <p:cNvPr id="22" name="Rectangle 19"/>
              <p:cNvSpPr>
                <a:spLocks noChangeArrowheads="1"/>
              </p:cNvSpPr>
              <p:nvPr/>
            </p:nvSpPr>
            <p:spPr bwMode="auto">
              <a:xfrm>
                <a:off x="2690" y="2085"/>
                <a:ext cx="798" cy="15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000">
                    <a:solidFill>
                      <a:srgbClr val="000000"/>
                    </a:solidFill>
                    <a:latin typeface="Arial" pitchFamily="34" charset="0"/>
                  </a:rPr>
                  <a:t>Crecimiento espiga</a:t>
                </a:r>
              </a:p>
            </p:txBody>
          </p:sp>
          <p:sp>
            <p:nvSpPr>
              <p:cNvPr id="23" name="Rectangle 20"/>
              <p:cNvSpPr>
                <a:spLocks noChangeArrowheads="1"/>
              </p:cNvSpPr>
              <p:nvPr/>
            </p:nvSpPr>
            <p:spPr bwMode="auto">
              <a:xfrm rot="-5400000">
                <a:off x="22" y="2180"/>
                <a:ext cx="432" cy="192"/>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400" b="1">
                    <a:solidFill>
                      <a:srgbClr val="000000"/>
                    </a:solidFill>
                    <a:latin typeface="Arial" pitchFamily="34" charset="0"/>
                  </a:rPr>
                  <a:t>Fases</a:t>
                </a:r>
              </a:p>
            </p:txBody>
          </p:sp>
          <p:sp>
            <p:nvSpPr>
              <p:cNvPr id="24" name="Rectangle 21"/>
              <p:cNvSpPr>
                <a:spLocks noChangeArrowheads="1"/>
              </p:cNvSpPr>
              <p:nvPr/>
            </p:nvSpPr>
            <p:spPr bwMode="auto">
              <a:xfrm>
                <a:off x="4127" y="1920"/>
                <a:ext cx="695" cy="137"/>
              </a:xfrm>
              <a:prstGeom prst="rect">
                <a:avLst/>
              </a:prstGeom>
              <a:solidFill>
                <a:srgbClr val="FFFFFF"/>
              </a:solidFill>
              <a:ln w="12700">
                <a:solidFill>
                  <a:srgbClr val="000000"/>
                </a:solidFill>
                <a:miter lim="800000"/>
                <a:headEnd/>
                <a:tailEnd/>
              </a:ln>
            </p:spPr>
            <p:txBody>
              <a:bodyPr wrap="none" anchor="ctr"/>
              <a:lstStyle/>
              <a:p>
                <a:endParaRPr lang="es-AR"/>
              </a:p>
            </p:txBody>
          </p:sp>
          <p:sp>
            <p:nvSpPr>
              <p:cNvPr id="25" name="Rectangle 22"/>
              <p:cNvSpPr>
                <a:spLocks noChangeArrowheads="1"/>
              </p:cNvSpPr>
              <p:nvPr/>
            </p:nvSpPr>
            <p:spPr bwMode="auto">
              <a:xfrm>
                <a:off x="4128" y="1923"/>
                <a:ext cx="773" cy="15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000">
                    <a:solidFill>
                      <a:srgbClr val="000000"/>
                    </a:solidFill>
                    <a:latin typeface="Arial" pitchFamily="34" charset="0"/>
                  </a:rPr>
                  <a:t>Llenado de granos</a:t>
                </a:r>
              </a:p>
            </p:txBody>
          </p:sp>
          <p:sp>
            <p:nvSpPr>
              <p:cNvPr id="26" name="Rectangle 23"/>
              <p:cNvSpPr>
                <a:spLocks noChangeArrowheads="1"/>
              </p:cNvSpPr>
              <p:nvPr/>
            </p:nvSpPr>
            <p:spPr bwMode="auto">
              <a:xfrm>
                <a:off x="1278" y="1920"/>
                <a:ext cx="878" cy="137"/>
              </a:xfrm>
              <a:prstGeom prst="rect">
                <a:avLst/>
              </a:prstGeom>
              <a:solidFill>
                <a:srgbClr val="FFFFFF"/>
              </a:solidFill>
              <a:ln w="12700">
                <a:solidFill>
                  <a:srgbClr val="000000"/>
                </a:solidFill>
                <a:miter lim="800000"/>
                <a:headEnd/>
                <a:tailEnd/>
              </a:ln>
            </p:spPr>
            <p:txBody>
              <a:bodyPr wrap="none" anchor="ctr"/>
              <a:lstStyle/>
              <a:p>
                <a:endParaRPr lang="es-AR"/>
              </a:p>
            </p:txBody>
          </p:sp>
          <p:sp>
            <p:nvSpPr>
              <p:cNvPr id="27" name="Rectangle 24"/>
              <p:cNvSpPr>
                <a:spLocks noChangeArrowheads="1"/>
              </p:cNvSpPr>
              <p:nvPr/>
            </p:nvSpPr>
            <p:spPr bwMode="auto">
              <a:xfrm>
                <a:off x="1351" y="1923"/>
                <a:ext cx="842" cy="15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000">
                    <a:solidFill>
                      <a:srgbClr val="000000"/>
                    </a:solidFill>
                    <a:latin typeface="Arial" pitchFamily="34" charset="0"/>
                  </a:rPr>
                  <a:t>Iniciación espiguillas</a:t>
                </a:r>
              </a:p>
            </p:txBody>
          </p:sp>
          <p:sp>
            <p:nvSpPr>
              <p:cNvPr id="28" name="Rectangle 25"/>
              <p:cNvSpPr>
                <a:spLocks noChangeArrowheads="1"/>
              </p:cNvSpPr>
              <p:nvPr/>
            </p:nvSpPr>
            <p:spPr bwMode="auto">
              <a:xfrm>
                <a:off x="3833" y="2373"/>
                <a:ext cx="1019" cy="170"/>
              </a:xfrm>
              <a:prstGeom prst="rect">
                <a:avLst/>
              </a:prstGeom>
              <a:solidFill>
                <a:srgbClr val="000000"/>
              </a:solidFill>
              <a:ln w="9525">
                <a:noFill/>
                <a:miter lim="800000"/>
                <a:headEnd/>
                <a:tailEnd/>
              </a:ln>
            </p:spPr>
            <p:txBody>
              <a:bodyPr wrap="none" anchor="ctr"/>
              <a:lstStyle/>
              <a:p>
                <a:endParaRPr lang="es-AR"/>
              </a:p>
            </p:txBody>
          </p:sp>
          <p:sp>
            <p:nvSpPr>
              <p:cNvPr id="29" name="Rectangle 26"/>
              <p:cNvSpPr>
                <a:spLocks noChangeArrowheads="1"/>
              </p:cNvSpPr>
              <p:nvPr/>
            </p:nvSpPr>
            <p:spPr bwMode="auto">
              <a:xfrm>
                <a:off x="3833" y="2373"/>
                <a:ext cx="1076" cy="212"/>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600" b="1">
                    <a:solidFill>
                      <a:srgbClr val="FFFFFF"/>
                    </a:solidFill>
                  </a:rPr>
                  <a:t>Llenado de grano</a:t>
                </a:r>
              </a:p>
            </p:txBody>
          </p:sp>
          <p:sp>
            <p:nvSpPr>
              <p:cNvPr id="30" name="Rectangle 27"/>
              <p:cNvSpPr>
                <a:spLocks noChangeArrowheads="1"/>
              </p:cNvSpPr>
              <p:nvPr/>
            </p:nvSpPr>
            <p:spPr bwMode="auto">
              <a:xfrm>
                <a:off x="4127" y="2115"/>
                <a:ext cx="681" cy="136"/>
              </a:xfrm>
              <a:prstGeom prst="rect">
                <a:avLst/>
              </a:prstGeom>
              <a:solidFill>
                <a:srgbClr val="FFFFFF"/>
              </a:solidFill>
              <a:ln w="12700">
                <a:solidFill>
                  <a:srgbClr val="000000"/>
                </a:solidFill>
                <a:miter lim="800000"/>
                <a:headEnd/>
                <a:tailEnd/>
              </a:ln>
            </p:spPr>
            <p:txBody>
              <a:bodyPr wrap="none" anchor="ctr"/>
              <a:lstStyle/>
              <a:p>
                <a:endParaRPr lang="es-AR"/>
              </a:p>
            </p:txBody>
          </p:sp>
          <p:sp>
            <p:nvSpPr>
              <p:cNvPr id="31" name="Rectangle 28"/>
              <p:cNvSpPr>
                <a:spLocks noChangeArrowheads="1"/>
              </p:cNvSpPr>
              <p:nvPr/>
            </p:nvSpPr>
            <p:spPr bwMode="auto">
              <a:xfrm>
                <a:off x="4126" y="2118"/>
                <a:ext cx="770" cy="15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000">
                    <a:solidFill>
                      <a:srgbClr val="000000"/>
                    </a:solidFill>
                    <a:latin typeface="Arial" pitchFamily="34" charset="0"/>
                  </a:rPr>
                  <a:t>Iniciación de hojas</a:t>
                </a:r>
              </a:p>
            </p:txBody>
          </p:sp>
          <p:sp>
            <p:nvSpPr>
              <p:cNvPr id="32" name="Rectangle 29"/>
              <p:cNvSpPr>
                <a:spLocks noChangeArrowheads="1"/>
              </p:cNvSpPr>
              <p:nvPr/>
            </p:nvSpPr>
            <p:spPr bwMode="auto">
              <a:xfrm>
                <a:off x="2212" y="2243"/>
                <a:ext cx="1351" cy="138"/>
              </a:xfrm>
              <a:prstGeom prst="rect">
                <a:avLst/>
              </a:prstGeom>
              <a:solidFill>
                <a:srgbClr val="FFFFFF"/>
              </a:solidFill>
              <a:ln w="12700">
                <a:solidFill>
                  <a:srgbClr val="000000"/>
                </a:solidFill>
                <a:miter lim="800000"/>
                <a:headEnd/>
                <a:tailEnd/>
              </a:ln>
            </p:spPr>
            <p:txBody>
              <a:bodyPr wrap="none" anchor="ctr"/>
              <a:lstStyle/>
              <a:p>
                <a:endParaRPr lang="es-AR"/>
              </a:p>
            </p:txBody>
          </p:sp>
          <p:sp>
            <p:nvSpPr>
              <p:cNvPr id="33" name="Rectangle 30"/>
              <p:cNvSpPr>
                <a:spLocks noChangeArrowheads="1"/>
              </p:cNvSpPr>
              <p:nvPr/>
            </p:nvSpPr>
            <p:spPr bwMode="auto">
              <a:xfrm>
                <a:off x="2382" y="2247"/>
                <a:ext cx="820" cy="15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000">
                    <a:solidFill>
                      <a:srgbClr val="000000"/>
                    </a:solidFill>
                    <a:latin typeface="Arial" pitchFamily="34" charset="0"/>
                  </a:rPr>
                  <a:t>Crecimiento de tallo</a:t>
                </a:r>
              </a:p>
            </p:txBody>
          </p:sp>
          <p:sp>
            <p:nvSpPr>
              <p:cNvPr id="34" name="Rectangle 31"/>
              <p:cNvSpPr>
                <a:spLocks noChangeArrowheads="1"/>
              </p:cNvSpPr>
              <p:nvPr/>
            </p:nvSpPr>
            <p:spPr bwMode="auto">
              <a:xfrm>
                <a:off x="1772" y="2402"/>
                <a:ext cx="1133" cy="184"/>
              </a:xfrm>
              <a:prstGeom prst="rect">
                <a:avLst/>
              </a:prstGeom>
              <a:solidFill>
                <a:srgbClr val="000000"/>
              </a:solidFill>
              <a:ln w="9525">
                <a:noFill/>
                <a:miter lim="800000"/>
                <a:headEnd/>
                <a:tailEnd/>
              </a:ln>
            </p:spPr>
            <p:txBody>
              <a:bodyPr wrap="none" anchor="ctr"/>
              <a:lstStyle/>
              <a:p>
                <a:endParaRPr lang="es-AR"/>
              </a:p>
            </p:txBody>
          </p:sp>
          <p:sp>
            <p:nvSpPr>
              <p:cNvPr id="35" name="Rectangle 32"/>
              <p:cNvSpPr>
                <a:spLocks noChangeArrowheads="1"/>
              </p:cNvSpPr>
              <p:nvPr/>
            </p:nvSpPr>
            <p:spPr bwMode="auto">
              <a:xfrm>
                <a:off x="1835" y="2401"/>
                <a:ext cx="1144" cy="212"/>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600" b="1">
                    <a:solidFill>
                      <a:srgbClr val="FFFFFF"/>
                    </a:solidFill>
                  </a:rPr>
                  <a:t>Fase Reproductiva</a:t>
                </a:r>
              </a:p>
            </p:txBody>
          </p:sp>
          <p:sp>
            <p:nvSpPr>
              <p:cNvPr id="36" name="Rectangle 33"/>
              <p:cNvSpPr>
                <a:spLocks noChangeArrowheads="1"/>
              </p:cNvSpPr>
              <p:nvPr/>
            </p:nvSpPr>
            <p:spPr bwMode="auto">
              <a:xfrm>
                <a:off x="415" y="2283"/>
                <a:ext cx="738" cy="311"/>
              </a:xfrm>
              <a:prstGeom prst="rect">
                <a:avLst/>
              </a:prstGeom>
              <a:solidFill>
                <a:srgbClr val="000000"/>
              </a:solidFill>
              <a:ln w="9525">
                <a:noFill/>
                <a:miter lim="800000"/>
                <a:headEnd/>
                <a:tailEnd/>
              </a:ln>
            </p:spPr>
            <p:txBody>
              <a:bodyPr wrap="none" anchor="ctr"/>
              <a:lstStyle/>
              <a:p>
                <a:endParaRPr lang="es-AR"/>
              </a:p>
            </p:txBody>
          </p:sp>
        </p:grpSp>
        <p:sp>
          <p:nvSpPr>
            <p:cNvPr id="6" name="Rectangle 34"/>
            <p:cNvSpPr>
              <a:spLocks noChangeArrowheads="1"/>
            </p:cNvSpPr>
            <p:nvPr/>
          </p:nvSpPr>
          <p:spPr bwMode="auto">
            <a:xfrm>
              <a:off x="504" y="2813"/>
              <a:ext cx="685" cy="366"/>
            </a:xfrm>
            <a:prstGeom prst="rect">
              <a:avLst/>
            </a:prstGeom>
            <a:noFill/>
            <a:ln w="9525">
              <a:noFill/>
              <a:miter lim="800000"/>
              <a:headEnd/>
              <a:tailEnd/>
            </a:ln>
          </p:spPr>
          <p:txBody>
            <a:bodyPr lIns="92075" tIns="46038" rIns="92075" bIns="46038">
              <a:spAutoFit/>
            </a:bodyPr>
            <a:lstStyle/>
            <a:p>
              <a:pPr defTabSz="762000" eaLnBrk="0" hangingPunct="0"/>
              <a:r>
                <a:rPr lang="es-ES_tradnl" sz="1600" b="1">
                  <a:solidFill>
                    <a:srgbClr val="FFFFFF"/>
                  </a:solidFill>
                </a:rPr>
                <a:t>    Fase vegetativa</a:t>
              </a:r>
            </a:p>
          </p:txBody>
        </p:sp>
      </p:grpSp>
      <p:grpSp>
        <p:nvGrpSpPr>
          <p:cNvPr id="37" name="Group 36"/>
          <p:cNvGrpSpPr>
            <a:grpSpLocks/>
          </p:cNvGrpSpPr>
          <p:nvPr/>
        </p:nvGrpSpPr>
        <p:grpSpPr bwMode="auto">
          <a:xfrm>
            <a:off x="165100" y="4867275"/>
            <a:ext cx="8634413" cy="1597025"/>
            <a:chOff x="104" y="3066"/>
            <a:chExt cx="5438" cy="1006"/>
          </a:xfrm>
        </p:grpSpPr>
        <p:sp>
          <p:nvSpPr>
            <p:cNvPr id="38" name="Rectangle 37"/>
            <p:cNvSpPr>
              <a:spLocks noChangeArrowheads="1"/>
            </p:cNvSpPr>
            <p:nvPr/>
          </p:nvSpPr>
          <p:spPr bwMode="auto">
            <a:xfrm rot="-5400000">
              <a:off x="-236" y="3406"/>
              <a:ext cx="1006" cy="326"/>
            </a:xfrm>
            <a:prstGeom prst="rect">
              <a:avLst/>
            </a:prstGeom>
            <a:noFill/>
            <a:ln w="9525">
              <a:noFill/>
              <a:miter lim="800000"/>
              <a:headEnd/>
              <a:tailEnd/>
            </a:ln>
          </p:spPr>
          <p:txBody>
            <a:bodyPr lIns="92075" tIns="46038" rIns="92075" bIns="46038">
              <a:spAutoFit/>
            </a:bodyPr>
            <a:lstStyle/>
            <a:p>
              <a:pPr defTabSz="762000" eaLnBrk="0" hangingPunct="0"/>
              <a:r>
                <a:rPr lang="es-ES_tradnl" sz="1400" b="1">
                  <a:solidFill>
                    <a:srgbClr val="000000"/>
                  </a:solidFill>
                  <a:latin typeface="Arial" pitchFamily="34" charset="0"/>
                </a:rPr>
                <a:t>  Componentes </a:t>
              </a:r>
            </a:p>
            <a:p>
              <a:pPr defTabSz="762000" eaLnBrk="0" hangingPunct="0"/>
              <a:r>
                <a:rPr lang="es-ES_tradnl" sz="1400" b="1">
                  <a:solidFill>
                    <a:srgbClr val="000000"/>
                  </a:solidFill>
                  <a:latin typeface="Arial" pitchFamily="34" charset="0"/>
                </a:rPr>
                <a:t>del Rendimiento </a:t>
              </a:r>
            </a:p>
          </p:txBody>
        </p:sp>
        <p:grpSp>
          <p:nvGrpSpPr>
            <p:cNvPr id="39" name="Group 38"/>
            <p:cNvGrpSpPr>
              <a:grpSpLocks/>
            </p:cNvGrpSpPr>
            <p:nvPr/>
          </p:nvGrpSpPr>
          <p:grpSpPr bwMode="auto">
            <a:xfrm>
              <a:off x="104" y="3133"/>
              <a:ext cx="5438" cy="925"/>
              <a:chOff x="54" y="2612"/>
              <a:chExt cx="5438" cy="925"/>
            </a:xfrm>
          </p:grpSpPr>
          <p:sp>
            <p:nvSpPr>
              <p:cNvPr id="40" name="Rectangle 39"/>
              <p:cNvSpPr>
                <a:spLocks noChangeArrowheads="1"/>
              </p:cNvSpPr>
              <p:nvPr/>
            </p:nvSpPr>
            <p:spPr bwMode="auto">
              <a:xfrm>
                <a:off x="461" y="3365"/>
                <a:ext cx="4664" cy="114"/>
              </a:xfrm>
              <a:prstGeom prst="rect">
                <a:avLst/>
              </a:prstGeom>
              <a:gradFill rotWithShape="0">
                <a:gsLst>
                  <a:gs pos="0">
                    <a:srgbClr val="66FF99"/>
                  </a:gs>
                  <a:gs pos="50000">
                    <a:srgbClr val="47B26B"/>
                  </a:gs>
                  <a:gs pos="100000">
                    <a:srgbClr val="66FF99"/>
                  </a:gs>
                </a:gsLst>
                <a:lin ang="0" scaled="1"/>
              </a:gradFill>
              <a:ln w="12700">
                <a:solidFill>
                  <a:schemeClr val="tx1"/>
                </a:solidFill>
                <a:miter lim="800000"/>
                <a:headEnd/>
                <a:tailEnd/>
              </a:ln>
            </p:spPr>
            <p:txBody>
              <a:bodyPr wrap="none" anchor="ctr"/>
              <a:lstStyle/>
              <a:p>
                <a:endParaRPr lang="es-AR"/>
              </a:p>
            </p:txBody>
          </p:sp>
          <p:sp>
            <p:nvSpPr>
              <p:cNvPr id="41" name="Rectangle 40"/>
              <p:cNvSpPr>
                <a:spLocks noChangeArrowheads="1"/>
              </p:cNvSpPr>
              <p:nvPr/>
            </p:nvSpPr>
            <p:spPr bwMode="auto">
              <a:xfrm>
                <a:off x="54" y="2612"/>
                <a:ext cx="5438" cy="918"/>
              </a:xfrm>
              <a:prstGeom prst="rect">
                <a:avLst/>
              </a:prstGeom>
              <a:noFill/>
              <a:ln w="25400">
                <a:solidFill>
                  <a:srgbClr val="000000"/>
                </a:solidFill>
                <a:miter lim="800000"/>
                <a:headEnd/>
                <a:tailEnd/>
              </a:ln>
            </p:spPr>
            <p:txBody>
              <a:bodyPr wrap="none" anchor="ctr"/>
              <a:lstStyle/>
              <a:p>
                <a:endParaRPr lang="es-AR"/>
              </a:p>
            </p:txBody>
          </p:sp>
          <p:sp>
            <p:nvSpPr>
              <p:cNvPr id="42" name="Line 41"/>
              <p:cNvSpPr>
                <a:spLocks noChangeShapeType="1"/>
              </p:cNvSpPr>
              <p:nvPr/>
            </p:nvSpPr>
            <p:spPr bwMode="auto">
              <a:xfrm>
                <a:off x="1396" y="2769"/>
                <a:ext cx="925" cy="0"/>
              </a:xfrm>
              <a:prstGeom prst="line">
                <a:avLst/>
              </a:prstGeom>
              <a:noFill/>
              <a:ln w="50800">
                <a:solidFill>
                  <a:srgbClr val="000000"/>
                </a:solidFill>
                <a:round/>
                <a:headEnd type="none" w="sm" len="sm"/>
                <a:tailEnd type="none" w="sm" len="sm"/>
              </a:ln>
            </p:spPr>
            <p:txBody>
              <a:bodyPr wrap="none" anchor="ctr"/>
              <a:lstStyle/>
              <a:p>
                <a:endParaRPr lang="es-AR"/>
              </a:p>
            </p:txBody>
          </p:sp>
          <p:sp>
            <p:nvSpPr>
              <p:cNvPr id="43" name="Line 42"/>
              <p:cNvSpPr>
                <a:spLocks noChangeShapeType="1"/>
              </p:cNvSpPr>
              <p:nvPr/>
            </p:nvSpPr>
            <p:spPr bwMode="auto">
              <a:xfrm>
                <a:off x="2024" y="3039"/>
                <a:ext cx="2129" cy="0"/>
              </a:xfrm>
              <a:prstGeom prst="line">
                <a:avLst/>
              </a:prstGeom>
              <a:noFill/>
              <a:ln w="50800">
                <a:solidFill>
                  <a:srgbClr val="000000"/>
                </a:solidFill>
                <a:round/>
                <a:headEnd type="none" w="sm" len="sm"/>
                <a:tailEnd type="none" w="sm" len="sm"/>
              </a:ln>
            </p:spPr>
            <p:txBody>
              <a:bodyPr wrap="none" anchor="ctr"/>
              <a:lstStyle/>
              <a:p>
                <a:endParaRPr lang="es-AR"/>
              </a:p>
            </p:txBody>
          </p:sp>
          <p:sp>
            <p:nvSpPr>
              <p:cNvPr id="44" name="Line 43"/>
              <p:cNvSpPr>
                <a:spLocks noChangeShapeType="1"/>
              </p:cNvSpPr>
              <p:nvPr/>
            </p:nvSpPr>
            <p:spPr bwMode="auto">
              <a:xfrm>
                <a:off x="432" y="3214"/>
                <a:ext cx="3546" cy="0"/>
              </a:xfrm>
              <a:prstGeom prst="line">
                <a:avLst/>
              </a:prstGeom>
              <a:noFill/>
              <a:ln w="50800">
                <a:solidFill>
                  <a:srgbClr val="000000"/>
                </a:solidFill>
                <a:round/>
                <a:headEnd type="none" w="sm" len="sm"/>
                <a:tailEnd type="none" w="sm" len="sm"/>
              </a:ln>
            </p:spPr>
            <p:txBody>
              <a:bodyPr wrap="none" anchor="ctr"/>
              <a:lstStyle/>
              <a:p>
                <a:endParaRPr lang="es-AR"/>
              </a:p>
            </p:txBody>
          </p:sp>
          <p:sp>
            <p:nvSpPr>
              <p:cNvPr id="45" name="Line 44"/>
              <p:cNvSpPr>
                <a:spLocks noChangeShapeType="1"/>
              </p:cNvSpPr>
              <p:nvPr/>
            </p:nvSpPr>
            <p:spPr bwMode="auto">
              <a:xfrm flipV="1">
                <a:off x="3829" y="3287"/>
                <a:ext cx="1238" cy="6"/>
              </a:xfrm>
              <a:prstGeom prst="line">
                <a:avLst/>
              </a:prstGeom>
              <a:noFill/>
              <a:ln w="50800">
                <a:solidFill>
                  <a:srgbClr val="000000"/>
                </a:solidFill>
                <a:round/>
                <a:headEnd type="none" w="sm" len="sm"/>
                <a:tailEnd type="none" w="sm" len="sm"/>
              </a:ln>
            </p:spPr>
            <p:txBody>
              <a:bodyPr wrap="none" anchor="ctr"/>
              <a:lstStyle/>
              <a:p>
                <a:endParaRPr lang="es-AR"/>
              </a:p>
            </p:txBody>
          </p:sp>
          <p:sp>
            <p:nvSpPr>
              <p:cNvPr id="46" name="Line 45"/>
              <p:cNvSpPr>
                <a:spLocks noChangeShapeType="1"/>
              </p:cNvSpPr>
              <p:nvPr/>
            </p:nvSpPr>
            <p:spPr bwMode="auto">
              <a:xfrm>
                <a:off x="432" y="2769"/>
                <a:ext cx="467" cy="0"/>
              </a:xfrm>
              <a:prstGeom prst="line">
                <a:avLst/>
              </a:prstGeom>
              <a:noFill/>
              <a:ln w="50800">
                <a:solidFill>
                  <a:srgbClr val="000000"/>
                </a:solidFill>
                <a:round/>
                <a:headEnd type="none" w="sm" len="sm"/>
                <a:tailEnd type="none" w="sm" len="sm"/>
              </a:ln>
            </p:spPr>
            <p:txBody>
              <a:bodyPr wrap="none" anchor="ctr"/>
              <a:lstStyle/>
              <a:p>
                <a:endParaRPr lang="es-AR"/>
              </a:p>
            </p:txBody>
          </p:sp>
          <p:sp>
            <p:nvSpPr>
              <p:cNvPr id="47" name="Rectangle 46"/>
              <p:cNvSpPr>
                <a:spLocks noChangeArrowheads="1"/>
              </p:cNvSpPr>
              <p:nvPr/>
            </p:nvSpPr>
            <p:spPr bwMode="auto">
              <a:xfrm>
                <a:off x="396" y="2642"/>
                <a:ext cx="643" cy="15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000" b="1">
                    <a:solidFill>
                      <a:srgbClr val="000000"/>
                    </a:solidFill>
                    <a:latin typeface="Arial" pitchFamily="34" charset="0"/>
                  </a:rPr>
                  <a:t>Plantas por m</a:t>
                </a:r>
              </a:p>
            </p:txBody>
          </p:sp>
          <p:sp>
            <p:nvSpPr>
              <p:cNvPr id="48" name="Rectangle 47"/>
              <p:cNvSpPr>
                <a:spLocks noChangeArrowheads="1"/>
              </p:cNvSpPr>
              <p:nvPr/>
            </p:nvSpPr>
            <p:spPr bwMode="auto">
              <a:xfrm>
                <a:off x="902" y="2623"/>
                <a:ext cx="156" cy="14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900" b="1">
                    <a:solidFill>
                      <a:srgbClr val="000000"/>
                    </a:solidFill>
                    <a:latin typeface="Arial" pitchFamily="34" charset="0"/>
                  </a:rPr>
                  <a:t>2</a:t>
                </a:r>
              </a:p>
            </p:txBody>
          </p:sp>
          <p:sp>
            <p:nvSpPr>
              <p:cNvPr id="49" name="Rectangle 48"/>
              <p:cNvSpPr>
                <a:spLocks noChangeArrowheads="1"/>
              </p:cNvSpPr>
              <p:nvPr/>
            </p:nvSpPr>
            <p:spPr bwMode="auto">
              <a:xfrm>
                <a:off x="1458" y="2634"/>
                <a:ext cx="961" cy="15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000" b="1">
                    <a:solidFill>
                      <a:srgbClr val="000000"/>
                    </a:solidFill>
                    <a:latin typeface="Arial" pitchFamily="34" charset="0"/>
                  </a:rPr>
                  <a:t>Espiguillas por espiga</a:t>
                </a:r>
              </a:p>
            </p:txBody>
          </p:sp>
          <p:sp>
            <p:nvSpPr>
              <p:cNvPr id="50" name="Rectangle 49"/>
              <p:cNvSpPr>
                <a:spLocks noChangeArrowheads="1"/>
              </p:cNvSpPr>
              <p:nvPr/>
            </p:nvSpPr>
            <p:spPr bwMode="auto">
              <a:xfrm>
                <a:off x="2801" y="2722"/>
                <a:ext cx="829" cy="15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000" b="1">
                    <a:solidFill>
                      <a:srgbClr val="000000"/>
                    </a:solidFill>
                    <a:latin typeface="Arial" pitchFamily="34" charset="0"/>
                  </a:rPr>
                  <a:t>Espigas por planta</a:t>
                </a:r>
              </a:p>
            </p:txBody>
          </p:sp>
          <p:sp>
            <p:nvSpPr>
              <p:cNvPr id="51" name="Rectangle 50"/>
              <p:cNvSpPr>
                <a:spLocks noChangeArrowheads="1"/>
              </p:cNvSpPr>
              <p:nvPr/>
            </p:nvSpPr>
            <p:spPr bwMode="auto">
              <a:xfrm>
                <a:off x="2661" y="2913"/>
                <a:ext cx="820" cy="15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000" b="1">
                    <a:solidFill>
                      <a:srgbClr val="000000"/>
                    </a:solidFill>
                    <a:latin typeface="Arial" pitchFamily="34" charset="0"/>
                  </a:rPr>
                  <a:t>Granos por espiga</a:t>
                </a:r>
              </a:p>
            </p:txBody>
          </p:sp>
          <p:sp>
            <p:nvSpPr>
              <p:cNvPr id="52" name="Rectangle 51"/>
              <p:cNvSpPr>
                <a:spLocks noChangeArrowheads="1"/>
              </p:cNvSpPr>
              <p:nvPr/>
            </p:nvSpPr>
            <p:spPr bwMode="auto">
              <a:xfrm>
                <a:off x="4174" y="3168"/>
                <a:ext cx="594" cy="15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000" b="1">
                    <a:solidFill>
                      <a:srgbClr val="000000"/>
                    </a:solidFill>
                    <a:latin typeface="Arial" pitchFamily="34" charset="0"/>
                  </a:rPr>
                  <a:t>Peso granos</a:t>
                </a:r>
              </a:p>
            </p:txBody>
          </p:sp>
          <p:sp>
            <p:nvSpPr>
              <p:cNvPr id="53" name="Rectangle 52"/>
              <p:cNvSpPr>
                <a:spLocks noChangeArrowheads="1"/>
              </p:cNvSpPr>
              <p:nvPr/>
            </p:nvSpPr>
            <p:spPr bwMode="auto">
              <a:xfrm>
                <a:off x="2071" y="3081"/>
                <a:ext cx="639" cy="15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000" b="1">
                    <a:solidFill>
                      <a:srgbClr val="000000"/>
                    </a:solidFill>
                    <a:latin typeface="Arial" pitchFamily="34" charset="0"/>
                  </a:rPr>
                  <a:t>Granos por m</a:t>
                </a:r>
              </a:p>
            </p:txBody>
          </p:sp>
          <p:sp>
            <p:nvSpPr>
              <p:cNvPr id="54" name="Rectangle 53"/>
              <p:cNvSpPr>
                <a:spLocks noChangeArrowheads="1"/>
              </p:cNvSpPr>
              <p:nvPr/>
            </p:nvSpPr>
            <p:spPr bwMode="auto">
              <a:xfrm>
                <a:off x="2577" y="3060"/>
                <a:ext cx="156" cy="14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900" b="1">
                    <a:solidFill>
                      <a:srgbClr val="000000"/>
                    </a:solidFill>
                    <a:latin typeface="Arial" pitchFamily="34" charset="0"/>
                  </a:rPr>
                  <a:t>2</a:t>
                </a:r>
              </a:p>
            </p:txBody>
          </p:sp>
          <p:sp>
            <p:nvSpPr>
              <p:cNvPr id="55" name="Rectangle 54"/>
              <p:cNvSpPr>
                <a:spLocks noChangeArrowheads="1"/>
              </p:cNvSpPr>
              <p:nvPr/>
            </p:nvSpPr>
            <p:spPr bwMode="auto">
              <a:xfrm>
                <a:off x="2432" y="3364"/>
                <a:ext cx="788" cy="173"/>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200" b="1">
                    <a:solidFill>
                      <a:srgbClr val="FFFFFF"/>
                    </a:solidFill>
                    <a:latin typeface="Arial" pitchFamily="34" charset="0"/>
                  </a:rPr>
                  <a:t>RENDIMIENTO</a:t>
                </a:r>
              </a:p>
            </p:txBody>
          </p:sp>
          <p:sp>
            <p:nvSpPr>
              <p:cNvPr id="56" name="Line 55"/>
              <p:cNvSpPr>
                <a:spLocks noChangeShapeType="1"/>
              </p:cNvSpPr>
              <p:nvPr/>
            </p:nvSpPr>
            <p:spPr bwMode="auto">
              <a:xfrm>
                <a:off x="2625" y="2890"/>
                <a:ext cx="926" cy="0"/>
              </a:xfrm>
              <a:prstGeom prst="line">
                <a:avLst/>
              </a:prstGeom>
              <a:noFill/>
              <a:ln w="50800">
                <a:solidFill>
                  <a:srgbClr val="000000"/>
                </a:solidFill>
                <a:round/>
                <a:headEnd type="none" w="sm" len="sm"/>
                <a:tailEnd type="none" w="sm" len="sm"/>
              </a:ln>
            </p:spPr>
            <p:txBody>
              <a:bodyPr wrap="none" anchor="ctr"/>
              <a:lstStyle/>
              <a:p>
                <a:endParaRPr lang="es-AR"/>
              </a:p>
            </p:txBody>
          </p:sp>
          <p:sp>
            <p:nvSpPr>
              <p:cNvPr id="57" name="Line 56"/>
              <p:cNvSpPr>
                <a:spLocks noChangeShapeType="1"/>
              </p:cNvSpPr>
              <p:nvPr/>
            </p:nvSpPr>
            <p:spPr bwMode="auto">
              <a:xfrm>
                <a:off x="1096" y="2915"/>
                <a:ext cx="1475" cy="0"/>
              </a:xfrm>
              <a:prstGeom prst="line">
                <a:avLst/>
              </a:prstGeom>
              <a:noFill/>
              <a:ln w="50800">
                <a:solidFill>
                  <a:schemeClr val="tx1"/>
                </a:solidFill>
                <a:round/>
                <a:headEnd type="none" w="sm" len="sm"/>
                <a:tailEnd type="none" w="sm" len="sm"/>
              </a:ln>
            </p:spPr>
            <p:txBody>
              <a:bodyPr wrap="none" anchor="ctr"/>
              <a:lstStyle/>
              <a:p>
                <a:endParaRPr lang="es-AR"/>
              </a:p>
            </p:txBody>
          </p:sp>
          <p:sp>
            <p:nvSpPr>
              <p:cNvPr id="58" name="Rectangle 57"/>
              <p:cNvSpPr>
                <a:spLocks noChangeArrowheads="1"/>
              </p:cNvSpPr>
              <p:nvPr/>
            </p:nvSpPr>
            <p:spPr bwMode="auto">
              <a:xfrm>
                <a:off x="1456" y="2806"/>
                <a:ext cx="878" cy="15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000" b="1">
                    <a:solidFill>
                      <a:srgbClr val="000000"/>
                    </a:solidFill>
                    <a:latin typeface="Arial" pitchFamily="34" charset="0"/>
                  </a:rPr>
                  <a:t>Vastagos por planta</a:t>
                </a:r>
              </a:p>
            </p:txBody>
          </p:sp>
          <p:sp>
            <p:nvSpPr>
              <p:cNvPr id="59" name="Rectangle 58"/>
              <p:cNvSpPr>
                <a:spLocks noChangeArrowheads="1"/>
              </p:cNvSpPr>
              <p:nvPr/>
            </p:nvSpPr>
            <p:spPr bwMode="auto">
              <a:xfrm>
                <a:off x="2365" y="2800"/>
                <a:ext cx="512" cy="135"/>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800"/>
                  <a:t>(supervivencia)</a:t>
                </a:r>
              </a:p>
            </p:txBody>
          </p:sp>
          <p:sp>
            <p:nvSpPr>
              <p:cNvPr id="60" name="Line 59"/>
              <p:cNvSpPr>
                <a:spLocks noChangeShapeType="1"/>
              </p:cNvSpPr>
              <p:nvPr/>
            </p:nvSpPr>
            <p:spPr bwMode="auto">
              <a:xfrm flipV="1">
                <a:off x="2669" y="2794"/>
                <a:ext cx="149" cy="41"/>
              </a:xfrm>
              <a:prstGeom prst="line">
                <a:avLst/>
              </a:prstGeom>
              <a:noFill/>
              <a:ln w="12700">
                <a:solidFill>
                  <a:schemeClr val="tx1"/>
                </a:solidFill>
                <a:round/>
                <a:headEnd type="none" w="sm" len="sm"/>
                <a:tailEnd type="stealth" w="med" len="med"/>
              </a:ln>
            </p:spPr>
            <p:txBody>
              <a:bodyPr wrap="none" anchor="ctr"/>
              <a:lstStyle/>
              <a:p>
                <a:endParaRPr lang="es-AR"/>
              </a:p>
            </p:txBody>
          </p:sp>
          <p:sp>
            <p:nvSpPr>
              <p:cNvPr id="61" name="Line 60"/>
              <p:cNvSpPr>
                <a:spLocks noChangeShapeType="1"/>
              </p:cNvSpPr>
              <p:nvPr/>
            </p:nvSpPr>
            <p:spPr bwMode="auto">
              <a:xfrm>
                <a:off x="2276" y="2874"/>
                <a:ext cx="99" cy="0"/>
              </a:xfrm>
              <a:prstGeom prst="line">
                <a:avLst/>
              </a:prstGeom>
              <a:noFill/>
              <a:ln w="12700">
                <a:solidFill>
                  <a:schemeClr val="tx1"/>
                </a:solidFill>
                <a:round/>
                <a:headEnd type="none" w="sm" len="sm"/>
                <a:tailEnd type="stealth" w="med" len="med"/>
              </a:ln>
            </p:spPr>
            <p:txBody>
              <a:bodyPr wrap="none" anchor="ctr"/>
              <a:lstStyle/>
              <a:p>
                <a:endParaRPr lang="es-AR"/>
              </a:p>
            </p:txBody>
          </p:sp>
        </p:grpSp>
      </p:grpSp>
      <p:grpSp>
        <p:nvGrpSpPr>
          <p:cNvPr id="62" name="Group 61"/>
          <p:cNvGrpSpPr>
            <a:grpSpLocks/>
          </p:cNvGrpSpPr>
          <p:nvPr/>
        </p:nvGrpSpPr>
        <p:grpSpPr bwMode="auto">
          <a:xfrm>
            <a:off x="544513" y="1055688"/>
            <a:ext cx="8675687" cy="2741612"/>
            <a:chOff x="342" y="665"/>
            <a:chExt cx="5466" cy="1727"/>
          </a:xfrm>
        </p:grpSpPr>
        <p:sp>
          <p:nvSpPr>
            <p:cNvPr id="63" name="Rectangle 62"/>
            <p:cNvSpPr>
              <a:spLocks noChangeArrowheads="1"/>
            </p:cNvSpPr>
            <p:nvPr/>
          </p:nvSpPr>
          <p:spPr bwMode="auto">
            <a:xfrm>
              <a:off x="1529" y="2228"/>
              <a:ext cx="253" cy="16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100">
                  <a:solidFill>
                    <a:srgbClr val="000000"/>
                  </a:solidFill>
                  <a:latin typeface="Arial" pitchFamily="34" charset="0"/>
                </a:rPr>
                <a:t> DL</a:t>
              </a:r>
            </a:p>
          </p:txBody>
        </p:sp>
        <p:grpSp>
          <p:nvGrpSpPr>
            <p:cNvPr id="64" name="Group 63"/>
            <p:cNvGrpSpPr>
              <a:grpSpLocks/>
            </p:cNvGrpSpPr>
            <p:nvPr/>
          </p:nvGrpSpPr>
          <p:grpSpPr bwMode="auto">
            <a:xfrm>
              <a:off x="342" y="665"/>
              <a:ext cx="5466" cy="1724"/>
              <a:chOff x="292" y="144"/>
              <a:chExt cx="5466" cy="1724"/>
            </a:xfrm>
          </p:grpSpPr>
          <p:sp>
            <p:nvSpPr>
              <p:cNvPr id="65" name="Freeform 64"/>
              <p:cNvSpPr>
                <a:spLocks/>
              </p:cNvSpPr>
              <p:nvPr/>
            </p:nvSpPr>
            <p:spPr bwMode="auto">
              <a:xfrm>
                <a:off x="460" y="1559"/>
                <a:ext cx="5216" cy="49"/>
              </a:xfrm>
              <a:custGeom>
                <a:avLst/>
                <a:gdLst>
                  <a:gd name="T0" fmla="*/ 0 w 5529"/>
                  <a:gd name="T1" fmla="*/ 48 h 54"/>
                  <a:gd name="T2" fmla="*/ 4864 w 5529"/>
                  <a:gd name="T3" fmla="*/ 48 h 54"/>
                  <a:gd name="T4" fmla="*/ 5215 w 5529"/>
                  <a:gd name="T5" fmla="*/ 0 h 54"/>
                  <a:gd name="T6" fmla="*/ 364 w 5529"/>
                  <a:gd name="T7" fmla="*/ 0 h 54"/>
                  <a:gd name="T8" fmla="*/ 0 w 5529"/>
                  <a:gd name="T9" fmla="*/ 48 h 54"/>
                  <a:gd name="T10" fmla="*/ 0 60000 65536"/>
                  <a:gd name="T11" fmla="*/ 0 60000 65536"/>
                  <a:gd name="T12" fmla="*/ 0 60000 65536"/>
                  <a:gd name="T13" fmla="*/ 0 60000 65536"/>
                  <a:gd name="T14" fmla="*/ 0 60000 65536"/>
                  <a:gd name="T15" fmla="*/ 0 w 5529"/>
                  <a:gd name="T16" fmla="*/ 0 h 54"/>
                  <a:gd name="T17" fmla="*/ 5529 w 5529"/>
                  <a:gd name="T18" fmla="*/ 54 h 54"/>
                </a:gdLst>
                <a:ahLst/>
                <a:cxnLst>
                  <a:cxn ang="T10">
                    <a:pos x="T0" y="T1"/>
                  </a:cxn>
                  <a:cxn ang="T11">
                    <a:pos x="T2" y="T3"/>
                  </a:cxn>
                  <a:cxn ang="T12">
                    <a:pos x="T4" y="T5"/>
                  </a:cxn>
                  <a:cxn ang="T13">
                    <a:pos x="T6" y="T7"/>
                  </a:cxn>
                  <a:cxn ang="T14">
                    <a:pos x="T8" y="T9"/>
                  </a:cxn>
                </a:cxnLst>
                <a:rect l="T15" t="T16" r="T17" b="T18"/>
                <a:pathLst>
                  <a:path w="5529" h="54">
                    <a:moveTo>
                      <a:pt x="0" y="53"/>
                    </a:moveTo>
                    <a:lnTo>
                      <a:pt x="5156" y="53"/>
                    </a:lnTo>
                    <a:lnTo>
                      <a:pt x="5528" y="0"/>
                    </a:lnTo>
                    <a:lnTo>
                      <a:pt x="386" y="0"/>
                    </a:lnTo>
                    <a:lnTo>
                      <a:pt x="0" y="53"/>
                    </a:lnTo>
                  </a:path>
                </a:pathLst>
              </a:custGeom>
              <a:solidFill>
                <a:srgbClr val="996633"/>
              </a:solidFill>
              <a:ln w="12700" cap="rnd">
                <a:solidFill>
                  <a:srgbClr val="996633"/>
                </a:solidFill>
                <a:round/>
                <a:headEnd/>
                <a:tailEnd/>
              </a:ln>
            </p:spPr>
            <p:txBody>
              <a:bodyPr/>
              <a:lstStyle/>
              <a:p>
                <a:endParaRPr lang="es-AR"/>
              </a:p>
            </p:txBody>
          </p:sp>
          <p:grpSp>
            <p:nvGrpSpPr>
              <p:cNvPr id="66" name="Group 65"/>
              <p:cNvGrpSpPr>
                <a:grpSpLocks/>
              </p:cNvGrpSpPr>
              <p:nvPr/>
            </p:nvGrpSpPr>
            <p:grpSpPr bwMode="auto">
              <a:xfrm>
                <a:off x="432" y="1626"/>
                <a:ext cx="5069" cy="36"/>
                <a:chOff x="546" y="1672"/>
                <a:chExt cx="5374" cy="40"/>
              </a:xfrm>
            </p:grpSpPr>
            <p:sp>
              <p:nvSpPr>
                <p:cNvPr id="1062" name="Freeform 66"/>
                <p:cNvSpPr>
                  <a:spLocks/>
                </p:cNvSpPr>
                <p:nvPr/>
              </p:nvSpPr>
              <p:spPr bwMode="auto">
                <a:xfrm>
                  <a:off x="5822" y="1672"/>
                  <a:ext cx="98" cy="40"/>
                </a:xfrm>
                <a:custGeom>
                  <a:avLst/>
                  <a:gdLst>
                    <a:gd name="T0" fmla="*/ 97 w 98"/>
                    <a:gd name="T1" fmla="*/ 19 h 40"/>
                    <a:gd name="T2" fmla="*/ 0 w 98"/>
                    <a:gd name="T3" fmla="*/ 39 h 40"/>
                    <a:gd name="T4" fmla="*/ 0 w 98"/>
                    <a:gd name="T5" fmla="*/ 19 h 40"/>
                    <a:gd name="T6" fmla="*/ 0 w 98"/>
                    <a:gd name="T7" fmla="*/ 0 h 40"/>
                    <a:gd name="T8" fmla="*/ 97 w 98"/>
                    <a:gd name="T9" fmla="*/ 19 h 40"/>
                    <a:gd name="T10" fmla="*/ 0 60000 65536"/>
                    <a:gd name="T11" fmla="*/ 0 60000 65536"/>
                    <a:gd name="T12" fmla="*/ 0 60000 65536"/>
                    <a:gd name="T13" fmla="*/ 0 60000 65536"/>
                    <a:gd name="T14" fmla="*/ 0 60000 65536"/>
                    <a:gd name="T15" fmla="*/ 0 w 98"/>
                    <a:gd name="T16" fmla="*/ 0 h 40"/>
                    <a:gd name="T17" fmla="*/ 98 w 98"/>
                    <a:gd name="T18" fmla="*/ 40 h 40"/>
                  </a:gdLst>
                  <a:ahLst/>
                  <a:cxnLst>
                    <a:cxn ang="T10">
                      <a:pos x="T0" y="T1"/>
                    </a:cxn>
                    <a:cxn ang="T11">
                      <a:pos x="T2" y="T3"/>
                    </a:cxn>
                    <a:cxn ang="T12">
                      <a:pos x="T4" y="T5"/>
                    </a:cxn>
                    <a:cxn ang="T13">
                      <a:pos x="T6" y="T7"/>
                    </a:cxn>
                    <a:cxn ang="T14">
                      <a:pos x="T8" y="T9"/>
                    </a:cxn>
                  </a:cxnLst>
                  <a:rect l="T15" t="T16" r="T17" b="T18"/>
                  <a:pathLst>
                    <a:path w="98" h="40">
                      <a:moveTo>
                        <a:pt x="97" y="19"/>
                      </a:moveTo>
                      <a:lnTo>
                        <a:pt x="0" y="39"/>
                      </a:lnTo>
                      <a:lnTo>
                        <a:pt x="0" y="19"/>
                      </a:lnTo>
                      <a:lnTo>
                        <a:pt x="0" y="0"/>
                      </a:lnTo>
                      <a:lnTo>
                        <a:pt x="97" y="19"/>
                      </a:lnTo>
                    </a:path>
                  </a:pathLst>
                </a:custGeom>
                <a:noFill/>
                <a:ln w="12700" cap="rnd">
                  <a:solidFill>
                    <a:srgbClr val="000000"/>
                  </a:solidFill>
                  <a:round/>
                  <a:headEnd/>
                  <a:tailEnd/>
                </a:ln>
              </p:spPr>
              <p:txBody>
                <a:bodyPr/>
                <a:lstStyle/>
                <a:p>
                  <a:endParaRPr lang="es-AR"/>
                </a:p>
              </p:txBody>
            </p:sp>
            <p:sp>
              <p:nvSpPr>
                <p:cNvPr id="1063" name="Line 67"/>
                <p:cNvSpPr>
                  <a:spLocks noChangeShapeType="1"/>
                </p:cNvSpPr>
                <p:nvPr/>
              </p:nvSpPr>
              <p:spPr bwMode="auto">
                <a:xfrm>
                  <a:off x="546" y="1692"/>
                  <a:ext cx="5278" cy="0"/>
                </a:xfrm>
                <a:prstGeom prst="line">
                  <a:avLst/>
                </a:prstGeom>
                <a:noFill/>
                <a:ln w="12700">
                  <a:solidFill>
                    <a:srgbClr val="000000"/>
                  </a:solidFill>
                  <a:round/>
                  <a:headEnd type="none" w="sm" len="sm"/>
                  <a:tailEnd type="none" w="sm" len="sm"/>
                </a:ln>
              </p:spPr>
              <p:txBody>
                <a:bodyPr wrap="none" anchor="ctr"/>
                <a:lstStyle/>
                <a:p>
                  <a:endParaRPr lang="es-AR"/>
                </a:p>
              </p:txBody>
            </p:sp>
          </p:grpSp>
          <p:sp>
            <p:nvSpPr>
              <p:cNvPr id="67" name="Line 68"/>
              <p:cNvSpPr>
                <a:spLocks noChangeShapeType="1"/>
              </p:cNvSpPr>
              <p:nvPr/>
            </p:nvSpPr>
            <p:spPr bwMode="auto">
              <a:xfrm>
                <a:off x="4784" y="1626"/>
                <a:ext cx="0" cy="74"/>
              </a:xfrm>
              <a:prstGeom prst="line">
                <a:avLst/>
              </a:prstGeom>
              <a:noFill/>
              <a:ln w="12700">
                <a:solidFill>
                  <a:srgbClr val="000000"/>
                </a:solidFill>
                <a:round/>
                <a:headEnd type="none" w="sm" len="sm"/>
                <a:tailEnd type="none" w="sm" len="sm"/>
              </a:ln>
            </p:spPr>
            <p:txBody>
              <a:bodyPr wrap="none" anchor="ctr"/>
              <a:lstStyle/>
              <a:p>
                <a:endParaRPr lang="es-AR"/>
              </a:p>
            </p:txBody>
          </p:sp>
          <p:sp>
            <p:nvSpPr>
              <p:cNvPr id="68" name="Rectangle 69"/>
              <p:cNvSpPr>
                <a:spLocks noChangeArrowheads="1"/>
              </p:cNvSpPr>
              <p:nvPr/>
            </p:nvSpPr>
            <p:spPr bwMode="auto">
              <a:xfrm>
                <a:off x="292" y="1672"/>
                <a:ext cx="199" cy="16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100">
                    <a:solidFill>
                      <a:srgbClr val="000000"/>
                    </a:solidFill>
                    <a:latin typeface="Arial" pitchFamily="34" charset="0"/>
                  </a:rPr>
                  <a:t> S</a:t>
                </a:r>
              </a:p>
            </p:txBody>
          </p:sp>
          <p:sp>
            <p:nvSpPr>
              <p:cNvPr id="69" name="Rectangle 70"/>
              <p:cNvSpPr>
                <a:spLocks noChangeArrowheads="1"/>
              </p:cNvSpPr>
              <p:nvPr/>
            </p:nvSpPr>
            <p:spPr bwMode="auto">
              <a:xfrm>
                <a:off x="600" y="1701"/>
                <a:ext cx="248" cy="16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100">
                    <a:solidFill>
                      <a:srgbClr val="000000"/>
                    </a:solidFill>
                    <a:latin typeface="Arial" pitchFamily="34" charset="0"/>
                  </a:rPr>
                  <a:t>Em</a:t>
                </a:r>
              </a:p>
            </p:txBody>
          </p:sp>
          <p:sp>
            <p:nvSpPr>
              <p:cNvPr id="70" name="Rectangle 71"/>
              <p:cNvSpPr>
                <a:spLocks noChangeArrowheads="1"/>
              </p:cNvSpPr>
              <p:nvPr/>
            </p:nvSpPr>
            <p:spPr bwMode="auto">
              <a:xfrm>
                <a:off x="3480" y="1694"/>
                <a:ext cx="199" cy="16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100">
                    <a:solidFill>
                      <a:srgbClr val="000000"/>
                    </a:solidFill>
                    <a:latin typeface="Arial" pitchFamily="34" charset="0"/>
                  </a:rPr>
                  <a:t>At</a:t>
                </a:r>
              </a:p>
            </p:txBody>
          </p:sp>
          <p:sp>
            <p:nvSpPr>
              <p:cNvPr id="71" name="Rectangle 72"/>
              <p:cNvSpPr>
                <a:spLocks noChangeArrowheads="1"/>
              </p:cNvSpPr>
              <p:nvPr/>
            </p:nvSpPr>
            <p:spPr bwMode="auto">
              <a:xfrm>
                <a:off x="4638" y="1687"/>
                <a:ext cx="272" cy="16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100">
                    <a:solidFill>
                      <a:srgbClr val="000000"/>
                    </a:solidFill>
                    <a:latin typeface="Arial" pitchFamily="34" charset="0"/>
                  </a:rPr>
                  <a:t> MP</a:t>
                </a:r>
              </a:p>
            </p:txBody>
          </p:sp>
          <p:sp>
            <p:nvSpPr>
              <p:cNvPr id="72" name="Line 73"/>
              <p:cNvSpPr>
                <a:spLocks noChangeShapeType="1"/>
              </p:cNvSpPr>
              <p:nvPr/>
            </p:nvSpPr>
            <p:spPr bwMode="auto">
              <a:xfrm>
                <a:off x="461" y="1607"/>
                <a:ext cx="4911" cy="0"/>
              </a:xfrm>
              <a:prstGeom prst="line">
                <a:avLst/>
              </a:prstGeom>
              <a:noFill/>
              <a:ln w="25400">
                <a:solidFill>
                  <a:srgbClr val="996633"/>
                </a:solidFill>
                <a:round/>
                <a:headEnd type="none" w="sm" len="sm"/>
                <a:tailEnd type="none" w="sm" len="sm"/>
              </a:ln>
            </p:spPr>
            <p:txBody>
              <a:bodyPr wrap="none" anchor="ctr"/>
              <a:lstStyle/>
              <a:p>
                <a:endParaRPr lang="es-AR"/>
              </a:p>
            </p:txBody>
          </p:sp>
          <p:sp>
            <p:nvSpPr>
              <p:cNvPr id="73" name="Freeform 74"/>
              <p:cNvSpPr>
                <a:spLocks/>
              </p:cNvSpPr>
              <p:nvPr/>
            </p:nvSpPr>
            <p:spPr bwMode="auto">
              <a:xfrm>
                <a:off x="687" y="1534"/>
                <a:ext cx="19" cy="68"/>
              </a:xfrm>
              <a:custGeom>
                <a:avLst/>
                <a:gdLst>
                  <a:gd name="T0" fmla="*/ 10 w 20"/>
                  <a:gd name="T1" fmla="*/ 67 h 75"/>
                  <a:gd name="T2" fmla="*/ 10 w 20"/>
                  <a:gd name="T3" fmla="*/ 61 h 75"/>
                  <a:gd name="T4" fmla="*/ 10 w 20"/>
                  <a:gd name="T5" fmla="*/ 42 h 75"/>
                  <a:gd name="T6" fmla="*/ 0 w 20"/>
                  <a:gd name="T7" fmla="*/ 24 h 75"/>
                  <a:gd name="T8" fmla="*/ 0 w 20"/>
                  <a:gd name="T9" fmla="*/ 13 h 75"/>
                  <a:gd name="T10" fmla="*/ 0 w 20"/>
                  <a:gd name="T11" fmla="*/ 5 h 75"/>
                  <a:gd name="T12" fmla="*/ 0 w 20"/>
                  <a:gd name="T13" fmla="*/ 0 h 75"/>
                  <a:gd name="T14" fmla="*/ 10 w 20"/>
                  <a:gd name="T15" fmla="*/ 5 h 75"/>
                  <a:gd name="T16" fmla="*/ 10 w 20"/>
                  <a:gd name="T17" fmla="*/ 13 h 75"/>
                  <a:gd name="T18" fmla="*/ 18 w 20"/>
                  <a:gd name="T19" fmla="*/ 37 h 75"/>
                  <a:gd name="T20" fmla="*/ 18 w 20"/>
                  <a:gd name="T21" fmla="*/ 42 h 75"/>
                  <a:gd name="T22" fmla="*/ 18 w 20"/>
                  <a:gd name="T23" fmla="*/ 48 h 75"/>
                  <a:gd name="T24" fmla="*/ 18 w 20"/>
                  <a:gd name="T25" fmla="*/ 53 h 75"/>
                  <a:gd name="T26" fmla="*/ 18 w 20"/>
                  <a:gd name="T27" fmla="*/ 61 h 75"/>
                  <a:gd name="T28" fmla="*/ 18 w 20"/>
                  <a:gd name="T29" fmla="*/ 67 h 75"/>
                  <a:gd name="T30" fmla="*/ 10 w 20"/>
                  <a:gd name="T31" fmla="*/ 67 h 75"/>
                  <a:gd name="T32" fmla="*/ 10 w 20"/>
                  <a:gd name="T33" fmla="*/ 61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75"/>
                  <a:gd name="T53" fmla="*/ 20 w 20"/>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75">
                    <a:moveTo>
                      <a:pt x="10" y="74"/>
                    </a:moveTo>
                    <a:lnTo>
                      <a:pt x="10" y="67"/>
                    </a:lnTo>
                    <a:lnTo>
                      <a:pt x="10" y="46"/>
                    </a:lnTo>
                    <a:lnTo>
                      <a:pt x="0" y="27"/>
                    </a:lnTo>
                    <a:lnTo>
                      <a:pt x="0" y="14"/>
                    </a:lnTo>
                    <a:lnTo>
                      <a:pt x="0" y="6"/>
                    </a:lnTo>
                    <a:lnTo>
                      <a:pt x="0" y="0"/>
                    </a:lnTo>
                    <a:lnTo>
                      <a:pt x="10" y="6"/>
                    </a:lnTo>
                    <a:lnTo>
                      <a:pt x="10" y="14"/>
                    </a:lnTo>
                    <a:lnTo>
                      <a:pt x="19" y="41"/>
                    </a:lnTo>
                    <a:lnTo>
                      <a:pt x="19" y="46"/>
                    </a:lnTo>
                    <a:lnTo>
                      <a:pt x="19" y="53"/>
                    </a:lnTo>
                    <a:lnTo>
                      <a:pt x="19" y="59"/>
                    </a:lnTo>
                    <a:lnTo>
                      <a:pt x="19" y="67"/>
                    </a:lnTo>
                    <a:lnTo>
                      <a:pt x="19" y="74"/>
                    </a:lnTo>
                    <a:lnTo>
                      <a:pt x="10" y="74"/>
                    </a:lnTo>
                    <a:lnTo>
                      <a:pt x="10" y="67"/>
                    </a:lnTo>
                  </a:path>
                </a:pathLst>
              </a:custGeom>
              <a:noFill/>
              <a:ln w="12700" cap="rnd">
                <a:solidFill>
                  <a:srgbClr val="000000"/>
                </a:solidFill>
                <a:round/>
                <a:headEnd type="none" w="sm" len="sm"/>
                <a:tailEnd type="none" w="sm" len="sm"/>
              </a:ln>
            </p:spPr>
            <p:txBody>
              <a:bodyPr/>
              <a:lstStyle/>
              <a:p>
                <a:endParaRPr lang="es-AR"/>
              </a:p>
            </p:txBody>
          </p:sp>
          <p:sp>
            <p:nvSpPr>
              <p:cNvPr id="74" name="Oval 75"/>
              <p:cNvSpPr>
                <a:spLocks noChangeArrowheads="1"/>
              </p:cNvSpPr>
              <p:nvPr/>
            </p:nvSpPr>
            <p:spPr bwMode="auto">
              <a:xfrm>
                <a:off x="446" y="1617"/>
                <a:ext cx="24" cy="11"/>
              </a:xfrm>
              <a:prstGeom prst="ellipse">
                <a:avLst/>
              </a:prstGeom>
              <a:noFill/>
              <a:ln w="12700">
                <a:solidFill>
                  <a:srgbClr val="000000"/>
                </a:solidFill>
                <a:round/>
                <a:headEnd/>
                <a:tailEnd/>
              </a:ln>
            </p:spPr>
            <p:txBody>
              <a:bodyPr wrap="none" anchor="ctr"/>
              <a:lstStyle/>
              <a:p>
                <a:endParaRPr lang="es-AR"/>
              </a:p>
            </p:txBody>
          </p:sp>
          <p:grpSp>
            <p:nvGrpSpPr>
              <p:cNvPr id="75" name="Group 76"/>
              <p:cNvGrpSpPr>
                <a:grpSpLocks/>
              </p:cNvGrpSpPr>
              <p:nvPr/>
            </p:nvGrpSpPr>
            <p:grpSpPr bwMode="auto">
              <a:xfrm>
                <a:off x="548" y="1613"/>
                <a:ext cx="52" cy="15"/>
                <a:chOff x="669" y="1658"/>
                <a:chExt cx="55" cy="17"/>
              </a:xfrm>
            </p:grpSpPr>
            <p:sp>
              <p:nvSpPr>
                <p:cNvPr id="1060" name="Oval 77"/>
                <p:cNvSpPr>
                  <a:spLocks noChangeArrowheads="1"/>
                </p:cNvSpPr>
                <p:nvPr/>
              </p:nvSpPr>
              <p:spPr bwMode="auto">
                <a:xfrm>
                  <a:off x="669" y="1662"/>
                  <a:ext cx="42" cy="13"/>
                </a:xfrm>
                <a:prstGeom prst="ellipse">
                  <a:avLst/>
                </a:prstGeom>
                <a:noFill/>
                <a:ln w="12700">
                  <a:solidFill>
                    <a:srgbClr val="000000"/>
                  </a:solidFill>
                  <a:round/>
                  <a:headEnd/>
                  <a:tailEnd/>
                </a:ln>
              </p:spPr>
              <p:txBody>
                <a:bodyPr wrap="none" anchor="ctr"/>
                <a:lstStyle/>
                <a:p>
                  <a:endParaRPr lang="es-AR"/>
                </a:p>
              </p:txBody>
            </p:sp>
            <p:sp>
              <p:nvSpPr>
                <p:cNvPr id="1061" name="Freeform 78"/>
                <p:cNvSpPr>
                  <a:spLocks/>
                </p:cNvSpPr>
                <p:nvPr/>
              </p:nvSpPr>
              <p:spPr bwMode="auto">
                <a:xfrm>
                  <a:off x="705" y="1658"/>
                  <a:ext cx="19" cy="17"/>
                </a:xfrm>
                <a:custGeom>
                  <a:avLst/>
                  <a:gdLst>
                    <a:gd name="T0" fmla="*/ 0 w 19"/>
                    <a:gd name="T1" fmla="*/ 16 h 17"/>
                    <a:gd name="T2" fmla="*/ 9 w 19"/>
                    <a:gd name="T3" fmla="*/ 8 h 17"/>
                    <a:gd name="T4" fmla="*/ 18 w 19"/>
                    <a:gd name="T5" fmla="*/ 0 h 17"/>
                    <a:gd name="T6" fmla="*/ 9 w 19"/>
                    <a:gd name="T7" fmla="*/ 8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0" y="16"/>
                      </a:moveTo>
                      <a:lnTo>
                        <a:pt x="9" y="8"/>
                      </a:lnTo>
                      <a:lnTo>
                        <a:pt x="18" y="0"/>
                      </a:lnTo>
                      <a:lnTo>
                        <a:pt x="9" y="8"/>
                      </a:lnTo>
                    </a:path>
                  </a:pathLst>
                </a:custGeom>
                <a:noFill/>
                <a:ln w="12700" cap="rnd">
                  <a:solidFill>
                    <a:srgbClr val="000000"/>
                  </a:solidFill>
                  <a:round/>
                  <a:headEnd type="none" w="sm" len="sm"/>
                  <a:tailEnd type="none" w="sm" len="sm"/>
                </a:ln>
              </p:spPr>
              <p:txBody>
                <a:bodyPr/>
                <a:lstStyle/>
                <a:p>
                  <a:endParaRPr lang="es-AR"/>
                </a:p>
              </p:txBody>
            </p:sp>
          </p:grpSp>
          <p:sp>
            <p:nvSpPr>
              <p:cNvPr id="76" name="Line 79"/>
              <p:cNvSpPr>
                <a:spLocks noChangeShapeType="1"/>
              </p:cNvSpPr>
              <p:nvPr/>
            </p:nvSpPr>
            <p:spPr bwMode="auto">
              <a:xfrm flipV="1">
                <a:off x="4556" y="784"/>
                <a:ext cx="0" cy="800"/>
              </a:xfrm>
              <a:prstGeom prst="line">
                <a:avLst/>
              </a:prstGeom>
              <a:noFill/>
              <a:ln w="25400">
                <a:solidFill>
                  <a:srgbClr val="669900"/>
                </a:solidFill>
                <a:round/>
                <a:headEnd type="none" w="sm" len="sm"/>
                <a:tailEnd type="none" w="sm" len="sm"/>
              </a:ln>
            </p:spPr>
            <p:txBody>
              <a:bodyPr wrap="none" anchor="ctr"/>
              <a:lstStyle/>
              <a:p>
                <a:endParaRPr lang="es-AR"/>
              </a:p>
            </p:txBody>
          </p:sp>
          <p:sp>
            <p:nvSpPr>
              <p:cNvPr id="77" name="Arc 80"/>
              <p:cNvSpPr>
                <a:spLocks/>
              </p:cNvSpPr>
              <p:nvPr/>
            </p:nvSpPr>
            <p:spPr bwMode="auto">
              <a:xfrm>
                <a:off x="4551" y="522"/>
                <a:ext cx="38" cy="285"/>
              </a:xfrm>
              <a:custGeom>
                <a:avLst/>
                <a:gdLst>
                  <a:gd name="T0" fmla="*/ 0 w 21599"/>
                  <a:gd name="T1" fmla="*/ 4 h 21575"/>
                  <a:gd name="T2" fmla="*/ 0 w 21599"/>
                  <a:gd name="T3" fmla="*/ 0 h 21575"/>
                  <a:gd name="T4" fmla="*/ 0 w 21599"/>
                  <a:gd name="T5" fmla="*/ 4 h 21575"/>
                  <a:gd name="T6" fmla="*/ 0 60000 65536"/>
                  <a:gd name="T7" fmla="*/ 0 60000 65536"/>
                  <a:gd name="T8" fmla="*/ 0 60000 65536"/>
                  <a:gd name="T9" fmla="*/ 0 w 21599"/>
                  <a:gd name="T10" fmla="*/ 0 h 21575"/>
                  <a:gd name="T11" fmla="*/ 21599 w 21599"/>
                  <a:gd name="T12" fmla="*/ 21575 h 21575"/>
                </a:gdLst>
                <a:ahLst/>
                <a:cxnLst>
                  <a:cxn ang="T6">
                    <a:pos x="T0" y="T1"/>
                  </a:cxn>
                  <a:cxn ang="T7">
                    <a:pos x="T2" y="T3"/>
                  </a:cxn>
                  <a:cxn ang="T8">
                    <a:pos x="T4" y="T5"/>
                  </a:cxn>
                </a:cxnLst>
                <a:rect l="T9" t="T10" r="T11" b="T12"/>
                <a:pathLst>
                  <a:path w="21599" h="21575" fill="none" extrusionOk="0">
                    <a:moveTo>
                      <a:pt x="-1" y="21371"/>
                    </a:moveTo>
                    <a:cubicBezTo>
                      <a:pt x="107" y="9925"/>
                      <a:pt x="9126" y="550"/>
                      <a:pt x="20560" y="-1"/>
                    </a:cubicBezTo>
                  </a:path>
                  <a:path w="21599" h="21575" stroke="0" extrusionOk="0">
                    <a:moveTo>
                      <a:pt x="-1" y="21371"/>
                    </a:moveTo>
                    <a:cubicBezTo>
                      <a:pt x="107" y="9925"/>
                      <a:pt x="9126" y="550"/>
                      <a:pt x="20560" y="-1"/>
                    </a:cubicBezTo>
                    <a:lnTo>
                      <a:pt x="21599" y="21575"/>
                    </a:lnTo>
                    <a:close/>
                  </a:path>
                </a:pathLst>
              </a:custGeom>
              <a:solidFill>
                <a:schemeClr val="accent1"/>
              </a:solidFill>
              <a:ln w="12700" cap="rnd">
                <a:solidFill>
                  <a:schemeClr val="tx1"/>
                </a:solidFill>
                <a:round/>
                <a:headEnd/>
                <a:tailEnd/>
              </a:ln>
            </p:spPr>
            <p:txBody>
              <a:bodyPr wrap="none" anchor="ctr"/>
              <a:lstStyle/>
              <a:p>
                <a:endParaRPr lang="es-AR"/>
              </a:p>
            </p:txBody>
          </p:sp>
          <p:sp>
            <p:nvSpPr>
              <p:cNvPr id="78" name="Line 81"/>
              <p:cNvSpPr>
                <a:spLocks noChangeShapeType="1"/>
              </p:cNvSpPr>
              <p:nvPr/>
            </p:nvSpPr>
            <p:spPr bwMode="auto">
              <a:xfrm>
                <a:off x="4549" y="1565"/>
                <a:ext cx="0" cy="8"/>
              </a:xfrm>
              <a:prstGeom prst="line">
                <a:avLst/>
              </a:prstGeom>
              <a:noFill/>
              <a:ln w="12700">
                <a:solidFill>
                  <a:srgbClr val="000000"/>
                </a:solidFill>
                <a:round/>
                <a:headEnd type="none" w="sm" len="sm"/>
                <a:tailEnd type="none" w="sm" len="sm"/>
              </a:ln>
            </p:spPr>
            <p:txBody>
              <a:bodyPr wrap="none" anchor="ctr"/>
              <a:lstStyle/>
              <a:p>
                <a:endParaRPr lang="es-AR"/>
              </a:p>
            </p:txBody>
          </p:sp>
          <p:sp>
            <p:nvSpPr>
              <p:cNvPr id="79" name="Freeform 82"/>
              <p:cNvSpPr>
                <a:spLocks/>
              </p:cNvSpPr>
              <p:nvPr/>
            </p:nvSpPr>
            <p:spPr bwMode="auto">
              <a:xfrm>
                <a:off x="4549" y="1576"/>
                <a:ext cx="115" cy="15"/>
              </a:xfrm>
              <a:custGeom>
                <a:avLst/>
                <a:gdLst>
                  <a:gd name="T0" fmla="*/ 0 w 122"/>
                  <a:gd name="T1" fmla="*/ 0 h 17"/>
                  <a:gd name="T2" fmla="*/ 14 w 122"/>
                  <a:gd name="T3" fmla="*/ 0 h 17"/>
                  <a:gd name="T4" fmla="*/ 44 w 122"/>
                  <a:gd name="T5" fmla="*/ 0 h 17"/>
                  <a:gd name="T6" fmla="*/ 83 w 122"/>
                  <a:gd name="T7" fmla="*/ 0 h 17"/>
                  <a:gd name="T8" fmla="*/ 106 w 122"/>
                  <a:gd name="T9" fmla="*/ 14 h 17"/>
                  <a:gd name="T10" fmla="*/ 114 w 122"/>
                  <a:gd name="T11" fmla="*/ 14 h 17"/>
                  <a:gd name="T12" fmla="*/ 0 60000 65536"/>
                  <a:gd name="T13" fmla="*/ 0 60000 65536"/>
                  <a:gd name="T14" fmla="*/ 0 60000 65536"/>
                  <a:gd name="T15" fmla="*/ 0 60000 65536"/>
                  <a:gd name="T16" fmla="*/ 0 60000 65536"/>
                  <a:gd name="T17" fmla="*/ 0 60000 65536"/>
                  <a:gd name="T18" fmla="*/ 0 w 122"/>
                  <a:gd name="T19" fmla="*/ 0 h 17"/>
                  <a:gd name="T20" fmla="*/ 122 w 12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22" h="17">
                    <a:moveTo>
                      <a:pt x="0" y="0"/>
                    </a:moveTo>
                    <a:lnTo>
                      <a:pt x="15" y="0"/>
                    </a:lnTo>
                    <a:lnTo>
                      <a:pt x="47" y="0"/>
                    </a:lnTo>
                    <a:lnTo>
                      <a:pt x="88" y="0"/>
                    </a:lnTo>
                    <a:lnTo>
                      <a:pt x="112" y="16"/>
                    </a:lnTo>
                    <a:lnTo>
                      <a:pt x="121" y="16"/>
                    </a:lnTo>
                  </a:path>
                </a:pathLst>
              </a:custGeom>
              <a:noFill/>
              <a:ln w="12700" cap="rnd">
                <a:solidFill>
                  <a:srgbClr val="000000"/>
                </a:solidFill>
                <a:round/>
                <a:headEnd type="none" w="sm" len="sm"/>
                <a:tailEnd type="none" w="sm" len="sm"/>
              </a:ln>
            </p:spPr>
            <p:txBody>
              <a:bodyPr/>
              <a:lstStyle/>
              <a:p>
                <a:endParaRPr lang="es-AR"/>
              </a:p>
            </p:txBody>
          </p:sp>
          <p:sp>
            <p:nvSpPr>
              <p:cNvPr id="80" name="Freeform 83"/>
              <p:cNvSpPr>
                <a:spLocks/>
              </p:cNvSpPr>
              <p:nvPr/>
            </p:nvSpPr>
            <p:spPr bwMode="auto">
              <a:xfrm>
                <a:off x="4434" y="1558"/>
                <a:ext cx="123" cy="19"/>
              </a:xfrm>
              <a:custGeom>
                <a:avLst/>
                <a:gdLst>
                  <a:gd name="T0" fmla="*/ 122 w 131"/>
                  <a:gd name="T1" fmla="*/ 5 h 21"/>
                  <a:gd name="T2" fmla="*/ 106 w 131"/>
                  <a:gd name="T3" fmla="*/ 5 h 21"/>
                  <a:gd name="T4" fmla="*/ 75 w 131"/>
                  <a:gd name="T5" fmla="*/ 0 h 21"/>
                  <a:gd name="T6" fmla="*/ 45 w 131"/>
                  <a:gd name="T7" fmla="*/ 5 h 21"/>
                  <a:gd name="T8" fmla="*/ 14 w 131"/>
                  <a:gd name="T9" fmla="*/ 12 h 21"/>
                  <a:gd name="T10" fmla="*/ 0 w 131"/>
                  <a:gd name="T11" fmla="*/ 18 h 21"/>
                  <a:gd name="T12" fmla="*/ 0 60000 65536"/>
                  <a:gd name="T13" fmla="*/ 0 60000 65536"/>
                  <a:gd name="T14" fmla="*/ 0 60000 65536"/>
                  <a:gd name="T15" fmla="*/ 0 60000 65536"/>
                  <a:gd name="T16" fmla="*/ 0 60000 65536"/>
                  <a:gd name="T17" fmla="*/ 0 60000 65536"/>
                  <a:gd name="T18" fmla="*/ 0 w 131"/>
                  <a:gd name="T19" fmla="*/ 0 h 21"/>
                  <a:gd name="T20" fmla="*/ 131 w 13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31" h="21">
                    <a:moveTo>
                      <a:pt x="130" y="6"/>
                    </a:moveTo>
                    <a:lnTo>
                      <a:pt x="113" y="6"/>
                    </a:lnTo>
                    <a:lnTo>
                      <a:pt x="80" y="0"/>
                    </a:lnTo>
                    <a:lnTo>
                      <a:pt x="48" y="6"/>
                    </a:lnTo>
                    <a:lnTo>
                      <a:pt x="15" y="13"/>
                    </a:lnTo>
                    <a:lnTo>
                      <a:pt x="0" y="20"/>
                    </a:lnTo>
                  </a:path>
                </a:pathLst>
              </a:custGeom>
              <a:noFill/>
              <a:ln w="12700" cap="rnd">
                <a:solidFill>
                  <a:srgbClr val="000000"/>
                </a:solidFill>
                <a:round/>
                <a:headEnd type="none" w="sm" len="sm"/>
                <a:tailEnd type="none" w="sm" len="sm"/>
              </a:ln>
            </p:spPr>
            <p:txBody>
              <a:bodyPr/>
              <a:lstStyle/>
              <a:p>
                <a:endParaRPr lang="es-AR"/>
              </a:p>
            </p:txBody>
          </p:sp>
          <p:sp>
            <p:nvSpPr>
              <p:cNvPr id="81" name="Freeform 84"/>
              <p:cNvSpPr>
                <a:spLocks/>
              </p:cNvSpPr>
              <p:nvPr/>
            </p:nvSpPr>
            <p:spPr bwMode="auto">
              <a:xfrm>
                <a:off x="4556" y="1515"/>
                <a:ext cx="161" cy="68"/>
              </a:xfrm>
              <a:custGeom>
                <a:avLst/>
                <a:gdLst>
                  <a:gd name="T0" fmla="*/ 0 w 170"/>
                  <a:gd name="T1" fmla="*/ 24 h 75"/>
                  <a:gd name="T2" fmla="*/ 7 w 170"/>
                  <a:gd name="T3" fmla="*/ 18 h 75"/>
                  <a:gd name="T4" fmla="*/ 15 w 170"/>
                  <a:gd name="T5" fmla="*/ 13 h 75"/>
                  <a:gd name="T6" fmla="*/ 22 w 170"/>
                  <a:gd name="T7" fmla="*/ 5 h 75"/>
                  <a:gd name="T8" fmla="*/ 38 w 170"/>
                  <a:gd name="T9" fmla="*/ 0 h 75"/>
                  <a:gd name="T10" fmla="*/ 45 w 170"/>
                  <a:gd name="T11" fmla="*/ 0 h 75"/>
                  <a:gd name="T12" fmla="*/ 60 w 170"/>
                  <a:gd name="T13" fmla="*/ 5 h 75"/>
                  <a:gd name="T14" fmla="*/ 60 w 170"/>
                  <a:gd name="T15" fmla="*/ 13 h 75"/>
                  <a:gd name="T16" fmla="*/ 76 w 170"/>
                  <a:gd name="T17" fmla="*/ 24 h 75"/>
                  <a:gd name="T18" fmla="*/ 76 w 170"/>
                  <a:gd name="T19" fmla="*/ 30 h 75"/>
                  <a:gd name="T20" fmla="*/ 83 w 170"/>
                  <a:gd name="T21" fmla="*/ 37 h 75"/>
                  <a:gd name="T22" fmla="*/ 91 w 170"/>
                  <a:gd name="T23" fmla="*/ 49 h 75"/>
                  <a:gd name="T24" fmla="*/ 99 w 170"/>
                  <a:gd name="T25" fmla="*/ 61 h 75"/>
                  <a:gd name="T26" fmla="*/ 106 w 170"/>
                  <a:gd name="T27" fmla="*/ 67 h 75"/>
                  <a:gd name="T28" fmla="*/ 114 w 170"/>
                  <a:gd name="T29" fmla="*/ 67 h 75"/>
                  <a:gd name="T30" fmla="*/ 121 w 170"/>
                  <a:gd name="T31" fmla="*/ 67 h 75"/>
                  <a:gd name="T32" fmla="*/ 137 w 170"/>
                  <a:gd name="T33" fmla="*/ 67 h 75"/>
                  <a:gd name="T34" fmla="*/ 144 w 170"/>
                  <a:gd name="T35" fmla="*/ 67 h 75"/>
                  <a:gd name="T36" fmla="*/ 152 w 170"/>
                  <a:gd name="T37" fmla="*/ 61 h 75"/>
                  <a:gd name="T38" fmla="*/ 160 w 170"/>
                  <a:gd name="T39" fmla="*/ 61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0"/>
                  <a:gd name="T61" fmla="*/ 0 h 75"/>
                  <a:gd name="T62" fmla="*/ 170 w 170"/>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0" h="75">
                    <a:moveTo>
                      <a:pt x="0" y="27"/>
                    </a:moveTo>
                    <a:lnTo>
                      <a:pt x="7" y="20"/>
                    </a:lnTo>
                    <a:lnTo>
                      <a:pt x="16" y="14"/>
                    </a:lnTo>
                    <a:lnTo>
                      <a:pt x="23" y="6"/>
                    </a:lnTo>
                    <a:lnTo>
                      <a:pt x="40" y="0"/>
                    </a:lnTo>
                    <a:lnTo>
                      <a:pt x="48" y="0"/>
                    </a:lnTo>
                    <a:lnTo>
                      <a:pt x="63" y="6"/>
                    </a:lnTo>
                    <a:lnTo>
                      <a:pt x="63" y="14"/>
                    </a:lnTo>
                    <a:lnTo>
                      <a:pt x="80" y="27"/>
                    </a:lnTo>
                    <a:lnTo>
                      <a:pt x="80" y="33"/>
                    </a:lnTo>
                    <a:lnTo>
                      <a:pt x="88" y="41"/>
                    </a:lnTo>
                    <a:lnTo>
                      <a:pt x="96" y="54"/>
                    </a:lnTo>
                    <a:lnTo>
                      <a:pt x="105" y="67"/>
                    </a:lnTo>
                    <a:lnTo>
                      <a:pt x="112" y="74"/>
                    </a:lnTo>
                    <a:lnTo>
                      <a:pt x="120" y="74"/>
                    </a:lnTo>
                    <a:lnTo>
                      <a:pt x="128" y="74"/>
                    </a:lnTo>
                    <a:lnTo>
                      <a:pt x="145" y="74"/>
                    </a:lnTo>
                    <a:lnTo>
                      <a:pt x="152" y="74"/>
                    </a:lnTo>
                    <a:lnTo>
                      <a:pt x="161" y="67"/>
                    </a:lnTo>
                    <a:lnTo>
                      <a:pt x="169" y="67"/>
                    </a:lnTo>
                  </a:path>
                </a:pathLst>
              </a:custGeom>
              <a:noFill/>
              <a:ln w="12700" cap="rnd">
                <a:solidFill>
                  <a:srgbClr val="000000"/>
                </a:solidFill>
                <a:round/>
                <a:headEnd type="none" w="sm" len="sm"/>
                <a:tailEnd type="none" w="sm" len="sm"/>
              </a:ln>
            </p:spPr>
            <p:txBody>
              <a:bodyPr/>
              <a:lstStyle/>
              <a:p>
                <a:endParaRPr lang="es-AR"/>
              </a:p>
            </p:txBody>
          </p:sp>
          <p:sp>
            <p:nvSpPr>
              <p:cNvPr id="82" name="Freeform 85"/>
              <p:cNvSpPr>
                <a:spLocks/>
              </p:cNvSpPr>
              <p:nvPr/>
            </p:nvSpPr>
            <p:spPr bwMode="auto">
              <a:xfrm>
                <a:off x="4334" y="1459"/>
                <a:ext cx="216" cy="112"/>
              </a:xfrm>
              <a:custGeom>
                <a:avLst/>
                <a:gdLst>
                  <a:gd name="T0" fmla="*/ 215 w 228"/>
                  <a:gd name="T1" fmla="*/ 0 h 124"/>
                  <a:gd name="T2" fmla="*/ 191 w 228"/>
                  <a:gd name="T3" fmla="*/ 6 h 124"/>
                  <a:gd name="T4" fmla="*/ 153 w 228"/>
                  <a:gd name="T5" fmla="*/ 18 h 124"/>
                  <a:gd name="T6" fmla="*/ 122 w 228"/>
                  <a:gd name="T7" fmla="*/ 31 h 124"/>
                  <a:gd name="T8" fmla="*/ 99 w 228"/>
                  <a:gd name="T9" fmla="*/ 50 h 124"/>
                  <a:gd name="T10" fmla="*/ 91 w 228"/>
                  <a:gd name="T11" fmla="*/ 55 h 124"/>
                  <a:gd name="T12" fmla="*/ 84 w 228"/>
                  <a:gd name="T13" fmla="*/ 61 h 124"/>
                  <a:gd name="T14" fmla="*/ 53 w 228"/>
                  <a:gd name="T15" fmla="*/ 86 h 124"/>
                  <a:gd name="T16" fmla="*/ 29 w 228"/>
                  <a:gd name="T17" fmla="*/ 98 h 124"/>
                  <a:gd name="T18" fmla="*/ 7 w 228"/>
                  <a:gd name="T19" fmla="*/ 111 h 124"/>
                  <a:gd name="T20" fmla="*/ 0 w 228"/>
                  <a:gd name="T21" fmla="*/ 111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8"/>
                  <a:gd name="T34" fmla="*/ 0 h 124"/>
                  <a:gd name="T35" fmla="*/ 228 w 228"/>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8" h="124">
                    <a:moveTo>
                      <a:pt x="227" y="0"/>
                    </a:moveTo>
                    <a:lnTo>
                      <a:pt x="202" y="7"/>
                    </a:lnTo>
                    <a:lnTo>
                      <a:pt x="161" y="20"/>
                    </a:lnTo>
                    <a:lnTo>
                      <a:pt x="129" y="34"/>
                    </a:lnTo>
                    <a:lnTo>
                      <a:pt x="105" y="55"/>
                    </a:lnTo>
                    <a:lnTo>
                      <a:pt x="96" y="61"/>
                    </a:lnTo>
                    <a:lnTo>
                      <a:pt x="89" y="68"/>
                    </a:lnTo>
                    <a:lnTo>
                      <a:pt x="56" y="95"/>
                    </a:lnTo>
                    <a:lnTo>
                      <a:pt x="31" y="109"/>
                    </a:lnTo>
                    <a:lnTo>
                      <a:pt x="7" y="123"/>
                    </a:lnTo>
                    <a:lnTo>
                      <a:pt x="0" y="123"/>
                    </a:lnTo>
                  </a:path>
                </a:pathLst>
              </a:custGeom>
              <a:noFill/>
              <a:ln w="12700" cap="rnd">
                <a:solidFill>
                  <a:srgbClr val="000000"/>
                </a:solidFill>
                <a:round/>
                <a:headEnd type="none" w="sm" len="sm"/>
                <a:tailEnd type="none" w="sm" len="sm"/>
              </a:ln>
            </p:spPr>
            <p:txBody>
              <a:bodyPr/>
              <a:lstStyle/>
              <a:p>
                <a:endParaRPr lang="es-AR"/>
              </a:p>
            </p:txBody>
          </p:sp>
          <p:sp>
            <p:nvSpPr>
              <p:cNvPr id="83" name="Freeform 86"/>
              <p:cNvSpPr>
                <a:spLocks/>
              </p:cNvSpPr>
              <p:nvPr/>
            </p:nvSpPr>
            <p:spPr bwMode="auto">
              <a:xfrm>
                <a:off x="4556" y="1301"/>
                <a:ext cx="275" cy="160"/>
              </a:xfrm>
              <a:custGeom>
                <a:avLst/>
                <a:gdLst>
                  <a:gd name="T0" fmla="*/ 0 w 291"/>
                  <a:gd name="T1" fmla="*/ 61 h 177"/>
                  <a:gd name="T2" fmla="*/ 15 w 291"/>
                  <a:gd name="T3" fmla="*/ 54 h 177"/>
                  <a:gd name="T4" fmla="*/ 30 w 291"/>
                  <a:gd name="T5" fmla="*/ 49 h 177"/>
                  <a:gd name="T6" fmla="*/ 53 w 291"/>
                  <a:gd name="T7" fmla="*/ 42 h 177"/>
                  <a:gd name="T8" fmla="*/ 76 w 291"/>
                  <a:gd name="T9" fmla="*/ 36 h 177"/>
                  <a:gd name="T10" fmla="*/ 99 w 291"/>
                  <a:gd name="T11" fmla="*/ 36 h 177"/>
                  <a:gd name="T12" fmla="*/ 114 w 291"/>
                  <a:gd name="T13" fmla="*/ 36 h 177"/>
                  <a:gd name="T14" fmla="*/ 137 w 291"/>
                  <a:gd name="T15" fmla="*/ 36 h 177"/>
                  <a:gd name="T16" fmla="*/ 152 w 291"/>
                  <a:gd name="T17" fmla="*/ 42 h 177"/>
                  <a:gd name="T18" fmla="*/ 160 w 291"/>
                  <a:gd name="T19" fmla="*/ 42 h 177"/>
                  <a:gd name="T20" fmla="*/ 175 w 291"/>
                  <a:gd name="T21" fmla="*/ 49 h 177"/>
                  <a:gd name="T22" fmla="*/ 198 w 291"/>
                  <a:gd name="T23" fmla="*/ 67 h 177"/>
                  <a:gd name="T24" fmla="*/ 221 w 291"/>
                  <a:gd name="T25" fmla="*/ 85 h 177"/>
                  <a:gd name="T26" fmla="*/ 243 w 291"/>
                  <a:gd name="T27" fmla="*/ 116 h 177"/>
                  <a:gd name="T28" fmla="*/ 251 w 291"/>
                  <a:gd name="T29" fmla="*/ 128 h 177"/>
                  <a:gd name="T30" fmla="*/ 258 w 291"/>
                  <a:gd name="T31" fmla="*/ 140 h 177"/>
                  <a:gd name="T32" fmla="*/ 266 w 291"/>
                  <a:gd name="T33" fmla="*/ 146 h 177"/>
                  <a:gd name="T34" fmla="*/ 274 w 291"/>
                  <a:gd name="T35" fmla="*/ 159 h 177"/>
                  <a:gd name="T36" fmla="*/ 274 w 291"/>
                  <a:gd name="T37" fmla="*/ 146 h 177"/>
                  <a:gd name="T38" fmla="*/ 266 w 291"/>
                  <a:gd name="T39" fmla="*/ 134 h 177"/>
                  <a:gd name="T40" fmla="*/ 266 w 291"/>
                  <a:gd name="T41" fmla="*/ 128 h 177"/>
                  <a:gd name="T42" fmla="*/ 258 w 291"/>
                  <a:gd name="T43" fmla="*/ 104 h 177"/>
                  <a:gd name="T44" fmla="*/ 243 w 291"/>
                  <a:gd name="T45" fmla="*/ 61 h 177"/>
                  <a:gd name="T46" fmla="*/ 235 w 291"/>
                  <a:gd name="T47" fmla="*/ 42 h 177"/>
                  <a:gd name="T48" fmla="*/ 229 w 291"/>
                  <a:gd name="T49" fmla="*/ 24 h 177"/>
                  <a:gd name="T50" fmla="*/ 221 w 291"/>
                  <a:gd name="T51" fmla="*/ 18 h 177"/>
                  <a:gd name="T52" fmla="*/ 206 w 291"/>
                  <a:gd name="T53" fmla="*/ 12 h 177"/>
                  <a:gd name="T54" fmla="*/ 183 w 291"/>
                  <a:gd name="T55" fmla="*/ 5 h 177"/>
                  <a:gd name="T56" fmla="*/ 175 w 291"/>
                  <a:gd name="T57" fmla="*/ 5 h 177"/>
                  <a:gd name="T58" fmla="*/ 145 w 291"/>
                  <a:gd name="T59" fmla="*/ 0 h 177"/>
                  <a:gd name="T60" fmla="*/ 137 w 291"/>
                  <a:gd name="T61" fmla="*/ 0 h 177"/>
                  <a:gd name="T62" fmla="*/ 122 w 291"/>
                  <a:gd name="T63" fmla="*/ 0 h 177"/>
                  <a:gd name="T64" fmla="*/ 84 w 291"/>
                  <a:gd name="T65" fmla="*/ 0 h 177"/>
                  <a:gd name="T66" fmla="*/ 53 w 291"/>
                  <a:gd name="T67" fmla="*/ 5 h 177"/>
                  <a:gd name="T68" fmla="*/ 22 w 291"/>
                  <a:gd name="T69" fmla="*/ 24 h 177"/>
                  <a:gd name="T70" fmla="*/ 15 w 291"/>
                  <a:gd name="T71" fmla="*/ 30 h 1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1"/>
                  <a:gd name="T109" fmla="*/ 0 h 177"/>
                  <a:gd name="T110" fmla="*/ 291 w 291"/>
                  <a:gd name="T111" fmla="*/ 177 h 1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1" h="177">
                    <a:moveTo>
                      <a:pt x="0" y="67"/>
                    </a:moveTo>
                    <a:lnTo>
                      <a:pt x="16" y="60"/>
                    </a:lnTo>
                    <a:lnTo>
                      <a:pt x="32" y="54"/>
                    </a:lnTo>
                    <a:lnTo>
                      <a:pt x="56" y="47"/>
                    </a:lnTo>
                    <a:lnTo>
                      <a:pt x="80" y="40"/>
                    </a:lnTo>
                    <a:lnTo>
                      <a:pt x="105" y="40"/>
                    </a:lnTo>
                    <a:lnTo>
                      <a:pt x="121" y="40"/>
                    </a:lnTo>
                    <a:lnTo>
                      <a:pt x="145" y="40"/>
                    </a:lnTo>
                    <a:lnTo>
                      <a:pt x="161" y="47"/>
                    </a:lnTo>
                    <a:lnTo>
                      <a:pt x="169" y="47"/>
                    </a:lnTo>
                    <a:lnTo>
                      <a:pt x="185" y="54"/>
                    </a:lnTo>
                    <a:lnTo>
                      <a:pt x="209" y="74"/>
                    </a:lnTo>
                    <a:lnTo>
                      <a:pt x="234" y="94"/>
                    </a:lnTo>
                    <a:lnTo>
                      <a:pt x="257" y="128"/>
                    </a:lnTo>
                    <a:lnTo>
                      <a:pt x="266" y="142"/>
                    </a:lnTo>
                    <a:lnTo>
                      <a:pt x="273" y="155"/>
                    </a:lnTo>
                    <a:lnTo>
                      <a:pt x="282" y="162"/>
                    </a:lnTo>
                    <a:lnTo>
                      <a:pt x="290" y="176"/>
                    </a:lnTo>
                    <a:lnTo>
                      <a:pt x="290" y="162"/>
                    </a:lnTo>
                    <a:lnTo>
                      <a:pt x="282" y="148"/>
                    </a:lnTo>
                    <a:lnTo>
                      <a:pt x="282" y="142"/>
                    </a:lnTo>
                    <a:lnTo>
                      <a:pt x="273" y="115"/>
                    </a:lnTo>
                    <a:lnTo>
                      <a:pt x="257" y="67"/>
                    </a:lnTo>
                    <a:lnTo>
                      <a:pt x="249" y="47"/>
                    </a:lnTo>
                    <a:lnTo>
                      <a:pt x="242" y="27"/>
                    </a:lnTo>
                    <a:lnTo>
                      <a:pt x="234" y="20"/>
                    </a:lnTo>
                    <a:lnTo>
                      <a:pt x="218" y="13"/>
                    </a:lnTo>
                    <a:lnTo>
                      <a:pt x="194" y="6"/>
                    </a:lnTo>
                    <a:lnTo>
                      <a:pt x="185" y="6"/>
                    </a:lnTo>
                    <a:lnTo>
                      <a:pt x="153" y="0"/>
                    </a:lnTo>
                    <a:lnTo>
                      <a:pt x="145" y="0"/>
                    </a:lnTo>
                    <a:lnTo>
                      <a:pt x="129" y="0"/>
                    </a:lnTo>
                    <a:lnTo>
                      <a:pt x="89" y="0"/>
                    </a:lnTo>
                    <a:lnTo>
                      <a:pt x="56" y="6"/>
                    </a:lnTo>
                    <a:lnTo>
                      <a:pt x="23" y="27"/>
                    </a:lnTo>
                    <a:lnTo>
                      <a:pt x="16" y="33"/>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84" name="Freeform 87"/>
              <p:cNvSpPr>
                <a:spLocks/>
              </p:cNvSpPr>
              <p:nvPr/>
            </p:nvSpPr>
            <p:spPr bwMode="auto">
              <a:xfrm>
                <a:off x="4137" y="911"/>
                <a:ext cx="420" cy="220"/>
              </a:xfrm>
              <a:custGeom>
                <a:avLst/>
                <a:gdLst>
                  <a:gd name="T0" fmla="*/ 419 w 445"/>
                  <a:gd name="T1" fmla="*/ 97 h 244"/>
                  <a:gd name="T2" fmla="*/ 403 w 445"/>
                  <a:gd name="T3" fmla="*/ 86 h 244"/>
                  <a:gd name="T4" fmla="*/ 380 w 445"/>
                  <a:gd name="T5" fmla="*/ 67 h 244"/>
                  <a:gd name="T6" fmla="*/ 350 w 445"/>
                  <a:gd name="T7" fmla="*/ 55 h 244"/>
                  <a:gd name="T8" fmla="*/ 304 w 445"/>
                  <a:gd name="T9" fmla="*/ 42 h 244"/>
                  <a:gd name="T10" fmla="*/ 289 w 445"/>
                  <a:gd name="T11" fmla="*/ 42 h 244"/>
                  <a:gd name="T12" fmla="*/ 273 w 445"/>
                  <a:gd name="T13" fmla="*/ 42 h 244"/>
                  <a:gd name="T14" fmla="*/ 228 w 445"/>
                  <a:gd name="T15" fmla="*/ 37 h 244"/>
                  <a:gd name="T16" fmla="*/ 197 w 445"/>
                  <a:gd name="T17" fmla="*/ 37 h 244"/>
                  <a:gd name="T18" fmla="*/ 160 w 445"/>
                  <a:gd name="T19" fmla="*/ 42 h 244"/>
                  <a:gd name="T20" fmla="*/ 136 w 445"/>
                  <a:gd name="T21" fmla="*/ 49 h 244"/>
                  <a:gd name="T22" fmla="*/ 114 w 445"/>
                  <a:gd name="T23" fmla="*/ 55 h 244"/>
                  <a:gd name="T24" fmla="*/ 76 w 445"/>
                  <a:gd name="T25" fmla="*/ 67 h 244"/>
                  <a:gd name="T26" fmla="*/ 61 w 445"/>
                  <a:gd name="T27" fmla="*/ 79 h 244"/>
                  <a:gd name="T28" fmla="*/ 38 w 445"/>
                  <a:gd name="T29" fmla="*/ 97 h 244"/>
                  <a:gd name="T30" fmla="*/ 30 w 445"/>
                  <a:gd name="T31" fmla="*/ 109 h 244"/>
                  <a:gd name="T32" fmla="*/ 22 w 445"/>
                  <a:gd name="T33" fmla="*/ 121 h 244"/>
                  <a:gd name="T34" fmla="*/ 15 w 445"/>
                  <a:gd name="T35" fmla="*/ 140 h 244"/>
                  <a:gd name="T36" fmla="*/ 7 w 445"/>
                  <a:gd name="T37" fmla="*/ 158 h 244"/>
                  <a:gd name="T38" fmla="*/ 0 w 445"/>
                  <a:gd name="T39" fmla="*/ 182 h 244"/>
                  <a:gd name="T40" fmla="*/ 0 w 445"/>
                  <a:gd name="T41" fmla="*/ 188 h 244"/>
                  <a:gd name="T42" fmla="*/ 0 w 445"/>
                  <a:gd name="T43" fmla="*/ 219 h 244"/>
                  <a:gd name="T44" fmla="*/ 7 w 445"/>
                  <a:gd name="T45" fmla="*/ 213 h 244"/>
                  <a:gd name="T46" fmla="*/ 15 w 445"/>
                  <a:gd name="T47" fmla="*/ 206 h 244"/>
                  <a:gd name="T48" fmla="*/ 22 w 445"/>
                  <a:gd name="T49" fmla="*/ 201 h 244"/>
                  <a:gd name="T50" fmla="*/ 30 w 445"/>
                  <a:gd name="T51" fmla="*/ 194 h 244"/>
                  <a:gd name="T52" fmla="*/ 45 w 445"/>
                  <a:gd name="T53" fmla="*/ 182 h 244"/>
                  <a:gd name="T54" fmla="*/ 61 w 445"/>
                  <a:gd name="T55" fmla="*/ 152 h 244"/>
                  <a:gd name="T56" fmla="*/ 61 w 445"/>
                  <a:gd name="T57" fmla="*/ 140 h 244"/>
                  <a:gd name="T58" fmla="*/ 61 w 445"/>
                  <a:gd name="T59" fmla="*/ 133 h 244"/>
                  <a:gd name="T60" fmla="*/ 68 w 445"/>
                  <a:gd name="T61" fmla="*/ 115 h 244"/>
                  <a:gd name="T62" fmla="*/ 84 w 445"/>
                  <a:gd name="T63" fmla="*/ 91 h 244"/>
                  <a:gd name="T64" fmla="*/ 99 w 445"/>
                  <a:gd name="T65" fmla="*/ 67 h 244"/>
                  <a:gd name="T66" fmla="*/ 106 w 445"/>
                  <a:gd name="T67" fmla="*/ 55 h 244"/>
                  <a:gd name="T68" fmla="*/ 114 w 445"/>
                  <a:gd name="T69" fmla="*/ 42 h 244"/>
                  <a:gd name="T70" fmla="*/ 122 w 445"/>
                  <a:gd name="T71" fmla="*/ 37 h 244"/>
                  <a:gd name="T72" fmla="*/ 136 w 445"/>
                  <a:gd name="T73" fmla="*/ 18 h 244"/>
                  <a:gd name="T74" fmla="*/ 151 w 445"/>
                  <a:gd name="T75" fmla="*/ 13 h 244"/>
                  <a:gd name="T76" fmla="*/ 160 w 445"/>
                  <a:gd name="T77" fmla="*/ 6 h 244"/>
                  <a:gd name="T78" fmla="*/ 174 w 445"/>
                  <a:gd name="T79" fmla="*/ 0 h 244"/>
                  <a:gd name="T80" fmla="*/ 189 w 445"/>
                  <a:gd name="T81" fmla="*/ 0 h 244"/>
                  <a:gd name="T82" fmla="*/ 197 w 445"/>
                  <a:gd name="T83" fmla="*/ 0 h 244"/>
                  <a:gd name="T84" fmla="*/ 212 w 445"/>
                  <a:gd name="T85" fmla="*/ 0 h 244"/>
                  <a:gd name="T86" fmla="*/ 244 w 445"/>
                  <a:gd name="T87" fmla="*/ 6 h 244"/>
                  <a:gd name="T88" fmla="*/ 266 w 445"/>
                  <a:gd name="T89" fmla="*/ 13 h 244"/>
                  <a:gd name="T90" fmla="*/ 312 w 445"/>
                  <a:gd name="T91" fmla="*/ 31 h 244"/>
                  <a:gd name="T92" fmla="*/ 328 w 445"/>
                  <a:gd name="T93" fmla="*/ 37 h 244"/>
                  <a:gd name="T94" fmla="*/ 342 w 445"/>
                  <a:gd name="T95" fmla="*/ 42 h 244"/>
                  <a:gd name="T96" fmla="*/ 373 w 445"/>
                  <a:gd name="T97" fmla="*/ 55 h 244"/>
                  <a:gd name="T98" fmla="*/ 403 w 445"/>
                  <a:gd name="T99" fmla="*/ 67 h 244"/>
                  <a:gd name="T100" fmla="*/ 419 w 445"/>
                  <a:gd name="T101" fmla="*/ 73 h 2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5"/>
                  <a:gd name="T154" fmla="*/ 0 h 244"/>
                  <a:gd name="T155" fmla="*/ 445 w 445"/>
                  <a:gd name="T156" fmla="*/ 244 h 2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5" h="244">
                    <a:moveTo>
                      <a:pt x="444" y="108"/>
                    </a:moveTo>
                    <a:lnTo>
                      <a:pt x="427" y="95"/>
                    </a:lnTo>
                    <a:lnTo>
                      <a:pt x="403" y="74"/>
                    </a:lnTo>
                    <a:lnTo>
                      <a:pt x="371" y="61"/>
                    </a:lnTo>
                    <a:lnTo>
                      <a:pt x="322" y="47"/>
                    </a:lnTo>
                    <a:lnTo>
                      <a:pt x="306" y="47"/>
                    </a:lnTo>
                    <a:lnTo>
                      <a:pt x="289" y="47"/>
                    </a:lnTo>
                    <a:lnTo>
                      <a:pt x="242" y="41"/>
                    </a:lnTo>
                    <a:lnTo>
                      <a:pt x="209" y="41"/>
                    </a:lnTo>
                    <a:lnTo>
                      <a:pt x="169" y="47"/>
                    </a:lnTo>
                    <a:lnTo>
                      <a:pt x="144" y="54"/>
                    </a:lnTo>
                    <a:lnTo>
                      <a:pt x="121" y="61"/>
                    </a:lnTo>
                    <a:lnTo>
                      <a:pt x="81" y="74"/>
                    </a:lnTo>
                    <a:lnTo>
                      <a:pt x="65" y="88"/>
                    </a:lnTo>
                    <a:lnTo>
                      <a:pt x="40" y="108"/>
                    </a:lnTo>
                    <a:lnTo>
                      <a:pt x="32" y="121"/>
                    </a:lnTo>
                    <a:lnTo>
                      <a:pt x="23" y="134"/>
                    </a:lnTo>
                    <a:lnTo>
                      <a:pt x="16" y="155"/>
                    </a:lnTo>
                    <a:lnTo>
                      <a:pt x="7" y="175"/>
                    </a:lnTo>
                    <a:lnTo>
                      <a:pt x="0" y="202"/>
                    </a:lnTo>
                    <a:lnTo>
                      <a:pt x="0" y="209"/>
                    </a:lnTo>
                    <a:lnTo>
                      <a:pt x="0" y="243"/>
                    </a:lnTo>
                    <a:lnTo>
                      <a:pt x="7" y="236"/>
                    </a:lnTo>
                    <a:lnTo>
                      <a:pt x="16" y="229"/>
                    </a:lnTo>
                    <a:lnTo>
                      <a:pt x="23" y="223"/>
                    </a:lnTo>
                    <a:lnTo>
                      <a:pt x="32" y="215"/>
                    </a:lnTo>
                    <a:lnTo>
                      <a:pt x="48" y="202"/>
                    </a:lnTo>
                    <a:lnTo>
                      <a:pt x="65" y="169"/>
                    </a:lnTo>
                    <a:lnTo>
                      <a:pt x="65" y="155"/>
                    </a:lnTo>
                    <a:lnTo>
                      <a:pt x="65" y="148"/>
                    </a:lnTo>
                    <a:lnTo>
                      <a:pt x="72" y="128"/>
                    </a:lnTo>
                    <a:lnTo>
                      <a:pt x="89" y="101"/>
                    </a:lnTo>
                    <a:lnTo>
                      <a:pt x="105" y="74"/>
                    </a:lnTo>
                    <a:lnTo>
                      <a:pt x="112" y="61"/>
                    </a:lnTo>
                    <a:lnTo>
                      <a:pt x="121" y="47"/>
                    </a:lnTo>
                    <a:lnTo>
                      <a:pt x="129" y="41"/>
                    </a:lnTo>
                    <a:lnTo>
                      <a:pt x="144" y="20"/>
                    </a:lnTo>
                    <a:lnTo>
                      <a:pt x="160" y="14"/>
                    </a:lnTo>
                    <a:lnTo>
                      <a:pt x="169" y="7"/>
                    </a:lnTo>
                    <a:lnTo>
                      <a:pt x="184" y="0"/>
                    </a:lnTo>
                    <a:lnTo>
                      <a:pt x="200" y="0"/>
                    </a:lnTo>
                    <a:lnTo>
                      <a:pt x="209" y="0"/>
                    </a:lnTo>
                    <a:lnTo>
                      <a:pt x="225" y="0"/>
                    </a:lnTo>
                    <a:lnTo>
                      <a:pt x="258" y="7"/>
                    </a:lnTo>
                    <a:lnTo>
                      <a:pt x="282" y="14"/>
                    </a:lnTo>
                    <a:lnTo>
                      <a:pt x="331" y="34"/>
                    </a:lnTo>
                    <a:lnTo>
                      <a:pt x="347" y="41"/>
                    </a:lnTo>
                    <a:lnTo>
                      <a:pt x="362" y="47"/>
                    </a:lnTo>
                    <a:lnTo>
                      <a:pt x="395" y="61"/>
                    </a:lnTo>
                    <a:lnTo>
                      <a:pt x="427" y="74"/>
                    </a:lnTo>
                    <a:lnTo>
                      <a:pt x="444" y="81"/>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85" name="Freeform 88"/>
              <p:cNvSpPr>
                <a:spLocks/>
              </p:cNvSpPr>
              <p:nvPr/>
            </p:nvSpPr>
            <p:spPr bwMode="auto">
              <a:xfrm>
                <a:off x="4571" y="606"/>
                <a:ext cx="564" cy="191"/>
              </a:xfrm>
              <a:custGeom>
                <a:avLst/>
                <a:gdLst>
                  <a:gd name="T0" fmla="*/ 0 w 598"/>
                  <a:gd name="T1" fmla="*/ 129 h 211"/>
                  <a:gd name="T2" fmla="*/ 8 w 598"/>
                  <a:gd name="T3" fmla="*/ 148 h 211"/>
                  <a:gd name="T4" fmla="*/ 23 w 598"/>
                  <a:gd name="T5" fmla="*/ 166 h 211"/>
                  <a:gd name="T6" fmla="*/ 45 w 598"/>
                  <a:gd name="T7" fmla="*/ 178 h 211"/>
                  <a:gd name="T8" fmla="*/ 76 w 598"/>
                  <a:gd name="T9" fmla="*/ 190 h 211"/>
                  <a:gd name="T10" fmla="*/ 91 w 598"/>
                  <a:gd name="T11" fmla="*/ 190 h 211"/>
                  <a:gd name="T12" fmla="*/ 99 w 598"/>
                  <a:gd name="T13" fmla="*/ 190 h 211"/>
                  <a:gd name="T14" fmla="*/ 114 w 598"/>
                  <a:gd name="T15" fmla="*/ 190 h 211"/>
                  <a:gd name="T16" fmla="*/ 137 w 598"/>
                  <a:gd name="T17" fmla="*/ 185 h 211"/>
                  <a:gd name="T18" fmla="*/ 160 w 598"/>
                  <a:gd name="T19" fmla="*/ 178 h 211"/>
                  <a:gd name="T20" fmla="*/ 175 w 598"/>
                  <a:gd name="T21" fmla="*/ 173 h 211"/>
                  <a:gd name="T22" fmla="*/ 206 w 598"/>
                  <a:gd name="T23" fmla="*/ 160 h 211"/>
                  <a:gd name="T24" fmla="*/ 228 w 598"/>
                  <a:gd name="T25" fmla="*/ 148 h 211"/>
                  <a:gd name="T26" fmla="*/ 250 w 598"/>
                  <a:gd name="T27" fmla="*/ 136 h 211"/>
                  <a:gd name="T28" fmla="*/ 258 w 598"/>
                  <a:gd name="T29" fmla="*/ 129 h 211"/>
                  <a:gd name="T30" fmla="*/ 289 w 598"/>
                  <a:gd name="T31" fmla="*/ 110 h 211"/>
                  <a:gd name="T32" fmla="*/ 334 w 598"/>
                  <a:gd name="T33" fmla="*/ 81 h 211"/>
                  <a:gd name="T34" fmla="*/ 388 w 598"/>
                  <a:gd name="T35" fmla="*/ 55 h 211"/>
                  <a:gd name="T36" fmla="*/ 440 w 598"/>
                  <a:gd name="T37" fmla="*/ 37 h 211"/>
                  <a:gd name="T38" fmla="*/ 472 w 598"/>
                  <a:gd name="T39" fmla="*/ 24 h 211"/>
                  <a:gd name="T40" fmla="*/ 487 w 598"/>
                  <a:gd name="T41" fmla="*/ 18 h 211"/>
                  <a:gd name="T42" fmla="*/ 509 w 598"/>
                  <a:gd name="T43" fmla="*/ 13 h 211"/>
                  <a:gd name="T44" fmla="*/ 533 w 598"/>
                  <a:gd name="T45" fmla="*/ 6 h 211"/>
                  <a:gd name="T46" fmla="*/ 540 w 598"/>
                  <a:gd name="T47" fmla="*/ 6 h 211"/>
                  <a:gd name="T48" fmla="*/ 556 w 598"/>
                  <a:gd name="T49" fmla="*/ 0 h 211"/>
                  <a:gd name="T50" fmla="*/ 563 w 598"/>
                  <a:gd name="T51" fmla="*/ 6 h 211"/>
                  <a:gd name="T52" fmla="*/ 556 w 598"/>
                  <a:gd name="T53" fmla="*/ 13 h 211"/>
                  <a:gd name="T54" fmla="*/ 533 w 598"/>
                  <a:gd name="T55" fmla="*/ 24 h 211"/>
                  <a:gd name="T56" fmla="*/ 524 w 598"/>
                  <a:gd name="T57" fmla="*/ 31 h 211"/>
                  <a:gd name="T58" fmla="*/ 509 w 598"/>
                  <a:gd name="T59" fmla="*/ 37 h 211"/>
                  <a:gd name="T60" fmla="*/ 487 w 598"/>
                  <a:gd name="T61" fmla="*/ 43 h 211"/>
                  <a:gd name="T62" fmla="*/ 456 w 598"/>
                  <a:gd name="T63" fmla="*/ 49 h 211"/>
                  <a:gd name="T64" fmla="*/ 425 w 598"/>
                  <a:gd name="T65" fmla="*/ 55 h 211"/>
                  <a:gd name="T66" fmla="*/ 380 w 598"/>
                  <a:gd name="T67" fmla="*/ 68 h 211"/>
                  <a:gd name="T68" fmla="*/ 365 w 598"/>
                  <a:gd name="T69" fmla="*/ 68 h 211"/>
                  <a:gd name="T70" fmla="*/ 342 w 598"/>
                  <a:gd name="T71" fmla="*/ 74 h 211"/>
                  <a:gd name="T72" fmla="*/ 304 w 598"/>
                  <a:gd name="T73" fmla="*/ 81 h 211"/>
                  <a:gd name="T74" fmla="*/ 266 w 598"/>
                  <a:gd name="T75" fmla="*/ 86 h 211"/>
                  <a:gd name="T76" fmla="*/ 235 w 598"/>
                  <a:gd name="T77" fmla="*/ 92 h 211"/>
                  <a:gd name="T78" fmla="*/ 213 w 598"/>
                  <a:gd name="T79" fmla="*/ 99 h 211"/>
                  <a:gd name="T80" fmla="*/ 183 w 598"/>
                  <a:gd name="T81" fmla="*/ 105 h 211"/>
                  <a:gd name="T82" fmla="*/ 145 w 598"/>
                  <a:gd name="T83" fmla="*/ 117 h 211"/>
                  <a:gd name="T84" fmla="*/ 129 w 598"/>
                  <a:gd name="T85" fmla="*/ 123 h 211"/>
                  <a:gd name="T86" fmla="*/ 114 w 598"/>
                  <a:gd name="T87" fmla="*/ 129 h 211"/>
                  <a:gd name="T88" fmla="*/ 99 w 598"/>
                  <a:gd name="T89" fmla="*/ 136 h 211"/>
                  <a:gd name="T90" fmla="*/ 76 w 598"/>
                  <a:gd name="T91" fmla="*/ 141 h 211"/>
                  <a:gd name="T92" fmla="*/ 61 w 598"/>
                  <a:gd name="T93" fmla="*/ 148 h 211"/>
                  <a:gd name="T94" fmla="*/ 39 w 598"/>
                  <a:gd name="T95" fmla="*/ 154 h 211"/>
                  <a:gd name="T96" fmla="*/ 30 w 598"/>
                  <a:gd name="T97" fmla="*/ 154 h 211"/>
                  <a:gd name="T98" fmla="*/ 15 w 598"/>
                  <a:gd name="T99" fmla="*/ 160 h 211"/>
                  <a:gd name="T100" fmla="*/ 0 w 598"/>
                  <a:gd name="T101" fmla="*/ 154 h 2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98"/>
                  <a:gd name="T154" fmla="*/ 0 h 211"/>
                  <a:gd name="T155" fmla="*/ 598 w 598"/>
                  <a:gd name="T156" fmla="*/ 211 h 2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98" h="211">
                    <a:moveTo>
                      <a:pt x="0" y="143"/>
                    </a:moveTo>
                    <a:lnTo>
                      <a:pt x="8" y="164"/>
                    </a:lnTo>
                    <a:lnTo>
                      <a:pt x="24" y="183"/>
                    </a:lnTo>
                    <a:lnTo>
                      <a:pt x="48" y="197"/>
                    </a:lnTo>
                    <a:lnTo>
                      <a:pt x="81" y="210"/>
                    </a:lnTo>
                    <a:lnTo>
                      <a:pt x="97" y="210"/>
                    </a:lnTo>
                    <a:lnTo>
                      <a:pt x="105" y="210"/>
                    </a:lnTo>
                    <a:lnTo>
                      <a:pt x="121" y="210"/>
                    </a:lnTo>
                    <a:lnTo>
                      <a:pt x="145" y="204"/>
                    </a:lnTo>
                    <a:lnTo>
                      <a:pt x="170" y="197"/>
                    </a:lnTo>
                    <a:lnTo>
                      <a:pt x="186" y="191"/>
                    </a:lnTo>
                    <a:lnTo>
                      <a:pt x="218" y="177"/>
                    </a:lnTo>
                    <a:lnTo>
                      <a:pt x="242" y="164"/>
                    </a:lnTo>
                    <a:lnTo>
                      <a:pt x="265" y="150"/>
                    </a:lnTo>
                    <a:lnTo>
                      <a:pt x="274" y="143"/>
                    </a:lnTo>
                    <a:lnTo>
                      <a:pt x="306" y="122"/>
                    </a:lnTo>
                    <a:lnTo>
                      <a:pt x="354" y="89"/>
                    </a:lnTo>
                    <a:lnTo>
                      <a:pt x="411" y="61"/>
                    </a:lnTo>
                    <a:lnTo>
                      <a:pt x="467" y="41"/>
                    </a:lnTo>
                    <a:lnTo>
                      <a:pt x="500" y="27"/>
                    </a:lnTo>
                    <a:lnTo>
                      <a:pt x="516" y="20"/>
                    </a:lnTo>
                    <a:lnTo>
                      <a:pt x="540" y="14"/>
                    </a:lnTo>
                    <a:lnTo>
                      <a:pt x="565" y="7"/>
                    </a:lnTo>
                    <a:lnTo>
                      <a:pt x="573" y="7"/>
                    </a:lnTo>
                    <a:lnTo>
                      <a:pt x="589" y="0"/>
                    </a:lnTo>
                    <a:lnTo>
                      <a:pt x="597" y="7"/>
                    </a:lnTo>
                    <a:lnTo>
                      <a:pt x="589" y="14"/>
                    </a:lnTo>
                    <a:lnTo>
                      <a:pt x="565" y="27"/>
                    </a:lnTo>
                    <a:lnTo>
                      <a:pt x="556" y="34"/>
                    </a:lnTo>
                    <a:lnTo>
                      <a:pt x="540" y="41"/>
                    </a:lnTo>
                    <a:lnTo>
                      <a:pt x="516" y="47"/>
                    </a:lnTo>
                    <a:lnTo>
                      <a:pt x="484" y="54"/>
                    </a:lnTo>
                    <a:lnTo>
                      <a:pt x="451" y="61"/>
                    </a:lnTo>
                    <a:lnTo>
                      <a:pt x="403" y="75"/>
                    </a:lnTo>
                    <a:lnTo>
                      <a:pt x="387" y="75"/>
                    </a:lnTo>
                    <a:lnTo>
                      <a:pt x="363" y="82"/>
                    </a:lnTo>
                    <a:lnTo>
                      <a:pt x="322" y="89"/>
                    </a:lnTo>
                    <a:lnTo>
                      <a:pt x="282" y="95"/>
                    </a:lnTo>
                    <a:lnTo>
                      <a:pt x="249" y="102"/>
                    </a:lnTo>
                    <a:lnTo>
                      <a:pt x="226" y="109"/>
                    </a:lnTo>
                    <a:lnTo>
                      <a:pt x="194" y="116"/>
                    </a:lnTo>
                    <a:lnTo>
                      <a:pt x="154" y="129"/>
                    </a:lnTo>
                    <a:lnTo>
                      <a:pt x="137" y="136"/>
                    </a:lnTo>
                    <a:lnTo>
                      <a:pt x="121" y="143"/>
                    </a:lnTo>
                    <a:lnTo>
                      <a:pt x="105" y="150"/>
                    </a:lnTo>
                    <a:lnTo>
                      <a:pt x="81" y="156"/>
                    </a:lnTo>
                    <a:lnTo>
                      <a:pt x="65" y="164"/>
                    </a:lnTo>
                    <a:lnTo>
                      <a:pt x="41" y="170"/>
                    </a:lnTo>
                    <a:lnTo>
                      <a:pt x="32" y="170"/>
                    </a:lnTo>
                    <a:lnTo>
                      <a:pt x="16" y="177"/>
                    </a:lnTo>
                    <a:lnTo>
                      <a:pt x="0" y="17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86" name="Line 89"/>
              <p:cNvSpPr>
                <a:spLocks noChangeShapeType="1"/>
              </p:cNvSpPr>
              <p:nvPr/>
            </p:nvSpPr>
            <p:spPr bwMode="auto">
              <a:xfrm>
                <a:off x="4678" y="1058"/>
                <a:ext cx="17" cy="0"/>
              </a:xfrm>
              <a:prstGeom prst="line">
                <a:avLst/>
              </a:prstGeom>
              <a:noFill/>
              <a:ln w="12700">
                <a:solidFill>
                  <a:schemeClr val="accent1"/>
                </a:solidFill>
                <a:round/>
                <a:headEnd type="none" w="sm" len="sm"/>
                <a:tailEnd type="none" w="sm" len="sm"/>
              </a:ln>
            </p:spPr>
            <p:txBody>
              <a:bodyPr wrap="none" anchor="ctr"/>
              <a:lstStyle/>
              <a:p>
                <a:endParaRPr lang="es-AR"/>
              </a:p>
            </p:txBody>
          </p:sp>
          <p:sp>
            <p:nvSpPr>
              <p:cNvPr id="87" name="Line 90"/>
              <p:cNvSpPr>
                <a:spLocks noChangeShapeType="1"/>
              </p:cNvSpPr>
              <p:nvPr/>
            </p:nvSpPr>
            <p:spPr bwMode="auto">
              <a:xfrm flipH="1" flipV="1">
                <a:off x="4442" y="856"/>
                <a:ext cx="24" cy="630"/>
              </a:xfrm>
              <a:prstGeom prst="line">
                <a:avLst/>
              </a:prstGeom>
              <a:noFill/>
              <a:ln w="25400">
                <a:solidFill>
                  <a:srgbClr val="669900"/>
                </a:solidFill>
                <a:round/>
                <a:headEnd type="none" w="sm" len="sm"/>
                <a:tailEnd type="none" w="sm" len="sm"/>
              </a:ln>
            </p:spPr>
            <p:txBody>
              <a:bodyPr wrap="none" anchor="ctr"/>
              <a:lstStyle/>
              <a:p>
                <a:endParaRPr lang="es-AR"/>
              </a:p>
            </p:txBody>
          </p:sp>
          <p:sp>
            <p:nvSpPr>
              <p:cNvPr id="88" name="Freeform 91"/>
              <p:cNvSpPr>
                <a:spLocks/>
              </p:cNvSpPr>
              <p:nvPr/>
            </p:nvSpPr>
            <p:spPr bwMode="auto">
              <a:xfrm>
                <a:off x="4465" y="1455"/>
                <a:ext cx="176" cy="15"/>
              </a:xfrm>
              <a:custGeom>
                <a:avLst/>
                <a:gdLst>
                  <a:gd name="T0" fmla="*/ 0 w 187"/>
                  <a:gd name="T1" fmla="*/ 14 h 17"/>
                  <a:gd name="T2" fmla="*/ 7 w 187"/>
                  <a:gd name="T3" fmla="*/ 14 h 17"/>
                  <a:gd name="T4" fmla="*/ 22 w 187"/>
                  <a:gd name="T5" fmla="*/ 7 h 17"/>
                  <a:gd name="T6" fmla="*/ 60 w 187"/>
                  <a:gd name="T7" fmla="*/ 0 h 17"/>
                  <a:gd name="T8" fmla="*/ 90 w 187"/>
                  <a:gd name="T9" fmla="*/ 0 h 17"/>
                  <a:gd name="T10" fmla="*/ 113 w 187"/>
                  <a:gd name="T11" fmla="*/ 0 h 17"/>
                  <a:gd name="T12" fmla="*/ 120 w 187"/>
                  <a:gd name="T13" fmla="*/ 0 h 17"/>
                  <a:gd name="T14" fmla="*/ 144 w 187"/>
                  <a:gd name="T15" fmla="*/ 0 h 17"/>
                  <a:gd name="T16" fmla="*/ 151 w 187"/>
                  <a:gd name="T17" fmla="*/ 0 h 17"/>
                  <a:gd name="T18" fmla="*/ 167 w 187"/>
                  <a:gd name="T19" fmla="*/ 0 h 17"/>
                  <a:gd name="T20" fmla="*/ 175 w 187"/>
                  <a:gd name="T21" fmla="*/ 0 h 17"/>
                  <a:gd name="T22" fmla="*/ 167 w 187"/>
                  <a:gd name="T23" fmla="*/ 0 h 17"/>
                  <a:gd name="T24" fmla="*/ 151 w 187"/>
                  <a:gd name="T25" fmla="*/ 0 h 17"/>
                  <a:gd name="T26" fmla="*/ 120 w 187"/>
                  <a:gd name="T27" fmla="*/ 7 h 17"/>
                  <a:gd name="T28" fmla="*/ 106 w 187"/>
                  <a:gd name="T29" fmla="*/ 7 h 17"/>
                  <a:gd name="T30" fmla="*/ 83 w 187"/>
                  <a:gd name="T31" fmla="*/ 14 h 17"/>
                  <a:gd name="T32" fmla="*/ 44 w 187"/>
                  <a:gd name="T33" fmla="*/ 14 h 17"/>
                  <a:gd name="T34" fmla="*/ 14 w 187"/>
                  <a:gd name="T35" fmla="*/ 14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
                  <a:gd name="T55" fmla="*/ 0 h 17"/>
                  <a:gd name="T56" fmla="*/ 187 w 18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 h="17">
                    <a:moveTo>
                      <a:pt x="0" y="16"/>
                    </a:moveTo>
                    <a:lnTo>
                      <a:pt x="7" y="16"/>
                    </a:lnTo>
                    <a:lnTo>
                      <a:pt x="23" y="8"/>
                    </a:lnTo>
                    <a:lnTo>
                      <a:pt x="64" y="0"/>
                    </a:lnTo>
                    <a:lnTo>
                      <a:pt x="96" y="0"/>
                    </a:lnTo>
                    <a:lnTo>
                      <a:pt x="120" y="0"/>
                    </a:lnTo>
                    <a:lnTo>
                      <a:pt x="128" y="0"/>
                    </a:lnTo>
                    <a:lnTo>
                      <a:pt x="153" y="0"/>
                    </a:lnTo>
                    <a:lnTo>
                      <a:pt x="160" y="0"/>
                    </a:lnTo>
                    <a:lnTo>
                      <a:pt x="177" y="0"/>
                    </a:lnTo>
                    <a:lnTo>
                      <a:pt x="186" y="0"/>
                    </a:lnTo>
                    <a:lnTo>
                      <a:pt x="177" y="0"/>
                    </a:lnTo>
                    <a:lnTo>
                      <a:pt x="160" y="0"/>
                    </a:lnTo>
                    <a:lnTo>
                      <a:pt x="128" y="8"/>
                    </a:lnTo>
                    <a:lnTo>
                      <a:pt x="113" y="8"/>
                    </a:lnTo>
                    <a:lnTo>
                      <a:pt x="88" y="16"/>
                    </a:lnTo>
                    <a:lnTo>
                      <a:pt x="47" y="16"/>
                    </a:lnTo>
                    <a:lnTo>
                      <a:pt x="15" y="16"/>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89" name="Freeform 92"/>
              <p:cNvSpPr>
                <a:spLocks/>
              </p:cNvSpPr>
              <p:nvPr/>
            </p:nvSpPr>
            <p:spPr bwMode="auto">
              <a:xfrm>
                <a:off x="4251" y="1357"/>
                <a:ext cx="215" cy="50"/>
              </a:xfrm>
              <a:custGeom>
                <a:avLst/>
                <a:gdLst>
                  <a:gd name="T0" fmla="*/ 214 w 227"/>
                  <a:gd name="T1" fmla="*/ 0 h 56"/>
                  <a:gd name="T2" fmla="*/ 206 w 227"/>
                  <a:gd name="T3" fmla="*/ 12 h 56"/>
                  <a:gd name="T4" fmla="*/ 198 w 227"/>
                  <a:gd name="T5" fmla="*/ 18 h 56"/>
                  <a:gd name="T6" fmla="*/ 183 w 227"/>
                  <a:gd name="T7" fmla="*/ 30 h 56"/>
                  <a:gd name="T8" fmla="*/ 168 w 227"/>
                  <a:gd name="T9" fmla="*/ 43 h 56"/>
                  <a:gd name="T10" fmla="*/ 159 w 227"/>
                  <a:gd name="T11" fmla="*/ 43 h 56"/>
                  <a:gd name="T12" fmla="*/ 136 w 227"/>
                  <a:gd name="T13" fmla="*/ 49 h 56"/>
                  <a:gd name="T14" fmla="*/ 113 w 227"/>
                  <a:gd name="T15" fmla="*/ 49 h 56"/>
                  <a:gd name="T16" fmla="*/ 99 w 227"/>
                  <a:gd name="T17" fmla="*/ 49 h 56"/>
                  <a:gd name="T18" fmla="*/ 90 w 227"/>
                  <a:gd name="T19" fmla="*/ 49 h 56"/>
                  <a:gd name="T20" fmla="*/ 67 w 227"/>
                  <a:gd name="T21" fmla="*/ 43 h 56"/>
                  <a:gd name="T22" fmla="*/ 52 w 227"/>
                  <a:gd name="T23" fmla="*/ 36 h 56"/>
                  <a:gd name="T24" fmla="*/ 37 w 227"/>
                  <a:gd name="T25" fmla="*/ 36 h 56"/>
                  <a:gd name="T26" fmla="*/ 14 w 227"/>
                  <a:gd name="T27" fmla="*/ 30 h 56"/>
                  <a:gd name="T28" fmla="*/ 7 w 227"/>
                  <a:gd name="T29" fmla="*/ 30 h 56"/>
                  <a:gd name="T30" fmla="*/ 0 w 227"/>
                  <a:gd name="T31" fmla="*/ 30 h 56"/>
                  <a:gd name="T32" fmla="*/ 7 w 227"/>
                  <a:gd name="T33" fmla="*/ 36 h 56"/>
                  <a:gd name="T34" fmla="*/ 21 w 227"/>
                  <a:gd name="T35" fmla="*/ 43 h 56"/>
                  <a:gd name="T36" fmla="*/ 37 w 227"/>
                  <a:gd name="T37" fmla="*/ 43 h 56"/>
                  <a:gd name="T38" fmla="*/ 52 w 227"/>
                  <a:gd name="T39" fmla="*/ 43 h 56"/>
                  <a:gd name="T40" fmla="*/ 60 w 227"/>
                  <a:gd name="T41" fmla="*/ 43 h 56"/>
                  <a:gd name="T42" fmla="*/ 67 w 227"/>
                  <a:gd name="T43" fmla="*/ 43 h 56"/>
                  <a:gd name="T44" fmla="*/ 83 w 227"/>
                  <a:gd name="T45" fmla="*/ 43 h 56"/>
                  <a:gd name="T46" fmla="*/ 105 w 227"/>
                  <a:gd name="T47" fmla="*/ 43 h 56"/>
                  <a:gd name="T48" fmla="*/ 113 w 227"/>
                  <a:gd name="T49" fmla="*/ 43 h 56"/>
                  <a:gd name="T50" fmla="*/ 128 w 227"/>
                  <a:gd name="T51" fmla="*/ 36 h 56"/>
                  <a:gd name="T52" fmla="*/ 136 w 227"/>
                  <a:gd name="T53" fmla="*/ 36 h 56"/>
                  <a:gd name="T54" fmla="*/ 152 w 227"/>
                  <a:gd name="T55" fmla="*/ 30 h 56"/>
                  <a:gd name="T56" fmla="*/ 168 w 227"/>
                  <a:gd name="T57" fmla="*/ 24 h 56"/>
                  <a:gd name="T58" fmla="*/ 183 w 227"/>
                  <a:gd name="T59" fmla="*/ 18 h 56"/>
                  <a:gd name="T60" fmla="*/ 190 w 227"/>
                  <a:gd name="T61" fmla="*/ 18 h 56"/>
                  <a:gd name="T62" fmla="*/ 214 w 227"/>
                  <a:gd name="T63" fmla="*/ 5 h 56"/>
                  <a:gd name="T64" fmla="*/ 214 w 22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7"/>
                  <a:gd name="T100" fmla="*/ 0 h 56"/>
                  <a:gd name="T101" fmla="*/ 227 w 22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7" h="56">
                    <a:moveTo>
                      <a:pt x="226" y="0"/>
                    </a:moveTo>
                    <a:lnTo>
                      <a:pt x="217" y="13"/>
                    </a:lnTo>
                    <a:lnTo>
                      <a:pt x="209" y="20"/>
                    </a:lnTo>
                    <a:lnTo>
                      <a:pt x="193" y="34"/>
                    </a:lnTo>
                    <a:lnTo>
                      <a:pt x="177" y="48"/>
                    </a:lnTo>
                    <a:lnTo>
                      <a:pt x="168" y="48"/>
                    </a:lnTo>
                    <a:lnTo>
                      <a:pt x="144" y="55"/>
                    </a:lnTo>
                    <a:lnTo>
                      <a:pt x="119" y="55"/>
                    </a:lnTo>
                    <a:lnTo>
                      <a:pt x="104" y="55"/>
                    </a:lnTo>
                    <a:lnTo>
                      <a:pt x="95" y="55"/>
                    </a:lnTo>
                    <a:lnTo>
                      <a:pt x="71" y="48"/>
                    </a:lnTo>
                    <a:lnTo>
                      <a:pt x="55" y="40"/>
                    </a:lnTo>
                    <a:lnTo>
                      <a:pt x="39" y="40"/>
                    </a:lnTo>
                    <a:lnTo>
                      <a:pt x="15" y="34"/>
                    </a:lnTo>
                    <a:lnTo>
                      <a:pt x="7" y="34"/>
                    </a:lnTo>
                    <a:lnTo>
                      <a:pt x="0" y="34"/>
                    </a:lnTo>
                    <a:lnTo>
                      <a:pt x="7" y="40"/>
                    </a:lnTo>
                    <a:lnTo>
                      <a:pt x="22" y="48"/>
                    </a:lnTo>
                    <a:lnTo>
                      <a:pt x="39" y="48"/>
                    </a:lnTo>
                    <a:lnTo>
                      <a:pt x="55" y="48"/>
                    </a:lnTo>
                    <a:lnTo>
                      <a:pt x="63" y="48"/>
                    </a:lnTo>
                    <a:lnTo>
                      <a:pt x="71" y="48"/>
                    </a:lnTo>
                    <a:lnTo>
                      <a:pt x="88" y="48"/>
                    </a:lnTo>
                    <a:lnTo>
                      <a:pt x="111" y="48"/>
                    </a:lnTo>
                    <a:lnTo>
                      <a:pt x="119" y="48"/>
                    </a:lnTo>
                    <a:lnTo>
                      <a:pt x="135" y="40"/>
                    </a:lnTo>
                    <a:lnTo>
                      <a:pt x="144" y="40"/>
                    </a:lnTo>
                    <a:lnTo>
                      <a:pt x="160" y="34"/>
                    </a:lnTo>
                    <a:lnTo>
                      <a:pt x="177" y="27"/>
                    </a:lnTo>
                    <a:lnTo>
                      <a:pt x="193" y="20"/>
                    </a:lnTo>
                    <a:lnTo>
                      <a:pt x="201" y="20"/>
                    </a:lnTo>
                    <a:lnTo>
                      <a:pt x="226" y="6"/>
                    </a:lnTo>
                    <a:lnTo>
                      <a:pt x="226" y="0"/>
                    </a:lnTo>
                  </a:path>
                </a:pathLst>
              </a:custGeom>
              <a:solidFill>
                <a:schemeClr val="accent1"/>
              </a:solidFill>
              <a:ln w="12700" cap="rnd">
                <a:solidFill>
                  <a:schemeClr val="tx1"/>
                </a:solidFill>
                <a:round/>
                <a:headEnd/>
                <a:tailEnd/>
              </a:ln>
            </p:spPr>
            <p:txBody>
              <a:bodyPr/>
              <a:lstStyle/>
              <a:p>
                <a:endParaRPr lang="es-AR"/>
              </a:p>
            </p:txBody>
          </p:sp>
          <p:sp>
            <p:nvSpPr>
              <p:cNvPr id="90" name="Freeform 93"/>
              <p:cNvSpPr>
                <a:spLocks/>
              </p:cNvSpPr>
              <p:nvPr/>
            </p:nvSpPr>
            <p:spPr bwMode="auto">
              <a:xfrm>
                <a:off x="4465" y="1113"/>
                <a:ext cx="350" cy="97"/>
              </a:xfrm>
              <a:custGeom>
                <a:avLst/>
                <a:gdLst>
                  <a:gd name="T0" fmla="*/ 0 w 371"/>
                  <a:gd name="T1" fmla="*/ 6 h 108"/>
                  <a:gd name="T2" fmla="*/ 15 w 371"/>
                  <a:gd name="T3" fmla="*/ 18 h 108"/>
                  <a:gd name="T4" fmla="*/ 53 w 371"/>
                  <a:gd name="T5" fmla="*/ 36 h 108"/>
                  <a:gd name="T6" fmla="*/ 75 w 371"/>
                  <a:gd name="T7" fmla="*/ 42 h 108"/>
                  <a:gd name="T8" fmla="*/ 106 w 371"/>
                  <a:gd name="T9" fmla="*/ 48 h 108"/>
                  <a:gd name="T10" fmla="*/ 159 w 371"/>
                  <a:gd name="T11" fmla="*/ 59 h 108"/>
                  <a:gd name="T12" fmla="*/ 190 w 371"/>
                  <a:gd name="T13" fmla="*/ 59 h 108"/>
                  <a:gd name="T14" fmla="*/ 227 w 371"/>
                  <a:gd name="T15" fmla="*/ 66 h 108"/>
                  <a:gd name="T16" fmla="*/ 288 w 371"/>
                  <a:gd name="T17" fmla="*/ 78 h 108"/>
                  <a:gd name="T18" fmla="*/ 311 w 371"/>
                  <a:gd name="T19" fmla="*/ 84 h 108"/>
                  <a:gd name="T20" fmla="*/ 333 w 371"/>
                  <a:gd name="T21" fmla="*/ 90 h 108"/>
                  <a:gd name="T22" fmla="*/ 342 w 371"/>
                  <a:gd name="T23" fmla="*/ 90 h 108"/>
                  <a:gd name="T24" fmla="*/ 349 w 371"/>
                  <a:gd name="T25" fmla="*/ 96 h 108"/>
                  <a:gd name="T26" fmla="*/ 342 w 371"/>
                  <a:gd name="T27" fmla="*/ 96 h 108"/>
                  <a:gd name="T28" fmla="*/ 319 w 371"/>
                  <a:gd name="T29" fmla="*/ 90 h 108"/>
                  <a:gd name="T30" fmla="*/ 296 w 371"/>
                  <a:gd name="T31" fmla="*/ 84 h 108"/>
                  <a:gd name="T32" fmla="*/ 274 w 371"/>
                  <a:gd name="T33" fmla="*/ 78 h 108"/>
                  <a:gd name="T34" fmla="*/ 258 w 371"/>
                  <a:gd name="T35" fmla="*/ 72 h 108"/>
                  <a:gd name="T36" fmla="*/ 227 w 371"/>
                  <a:gd name="T37" fmla="*/ 66 h 108"/>
                  <a:gd name="T38" fmla="*/ 166 w 371"/>
                  <a:gd name="T39" fmla="*/ 48 h 108"/>
                  <a:gd name="T40" fmla="*/ 137 w 371"/>
                  <a:gd name="T41" fmla="*/ 42 h 108"/>
                  <a:gd name="T42" fmla="*/ 113 w 371"/>
                  <a:gd name="T43" fmla="*/ 36 h 108"/>
                  <a:gd name="T44" fmla="*/ 68 w 371"/>
                  <a:gd name="T45" fmla="*/ 30 h 108"/>
                  <a:gd name="T46" fmla="*/ 45 w 371"/>
                  <a:gd name="T47" fmla="*/ 23 h 108"/>
                  <a:gd name="T48" fmla="*/ 30 w 371"/>
                  <a:gd name="T49" fmla="*/ 18 h 108"/>
                  <a:gd name="T50" fmla="*/ 7 w 371"/>
                  <a:gd name="T51" fmla="*/ 6 h 108"/>
                  <a:gd name="T52" fmla="*/ 0 w 371"/>
                  <a:gd name="T53" fmla="*/ 0 h 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1"/>
                  <a:gd name="T82" fmla="*/ 0 h 108"/>
                  <a:gd name="T83" fmla="*/ 371 w 371"/>
                  <a:gd name="T84" fmla="*/ 108 h 1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1" h="108">
                    <a:moveTo>
                      <a:pt x="0" y="7"/>
                    </a:moveTo>
                    <a:lnTo>
                      <a:pt x="16" y="20"/>
                    </a:lnTo>
                    <a:lnTo>
                      <a:pt x="56" y="40"/>
                    </a:lnTo>
                    <a:lnTo>
                      <a:pt x="80" y="47"/>
                    </a:lnTo>
                    <a:lnTo>
                      <a:pt x="112" y="53"/>
                    </a:lnTo>
                    <a:lnTo>
                      <a:pt x="169" y="66"/>
                    </a:lnTo>
                    <a:lnTo>
                      <a:pt x="201" y="66"/>
                    </a:lnTo>
                    <a:lnTo>
                      <a:pt x="241" y="74"/>
                    </a:lnTo>
                    <a:lnTo>
                      <a:pt x="305" y="87"/>
                    </a:lnTo>
                    <a:lnTo>
                      <a:pt x="330" y="93"/>
                    </a:lnTo>
                    <a:lnTo>
                      <a:pt x="353" y="100"/>
                    </a:lnTo>
                    <a:lnTo>
                      <a:pt x="362" y="100"/>
                    </a:lnTo>
                    <a:lnTo>
                      <a:pt x="370" y="107"/>
                    </a:lnTo>
                    <a:lnTo>
                      <a:pt x="362" y="107"/>
                    </a:lnTo>
                    <a:lnTo>
                      <a:pt x="338" y="100"/>
                    </a:lnTo>
                    <a:lnTo>
                      <a:pt x="314" y="93"/>
                    </a:lnTo>
                    <a:lnTo>
                      <a:pt x="290" y="87"/>
                    </a:lnTo>
                    <a:lnTo>
                      <a:pt x="274" y="80"/>
                    </a:lnTo>
                    <a:lnTo>
                      <a:pt x="241" y="74"/>
                    </a:lnTo>
                    <a:lnTo>
                      <a:pt x="176" y="53"/>
                    </a:lnTo>
                    <a:lnTo>
                      <a:pt x="145" y="47"/>
                    </a:lnTo>
                    <a:lnTo>
                      <a:pt x="120" y="40"/>
                    </a:lnTo>
                    <a:lnTo>
                      <a:pt x="72" y="33"/>
                    </a:lnTo>
                    <a:lnTo>
                      <a:pt x="48" y="26"/>
                    </a:lnTo>
                    <a:lnTo>
                      <a:pt x="32" y="20"/>
                    </a:lnTo>
                    <a:lnTo>
                      <a:pt x="7" y="7"/>
                    </a:lnTo>
                    <a:lnTo>
                      <a:pt x="0" y="0"/>
                    </a:lnTo>
                  </a:path>
                </a:pathLst>
              </a:custGeom>
              <a:solidFill>
                <a:schemeClr val="accent1"/>
              </a:solidFill>
              <a:ln w="12700" cap="rnd">
                <a:solidFill>
                  <a:schemeClr val="tx1"/>
                </a:solidFill>
                <a:round/>
                <a:headEnd type="none" w="sm" len="sm"/>
                <a:tailEnd type="none" w="sm" len="sm"/>
              </a:ln>
            </p:spPr>
            <p:txBody>
              <a:bodyPr/>
              <a:lstStyle/>
              <a:p>
                <a:endParaRPr lang="es-AR"/>
              </a:p>
            </p:txBody>
          </p:sp>
          <p:sp>
            <p:nvSpPr>
              <p:cNvPr id="91" name="Freeform 94"/>
              <p:cNvSpPr>
                <a:spLocks/>
              </p:cNvSpPr>
              <p:nvPr/>
            </p:nvSpPr>
            <p:spPr bwMode="auto">
              <a:xfrm>
                <a:off x="4099" y="850"/>
                <a:ext cx="359" cy="93"/>
              </a:xfrm>
              <a:custGeom>
                <a:avLst/>
                <a:gdLst>
                  <a:gd name="T0" fmla="*/ 358 w 381"/>
                  <a:gd name="T1" fmla="*/ 79 h 103"/>
                  <a:gd name="T2" fmla="*/ 335 w 381"/>
                  <a:gd name="T3" fmla="*/ 74 h 103"/>
                  <a:gd name="T4" fmla="*/ 296 w 381"/>
                  <a:gd name="T5" fmla="*/ 61 h 103"/>
                  <a:gd name="T6" fmla="*/ 266 w 381"/>
                  <a:gd name="T7" fmla="*/ 55 h 103"/>
                  <a:gd name="T8" fmla="*/ 235 w 381"/>
                  <a:gd name="T9" fmla="*/ 50 h 103"/>
                  <a:gd name="T10" fmla="*/ 220 w 381"/>
                  <a:gd name="T11" fmla="*/ 42 h 103"/>
                  <a:gd name="T12" fmla="*/ 197 w 381"/>
                  <a:gd name="T13" fmla="*/ 42 h 103"/>
                  <a:gd name="T14" fmla="*/ 152 w 381"/>
                  <a:gd name="T15" fmla="*/ 31 h 103"/>
                  <a:gd name="T16" fmla="*/ 122 w 381"/>
                  <a:gd name="T17" fmla="*/ 25 h 103"/>
                  <a:gd name="T18" fmla="*/ 99 w 381"/>
                  <a:gd name="T19" fmla="*/ 25 h 103"/>
                  <a:gd name="T20" fmla="*/ 53 w 381"/>
                  <a:gd name="T21" fmla="*/ 13 h 103"/>
                  <a:gd name="T22" fmla="*/ 29 w 381"/>
                  <a:gd name="T23" fmla="*/ 6 h 103"/>
                  <a:gd name="T24" fmla="*/ 22 w 381"/>
                  <a:gd name="T25" fmla="*/ 6 h 103"/>
                  <a:gd name="T26" fmla="*/ 7 w 381"/>
                  <a:gd name="T27" fmla="*/ 0 h 103"/>
                  <a:gd name="T28" fmla="*/ 0 w 381"/>
                  <a:gd name="T29" fmla="*/ 0 h 103"/>
                  <a:gd name="T30" fmla="*/ 7 w 381"/>
                  <a:gd name="T31" fmla="*/ 0 h 103"/>
                  <a:gd name="T32" fmla="*/ 44 w 381"/>
                  <a:gd name="T33" fmla="*/ 6 h 103"/>
                  <a:gd name="T34" fmla="*/ 53 w 381"/>
                  <a:gd name="T35" fmla="*/ 6 h 103"/>
                  <a:gd name="T36" fmla="*/ 84 w 381"/>
                  <a:gd name="T37" fmla="*/ 13 h 103"/>
                  <a:gd name="T38" fmla="*/ 114 w 381"/>
                  <a:gd name="T39" fmla="*/ 18 h 103"/>
                  <a:gd name="T40" fmla="*/ 152 w 381"/>
                  <a:gd name="T41" fmla="*/ 25 h 103"/>
                  <a:gd name="T42" fmla="*/ 173 w 381"/>
                  <a:gd name="T43" fmla="*/ 31 h 103"/>
                  <a:gd name="T44" fmla="*/ 188 w 381"/>
                  <a:gd name="T45" fmla="*/ 37 h 103"/>
                  <a:gd name="T46" fmla="*/ 204 w 381"/>
                  <a:gd name="T47" fmla="*/ 37 h 103"/>
                  <a:gd name="T48" fmla="*/ 228 w 381"/>
                  <a:gd name="T49" fmla="*/ 42 h 103"/>
                  <a:gd name="T50" fmla="*/ 251 w 381"/>
                  <a:gd name="T51" fmla="*/ 50 h 103"/>
                  <a:gd name="T52" fmla="*/ 266 w 381"/>
                  <a:gd name="T53" fmla="*/ 55 h 103"/>
                  <a:gd name="T54" fmla="*/ 272 w 381"/>
                  <a:gd name="T55" fmla="*/ 55 h 103"/>
                  <a:gd name="T56" fmla="*/ 288 w 381"/>
                  <a:gd name="T57" fmla="*/ 61 h 103"/>
                  <a:gd name="T58" fmla="*/ 296 w 381"/>
                  <a:gd name="T59" fmla="*/ 61 h 103"/>
                  <a:gd name="T60" fmla="*/ 312 w 381"/>
                  <a:gd name="T61" fmla="*/ 67 h 103"/>
                  <a:gd name="T62" fmla="*/ 342 w 381"/>
                  <a:gd name="T63" fmla="*/ 86 h 103"/>
                  <a:gd name="T64" fmla="*/ 358 w 381"/>
                  <a:gd name="T65" fmla="*/ 92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1"/>
                  <a:gd name="T100" fmla="*/ 0 h 103"/>
                  <a:gd name="T101" fmla="*/ 381 w 381"/>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1" h="103">
                    <a:moveTo>
                      <a:pt x="380" y="88"/>
                    </a:moveTo>
                    <a:lnTo>
                      <a:pt x="355" y="82"/>
                    </a:lnTo>
                    <a:lnTo>
                      <a:pt x="314" y="68"/>
                    </a:lnTo>
                    <a:lnTo>
                      <a:pt x="282" y="61"/>
                    </a:lnTo>
                    <a:lnTo>
                      <a:pt x="249" y="55"/>
                    </a:lnTo>
                    <a:lnTo>
                      <a:pt x="233" y="47"/>
                    </a:lnTo>
                    <a:lnTo>
                      <a:pt x="209" y="47"/>
                    </a:lnTo>
                    <a:lnTo>
                      <a:pt x="161" y="34"/>
                    </a:lnTo>
                    <a:lnTo>
                      <a:pt x="129" y="28"/>
                    </a:lnTo>
                    <a:lnTo>
                      <a:pt x="105" y="28"/>
                    </a:lnTo>
                    <a:lnTo>
                      <a:pt x="56" y="14"/>
                    </a:lnTo>
                    <a:lnTo>
                      <a:pt x="31" y="7"/>
                    </a:lnTo>
                    <a:lnTo>
                      <a:pt x="23" y="7"/>
                    </a:lnTo>
                    <a:lnTo>
                      <a:pt x="7" y="0"/>
                    </a:lnTo>
                    <a:lnTo>
                      <a:pt x="0" y="0"/>
                    </a:lnTo>
                    <a:lnTo>
                      <a:pt x="7" y="0"/>
                    </a:lnTo>
                    <a:lnTo>
                      <a:pt x="47" y="7"/>
                    </a:lnTo>
                    <a:lnTo>
                      <a:pt x="56" y="7"/>
                    </a:lnTo>
                    <a:lnTo>
                      <a:pt x="89" y="14"/>
                    </a:lnTo>
                    <a:lnTo>
                      <a:pt x="121" y="20"/>
                    </a:lnTo>
                    <a:lnTo>
                      <a:pt x="161" y="28"/>
                    </a:lnTo>
                    <a:lnTo>
                      <a:pt x="184" y="34"/>
                    </a:lnTo>
                    <a:lnTo>
                      <a:pt x="200" y="41"/>
                    </a:lnTo>
                    <a:lnTo>
                      <a:pt x="217" y="41"/>
                    </a:lnTo>
                    <a:lnTo>
                      <a:pt x="242" y="47"/>
                    </a:lnTo>
                    <a:lnTo>
                      <a:pt x="266" y="55"/>
                    </a:lnTo>
                    <a:lnTo>
                      <a:pt x="282" y="61"/>
                    </a:lnTo>
                    <a:lnTo>
                      <a:pt x="289" y="61"/>
                    </a:lnTo>
                    <a:lnTo>
                      <a:pt x="306" y="68"/>
                    </a:lnTo>
                    <a:lnTo>
                      <a:pt x="314" y="68"/>
                    </a:lnTo>
                    <a:lnTo>
                      <a:pt x="331" y="74"/>
                    </a:lnTo>
                    <a:lnTo>
                      <a:pt x="363" y="95"/>
                    </a:lnTo>
                    <a:lnTo>
                      <a:pt x="380" y="102"/>
                    </a:lnTo>
                  </a:path>
                </a:pathLst>
              </a:custGeom>
              <a:solidFill>
                <a:schemeClr val="accent1"/>
              </a:solidFill>
              <a:ln w="12700" cap="rnd">
                <a:solidFill>
                  <a:schemeClr val="accent1"/>
                </a:solidFill>
                <a:round/>
                <a:headEnd type="none" w="sm" len="sm"/>
                <a:tailEnd type="none" w="sm" len="sm"/>
              </a:ln>
            </p:spPr>
            <p:txBody>
              <a:bodyPr/>
              <a:lstStyle/>
              <a:p>
                <a:endParaRPr lang="es-AR"/>
              </a:p>
            </p:txBody>
          </p:sp>
          <p:grpSp>
            <p:nvGrpSpPr>
              <p:cNvPr id="92" name="Group 95"/>
              <p:cNvGrpSpPr>
                <a:grpSpLocks/>
              </p:cNvGrpSpPr>
              <p:nvPr/>
            </p:nvGrpSpPr>
            <p:grpSpPr bwMode="auto">
              <a:xfrm>
                <a:off x="4496" y="521"/>
                <a:ext cx="159" cy="202"/>
                <a:chOff x="4854" y="448"/>
                <a:chExt cx="169" cy="224"/>
              </a:xfrm>
            </p:grpSpPr>
            <p:sp>
              <p:nvSpPr>
                <p:cNvPr id="1008" name="Line 96"/>
                <p:cNvSpPr>
                  <a:spLocks noChangeShapeType="1"/>
                </p:cNvSpPr>
                <p:nvPr/>
              </p:nvSpPr>
              <p:spPr bwMode="auto">
                <a:xfrm flipV="1">
                  <a:off x="4861" y="530"/>
                  <a:ext cx="82" cy="142"/>
                </a:xfrm>
                <a:prstGeom prst="line">
                  <a:avLst/>
                </a:prstGeom>
                <a:noFill/>
                <a:ln w="12700">
                  <a:solidFill>
                    <a:schemeClr val="accent1"/>
                  </a:solidFill>
                  <a:round/>
                  <a:headEnd type="none" w="sm" len="sm"/>
                  <a:tailEnd type="none" w="sm" len="sm"/>
                </a:ln>
              </p:spPr>
              <p:txBody>
                <a:bodyPr wrap="none" anchor="ctr"/>
                <a:lstStyle/>
                <a:p>
                  <a:endParaRPr lang="es-AR"/>
                </a:p>
              </p:txBody>
            </p:sp>
            <p:grpSp>
              <p:nvGrpSpPr>
                <p:cNvPr id="1009" name="Group 97"/>
                <p:cNvGrpSpPr>
                  <a:grpSpLocks/>
                </p:cNvGrpSpPr>
                <p:nvPr/>
              </p:nvGrpSpPr>
              <p:grpSpPr bwMode="auto">
                <a:xfrm>
                  <a:off x="4854" y="584"/>
                  <a:ext cx="24" cy="82"/>
                  <a:chOff x="4854" y="584"/>
                  <a:chExt cx="24" cy="82"/>
                </a:xfrm>
              </p:grpSpPr>
              <p:sp>
                <p:nvSpPr>
                  <p:cNvPr id="1058" name="Freeform 98"/>
                  <p:cNvSpPr>
                    <a:spLocks/>
                  </p:cNvSpPr>
                  <p:nvPr/>
                </p:nvSpPr>
                <p:spPr bwMode="auto">
                  <a:xfrm>
                    <a:off x="4854" y="637"/>
                    <a:ext cx="18" cy="29"/>
                  </a:xfrm>
                  <a:custGeom>
                    <a:avLst/>
                    <a:gdLst>
                      <a:gd name="T0" fmla="*/ 8 w 18"/>
                      <a:gd name="T1" fmla="*/ 7 h 29"/>
                      <a:gd name="T2" fmla="*/ 0 w 18"/>
                      <a:gd name="T3" fmla="*/ 14 h 29"/>
                      <a:gd name="T4" fmla="*/ 0 w 18"/>
                      <a:gd name="T5" fmla="*/ 21 h 29"/>
                      <a:gd name="T6" fmla="*/ 0 w 18"/>
                      <a:gd name="T7" fmla="*/ 28 h 29"/>
                      <a:gd name="T8" fmla="*/ 17 w 18"/>
                      <a:gd name="T9" fmla="*/ 7 h 29"/>
                      <a:gd name="T10" fmla="*/ 17 w 18"/>
                      <a:gd name="T11" fmla="*/ 0 h 29"/>
                      <a:gd name="T12" fmla="*/ 0 60000 65536"/>
                      <a:gd name="T13" fmla="*/ 0 60000 65536"/>
                      <a:gd name="T14" fmla="*/ 0 60000 65536"/>
                      <a:gd name="T15" fmla="*/ 0 60000 65536"/>
                      <a:gd name="T16" fmla="*/ 0 60000 65536"/>
                      <a:gd name="T17" fmla="*/ 0 60000 65536"/>
                      <a:gd name="T18" fmla="*/ 0 w 18"/>
                      <a:gd name="T19" fmla="*/ 0 h 29"/>
                      <a:gd name="T20" fmla="*/ 18 w 1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8" h="29">
                        <a:moveTo>
                          <a:pt x="8" y="7"/>
                        </a:moveTo>
                        <a:lnTo>
                          <a:pt x="0" y="14"/>
                        </a:lnTo>
                        <a:lnTo>
                          <a:pt x="0" y="21"/>
                        </a:lnTo>
                        <a:lnTo>
                          <a:pt x="0" y="28"/>
                        </a:lnTo>
                        <a:lnTo>
                          <a:pt x="17" y="7"/>
                        </a:lnTo>
                        <a:lnTo>
                          <a:pt x="17" y="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059" name="Line 99"/>
                  <p:cNvSpPr>
                    <a:spLocks noChangeShapeType="1"/>
                  </p:cNvSpPr>
                  <p:nvPr/>
                </p:nvSpPr>
                <p:spPr bwMode="auto">
                  <a:xfrm flipV="1">
                    <a:off x="4854" y="584"/>
                    <a:ext cx="24" cy="68"/>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1010" name="Group 100"/>
                <p:cNvGrpSpPr>
                  <a:grpSpLocks/>
                </p:cNvGrpSpPr>
                <p:nvPr/>
              </p:nvGrpSpPr>
              <p:grpSpPr bwMode="auto">
                <a:xfrm>
                  <a:off x="4869" y="564"/>
                  <a:ext cx="18" cy="81"/>
                  <a:chOff x="4869" y="564"/>
                  <a:chExt cx="18" cy="81"/>
                </a:xfrm>
              </p:grpSpPr>
              <p:sp>
                <p:nvSpPr>
                  <p:cNvPr id="1056" name="Freeform 101"/>
                  <p:cNvSpPr>
                    <a:spLocks/>
                  </p:cNvSpPr>
                  <p:nvPr/>
                </p:nvSpPr>
                <p:spPr bwMode="auto">
                  <a:xfrm>
                    <a:off x="4869" y="617"/>
                    <a:ext cx="18" cy="28"/>
                  </a:xfrm>
                  <a:custGeom>
                    <a:avLst/>
                    <a:gdLst>
                      <a:gd name="T0" fmla="*/ 8 w 18"/>
                      <a:gd name="T1" fmla="*/ 7 h 28"/>
                      <a:gd name="T2" fmla="*/ 0 w 18"/>
                      <a:gd name="T3" fmla="*/ 13 h 28"/>
                      <a:gd name="T4" fmla="*/ 0 w 18"/>
                      <a:gd name="T5" fmla="*/ 20 h 28"/>
                      <a:gd name="T6" fmla="*/ 0 w 18"/>
                      <a:gd name="T7" fmla="*/ 27 h 28"/>
                      <a:gd name="T8" fmla="*/ 17 w 18"/>
                      <a:gd name="T9" fmla="*/ 7 h 28"/>
                      <a:gd name="T10" fmla="*/ 17 w 18"/>
                      <a:gd name="T11" fmla="*/ 0 h 28"/>
                      <a:gd name="T12" fmla="*/ 0 60000 65536"/>
                      <a:gd name="T13" fmla="*/ 0 60000 65536"/>
                      <a:gd name="T14" fmla="*/ 0 60000 65536"/>
                      <a:gd name="T15" fmla="*/ 0 60000 65536"/>
                      <a:gd name="T16" fmla="*/ 0 60000 65536"/>
                      <a:gd name="T17" fmla="*/ 0 60000 65536"/>
                      <a:gd name="T18" fmla="*/ 0 w 18"/>
                      <a:gd name="T19" fmla="*/ 0 h 28"/>
                      <a:gd name="T20" fmla="*/ 18 w 1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8" h="28">
                        <a:moveTo>
                          <a:pt x="8" y="7"/>
                        </a:moveTo>
                        <a:lnTo>
                          <a:pt x="0" y="13"/>
                        </a:lnTo>
                        <a:lnTo>
                          <a:pt x="0" y="20"/>
                        </a:lnTo>
                        <a:lnTo>
                          <a:pt x="0" y="27"/>
                        </a:lnTo>
                        <a:lnTo>
                          <a:pt x="17" y="7"/>
                        </a:lnTo>
                        <a:lnTo>
                          <a:pt x="17" y="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057" name="Line 102"/>
                  <p:cNvSpPr>
                    <a:spLocks noChangeShapeType="1"/>
                  </p:cNvSpPr>
                  <p:nvPr/>
                </p:nvSpPr>
                <p:spPr bwMode="auto">
                  <a:xfrm flipV="1">
                    <a:off x="4869" y="564"/>
                    <a:ext cx="16" cy="67"/>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1011" name="Group 103"/>
                <p:cNvGrpSpPr>
                  <a:grpSpLocks/>
                </p:cNvGrpSpPr>
                <p:nvPr/>
              </p:nvGrpSpPr>
              <p:grpSpPr bwMode="auto">
                <a:xfrm>
                  <a:off x="4869" y="543"/>
                  <a:ext cx="33" cy="75"/>
                  <a:chOff x="4869" y="543"/>
                  <a:chExt cx="33" cy="75"/>
                </a:xfrm>
              </p:grpSpPr>
              <p:sp>
                <p:nvSpPr>
                  <p:cNvPr id="1054" name="Freeform 104"/>
                  <p:cNvSpPr>
                    <a:spLocks/>
                  </p:cNvSpPr>
                  <p:nvPr/>
                </p:nvSpPr>
                <p:spPr bwMode="auto">
                  <a:xfrm>
                    <a:off x="4869" y="597"/>
                    <a:ext cx="33" cy="21"/>
                  </a:xfrm>
                  <a:custGeom>
                    <a:avLst/>
                    <a:gdLst>
                      <a:gd name="T0" fmla="*/ 16 w 33"/>
                      <a:gd name="T1" fmla="*/ 0 h 21"/>
                      <a:gd name="T2" fmla="*/ 16 w 33"/>
                      <a:gd name="T3" fmla="*/ 6 h 21"/>
                      <a:gd name="T4" fmla="*/ 8 w 33"/>
                      <a:gd name="T5" fmla="*/ 13 h 21"/>
                      <a:gd name="T6" fmla="*/ 8 w 33"/>
                      <a:gd name="T7" fmla="*/ 20 h 21"/>
                      <a:gd name="T8" fmla="*/ 0 w 33"/>
                      <a:gd name="T9" fmla="*/ 20 h 21"/>
                      <a:gd name="T10" fmla="*/ 8 w 33"/>
                      <a:gd name="T11" fmla="*/ 20 h 21"/>
                      <a:gd name="T12" fmla="*/ 16 w 33"/>
                      <a:gd name="T13" fmla="*/ 20 h 21"/>
                      <a:gd name="T14" fmla="*/ 24 w 33"/>
                      <a:gd name="T15" fmla="*/ 13 h 21"/>
                      <a:gd name="T16" fmla="*/ 32 w 33"/>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1"/>
                      <a:gd name="T29" fmla="*/ 33 w 33"/>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1">
                        <a:moveTo>
                          <a:pt x="16" y="0"/>
                        </a:moveTo>
                        <a:lnTo>
                          <a:pt x="16" y="6"/>
                        </a:lnTo>
                        <a:lnTo>
                          <a:pt x="8" y="13"/>
                        </a:lnTo>
                        <a:lnTo>
                          <a:pt x="8" y="20"/>
                        </a:lnTo>
                        <a:lnTo>
                          <a:pt x="0" y="20"/>
                        </a:lnTo>
                        <a:lnTo>
                          <a:pt x="8" y="20"/>
                        </a:lnTo>
                        <a:lnTo>
                          <a:pt x="16" y="20"/>
                        </a:lnTo>
                        <a:lnTo>
                          <a:pt x="24" y="13"/>
                        </a:lnTo>
                        <a:lnTo>
                          <a:pt x="32" y="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055" name="Line 105"/>
                  <p:cNvSpPr>
                    <a:spLocks noChangeShapeType="1"/>
                  </p:cNvSpPr>
                  <p:nvPr/>
                </p:nvSpPr>
                <p:spPr bwMode="auto">
                  <a:xfrm flipV="1">
                    <a:off x="4878" y="543"/>
                    <a:ext cx="23" cy="62"/>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1012" name="Group 106"/>
                <p:cNvGrpSpPr>
                  <a:grpSpLocks/>
                </p:cNvGrpSpPr>
                <p:nvPr/>
              </p:nvGrpSpPr>
              <p:grpSpPr bwMode="auto">
                <a:xfrm>
                  <a:off x="4885" y="523"/>
                  <a:ext cx="26" cy="82"/>
                  <a:chOff x="4885" y="523"/>
                  <a:chExt cx="26" cy="82"/>
                </a:xfrm>
              </p:grpSpPr>
              <p:sp>
                <p:nvSpPr>
                  <p:cNvPr id="1052" name="Freeform 107"/>
                  <p:cNvSpPr>
                    <a:spLocks/>
                  </p:cNvSpPr>
                  <p:nvPr/>
                </p:nvSpPr>
                <p:spPr bwMode="auto">
                  <a:xfrm>
                    <a:off x="4885" y="569"/>
                    <a:ext cx="26" cy="36"/>
                  </a:xfrm>
                  <a:custGeom>
                    <a:avLst/>
                    <a:gdLst>
                      <a:gd name="T0" fmla="*/ 16 w 26"/>
                      <a:gd name="T1" fmla="*/ 7 h 36"/>
                      <a:gd name="T2" fmla="*/ 7 w 26"/>
                      <a:gd name="T3" fmla="*/ 14 h 36"/>
                      <a:gd name="T4" fmla="*/ 0 w 26"/>
                      <a:gd name="T5" fmla="*/ 28 h 36"/>
                      <a:gd name="T6" fmla="*/ 0 w 26"/>
                      <a:gd name="T7" fmla="*/ 35 h 36"/>
                      <a:gd name="T8" fmla="*/ 0 w 26"/>
                      <a:gd name="T9" fmla="*/ 28 h 36"/>
                      <a:gd name="T10" fmla="*/ 7 w 26"/>
                      <a:gd name="T11" fmla="*/ 28 h 36"/>
                      <a:gd name="T12" fmla="*/ 25 w 26"/>
                      <a:gd name="T13" fmla="*/ 7 h 36"/>
                      <a:gd name="T14" fmla="*/ 25 w 26"/>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36"/>
                      <a:gd name="T26" fmla="*/ 26 w 26"/>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36">
                        <a:moveTo>
                          <a:pt x="16" y="7"/>
                        </a:moveTo>
                        <a:lnTo>
                          <a:pt x="7" y="14"/>
                        </a:lnTo>
                        <a:lnTo>
                          <a:pt x="0" y="28"/>
                        </a:lnTo>
                        <a:lnTo>
                          <a:pt x="0" y="35"/>
                        </a:lnTo>
                        <a:lnTo>
                          <a:pt x="0" y="28"/>
                        </a:lnTo>
                        <a:lnTo>
                          <a:pt x="7" y="28"/>
                        </a:lnTo>
                        <a:lnTo>
                          <a:pt x="25" y="7"/>
                        </a:lnTo>
                        <a:lnTo>
                          <a:pt x="25" y="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053" name="Line 108"/>
                  <p:cNvSpPr>
                    <a:spLocks noChangeShapeType="1"/>
                  </p:cNvSpPr>
                  <p:nvPr/>
                </p:nvSpPr>
                <p:spPr bwMode="auto">
                  <a:xfrm flipV="1">
                    <a:off x="4894" y="523"/>
                    <a:ext cx="16" cy="61"/>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1013" name="Group 109"/>
                <p:cNvGrpSpPr>
                  <a:grpSpLocks/>
                </p:cNvGrpSpPr>
                <p:nvPr/>
              </p:nvGrpSpPr>
              <p:grpSpPr bwMode="auto">
                <a:xfrm>
                  <a:off x="4894" y="503"/>
                  <a:ext cx="25" cy="76"/>
                  <a:chOff x="4894" y="503"/>
                  <a:chExt cx="25" cy="76"/>
                </a:xfrm>
              </p:grpSpPr>
              <p:sp>
                <p:nvSpPr>
                  <p:cNvPr id="1050" name="Freeform 110"/>
                  <p:cNvSpPr>
                    <a:spLocks/>
                  </p:cNvSpPr>
                  <p:nvPr/>
                </p:nvSpPr>
                <p:spPr bwMode="auto">
                  <a:xfrm>
                    <a:off x="4894" y="549"/>
                    <a:ext cx="25" cy="30"/>
                  </a:xfrm>
                  <a:custGeom>
                    <a:avLst/>
                    <a:gdLst>
                      <a:gd name="T0" fmla="*/ 16 w 25"/>
                      <a:gd name="T1" fmla="*/ 6 h 30"/>
                      <a:gd name="T2" fmla="*/ 16 w 25"/>
                      <a:gd name="T3" fmla="*/ 14 h 30"/>
                      <a:gd name="T4" fmla="*/ 7 w 25"/>
                      <a:gd name="T5" fmla="*/ 21 h 30"/>
                      <a:gd name="T6" fmla="*/ 7 w 25"/>
                      <a:gd name="T7" fmla="*/ 29 h 30"/>
                      <a:gd name="T8" fmla="*/ 0 w 25"/>
                      <a:gd name="T9" fmla="*/ 29 h 30"/>
                      <a:gd name="T10" fmla="*/ 7 w 25"/>
                      <a:gd name="T11" fmla="*/ 29 h 30"/>
                      <a:gd name="T12" fmla="*/ 24 w 25"/>
                      <a:gd name="T13" fmla="*/ 6 h 30"/>
                      <a:gd name="T14" fmla="*/ 24 w 25"/>
                      <a:gd name="T15" fmla="*/ 0 h 30"/>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30"/>
                      <a:gd name="T26" fmla="*/ 25 w 25"/>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30">
                        <a:moveTo>
                          <a:pt x="16" y="6"/>
                        </a:moveTo>
                        <a:lnTo>
                          <a:pt x="16" y="14"/>
                        </a:lnTo>
                        <a:lnTo>
                          <a:pt x="7" y="21"/>
                        </a:lnTo>
                        <a:lnTo>
                          <a:pt x="7" y="29"/>
                        </a:lnTo>
                        <a:lnTo>
                          <a:pt x="0" y="29"/>
                        </a:lnTo>
                        <a:lnTo>
                          <a:pt x="7" y="29"/>
                        </a:lnTo>
                        <a:lnTo>
                          <a:pt x="24" y="6"/>
                        </a:lnTo>
                        <a:lnTo>
                          <a:pt x="24" y="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051" name="Line 111"/>
                  <p:cNvSpPr>
                    <a:spLocks noChangeShapeType="1"/>
                  </p:cNvSpPr>
                  <p:nvPr/>
                </p:nvSpPr>
                <p:spPr bwMode="auto">
                  <a:xfrm flipV="1">
                    <a:off x="4901" y="503"/>
                    <a:ext cx="17" cy="61"/>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1014" name="Group 112"/>
                <p:cNvGrpSpPr>
                  <a:grpSpLocks/>
                </p:cNvGrpSpPr>
                <p:nvPr/>
              </p:nvGrpSpPr>
              <p:grpSpPr bwMode="auto">
                <a:xfrm>
                  <a:off x="4901" y="482"/>
                  <a:ext cx="34" cy="76"/>
                  <a:chOff x="4901" y="482"/>
                  <a:chExt cx="34" cy="76"/>
                </a:xfrm>
              </p:grpSpPr>
              <p:sp>
                <p:nvSpPr>
                  <p:cNvPr id="1048" name="Freeform 113"/>
                  <p:cNvSpPr>
                    <a:spLocks/>
                  </p:cNvSpPr>
                  <p:nvPr/>
                </p:nvSpPr>
                <p:spPr bwMode="auto">
                  <a:xfrm>
                    <a:off x="4901" y="529"/>
                    <a:ext cx="34" cy="29"/>
                  </a:xfrm>
                  <a:custGeom>
                    <a:avLst/>
                    <a:gdLst>
                      <a:gd name="T0" fmla="*/ 16 w 34"/>
                      <a:gd name="T1" fmla="*/ 6 h 29"/>
                      <a:gd name="T2" fmla="*/ 16 w 34"/>
                      <a:gd name="T3" fmla="*/ 14 h 29"/>
                      <a:gd name="T4" fmla="*/ 8 w 34"/>
                      <a:gd name="T5" fmla="*/ 20 h 29"/>
                      <a:gd name="T6" fmla="*/ 8 w 34"/>
                      <a:gd name="T7" fmla="*/ 28 h 29"/>
                      <a:gd name="T8" fmla="*/ 0 w 34"/>
                      <a:gd name="T9" fmla="*/ 28 h 29"/>
                      <a:gd name="T10" fmla="*/ 8 w 34"/>
                      <a:gd name="T11" fmla="*/ 28 h 29"/>
                      <a:gd name="T12" fmla="*/ 16 w 34"/>
                      <a:gd name="T13" fmla="*/ 28 h 29"/>
                      <a:gd name="T14" fmla="*/ 33 w 34"/>
                      <a:gd name="T15" fmla="*/ 6 h 29"/>
                      <a:gd name="T16" fmla="*/ 33 w 3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29"/>
                      <a:gd name="T29" fmla="*/ 34 w 34"/>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29">
                        <a:moveTo>
                          <a:pt x="16" y="6"/>
                        </a:moveTo>
                        <a:lnTo>
                          <a:pt x="16" y="14"/>
                        </a:lnTo>
                        <a:lnTo>
                          <a:pt x="8" y="20"/>
                        </a:lnTo>
                        <a:lnTo>
                          <a:pt x="8" y="28"/>
                        </a:lnTo>
                        <a:lnTo>
                          <a:pt x="0" y="28"/>
                        </a:lnTo>
                        <a:lnTo>
                          <a:pt x="8" y="28"/>
                        </a:lnTo>
                        <a:lnTo>
                          <a:pt x="16" y="28"/>
                        </a:lnTo>
                        <a:lnTo>
                          <a:pt x="33" y="6"/>
                        </a:lnTo>
                        <a:lnTo>
                          <a:pt x="33" y="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049" name="Line 114"/>
                  <p:cNvSpPr>
                    <a:spLocks noChangeShapeType="1"/>
                  </p:cNvSpPr>
                  <p:nvPr/>
                </p:nvSpPr>
                <p:spPr bwMode="auto">
                  <a:xfrm flipV="1">
                    <a:off x="4918" y="482"/>
                    <a:ext cx="16" cy="61"/>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1015" name="Group 115"/>
                <p:cNvGrpSpPr>
                  <a:grpSpLocks/>
                </p:cNvGrpSpPr>
                <p:nvPr/>
              </p:nvGrpSpPr>
              <p:grpSpPr bwMode="auto">
                <a:xfrm>
                  <a:off x="4918" y="462"/>
                  <a:ext cx="26" cy="82"/>
                  <a:chOff x="4918" y="462"/>
                  <a:chExt cx="26" cy="82"/>
                </a:xfrm>
              </p:grpSpPr>
              <p:sp>
                <p:nvSpPr>
                  <p:cNvPr id="1046" name="Freeform 116"/>
                  <p:cNvSpPr>
                    <a:spLocks/>
                  </p:cNvSpPr>
                  <p:nvPr/>
                </p:nvSpPr>
                <p:spPr bwMode="auto">
                  <a:xfrm>
                    <a:off x="4918" y="517"/>
                    <a:ext cx="26" cy="27"/>
                  </a:xfrm>
                  <a:custGeom>
                    <a:avLst/>
                    <a:gdLst>
                      <a:gd name="T0" fmla="*/ 16 w 26"/>
                      <a:gd name="T1" fmla="*/ 6 h 27"/>
                      <a:gd name="T2" fmla="*/ 7 w 26"/>
                      <a:gd name="T3" fmla="*/ 13 h 27"/>
                      <a:gd name="T4" fmla="*/ 0 w 26"/>
                      <a:gd name="T5" fmla="*/ 19 h 27"/>
                      <a:gd name="T6" fmla="*/ 0 w 26"/>
                      <a:gd name="T7" fmla="*/ 26 h 27"/>
                      <a:gd name="T8" fmla="*/ 7 w 26"/>
                      <a:gd name="T9" fmla="*/ 26 h 27"/>
                      <a:gd name="T10" fmla="*/ 25 w 26"/>
                      <a:gd name="T11" fmla="*/ 6 h 27"/>
                      <a:gd name="T12" fmla="*/ 25 w 26"/>
                      <a:gd name="T13" fmla="*/ 0 h 27"/>
                      <a:gd name="T14" fmla="*/ 0 60000 65536"/>
                      <a:gd name="T15" fmla="*/ 0 60000 65536"/>
                      <a:gd name="T16" fmla="*/ 0 60000 65536"/>
                      <a:gd name="T17" fmla="*/ 0 60000 65536"/>
                      <a:gd name="T18" fmla="*/ 0 60000 65536"/>
                      <a:gd name="T19" fmla="*/ 0 60000 65536"/>
                      <a:gd name="T20" fmla="*/ 0 60000 65536"/>
                      <a:gd name="T21" fmla="*/ 0 w 26"/>
                      <a:gd name="T22" fmla="*/ 0 h 27"/>
                      <a:gd name="T23" fmla="*/ 26 w 26"/>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7">
                        <a:moveTo>
                          <a:pt x="16" y="6"/>
                        </a:moveTo>
                        <a:lnTo>
                          <a:pt x="7" y="13"/>
                        </a:lnTo>
                        <a:lnTo>
                          <a:pt x="0" y="19"/>
                        </a:lnTo>
                        <a:lnTo>
                          <a:pt x="0" y="26"/>
                        </a:lnTo>
                        <a:lnTo>
                          <a:pt x="7" y="26"/>
                        </a:lnTo>
                        <a:lnTo>
                          <a:pt x="25" y="6"/>
                        </a:lnTo>
                        <a:lnTo>
                          <a:pt x="25" y="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047" name="Line 117"/>
                  <p:cNvSpPr>
                    <a:spLocks noChangeShapeType="1"/>
                  </p:cNvSpPr>
                  <p:nvPr/>
                </p:nvSpPr>
                <p:spPr bwMode="auto">
                  <a:xfrm flipV="1">
                    <a:off x="4925" y="462"/>
                    <a:ext cx="18" cy="67"/>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1016" name="Group 118"/>
                <p:cNvGrpSpPr>
                  <a:grpSpLocks/>
                </p:cNvGrpSpPr>
                <p:nvPr/>
              </p:nvGrpSpPr>
              <p:grpSpPr bwMode="auto">
                <a:xfrm>
                  <a:off x="4925" y="448"/>
                  <a:ext cx="26" cy="75"/>
                  <a:chOff x="4925" y="448"/>
                  <a:chExt cx="26" cy="75"/>
                </a:xfrm>
              </p:grpSpPr>
              <p:sp>
                <p:nvSpPr>
                  <p:cNvPr id="1044" name="Freeform 119"/>
                  <p:cNvSpPr>
                    <a:spLocks/>
                  </p:cNvSpPr>
                  <p:nvPr/>
                </p:nvSpPr>
                <p:spPr bwMode="auto">
                  <a:xfrm>
                    <a:off x="4925" y="495"/>
                    <a:ext cx="26" cy="28"/>
                  </a:xfrm>
                  <a:custGeom>
                    <a:avLst/>
                    <a:gdLst>
                      <a:gd name="T0" fmla="*/ 16 w 26"/>
                      <a:gd name="T1" fmla="*/ 7 h 28"/>
                      <a:gd name="T2" fmla="*/ 16 w 26"/>
                      <a:gd name="T3" fmla="*/ 13 h 28"/>
                      <a:gd name="T4" fmla="*/ 7 w 26"/>
                      <a:gd name="T5" fmla="*/ 20 h 28"/>
                      <a:gd name="T6" fmla="*/ 7 w 26"/>
                      <a:gd name="T7" fmla="*/ 27 h 28"/>
                      <a:gd name="T8" fmla="*/ 0 w 26"/>
                      <a:gd name="T9" fmla="*/ 27 h 28"/>
                      <a:gd name="T10" fmla="*/ 7 w 26"/>
                      <a:gd name="T11" fmla="*/ 27 h 28"/>
                      <a:gd name="T12" fmla="*/ 25 w 26"/>
                      <a:gd name="T13" fmla="*/ 7 h 28"/>
                      <a:gd name="T14" fmla="*/ 25 w 26"/>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8"/>
                      <a:gd name="T26" fmla="*/ 26 w 26"/>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8">
                        <a:moveTo>
                          <a:pt x="16" y="7"/>
                        </a:moveTo>
                        <a:lnTo>
                          <a:pt x="16" y="13"/>
                        </a:lnTo>
                        <a:lnTo>
                          <a:pt x="7" y="20"/>
                        </a:lnTo>
                        <a:lnTo>
                          <a:pt x="7" y="27"/>
                        </a:lnTo>
                        <a:lnTo>
                          <a:pt x="0" y="27"/>
                        </a:lnTo>
                        <a:lnTo>
                          <a:pt x="7" y="27"/>
                        </a:lnTo>
                        <a:lnTo>
                          <a:pt x="25" y="7"/>
                        </a:lnTo>
                        <a:lnTo>
                          <a:pt x="25" y="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045" name="Line 120"/>
                  <p:cNvSpPr>
                    <a:spLocks noChangeShapeType="1"/>
                  </p:cNvSpPr>
                  <p:nvPr/>
                </p:nvSpPr>
                <p:spPr bwMode="auto">
                  <a:xfrm flipV="1">
                    <a:off x="4934" y="448"/>
                    <a:ext cx="16" cy="61"/>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1017" name="Group 121"/>
                <p:cNvGrpSpPr>
                  <a:grpSpLocks/>
                </p:cNvGrpSpPr>
                <p:nvPr/>
              </p:nvGrpSpPr>
              <p:grpSpPr bwMode="auto">
                <a:xfrm>
                  <a:off x="4918" y="476"/>
                  <a:ext cx="26" cy="74"/>
                  <a:chOff x="4918" y="476"/>
                  <a:chExt cx="26" cy="74"/>
                </a:xfrm>
              </p:grpSpPr>
              <p:sp>
                <p:nvSpPr>
                  <p:cNvPr id="1042" name="Freeform 122"/>
                  <p:cNvSpPr>
                    <a:spLocks/>
                  </p:cNvSpPr>
                  <p:nvPr/>
                </p:nvSpPr>
                <p:spPr bwMode="auto">
                  <a:xfrm>
                    <a:off x="4918" y="523"/>
                    <a:ext cx="26" cy="27"/>
                  </a:xfrm>
                  <a:custGeom>
                    <a:avLst/>
                    <a:gdLst>
                      <a:gd name="T0" fmla="*/ 16 w 26"/>
                      <a:gd name="T1" fmla="*/ 6 h 27"/>
                      <a:gd name="T2" fmla="*/ 16 w 26"/>
                      <a:gd name="T3" fmla="*/ 13 h 27"/>
                      <a:gd name="T4" fmla="*/ 7 w 26"/>
                      <a:gd name="T5" fmla="*/ 19 h 27"/>
                      <a:gd name="T6" fmla="*/ 7 w 26"/>
                      <a:gd name="T7" fmla="*/ 26 h 27"/>
                      <a:gd name="T8" fmla="*/ 0 w 26"/>
                      <a:gd name="T9" fmla="*/ 26 h 27"/>
                      <a:gd name="T10" fmla="*/ 7 w 26"/>
                      <a:gd name="T11" fmla="*/ 26 h 27"/>
                      <a:gd name="T12" fmla="*/ 16 w 26"/>
                      <a:gd name="T13" fmla="*/ 19 h 27"/>
                      <a:gd name="T14" fmla="*/ 25 w 26"/>
                      <a:gd name="T15" fmla="*/ 6 h 27"/>
                      <a:gd name="T16" fmla="*/ 25 w 26"/>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7"/>
                      <a:gd name="T29" fmla="*/ 26 w 26"/>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7">
                        <a:moveTo>
                          <a:pt x="16" y="6"/>
                        </a:moveTo>
                        <a:lnTo>
                          <a:pt x="16" y="13"/>
                        </a:lnTo>
                        <a:lnTo>
                          <a:pt x="7" y="19"/>
                        </a:lnTo>
                        <a:lnTo>
                          <a:pt x="7" y="26"/>
                        </a:lnTo>
                        <a:lnTo>
                          <a:pt x="0" y="26"/>
                        </a:lnTo>
                        <a:lnTo>
                          <a:pt x="7" y="26"/>
                        </a:lnTo>
                        <a:lnTo>
                          <a:pt x="16" y="19"/>
                        </a:lnTo>
                        <a:lnTo>
                          <a:pt x="25" y="6"/>
                        </a:lnTo>
                        <a:lnTo>
                          <a:pt x="25" y="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043" name="Line 123"/>
                  <p:cNvSpPr>
                    <a:spLocks noChangeShapeType="1"/>
                  </p:cNvSpPr>
                  <p:nvPr/>
                </p:nvSpPr>
                <p:spPr bwMode="auto">
                  <a:xfrm flipV="1">
                    <a:off x="4925" y="476"/>
                    <a:ext cx="18" cy="60"/>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1018" name="Group 124"/>
                <p:cNvGrpSpPr>
                  <a:grpSpLocks/>
                </p:cNvGrpSpPr>
                <p:nvPr/>
              </p:nvGrpSpPr>
              <p:grpSpPr bwMode="auto">
                <a:xfrm>
                  <a:off x="4861" y="605"/>
                  <a:ext cx="82" cy="57"/>
                  <a:chOff x="4861" y="605"/>
                  <a:chExt cx="82" cy="57"/>
                </a:xfrm>
              </p:grpSpPr>
              <p:sp>
                <p:nvSpPr>
                  <p:cNvPr id="1040" name="Freeform 125"/>
                  <p:cNvSpPr>
                    <a:spLocks/>
                  </p:cNvSpPr>
                  <p:nvPr/>
                </p:nvSpPr>
                <p:spPr bwMode="auto">
                  <a:xfrm>
                    <a:off x="4861" y="645"/>
                    <a:ext cx="41" cy="17"/>
                  </a:xfrm>
                  <a:custGeom>
                    <a:avLst/>
                    <a:gdLst>
                      <a:gd name="T0" fmla="*/ 31 w 41"/>
                      <a:gd name="T1" fmla="*/ 8 h 17"/>
                      <a:gd name="T2" fmla="*/ 23 w 41"/>
                      <a:gd name="T3" fmla="*/ 16 h 17"/>
                      <a:gd name="T4" fmla="*/ 15 w 41"/>
                      <a:gd name="T5" fmla="*/ 16 h 17"/>
                      <a:gd name="T6" fmla="*/ 7 w 41"/>
                      <a:gd name="T7" fmla="*/ 16 h 17"/>
                      <a:gd name="T8" fmla="*/ 0 w 41"/>
                      <a:gd name="T9" fmla="*/ 16 h 17"/>
                      <a:gd name="T10" fmla="*/ 7 w 41"/>
                      <a:gd name="T11" fmla="*/ 16 h 17"/>
                      <a:gd name="T12" fmla="*/ 23 w 41"/>
                      <a:gd name="T13" fmla="*/ 8 h 17"/>
                      <a:gd name="T14" fmla="*/ 40 w 41"/>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7"/>
                      <a:gd name="T26" fmla="*/ 41 w 4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7">
                        <a:moveTo>
                          <a:pt x="31" y="8"/>
                        </a:moveTo>
                        <a:lnTo>
                          <a:pt x="23" y="16"/>
                        </a:lnTo>
                        <a:lnTo>
                          <a:pt x="15" y="16"/>
                        </a:lnTo>
                        <a:lnTo>
                          <a:pt x="7" y="16"/>
                        </a:lnTo>
                        <a:lnTo>
                          <a:pt x="0" y="16"/>
                        </a:lnTo>
                        <a:lnTo>
                          <a:pt x="7" y="16"/>
                        </a:lnTo>
                        <a:lnTo>
                          <a:pt x="23" y="8"/>
                        </a:lnTo>
                        <a:lnTo>
                          <a:pt x="40" y="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041" name="Line 126"/>
                  <p:cNvSpPr>
                    <a:spLocks noChangeShapeType="1"/>
                  </p:cNvSpPr>
                  <p:nvPr/>
                </p:nvSpPr>
                <p:spPr bwMode="auto">
                  <a:xfrm flipV="1">
                    <a:off x="4885" y="605"/>
                    <a:ext cx="58" cy="54"/>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1019" name="Group 127"/>
                <p:cNvGrpSpPr>
                  <a:grpSpLocks/>
                </p:cNvGrpSpPr>
                <p:nvPr/>
              </p:nvGrpSpPr>
              <p:grpSpPr bwMode="auto">
                <a:xfrm>
                  <a:off x="4878" y="578"/>
                  <a:ext cx="80" cy="61"/>
                  <a:chOff x="4878" y="578"/>
                  <a:chExt cx="80" cy="61"/>
                </a:xfrm>
              </p:grpSpPr>
              <p:sp>
                <p:nvSpPr>
                  <p:cNvPr id="1038" name="Freeform 128"/>
                  <p:cNvSpPr>
                    <a:spLocks/>
                  </p:cNvSpPr>
                  <p:nvPr/>
                </p:nvSpPr>
                <p:spPr bwMode="auto">
                  <a:xfrm>
                    <a:off x="4878" y="618"/>
                    <a:ext cx="48" cy="21"/>
                  </a:xfrm>
                  <a:custGeom>
                    <a:avLst/>
                    <a:gdLst>
                      <a:gd name="T0" fmla="*/ 30 w 48"/>
                      <a:gd name="T1" fmla="*/ 6 h 21"/>
                      <a:gd name="T2" fmla="*/ 23 w 48"/>
                      <a:gd name="T3" fmla="*/ 13 h 21"/>
                      <a:gd name="T4" fmla="*/ 7 w 48"/>
                      <a:gd name="T5" fmla="*/ 20 h 21"/>
                      <a:gd name="T6" fmla="*/ 0 w 48"/>
                      <a:gd name="T7" fmla="*/ 20 h 21"/>
                      <a:gd name="T8" fmla="*/ 7 w 48"/>
                      <a:gd name="T9" fmla="*/ 20 h 21"/>
                      <a:gd name="T10" fmla="*/ 7 w 48"/>
                      <a:gd name="T11" fmla="*/ 13 h 21"/>
                      <a:gd name="T12" fmla="*/ 23 w 48"/>
                      <a:gd name="T13" fmla="*/ 6 h 21"/>
                      <a:gd name="T14" fmla="*/ 39 w 48"/>
                      <a:gd name="T15" fmla="*/ 0 h 21"/>
                      <a:gd name="T16" fmla="*/ 47 w 4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21"/>
                      <a:gd name="T29" fmla="*/ 48 w 4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21">
                        <a:moveTo>
                          <a:pt x="30" y="6"/>
                        </a:moveTo>
                        <a:lnTo>
                          <a:pt x="23" y="13"/>
                        </a:lnTo>
                        <a:lnTo>
                          <a:pt x="7" y="20"/>
                        </a:lnTo>
                        <a:lnTo>
                          <a:pt x="0" y="20"/>
                        </a:lnTo>
                        <a:lnTo>
                          <a:pt x="7" y="20"/>
                        </a:lnTo>
                        <a:lnTo>
                          <a:pt x="7" y="13"/>
                        </a:lnTo>
                        <a:lnTo>
                          <a:pt x="23" y="6"/>
                        </a:lnTo>
                        <a:lnTo>
                          <a:pt x="39" y="0"/>
                        </a:lnTo>
                        <a:lnTo>
                          <a:pt x="47" y="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039" name="Line 129"/>
                  <p:cNvSpPr>
                    <a:spLocks noChangeShapeType="1"/>
                  </p:cNvSpPr>
                  <p:nvPr/>
                </p:nvSpPr>
                <p:spPr bwMode="auto">
                  <a:xfrm flipV="1">
                    <a:off x="4901" y="578"/>
                    <a:ext cx="57" cy="53"/>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1020" name="Group 130"/>
                <p:cNvGrpSpPr>
                  <a:grpSpLocks/>
                </p:cNvGrpSpPr>
                <p:nvPr/>
              </p:nvGrpSpPr>
              <p:grpSpPr bwMode="auto">
                <a:xfrm>
                  <a:off x="4894" y="557"/>
                  <a:ext cx="71" cy="58"/>
                  <a:chOff x="4894" y="557"/>
                  <a:chExt cx="71" cy="58"/>
                </a:xfrm>
              </p:grpSpPr>
              <p:sp>
                <p:nvSpPr>
                  <p:cNvPr id="1036" name="Freeform 131"/>
                  <p:cNvSpPr>
                    <a:spLocks/>
                  </p:cNvSpPr>
                  <p:nvPr/>
                </p:nvSpPr>
                <p:spPr bwMode="auto">
                  <a:xfrm>
                    <a:off x="4894" y="598"/>
                    <a:ext cx="41" cy="17"/>
                  </a:xfrm>
                  <a:custGeom>
                    <a:avLst/>
                    <a:gdLst>
                      <a:gd name="T0" fmla="*/ 31 w 41"/>
                      <a:gd name="T1" fmla="*/ 8 h 17"/>
                      <a:gd name="T2" fmla="*/ 23 w 41"/>
                      <a:gd name="T3" fmla="*/ 16 h 17"/>
                      <a:gd name="T4" fmla="*/ 15 w 41"/>
                      <a:gd name="T5" fmla="*/ 16 h 17"/>
                      <a:gd name="T6" fmla="*/ 7 w 41"/>
                      <a:gd name="T7" fmla="*/ 16 h 17"/>
                      <a:gd name="T8" fmla="*/ 0 w 41"/>
                      <a:gd name="T9" fmla="*/ 16 h 17"/>
                      <a:gd name="T10" fmla="*/ 7 w 41"/>
                      <a:gd name="T11" fmla="*/ 16 h 17"/>
                      <a:gd name="T12" fmla="*/ 23 w 41"/>
                      <a:gd name="T13" fmla="*/ 8 h 17"/>
                      <a:gd name="T14" fmla="*/ 40 w 41"/>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7"/>
                      <a:gd name="T26" fmla="*/ 41 w 4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7">
                        <a:moveTo>
                          <a:pt x="31" y="8"/>
                        </a:moveTo>
                        <a:lnTo>
                          <a:pt x="23" y="16"/>
                        </a:lnTo>
                        <a:lnTo>
                          <a:pt x="15" y="16"/>
                        </a:lnTo>
                        <a:lnTo>
                          <a:pt x="7" y="16"/>
                        </a:lnTo>
                        <a:lnTo>
                          <a:pt x="0" y="16"/>
                        </a:lnTo>
                        <a:lnTo>
                          <a:pt x="7" y="16"/>
                        </a:lnTo>
                        <a:lnTo>
                          <a:pt x="23" y="8"/>
                        </a:lnTo>
                        <a:lnTo>
                          <a:pt x="40" y="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037" name="Line 132"/>
                  <p:cNvSpPr>
                    <a:spLocks noChangeShapeType="1"/>
                  </p:cNvSpPr>
                  <p:nvPr/>
                </p:nvSpPr>
                <p:spPr bwMode="auto">
                  <a:xfrm flipV="1">
                    <a:off x="4918" y="557"/>
                    <a:ext cx="47" cy="48"/>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1021" name="Group 133"/>
                <p:cNvGrpSpPr>
                  <a:grpSpLocks/>
                </p:cNvGrpSpPr>
                <p:nvPr/>
              </p:nvGrpSpPr>
              <p:grpSpPr bwMode="auto">
                <a:xfrm>
                  <a:off x="4910" y="529"/>
                  <a:ext cx="73" cy="66"/>
                  <a:chOff x="4910" y="529"/>
                  <a:chExt cx="73" cy="66"/>
                </a:xfrm>
              </p:grpSpPr>
              <p:sp>
                <p:nvSpPr>
                  <p:cNvPr id="1034" name="Freeform 134"/>
                  <p:cNvSpPr>
                    <a:spLocks/>
                  </p:cNvSpPr>
                  <p:nvPr/>
                </p:nvSpPr>
                <p:spPr bwMode="auto">
                  <a:xfrm>
                    <a:off x="4910" y="578"/>
                    <a:ext cx="41" cy="17"/>
                  </a:xfrm>
                  <a:custGeom>
                    <a:avLst/>
                    <a:gdLst>
                      <a:gd name="T0" fmla="*/ 31 w 41"/>
                      <a:gd name="T1" fmla="*/ 8 h 17"/>
                      <a:gd name="T2" fmla="*/ 23 w 41"/>
                      <a:gd name="T3" fmla="*/ 16 h 17"/>
                      <a:gd name="T4" fmla="*/ 15 w 41"/>
                      <a:gd name="T5" fmla="*/ 16 h 17"/>
                      <a:gd name="T6" fmla="*/ 7 w 41"/>
                      <a:gd name="T7" fmla="*/ 16 h 17"/>
                      <a:gd name="T8" fmla="*/ 0 w 41"/>
                      <a:gd name="T9" fmla="*/ 16 h 17"/>
                      <a:gd name="T10" fmla="*/ 7 w 41"/>
                      <a:gd name="T11" fmla="*/ 16 h 17"/>
                      <a:gd name="T12" fmla="*/ 15 w 41"/>
                      <a:gd name="T13" fmla="*/ 8 h 17"/>
                      <a:gd name="T14" fmla="*/ 31 w 41"/>
                      <a:gd name="T15" fmla="*/ 0 h 17"/>
                      <a:gd name="T16" fmla="*/ 40 w 41"/>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17"/>
                      <a:gd name="T29" fmla="*/ 41 w 4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17">
                        <a:moveTo>
                          <a:pt x="31" y="8"/>
                        </a:moveTo>
                        <a:lnTo>
                          <a:pt x="23" y="16"/>
                        </a:lnTo>
                        <a:lnTo>
                          <a:pt x="15" y="16"/>
                        </a:lnTo>
                        <a:lnTo>
                          <a:pt x="7" y="16"/>
                        </a:lnTo>
                        <a:lnTo>
                          <a:pt x="0" y="16"/>
                        </a:lnTo>
                        <a:lnTo>
                          <a:pt x="7" y="16"/>
                        </a:lnTo>
                        <a:lnTo>
                          <a:pt x="15" y="8"/>
                        </a:lnTo>
                        <a:lnTo>
                          <a:pt x="31" y="0"/>
                        </a:lnTo>
                        <a:lnTo>
                          <a:pt x="40" y="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035" name="Line 135"/>
                  <p:cNvSpPr>
                    <a:spLocks noChangeShapeType="1"/>
                  </p:cNvSpPr>
                  <p:nvPr/>
                </p:nvSpPr>
                <p:spPr bwMode="auto">
                  <a:xfrm flipV="1">
                    <a:off x="4934" y="529"/>
                    <a:ext cx="49" cy="55"/>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1022" name="Group 136"/>
                <p:cNvGrpSpPr>
                  <a:grpSpLocks/>
                </p:cNvGrpSpPr>
                <p:nvPr/>
              </p:nvGrpSpPr>
              <p:grpSpPr bwMode="auto">
                <a:xfrm>
                  <a:off x="4918" y="509"/>
                  <a:ext cx="72" cy="62"/>
                  <a:chOff x="4918" y="509"/>
                  <a:chExt cx="72" cy="62"/>
                </a:xfrm>
              </p:grpSpPr>
              <p:sp>
                <p:nvSpPr>
                  <p:cNvPr id="1032" name="Freeform 137"/>
                  <p:cNvSpPr>
                    <a:spLocks/>
                  </p:cNvSpPr>
                  <p:nvPr/>
                </p:nvSpPr>
                <p:spPr bwMode="auto">
                  <a:xfrm>
                    <a:off x="4918" y="549"/>
                    <a:ext cx="41" cy="22"/>
                  </a:xfrm>
                  <a:custGeom>
                    <a:avLst/>
                    <a:gdLst>
                      <a:gd name="T0" fmla="*/ 31 w 41"/>
                      <a:gd name="T1" fmla="*/ 14 h 22"/>
                      <a:gd name="T2" fmla="*/ 23 w 41"/>
                      <a:gd name="T3" fmla="*/ 21 h 22"/>
                      <a:gd name="T4" fmla="*/ 15 w 41"/>
                      <a:gd name="T5" fmla="*/ 21 h 22"/>
                      <a:gd name="T6" fmla="*/ 7 w 41"/>
                      <a:gd name="T7" fmla="*/ 21 h 22"/>
                      <a:gd name="T8" fmla="*/ 0 w 41"/>
                      <a:gd name="T9" fmla="*/ 21 h 22"/>
                      <a:gd name="T10" fmla="*/ 7 w 41"/>
                      <a:gd name="T11" fmla="*/ 21 h 22"/>
                      <a:gd name="T12" fmla="*/ 15 w 41"/>
                      <a:gd name="T13" fmla="*/ 14 h 22"/>
                      <a:gd name="T14" fmla="*/ 23 w 41"/>
                      <a:gd name="T15" fmla="*/ 6 h 22"/>
                      <a:gd name="T16" fmla="*/ 40 w 4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22"/>
                      <a:gd name="T29" fmla="*/ 41 w 4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22">
                        <a:moveTo>
                          <a:pt x="31" y="14"/>
                        </a:moveTo>
                        <a:lnTo>
                          <a:pt x="23" y="21"/>
                        </a:lnTo>
                        <a:lnTo>
                          <a:pt x="15" y="21"/>
                        </a:lnTo>
                        <a:lnTo>
                          <a:pt x="7" y="21"/>
                        </a:lnTo>
                        <a:lnTo>
                          <a:pt x="0" y="21"/>
                        </a:lnTo>
                        <a:lnTo>
                          <a:pt x="7" y="21"/>
                        </a:lnTo>
                        <a:lnTo>
                          <a:pt x="15" y="14"/>
                        </a:lnTo>
                        <a:lnTo>
                          <a:pt x="23" y="6"/>
                        </a:lnTo>
                        <a:lnTo>
                          <a:pt x="40" y="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033" name="Line 138"/>
                  <p:cNvSpPr>
                    <a:spLocks noChangeShapeType="1"/>
                  </p:cNvSpPr>
                  <p:nvPr/>
                </p:nvSpPr>
                <p:spPr bwMode="auto">
                  <a:xfrm flipV="1">
                    <a:off x="4943" y="509"/>
                    <a:ext cx="47" cy="55"/>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1023" name="Group 139"/>
                <p:cNvGrpSpPr>
                  <a:grpSpLocks/>
                </p:cNvGrpSpPr>
                <p:nvPr/>
              </p:nvGrpSpPr>
              <p:grpSpPr bwMode="auto">
                <a:xfrm>
                  <a:off x="4934" y="489"/>
                  <a:ext cx="81" cy="57"/>
                  <a:chOff x="4934" y="489"/>
                  <a:chExt cx="81" cy="57"/>
                </a:xfrm>
              </p:grpSpPr>
              <p:sp>
                <p:nvSpPr>
                  <p:cNvPr id="1030" name="Freeform 140"/>
                  <p:cNvSpPr>
                    <a:spLocks/>
                  </p:cNvSpPr>
                  <p:nvPr/>
                </p:nvSpPr>
                <p:spPr bwMode="auto">
                  <a:xfrm>
                    <a:off x="4934" y="529"/>
                    <a:ext cx="42" cy="17"/>
                  </a:xfrm>
                  <a:custGeom>
                    <a:avLst/>
                    <a:gdLst>
                      <a:gd name="T0" fmla="*/ 32 w 42"/>
                      <a:gd name="T1" fmla="*/ 8 h 17"/>
                      <a:gd name="T2" fmla="*/ 24 w 42"/>
                      <a:gd name="T3" fmla="*/ 16 h 17"/>
                      <a:gd name="T4" fmla="*/ 16 w 42"/>
                      <a:gd name="T5" fmla="*/ 16 h 17"/>
                      <a:gd name="T6" fmla="*/ 8 w 42"/>
                      <a:gd name="T7" fmla="*/ 16 h 17"/>
                      <a:gd name="T8" fmla="*/ 0 w 42"/>
                      <a:gd name="T9" fmla="*/ 16 h 17"/>
                      <a:gd name="T10" fmla="*/ 8 w 42"/>
                      <a:gd name="T11" fmla="*/ 16 h 17"/>
                      <a:gd name="T12" fmla="*/ 24 w 42"/>
                      <a:gd name="T13" fmla="*/ 8 h 17"/>
                      <a:gd name="T14" fmla="*/ 41 w 42"/>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17"/>
                      <a:gd name="T26" fmla="*/ 42 w 4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17">
                        <a:moveTo>
                          <a:pt x="32" y="8"/>
                        </a:moveTo>
                        <a:lnTo>
                          <a:pt x="24" y="16"/>
                        </a:lnTo>
                        <a:lnTo>
                          <a:pt x="16" y="16"/>
                        </a:lnTo>
                        <a:lnTo>
                          <a:pt x="8" y="16"/>
                        </a:lnTo>
                        <a:lnTo>
                          <a:pt x="0" y="16"/>
                        </a:lnTo>
                        <a:lnTo>
                          <a:pt x="8" y="16"/>
                        </a:lnTo>
                        <a:lnTo>
                          <a:pt x="24" y="8"/>
                        </a:lnTo>
                        <a:lnTo>
                          <a:pt x="41" y="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031" name="Line 141"/>
                  <p:cNvSpPr>
                    <a:spLocks noChangeShapeType="1"/>
                  </p:cNvSpPr>
                  <p:nvPr/>
                </p:nvSpPr>
                <p:spPr bwMode="auto">
                  <a:xfrm flipV="1">
                    <a:off x="4958" y="489"/>
                    <a:ext cx="57" cy="54"/>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1024" name="Group 142"/>
                <p:cNvGrpSpPr>
                  <a:grpSpLocks/>
                </p:cNvGrpSpPr>
                <p:nvPr/>
              </p:nvGrpSpPr>
              <p:grpSpPr bwMode="auto">
                <a:xfrm>
                  <a:off x="4943" y="476"/>
                  <a:ext cx="80" cy="64"/>
                  <a:chOff x="4943" y="476"/>
                  <a:chExt cx="80" cy="64"/>
                </a:xfrm>
              </p:grpSpPr>
              <p:sp>
                <p:nvSpPr>
                  <p:cNvPr id="1028" name="Freeform 143"/>
                  <p:cNvSpPr>
                    <a:spLocks/>
                  </p:cNvSpPr>
                  <p:nvPr/>
                </p:nvSpPr>
                <p:spPr bwMode="auto">
                  <a:xfrm>
                    <a:off x="4943" y="523"/>
                    <a:ext cx="41" cy="17"/>
                  </a:xfrm>
                  <a:custGeom>
                    <a:avLst/>
                    <a:gdLst>
                      <a:gd name="T0" fmla="*/ 31 w 41"/>
                      <a:gd name="T1" fmla="*/ 8 h 17"/>
                      <a:gd name="T2" fmla="*/ 23 w 41"/>
                      <a:gd name="T3" fmla="*/ 16 h 17"/>
                      <a:gd name="T4" fmla="*/ 15 w 41"/>
                      <a:gd name="T5" fmla="*/ 16 h 17"/>
                      <a:gd name="T6" fmla="*/ 7 w 41"/>
                      <a:gd name="T7" fmla="*/ 16 h 17"/>
                      <a:gd name="T8" fmla="*/ 0 w 41"/>
                      <a:gd name="T9" fmla="*/ 16 h 17"/>
                      <a:gd name="T10" fmla="*/ 7 w 41"/>
                      <a:gd name="T11" fmla="*/ 16 h 17"/>
                      <a:gd name="T12" fmla="*/ 15 w 41"/>
                      <a:gd name="T13" fmla="*/ 8 h 17"/>
                      <a:gd name="T14" fmla="*/ 31 w 41"/>
                      <a:gd name="T15" fmla="*/ 0 h 17"/>
                      <a:gd name="T16" fmla="*/ 40 w 41"/>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17"/>
                      <a:gd name="T29" fmla="*/ 41 w 4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17">
                        <a:moveTo>
                          <a:pt x="31" y="8"/>
                        </a:moveTo>
                        <a:lnTo>
                          <a:pt x="23" y="16"/>
                        </a:lnTo>
                        <a:lnTo>
                          <a:pt x="15" y="16"/>
                        </a:lnTo>
                        <a:lnTo>
                          <a:pt x="7" y="16"/>
                        </a:lnTo>
                        <a:lnTo>
                          <a:pt x="0" y="16"/>
                        </a:lnTo>
                        <a:lnTo>
                          <a:pt x="7" y="16"/>
                        </a:lnTo>
                        <a:lnTo>
                          <a:pt x="15" y="8"/>
                        </a:lnTo>
                        <a:lnTo>
                          <a:pt x="31" y="0"/>
                        </a:lnTo>
                        <a:lnTo>
                          <a:pt x="40" y="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029" name="Line 144"/>
                  <p:cNvSpPr>
                    <a:spLocks noChangeShapeType="1"/>
                  </p:cNvSpPr>
                  <p:nvPr/>
                </p:nvSpPr>
                <p:spPr bwMode="auto">
                  <a:xfrm flipV="1">
                    <a:off x="4965" y="476"/>
                    <a:ext cx="58" cy="53"/>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1025" name="Group 145"/>
                <p:cNvGrpSpPr>
                  <a:grpSpLocks/>
                </p:cNvGrpSpPr>
                <p:nvPr/>
              </p:nvGrpSpPr>
              <p:grpSpPr bwMode="auto">
                <a:xfrm>
                  <a:off x="4943" y="448"/>
                  <a:ext cx="64" cy="70"/>
                  <a:chOff x="4943" y="448"/>
                  <a:chExt cx="64" cy="70"/>
                </a:xfrm>
              </p:grpSpPr>
              <p:sp>
                <p:nvSpPr>
                  <p:cNvPr id="1026" name="Freeform 146"/>
                  <p:cNvSpPr>
                    <a:spLocks/>
                  </p:cNvSpPr>
                  <p:nvPr/>
                </p:nvSpPr>
                <p:spPr bwMode="auto">
                  <a:xfrm>
                    <a:off x="4943" y="496"/>
                    <a:ext cx="41" cy="22"/>
                  </a:xfrm>
                  <a:custGeom>
                    <a:avLst/>
                    <a:gdLst>
                      <a:gd name="T0" fmla="*/ 31 w 41"/>
                      <a:gd name="T1" fmla="*/ 6 h 22"/>
                      <a:gd name="T2" fmla="*/ 23 w 41"/>
                      <a:gd name="T3" fmla="*/ 14 h 22"/>
                      <a:gd name="T4" fmla="*/ 7 w 41"/>
                      <a:gd name="T5" fmla="*/ 21 h 22"/>
                      <a:gd name="T6" fmla="*/ 0 w 41"/>
                      <a:gd name="T7" fmla="*/ 21 h 22"/>
                      <a:gd name="T8" fmla="*/ 7 w 41"/>
                      <a:gd name="T9" fmla="*/ 21 h 22"/>
                      <a:gd name="T10" fmla="*/ 15 w 41"/>
                      <a:gd name="T11" fmla="*/ 21 h 22"/>
                      <a:gd name="T12" fmla="*/ 31 w 41"/>
                      <a:gd name="T13" fmla="*/ 6 h 22"/>
                      <a:gd name="T14" fmla="*/ 40 w 41"/>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22"/>
                      <a:gd name="T26" fmla="*/ 41 w 41"/>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22">
                        <a:moveTo>
                          <a:pt x="31" y="6"/>
                        </a:moveTo>
                        <a:lnTo>
                          <a:pt x="23" y="14"/>
                        </a:lnTo>
                        <a:lnTo>
                          <a:pt x="7" y="21"/>
                        </a:lnTo>
                        <a:lnTo>
                          <a:pt x="0" y="21"/>
                        </a:lnTo>
                        <a:lnTo>
                          <a:pt x="7" y="21"/>
                        </a:lnTo>
                        <a:lnTo>
                          <a:pt x="15" y="21"/>
                        </a:lnTo>
                        <a:lnTo>
                          <a:pt x="31" y="6"/>
                        </a:lnTo>
                        <a:lnTo>
                          <a:pt x="40" y="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027" name="Line 147"/>
                  <p:cNvSpPr>
                    <a:spLocks noChangeShapeType="1"/>
                  </p:cNvSpPr>
                  <p:nvPr/>
                </p:nvSpPr>
                <p:spPr bwMode="auto">
                  <a:xfrm flipV="1">
                    <a:off x="4965" y="448"/>
                    <a:ext cx="42" cy="55"/>
                  </a:xfrm>
                  <a:prstGeom prst="line">
                    <a:avLst/>
                  </a:prstGeom>
                  <a:noFill/>
                  <a:ln w="12700">
                    <a:solidFill>
                      <a:schemeClr val="accent1"/>
                    </a:solidFill>
                    <a:round/>
                    <a:headEnd type="none" w="sm" len="sm"/>
                    <a:tailEnd type="none" w="sm" len="sm"/>
                  </a:ln>
                </p:spPr>
                <p:txBody>
                  <a:bodyPr wrap="none" anchor="ctr"/>
                  <a:lstStyle/>
                  <a:p>
                    <a:endParaRPr lang="es-AR"/>
                  </a:p>
                </p:txBody>
              </p:sp>
            </p:grpSp>
          </p:grpSp>
          <p:sp>
            <p:nvSpPr>
              <p:cNvPr id="93" name="Arc 148"/>
              <p:cNvSpPr>
                <a:spLocks/>
              </p:cNvSpPr>
              <p:nvPr/>
            </p:nvSpPr>
            <p:spPr bwMode="auto">
              <a:xfrm>
                <a:off x="4434" y="718"/>
                <a:ext cx="89" cy="146"/>
              </a:xfrm>
              <a:custGeom>
                <a:avLst/>
                <a:gdLst>
                  <a:gd name="T0" fmla="*/ 0 w 21600"/>
                  <a:gd name="T1" fmla="*/ 1 h 21595"/>
                  <a:gd name="T2" fmla="*/ 0 w 21600"/>
                  <a:gd name="T3" fmla="*/ 0 h 21595"/>
                  <a:gd name="T4" fmla="*/ 0 w 21600"/>
                  <a:gd name="T5" fmla="*/ 1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4"/>
                      <a:pt x="9393" y="249"/>
                      <a:pt x="21140" y="-1"/>
                    </a:cubicBezTo>
                  </a:path>
                  <a:path w="21600" h="21595" stroke="0" extrusionOk="0">
                    <a:moveTo>
                      <a:pt x="0" y="21595"/>
                    </a:moveTo>
                    <a:cubicBezTo>
                      <a:pt x="0" y="9844"/>
                      <a:pt x="9393" y="249"/>
                      <a:pt x="21140" y="-1"/>
                    </a:cubicBezTo>
                    <a:lnTo>
                      <a:pt x="21600" y="21595"/>
                    </a:lnTo>
                    <a:close/>
                  </a:path>
                </a:pathLst>
              </a:custGeom>
              <a:solidFill>
                <a:schemeClr val="accent1"/>
              </a:solidFill>
              <a:ln w="12700" cap="rnd">
                <a:solidFill>
                  <a:srgbClr val="669900"/>
                </a:solidFill>
                <a:round/>
                <a:headEnd/>
                <a:tailEnd/>
              </a:ln>
            </p:spPr>
            <p:txBody>
              <a:bodyPr wrap="none" anchor="ctr"/>
              <a:lstStyle/>
              <a:p>
                <a:endParaRPr lang="es-AR"/>
              </a:p>
            </p:txBody>
          </p:sp>
          <p:grpSp>
            <p:nvGrpSpPr>
              <p:cNvPr id="94" name="Group 149"/>
              <p:cNvGrpSpPr>
                <a:grpSpLocks/>
              </p:cNvGrpSpPr>
              <p:nvPr/>
            </p:nvGrpSpPr>
            <p:grpSpPr bwMode="auto">
              <a:xfrm>
                <a:off x="4343" y="425"/>
                <a:ext cx="269" cy="286"/>
                <a:chOff x="4692" y="342"/>
                <a:chExt cx="285" cy="317"/>
              </a:xfrm>
            </p:grpSpPr>
            <p:sp>
              <p:nvSpPr>
                <p:cNvPr id="956" name="Line 150"/>
                <p:cNvSpPr>
                  <a:spLocks noChangeShapeType="1"/>
                </p:cNvSpPr>
                <p:nvPr/>
              </p:nvSpPr>
              <p:spPr bwMode="auto">
                <a:xfrm flipH="1" flipV="1">
                  <a:off x="4804" y="462"/>
                  <a:ext cx="161" cy="197"/>
                </a:xfrm>
                <a:prstGeom prst="line">
                  <a:avLst/>
                </a:prstGeom>
                <a:noFill/>
                <a:ln w="12700">
                  <a:solidFill>
                    <a:srgbClr val="669900"/>
                  </a:solidFill>
                  <a:round/>
                  <a:headEnd type="none" w="sm" len="sm"/>
                  <a:tailEnd type="none" w="sm" len="sm"/>
                </a:ln>
              </p:spPr>
              <p:txBody>
                <a:bodyPr wrap="none" anchor="ctr"/>
                <a:lstStyle/>
                <a:p>
                  <a:endParaRPr lang="es-AR"/>
                </a:p>
              </p:txBody>
            </p:sp>
            <p:grpSp>
              <p:nvGrpSpPr>
                <p:cNvPr id="957" name="Group 151"/>
                <p:cNvGrpSpPr>
                  <a:grpSpLocks/>
                </p:cNvGrpSpPr>
                <p:nvPr/>
              </p:nvGrpSpPr>
              <p:grpSpPr bwMode="auto">
                <a:xfrm>
                  <a:off x="4918" y="549"/>
                  <a:ext cx="59" cy="110"/>
                  <a:chOff x="4918" y="549"/>
                  <a:chExt cx="59" cy="110"/>
                </a:xfrm>
              </p:grpSpPr>
              <p:sp>
                <p:nvSpPr>
                  <p:cNvPr id="1006" name="Freeform 152"/>
                  <p:cNvSpPr>
                    <a:spLocks/>
                  </p:cNvSpPr>
                  <p:nvPr/>
                </p:nvSpPr>
                <p:spPr bwMode="auto">
                  <a:xfrm>
                    <a:off x="4958" y="623"/>
                    <a:ext cx="19" cy="36"/>
                  </a:xfrm>
                  <a:custGeom>
                    <a:avLst/>
                    <a:gdLst>
                      <a:gd name="T0" fmla="*/ 0 w 19"/>
                      <a:gd name="T1" fmla="*/ 28 h 36"/>
                      <a:gd name="T2" fmla="*/ 0 w 19"/>
                      <a:gd name="T3" fmla="*/ 21 h 36"/>
                      <a:gd name="T4" fmla="*/ 0 w 19"/>
                      <a:gd name="T5" fmla="*/ 14 h 36"/>
                      <a:gd name="T6" fmla="*/ 0 w 19"/>
                      <a:gd name="T7" fmla="*/ 7 h 36"/>
                      <a:gd name="T8" fmla="*/ 8 w 19"/>
                      <a:gd name="T9" fmla="*/ 0 h 36"/>
                      <a:gd name="T10" fmla="*/ 18 w 19"/>
                      <a:gd name="T11" fmla="*/ 14 h 36"/>
                      <a:gd name="T12" fmla="*/ 8 w 19"/>
                      <a:gd name="T13" fmla="*/ 28 h 36"/>
                      <a:gd name="T14" fmla="*/ 8 w 19"/>
                      <a:gd name="T15" fmla="*/ 35 h 36"/>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6"/>
                      <a:gd name="T26" fmla="*/ 19 w 1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6">
                        <a:moveTo>
                          <a:pt x="0" y="28"/>
                        </a:moveTo>
                        <a:lnTo>
                          <a:pt x="0" y="21"/>
                        </a:lnTo>
                        <a:lnTo>
                          <a:pt x="0" y="14"/>
                        </a:lnTo>
                        <a:lnTo>
                          <a:pt x="0" y="7"/>
                        </a:lnTo>
                        <a:lnTo>
                          <a:pt x="8" y="0"/>
                        </a:lnTo>
                        <a:lnTo>
                          <a:pt x="18" y="14"/>
                        </a:lnTo>
                        <a:lnTo>
                          <a:pt x="8" y="28"/>
                        </a:lnTo>
                        <a:lnTo>
                          <a:pt x="8" y="35"/>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1007" name="Line 153"/>
                  <p:cNvSpPr>
                    <a:spLocks noChangeShapeType="1"/>
                  </p:cNvSpPr>
                  <p:nvPr/>
                </p:nvSpPr>
                <p:spPr bwMode="auto">
                  <a:xfrm flipH="1" flipV="1">
                    <a:off x="4918" y="549"/>
                    <a:ext cx="47" cy="82"/>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958" name="Group 154"/>
                <p:cNvGrpSpPr>
                  <a:grpSpLocks/>
                </p:cNvGrpSpPr>
                <p:nvPr/>
              </p:nvGrpSpPr>
              <p:grpSpPr bwMode="auto">
                <a:xfrm>
                  <a:off x="4894" y="523"/>
                  <a:ext cx="58" cy="102"/>
                  <a:chOff x="4894" y="523"/>
                  <a:chExt cx="58" cy="102"/>
                </a:xfrm>
              </p:grpSpPr>
              <p:sp>
                <p:nvSpPr>
                  <p:cNvPr id="1004" name="Freeform 155"/>
                  <p:cNvSpPr>
                    <a:spLocks/>
                  </p:cNvSpPr>
                  <p:nvPr/>
                </p:nvSpPr>
                <p:spPr bwMode="auto">
                  <a:xfrm>
                    <a:off x="4934" y="598"/>
                    <a:ext cx="18" cy="27"/>
                  </a:xfrm>
                  <a:custGeom>
                    <a:avLst/>
                    <a:gdLst>
                      <a:gd name="T0" fmla="*/ 0 w 18"/>
                      <a:gd name="T1" fmla="*/ 26 h 27"/>
                      <a:gd name="T2" fmla="*/ 0 w 18"/>
                      <a:gd name="T3" fmla="*/ 19 h 27"/>
                      <a:gd name="T4" fmla="*/ 0 w 18"/>
                      <a:gd name="T5" fmla="*/ 6 h 27"/>
                      <a:gd name="T6" fmla="*/ 0 w 18"/>
                      <a:gd name="T7" fmla="*/ 0 h 27"/>
                      <a:gd name="T8" fmla="*/ 8 w 18"/>
                      <a:gd name="T9" fmla="*/ 0 h 27"/>
                      <a:gd name="T10" fmla="*/ 17 w 18"/>
                      <a:gd name="T11" fmla="*/ 6 h 27"/>
                      <a:gd name="T12" fmla="*/ 17 w 18"/>
                      <a:gd name="T13" fmla="*/ 13 h 27"/>
                      <a:gd name="T14" fmla="*/ 8 w 18"/>
                      <a:gd name="T15" fmla="*/ 26 h 27"/>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7"/>
                      <a:gd name="T26" fmla="*/ 18 w 18"/>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7">
                        <a:moveTo>
                          <a:pt x="0" y="26"/>
                        </a:moveTo>
                        <a:lnTo>
                          <a:pt x="0" y="19"/>
                        </a:lnTo>
                        <a:lnTo>
                          <a:pt x="0" y="6"/>
                        </a:lnTo>
                        <a:lnTo>
                          <a:pt x="0" y="0"/>
                        </a:lnTo>
                        <a:lnTo>
                          <a:pt x="8" y="0"/>
                        </a:lnTo>
                        <a:lnTo>
                          <a:pt x="17" y="6"/>
                        </a:lnTo>
                        <a:lnTo>
                          <a:pt x="17" y="13"/>
                        </a:lnTo>
                        <a:lnTo>
                          <a:pt x="8" y="26"/>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1005" name="Line 156"/>
                  <p:cNvSpPr>
                    <a:spLocks noChangeShapeType="1"/>
                  </p:cNvSpPr>
                  <p:nvPr/>
                </p:nvSpPr>
                <p:spPr bwMode="auto">
                  <a:xfrm flipH="1" flipV="1">
                    <a:off x="4894" y="523"/>
                    <a:ext cx="49" cy="82"/>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959" name="Group 157"/>
                <p:cNvGrpSpPr>
                  <a:grpSpLocks/>
                </p:cNvGrpSpPr>
                <p:nvPr/>
              </p:nvGrpSpPr>
              <p:grpSpPr bwMode="auto">
                <a:xfrm>
                  <a:off x="4878" y="496"/>
                  <a:ext cx="50" cy="103"/>
                  <a:chOff x="4878" y="496"/>
                  <a:chExt cx="50" cy="103"/>
                </a:xfrm>
              </p:grpSpPr>
              <p:sp>
                <p:nvSpPr>
                  <p:cNvPr id="1002" name="Freeform 158"/>
                  <p:cNvSpPr>
                    <a:spLocks/>
                  </p:cNvSpPr>
                  <p:nvPr/>
                </p:nvSpPr>
                <p:spPr bwMode="auto">
                  <a:xfrm>
                    <a:off x="4910" y="570"/>
                    <a:ext cx="18" cy="29"/>
                  </a:xfrm>
                  <a:custGeom>
                    <a:avLst/>
                    <a:gdLst>
                      <a:gd name="T0" fmla="*/ 0 w 18"/>
                      <a:gd name="T1" fmla="*/ 20 h 29"/>
                      <a:gd name="T2" fmla="*/ 0 w 18"/>
                      <a:gd name="T3" fmla="*/ 14 h 29"/>
                      <a:gd name="T4" fmla="*/ 0 w 18"/>
                      <a:gd name="T5" fmla="*/ 6 h 29"/>
                      <a:gd name="T6" fmla="*/ 0 w 18"/>
                      <a:gd name="T7" fmla="*/ 0 h 29"/>
                      <a:gd name="T8" fmla="*/ 8 w 18"/>
                      <a:gd name="T9" fmla="*/ 0 h 29"/>
                      <a:gd name="T10" fmla="*/ 17 w 18"/>
                      <a:gd name="T11" fmla="*/ 6 h 29"/>
                      <a:gd name="T12" fmla="*/ 8 w 18"/>
                      <a:gd name="T13" fmla="*/ 20 h 29"/>
                      <a:gd name="T14" fmla="*/ 8 w 18"/>
                      <a:gd name="T15" fmla="*/ 28 h 29"/>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9"/>
                      <a:gd name="T26" fmla="*/ 18 w 18"/>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9">
                        <a:moveTo>
                          <a:pt x="0" y="20"/>
                        </a:moveTo>
                        <a:lnTo>
                          <a:pt x="0" y="14"/>
                        </a:lnTo>
                        <a:lnTo>
                          <a:pt x="0" y="6"/>
                        </a:lnTo>
                        <a:lnTo>
                          <a:pt x="0" y="0"/>
                        </a:lnTo>
                        <a:lnTo>
                          <a:pt x="8" y="0"/>
                        </a:lnTo>
                        <a:lnTo>
                          <a:pt x="17" y="6"/>
                        </a:lnTo>
                        <a:lnTo>
                          <a:pt x="8" y="20"/>
                        </a:lnTo>
                        <a:lnTo>
                          <a:pt x="8" y="28"/>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1003" name="Line 159"/>
                  <p:cNvSpPr>
                    <a:spLocks noChangeShapeType="1"/>
                  </p:cNvSpPr>
                  <p:nvPr/>
                </p:nvSpPr>
                <p:spPr bwMode="auto">
                  <a:xfrm flipH="1" flipV="1">
                    <a:off x="4878" y="496"/>
                    <a:ext cx="40" cy="74"/>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960" name="Group 160"/>
                <p:cNvGrpSpPr>
                  <a:grpSpLocks/>
                </p:cNvGrpSpPr>
                <p:nvPr/>
              </p:nvGrpSpPr>
              <p:grpSpPr bwMode="auto">
                <a:xfrm>
                  <a:off x="4854" y="462"/>
                  <a:ext cx="51" cy="102"/>
                  <a:chOff x="4854" y="462"/>
                  <a:chExt cx="51" cy="102"/>
                </a:xfrm>
              </p:grpSpPr>
              <p:sp>
                <p:nvSpPr>
                  <p:cNvPr id="1000" name="Freeform 161"/>
                  <p:cNvSpPr>
                    <a:spLocks/>
                  </p:cNvSpPr>
                  <p:nvPr/>
                </p:nvSpPr>
                <p:spPr bwMode="auto">
                  <a:xfrm>
                    <a:off x="4885" y="535"/>
                    <a:ext cx="20" cy="29"/>
                  </a:xfrm>
                  <a:custGeom>
                    <a:avLst/>
                    <a:gdLst>
                      <a:gd name="T0" fmla="*/ 0 w 20"/>
                      <a:gd name="T1" fmla="*/ 21 h 29"/>
                      <a:gd name="T2" fmla="*/ 0 w 20"/>
                      <a:gd name="T3" fmla="*/ 14 h 29"/>
                      <a:gd name="T4" fmla="*/ 0 w 20"/>
                      <a:gd name="T5" fmla="*/ 7 h 29"/>
                      <a:gd name="T6" fmla="*/ 0 w 20"/>
                      <a:gd name="T7" fmla="*/ 0 h 29"/>
                      <a:gd name="T8" fmla="*/ 8 w 20"/>
                      <a:gd name="T9" fmla="*/ 0 h 29"/>
                      <a:gd name="T10" fmla="*/ 19 w 20"/>
                      <a:gd name="T11" fmla="*/ 7 h 29"/>
                      <a:gd name="T12" fmla="*/ 19 w 20"/>
                      <a:gd name="T13" fmla="*/ 14 h 29"/>
                      <a:gd name="T14" fmla="*/ 8 w 20"/>
                      <a:gd name="T15" fmla="*/ 28 h 29"/>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29"/>
                      <a:gd name="T26" fmla="*/ 20 w 20"/>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29">
                        <a:moveTo>
                          <a:pt x="0" y="21"/>
                        </a:moveTo>
                        <a:lnTo>
                          <a:pt x="0" y="14"/>
                        </a:lnTo>
                        <a:lnTo>
                          <a:pt x="0" y="7"/>
                        </a:lnTo>
                        <a:lnTo>
                          <a:pt x="0" y="0"/>
                        </a:lnTo>
                        <a:lnTo>
                          <a:pt x="8" y="0"/>
                        </a:lnTo>
                        <a:lnTo>
                          <a:pt x="19" y="7"/>
                        </a:lnTo>
                        <a:lnTo>
                          <a:pt x="19" y="14"/>
                        </a:lnTo>
                        <a:lnTo>
                          <a:pt x="8" y="28"/>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1001" name="Line 162"/>
                  <p:cNvSpPr>
                    <a:spLocks noChangeShapeType="1"/>
                  </p:cNvSpPr>
                  <p:nvPr/>
                </p:nvSpPr>
                <p:spPr bwMode="auto">
                  <a:xfrm flipH="1" flipV="1">
                    <a:off x="4854" y="462"/>
                    <a:ext cx="40" cy="81"/>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961" name="Group 163"/>
                <p:cNvGrpSpPr>
                  <a:grpSpLocks/>
                </p:cNvGrpSpPr>
                <p:nvPr/>
              </p:nvGrpSpPr>
              <p:grpSpPr bwMode="auto">
                <a:xfrm>
                  <a:off x="4829" y="435"/>
                  <a:ext cx="58" cy="101"/>
                  <a:chOff x="4829" y="435"/>
                  <a:chExt cx="58" cy="101"/>
                </a:xfrm>
              </p:grpSpPr>
              <p:sp>
                <p:nvSpPr>
                  <p:cNvPr id="998" name="Freeform 164"/>
                  <p:cNvSpPr>
                    <a:spLocks/>
                  </p:cNvSpPr>
                  <p:nvPr/>
                </p:nvSpPr>
                <p:spPr bwMode="auto">
                  <a:xfrm>
                    <a:off x="4869" y="508"/>
                    <a:ext cx="18" cy="28"/>
                  </a:xfrm>
                  <a:custGeom>
                    <a:avLst/>
                    <a:gdLst>
                      <a:gd name="T0" fmla="*/ 0 w 18"/>
                      <a:gd name="T1" fmla="*/ 27 h 28"/>
                      <a:gd name="T2" fmla="*/ 0 w 18"/>
                      <a:gd name="T3" fmla="*/ 20 h 28"/>
                      <a:gd name="T4" fmla="*/ 0 w 18"/>
                      <a:gd name="T5" fmla="*/ 7 h 28"/>
                      <a:gd name="T6" fmla="*/ 0 w 18"/>
                      <a:gd name="T7" fmla="*/ 0 h 28"/>
                      <a:gd name="T8" fmla="*/ 8 w 18"/>
                      <a:gd name="T9" fmla="*/ 0 h 28"/>
                      <a:gd name="T10" fmla="*/ 17 w 18"/>
                      <a:gd name="T11" fmla="*/ 7 h 28"/>
                      <a:gd name="T12" fmla="*/ 17 w 18"/>
                      <a:gd name="T13" fmla="*/ 13 h 28"/>
                      <a:gd name="T14" fmla="*/ 8 w 18"/>
                      <a:gd name="T15" fmla="*/ 27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27"/>
                        </a:moveTo>
                        <a:lnTo>
                          <a:pt x="0" y="20"/>
                        </a:lnTo>
                        <a:lnTo>
                          <a:pt x="0" y="7"/>
                        </a:lnTo>
                        <a:lnTo>
                          <a:pt x="0" y="0"/>
                        </a:lnTo>
                        <a:lnTo>
                          <a:pt x="8" y="0"/>
                        </a:lnTo>
                        <a:lnTo>
                          <a:pt x="17" y="7"/>
                        </a:lnTo>
                        <a:lnTo>
                          <a:pt x="17" y="13"/>
                        </a:lnTo>
                        <a:lnTo>
                          <a:pt x="8" y="27"/>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999" name="Line 165"/>
                  <p:cNvSpPr>
                    <a:spLocks noChangeShapeType="1"/>
                  </p:cNvSpPr>
                  <p:nvPr/>
                </p:nvSpPr>
                <p:spPr bwMode="auto">
                  <a:xfrm flipH="1" flipV="1">
                    <a:off x="4829" y="435"/>
                    <a:ext cx="49" cy="82"/>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962" name="Group 166"/>
                <p:cNvGrpSpPr>
                  <a:grpSpLocks/>
                </p:cNvGrpSpPr>
                <p:nvPr/>
              </p:nvGrpSpPr>
              <p:grpSpPr bwMode="auto">
                <a:xfrm>
                  <a:off x="4804" y="408"/>
                  <a:ext cx="60" cy="101"/>
                  <a:chOff x="4804" y="408"/>
                  <a:chExt cx="60" cy="101"/>
                </a:xfrm>
              </p:grpSpPr>
              <p:sp>
                <p:nvSpPr>
                  <p:cNvPr id="996" name="Freeform 167"/>
                  <p:cNvSpPr>
                    <a:spLocks/>
                  </p:cNvSpPr>
                  <p:nvPr/>
                </p:nvSpPr>
                <p:spPr bwMode="auto">
                  <a:xfrm>
                    <a:off x="4845" y="481"/>
                    <a:ext cx="19" cy="28"/>
                  </a:xfrm>
                  <a:custGeom>
                    <a:avLst/>
                    <a:gdLst>
                      <a:gd name="T0" fmla="*/ 0 w 19"/>
                      <a:gd name="T1" fmla="*/ 20 h 28"/>
                      <a:gd name="T2" fmla="*/ 0 w 19"/>
                      <a:gd name="T3" fmla="*/ 13 h 28"/>
                      <a:gd name="T4" fmla="*/ 0 w 19"/>
                      <a:gd name="T5" fmla="*/ 7 h 28"/>
                      <a:gd name="T6" fmla="*/ 0 w 19"/>
                      <a:gd name="T7" fmla="*/ 0 h 28"/>
                      <a:gd name="T8" fmla="*/ 8 w 19"/>
                      <a:gd name="T9" fmla="*/ 0 h 28"/>
                      <a:gd name="T10" fmla="*/ 18 w 19"/>
                      <a:gd name="T11" fmla="*/ 7 h 28"/>
                      <a:gd name="T12" fmla="*/ 18 w 19"/>
                      <a:gd name="T13" fmla="*/ 13 h 28"/>
                      <a:gd name="T14" fmla="*/ 8 w 19"/>
                      <a:gd name="T15" fmla="*/ 27 h 28"/>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8"/>
                      <a:gd name="T26" fmla="*/ 19 w 1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8">
                        <a:moveTo>
                          <a:pt x="0" y="20"/>
                        </a:moveTo>
                        <a:lnTo>
                          <a:pt x="0" y="13"/>
                        </a:lnTo>
                        <a:lnTo>
                          <a:pt x="0" y="7"/>
                        </a:lnTo>
                        <a:lnTo>
                          <a:pt x="0" y="0"/>
                        </a:lnTo>
                        <a:lnTo>
                          <a:pt x="8" y="0"/>
                        </a:lnTo>
                        <a:lnTo>
                          <a:pt x="18" y="7"/>
                        </a:lnTo>
                        <a:lnTo>
                          <a:pt x="18" y="13"/>
                        </a:lnTo>
                        <a:lnTo>
                          <a:pt x="8" y="27"/>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997" name="Line 168"/>
                  <p:cNvSpPr>
                    <a:spLocks noChangeShapeType="1"/>
                  </p:cNvSpPr>
                  <p:nvPr/>
                </p:nvSpPr>
                <p:spPr bwMode="auto">
                  <a:xfrm flipH="1" flipV="1">
                    <a:off x="4804" y="408"/>
                    <a:ext cx="50" cy="81"/>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963" name="Group 169"/>
                <p:cNvGrpSpPr>
                  <a:grpSpLocks/>
                </p:cNvGrpSpPr>
                <p:nvPr/>
              </p:nvGrpSpPr>
              <p:grpSpPr bwMode="auto">
                <a:xfrm>
                  <a:off x="4788" y="380"/>
                  <a:ext cx="51" cy="110"/>
                  <a:chOff x="4788" y="380"/>
                  <a:chExt cx="51" cy="110"/>
                </a:xfrm>
              </p:grpSpPr>
              <p:sp>
                <p:nvSpPr>
                  <p:cNvPr id="994" name="Freeform 170"/>
                  <p:cNvSpPr>
                    <a:spLocks/>
                  </p:cNvSpPr>
                  <p:nvPr/>
                </p:nvSpPr>
                <p:spPr bwMode="auto">
                  <a:xfrm>
                    <a:off x="4821" y="455"/>
                    <a:ext cx="18" cy="35"/>
                  </a:xfrm>
                  <a:custGeom>
                    <a:avLst/>
                    <a:gdLst>
                      <a:gd name="T0" fmla="*/ 0 w 18"/>
                      <a:gd name="T1" fmla="*/ 27 h 35"/>
                      <a:gd name="T2" fmla="*/ 0 w 18"/>
                      <a:gd name="T3" fmla="*/ 20 h 35"/>
                      <a:gd name="T4" fmla="*/ 0 w 18"/>
                      <a:gd name="T5" fmla="*/ 13 h 35"/>
                      <a:gd name="T6" fmla="*/ 8 w 18"/>
                      <a:gd name="T7" fmla="*/ 0 h 35"/>
                      <a:gd name="T8" fmla="*/ 17 w 18"/>
                      <a:gd name="T9" fmla="*/ 0 h 35"/>
                      <a:gd name="T10" fmla="*/ 17 w 18"/>
                      <a:gd name="T11" fmla="*/ 6 h 35"/>
                      <a:gd name="T12" fmla="*/ 17 w 18"/>
                      <a:gd name="T13" fmla="*/ 20 h 35"/>
                      <a:gd name="T14" fmla="*/ 17 w 18"/>
                      <a:gd name="T15" fmla="*/ 27 h 35"/>
                      <a:gd name="T16" fmla="*/ 8 w 18"/>
                      <a:gd name="T17" fmla="*/ 34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5"/>
                      <a:gd name="T29" fmla="*/ 18 w 18"/>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5">
                        <a:moveTo>
                          <a:pt x="0" y="27"/>
                        </a:moveTo>
                        <a:lnTo>
                          <a:pt x="0" y="20"/>
                        </a:lnTo>
                        <a:lnTo>
                          <a:pt x="0" y="13"/>
                        </a:lnTo>
                        <a:lnTo>
                          <a:pt x="8" y="0"/>
                        </a:lnTo>
                        <a:lnTo>
                          <a:pt x="17" y="0"/>
                        </a:lnTo>
                        <a:lnTo>
                          <a:pt x="17" y="6"/>
                        </a:lnTo>
                        <a:lnTo>
                          <a:pt x="17" y="20"/>
                        </a:lnTo>
                        <a:lnTo>
                          <a:pt x="17" y="27"/>
                        </a:lnTo>
                        <a:lnTo>
                          <a:pt x="8" y="34"/>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995" name="Line 171"/>
                  <p:cNvSpPr>
                    <a:spLocks noChangeShapeType="1"/>
                  </p:cNvSpPr>
                  <p:nvPr/>
                </p:nvSpPr>
                <p:spPr bwMode="auto">
                  <a:xfrm flipH="1" flipV="1">
                    <a:off x="4788" y="380"/>
                    <a:ext cx="48" cy="82"/>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964" name="Group 172"/>
                <p:cNvGrpSpPr>
                  <a:grpSpLocks/>
                </p:cNvGrpSpPr>
                <p:nvPr/>
              </p:nvGrpSpPr>
              <p:grpSpPr bwMode="auto">
                <a:xfrm>
                  <a:off x="4764" y="361"/>
                  <a:ext cx="59" cy="102"/>
                  <a:chOff x="4764" y="361"/>
                  <a:chExt cx="59" cy="102"/>
                </a:xfrm>
              </p:grpSpPr>
              <p:sp>
                <p:nvSpPr>
                  <p:cNvPr id="992" name="Freeform 173"/>
                  <p:cNvSpPr>
                    <a:spLocks/>
                  </p:cNvSpPr>
                  <p:nvPr/>
                </p:nvSpPr>
                <p:spPr bwMode="auto">
                  <a:xfrm>
                    <a:off x="4804" y="435"/>
                    <a:ext cx="19" cy="28"/>
                  </a:xfrm>
                  <a:custGeom>
                    <a:avLst/>
                    <a:gdLst>
                      <a:gd name="T0" fmla="*/ 0 w 19"/>
                      <a:gd name="T1" fmla="*/ 20 h 28"/>
                      <a:gd name="T2" fmla="*/ 0 w 19"/>
                      <a:gd name="T3" fmla="*/ 13 h 28"/>
                      <a:gd name="T4" fmla="*/ 0 w 19"/>
                      <a:gd name="T5" fmla="*/ 6 h 28"/>
                      <a:gd name="T6" fmla="*/ 0 w 19"/>
                      <a:gd name="T7" fmla="*/ 0 h 28"/>
                      <a:gd name="T8" fmla="*/ 8 w 19"/>
                      <a:gd name="T9" fmla="*/ 0 h 28"/>
                      <a:gd name="T10" fmla="*/ 18 w 19"/>
                      <a:gd name="T11" fmla="*/ 6 h 28"/>
                      <a:gd name="T12" fmla="*/ 18 w 19"/>
                      <a:gd name="T13" fmla="*/ 13 h 28"/>
                      <a:gd name="T14" fmla="*/ 8 w 19"/>
                      <a:gd name="T15" fmla="*/ 27 h 28"/>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8"/>
                      <a:gd name="T26" fmla="*/ 19 w 1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8">
                        <a:moveTo>
                          <a:pt x="0" y="20"/>
                        </a:moveTo>
                        <a:lnTo>
                          <a:pt x="0" y="13"/>
                        </a:lnTo>
                        <a:lnTo>
                          <a:pt x="0" y="6"/>
                        </a:lnTo>
                        <a:lnTo>
                          <a:pt x="0" y="0"/>
                        </a:lnTo>
                        <a:lnTo>
                          <a:pt x="8" y="0"/>
                        </a:lnTo>
                        <a:lnTo>
                          <a:pt x="18" y="6"/>
                        </a:lnTo>
                        <a:lnTo>
                          <a:pt x="18" y="13"/>
                        </a:lnTo>
                        <a:lnTo>
                          <a:pt x="8" y="27"/>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993" name="Line 174"/>
                  <p:cNvSpPr>
                    <a:spLocks noChangeShapeType="1"/>
                  </p:cNvSpPr>
                  <p:nvPr/>
                </p:nvSpPr>
                <p:spPr bwMode="auto">
                  <a:xfrm flipH="1" flipV="1">
                    <a:off x="4764" y="361"/>
                    <a:ext cx="49" cy="80"/>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965" name="Group 175"/>
                <p:cNvGrpSpPr>
                  <a:grpSpLocks/>
                </p:cNvGrpSpPr>
                <p:nvPr/>
              </p:nvGrpSpPr>
              <p:grpSpPr bwMode="auto">
                <a:xfrm>
                  <a:off x="4788" y="394"/>
                  <a:ext cx="59" cy="110"/>
                  <a:chOff x="4788" y="394"/>
                  <a:chExt cx="59" cy="110"/>
                </a:xfrm>
              </p:grpSpPr>
              <p:sp>
                <p:nvSpPr>
                  <p:cNvPr id="990" name="Freeform 176"/>
                  <p:cNvSpPr>
                    <a:spLocks/>
                  </p:cNvSpPr>
                  <p:nvPr/>
                </p:nvSpPr>
                <p:spPr bwMode="auto">
                  <a:xfrm>
                    <a:off x="4829" y="469"/>
                    <a:ext cx="18" cy="35"/>
                  </a:xfrm>
                  <a:custGeom>
                    <a:avLst/>
                    <a:gdLst>
                      <a:gd name="T0" fmla="*/ 0 w 18"/>
                      <a:gd name="T1" fmla="*/ 27 h 35"/>
                      <a:gd name="T2" fmla="*/ 0 w 18"/>
                      <a:gd name="T3" fmla="*/ 20 h 35"/>
                      <a:gd name="T4" fmla="*/ 0 w 18"/>
                      <a:gd name="T5" fmla="*/ 13 h 35"/>
                      <a:gd name="T6" fmla="*/ 0 w 18"/>
                      <a:gd name="T7" fmla="*/ 0 h 35"/>
                      <a:gd name="T8" fmla="*/ 17 w 18"/>
                      <a:gd name="T9" fmla="*/ 0 h 35"/>
                      <a:gd name="T10" fmla="*/ 17 w 18"/>
                      <a:gd name="T11" fmla="*/ 6 h 35"/>
                      <a:gd name="T12" fmla="*/ 17 w 18"/>
                      <a:gd name="T13" fmla="*/ 20 h 35"/>
                      <a:gd name="T14" fmla="*/ 17 w 18"/>
                      <a:gd name="T15" fmla="*/ 27 h 35"/>
                      <a:gd name="T16" fmla="*/ 0 w 18"/>
                      <a:gd name="T17" fmla="*/ 34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5"/>
                      <a:gd name="T29" fmla="*/ 18 w 18"/>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5">
                        <a:moveTo>
                          <a:pt x="0" y="27"/>
                        </a:moveTo>
                        <a:lnTo>
                          <a:pt x="0" y="20"/>
                        </a:lnTo>
                        <a:lnTo>
                          <a:pt x="0" y="13"/>
                        </a:lnTo>
                        <a:lnTo>
                          <a:pt x="0" y="0"/>
                        </a:lnTo>
                        <a:lnTo>
                          <a:pt x="17" y="0"/>
                        </a:lnTo>
                        <a:lnTo>
                          <a:pt x="17" y="6"/>
                        </a:lnTo>
                        <a:lnTo>
                          <a:pt x="17" y="20"/>
                        </a:lnTo>
                        <a:lnTo>
                          <a:pt x="17" y="27"/>
                        </a:lnTo>
                        <a:lnTo>
                          <a:pt x="0" y="34"/>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991" name="Line 177"/>
                  <p:cNvSpPr>
                    <a:spLocks noChangeShapeType="1"/>
                  </p:cNvSpPr>
                  <p:nvPr/>
                </p:nvSpPr>
                <p:spPr bwMode="auto">
                  <a:xfrm flipH="1" flipV="1">
                    <a:off x="4788" y="394"/>
                    <a:ext cx="48" cy="82"/>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966" name="Group 178"/>
                <p:cNvGrpSpPr>
                  <a:grpSpLocks/>
                </p:cNvGrpSpPr>
                <p:nvPr/>
              </p:nvGrpSpPr>
              <p:grpSpPr bwMode="auto">
                <a:xfrm>
                  <a:off x="4836" y="549"/>
                  <a:ext cx="123" cy="97"/>
                  <a:chOff x="4836" y="549"/>
                  <a:chExt cx="123" cy="97"/>
                </a:xfrm>
              </p:grpSpPr>
              <p:sp>
                <p:nvSpPr>
                  <p:cNvPr id="988" name="Freeform 179"/>
                  <p:cNvSpPr>
                    <a:spLocks/>
                  </p:cNvSpPr>
                  <p:nvPr/>
                </p:nvSpPr>
                <p:spPr bwMode="auto">
                  <a:xfrm>
                    <a:off x="4925" y="624"/>
                    <a:ext cx="34" cy="22"/>
                  </a:xfrm>
                  <a:custGeom>
                    <a:avLst/>
                    <a:gdLst>
                      <a:gd name="T0" fmla="*/ 25 w 34"/>
                      <a:gd name="T1" fmla="*/ 14 h 22"/>
                      <a:gd name="T2" fmla="*/ 16 w 34"/>
                      <a:gd name="T3" fmla="*/ 6 h 22"/>
                      <a:gd name="T4" fmla="*/ 0 w 34"/>
                      <a:gd name="T5" fmla="*/ 0 h 22"/>
                      <a:gd name="T6" fmla="*/ 0 w 34"/>
                      <a:gd name="T7" fmla="*/ 6 h 22"/>
                      <a:gd name="T8" fmla="*/ 8 w 34"/>
                      <a:gd name="T9" fmla="*/ 14 h 22"/>
                      <a:gd name="T10" fmla="*/ 25 w 34"/>
                      <a:gd name="T11" fmla="*/ 21 h 22"/>
                      <a:gd name="T12" fmla="*/ 33 w 34"/>
                      <a:gd name="T13" fmla="*/ 21 h 22"/>
                      <a:gd name="T14" fmla="*/ 0 60000 65536"/>
                      <a:gd name="T15" fmla="*/ 0 60000 65536"/>
                      <a:gd name="T16" fmla="*/ 0 60000 65536"/>
                      <a:gd name="T17" fmla="*/ 0 60000 65536"/>
                      <a:gd name="T18" fmla="*/ 0 60000 65536"/>
                      <a:gd name="T19" fmla="*/ 0 60000 65536"/>
                      <a:gd name="T20" fmla="*/ 0 60000 65536"/>
                      <a:gd name="T21" fmla="*/ 0 w 34"/>
                      <a:gd name="T22" fmla="*/ 0 h 22"/>
                      <a:gd name="T23" fmla="*/ 34 w 34"/>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2">
                        <a:moveTo>
                          <a:pt x="25" y="14"/>
                        </a:moveTo>
                        <a:lnTo>
                          <a:pt x="16" y="6"/>
                        </a:lnTo>
                        <a:lnTo>
                          <a:pt x="0" y="0"/>
                        </a:lnTo>
                        <a:lnTo>
                          <a:pt x="0" y="6"/>
                        </a:lnTo>
                        <a:lnTo>
                          <a:pt x="8" y="14"/>
                        </a:lnTo>
                        <a:lnTo>
                          <a:pt x="25" y="21"/>
                        </a:lnTo>
                        <a:lnTo>
                          <a:pt x="33" y="21"/>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989" name="Line 180"/>
                  <p:cNvSpPr>
                    <a:spLocks noChangeShapeType="1"/>
                  </p:cNvSpPr>
                  <p:nvPr/>
                </p:nvSpPr>
                <p:spPr bwMode="auto">
                  <a:xfrm flipH="1" flipV="1">
                    <a:off x="4836" y="549"/>
                    <a:ext cx="89" cy="82"/>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967" name="Group 181"/>
                <p:cNvGrpSpPr>
                  <a:grpSpLocks/>
                </p:cNvGrpSpPr>
                <p:nvPr/>
              </p:nvGrpSpPr>
              <p:grpSpPr bwMode="auto">
                <a:xfrm>
                  <a:off x="4813" y="517"/>
                  <a:ext cx="113" cy="93"/>
                  <a:chOff x="4813" y="517"/>
                  <a:chExt cx="113" cy="93"/>
                </a:xfrm>
              </p:grpSpPr>
              <p:sp>
                <p:nvSpPr>
                  <p:cNvPr id="986" name="Freeform 182"/>
                  <p:cNvSpPr>
                    <a:spLocks/>
                  </p:cNvSpPr>
                  <p:nvPr/>
                </p:nvSpPr>
                <p:spPr bwMode="auto">
                  <a:xfrm>
                    <a:off x="4894" y="590"/>
                    <a:ext cx="32" cy="20"/>
                  </a:xfrm>
                  <a:custGeom>
                    <a:avLst/>
                    <a:gdLst>
                      <a:gd name="T0" fmla="*/ 22 w 32"/>
                      <a:gd name="T1" fmla="*/ 6 h 20"/>
                      <a:gd name="T2" fmla="*/ 14 w 32"/>
                      <a:gd name="T3" fmla="*/ 0 h 20"/>
                      <a:gd name="T4" fmla="*/ 7 w 32"/>
                      <a:gd name="T5" fmla="*/ 0 h 20"/>
                      <a:gd name="T6" fmla="*/ 0 w 32"/>
                      <a:gd name="T7" fmla="*/ 0 h 20"/>
                      <a:gd name="T8" fmla="*/ 0 w 32"/>
                      <a:gd name="T9" fmla="*/ 6 h 20"/>
                      <a:gd name="T10" fmla="*/ 7 w 32"/>
                      <a:gd name="T11" fmla="*/ 12 h 20"/>
                      <a:gd name="T12" fmla="*/ 22 w 32"/>
                      <a:gd name="T13" fmla="*/ 19 h 20"/>
                      <a:gd name="T14" fmla="*/ 31 w 32"/>
                      <a:gd name="T15" fmla="*/ 19 h 20"/>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0"/>
                      <a:gd name="T26" fmla="*/ 32 w 32"/>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0">
                        <a:moveTo>
                          <a:pt x="22" y="6"/>
                        </a:moveTo>
                        <a:lnTo>
                          <a:pt x="14" y="0"/>
                        </a:lnTo>
                        <a:lnTo>
                          <a:pt x="7" y="0"/>
                        </a:lnTo>
                        <a:lnTo>
                          <a:pt x="0" y="0"/>
                        </a:lnTo>
                        <a:lnTo>
                          <a:pt x="0" y="6"/>
                        </a:lnTo>
                        <a:lnTo>
                          <a:pt x="7" y="12"/>
                        </a:lnTo>
                        <a:lnTo>
                          <a:pt x="22" y="19"/>
                        </a:lnTo>
                        <a:lnTo>
                          <a:pt x="31" y="19"/>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987" name="Line 183"/>
                  <p:cNvSpPr>
                    <a:spLocks noChangeShapeType="1"/>
                  </p:cNvSpPr>
                  <p:nvPr/>
                </p:nvSpPr>
                <p:spPr bwMode="auto">
                  <a:xfrm flipH="1" flipV="1">
                    <a:off x="4813" y="517"/>
                    <a:ext cx="81" cy="81"/>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968" name="Group 184"/>
                <p:cNvGrpSpPr>
                  <a:grpSpLocks/>
                </p:cNvGrpSpPr>
                <p:nvPr/>
              </p:nvGrpSpPr>
              <p:grpSpPr bwMode="auto">
                <a:xfrm>
                  <a:off x="4781" y="482"/>
                  <a:ext cx="114" cy="97"/>
                  <a:chOff x="4781" y="482"/>
                  <a:chExt cx="114" cy="97"/>
                </a:xfrm>
              </p:grpSpPr>
              <p:sp>
                <p:nvSpPr>
                  <p:cNvPr id="984" name="Freeform 185"/>
                  <p:cNvSpPr>
                    <a:spLocks/>
                  </p:cNvSpPr>
                  <p:nvPr/>
                </p:nvSpPr>
                <p:spPr bwMode="auto">
                  <a:xfrm>
                    <a:off x="4869" y="557"/>
                    <a:ext cx="26" cy="22"/>
                  </a:xfrm>
                  <a:custGeom>
                    <a:avLst/>
                    <a:gdLst>
                      <a:gd name="T0" fmla="*/ 25 w 26"/>
                      <a:gd name="T1" fmla="*/ 14 h 22"/>
                      <a:gd name="T2" fmla="*/ 16 w 26"/>
                      <a:gd name="T3" fmla="*/ 6 h 22"/>
                      <a:gd name="T4" fmla="*/ 0 w 26"/>
                      <a:gd name="T5" fmla="*/ 0 h 22"/>
                      <a:gd name="T6" fmla="*/ 0 w 26"/>
                      <a:gd name="T7" fmla="*/ 6 h 22"/>
                      <a:gd name="T8" fmla="*/ 7 w 26"/>
                      <a:gd name="T9" fmla="*/ 14 h 22"/>
                      <a:gd name="T10" fmla="*/ 25 w 26"/>
                      <a:gd name="T11" fmla="*/ 21 h 22"/>
                      <a:gd name="T12" fmla="*/ 0 60000 65536"/>
                      <a:gd name="T13" fmla="*/ 0 60000 65536"/>
                      <a:gd name="T14" fmla="*/ 0 60000 65536"/>
                      <a:gd name="T15" fmla="*/ 0 60000 65536"/>
                      <a:gd name="T16" fmla="*/ 0 60000 65536"/>
                      <a:gd name="T17" fmla="*/ 0 60000 65536"/>
                      <a:gd name="T18" fmla="*/ 0 w 26"/>
                      <a:gd name="T19" fmla="*/ 0 h 22"/>
                      <a:gd name="T20" fmla="*/ 26 w 26"/>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6" h="22">
                        <a:moveTo>
                          <a:pt x="25" y="14"/>
                        </a:moveTo>
                        <a:lnTo>
                          <a:pt x="16" y="6"/>
                        </a:lnTo>
                        <a:lnTo>
                          <a:pt x="0" y="0"/>
                        </a:lnTo>
                        <a:lnTo>
                          <a:pt x="0" y="6"/>
                        </a:lnTo>
                        <a:lnTo>
                          <a:pt x="7" y="14"/>
                        </a:lnTo>
                        <a:lnTo>
                          <a:pt x="25" y="21"/>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985" name="Line 186"/>
                  <p:cNvSpPr>
                    <a:spLocks noChangeShapeType="1"/>
                  </p:cNvSpPr>
                  <p:nvPr/>
                </p:nvSpPr>
                <p:spPr bwMode="auto">
                  <a:xfrm flipH="1" flipV="1">
                    <a:off x="4781" y="482"/>
                    <a:ext cx="88" cy="82"/>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969" name="Group 187"/>
                <p:cNvGrpSpPr>
                  <a:grpSpLocks/>
                </p:cNvGrpSpPr>
                <p:nvPr/>
              </p:nvGrpSpPr>
              <p:grpSpPr bwMode="auto">
                <a:xfrm>
                  <a:off x="4756" y="455"/>
                  <a:ext cx="114" cy="95"/>
                  <a:chOff x="4756" y="455"/>
                  <a:chExt cx="114" cy="95"/>
                </a:xfrm>
              </p:grpSpPr>
              <p:sp>
                <p:nvSpPr>
                  <p:cNvPr id="982" name="Freeform 188"/>
                  <p:cNvSpPr>
                    <a:spLocks/>
                  </p:cNvSpPr>
                  <p:nvPr/>
                </p:nvSpPr>
                <p:spPr bwMode="auto">
                  <a:xfrm>
                    <a:off x="4836" y="523"/>
                    <a:ext cx="34" cy="27"/>
                  </a:xfrm>
                  <a:custGeom>
                    <a:avLst/>
                    <a:gdLst>
                      <a:gd name="T0" fmla="*/ 33 w 34"/>
                      <a:gd name="T1" fmla="*/ 13 h 27"/>
                      <a:gd name="T2" fmla="*/ 25 w 34"/>
                      <a:gd name="T3" fmla="*/ 6 h 27"/>
                      <a:gd name="T4" fmla="*/ 8 w 34"/>
                      <a:gd name="T5" fmla="*/ 0 h 27"/>
                      <a:gd name="T6" fmla="*/ 0 w 34"/>
                      <a:gd name="T7" fmla="*/ 0 h 27"/>
                      <a:gd name="T8" fmla="*/ 0 w 34"/>
                      <a:gd name="T9" fmla="*/ 6 h 27"/>
                      <a:gd name="T10" fmla="*/ 8 w 34"/>
                      <a:gd name="T11" fmla="*/ 13 h 27"/>
                      <a:gd name="T12" fmla="*/ 16 w 34"/>
                      <a:gd name="T13" fmla="*/ 19 h 27"/>
                      <a:gd name="T14" fmla="*/ 25 w 34"/>
                      <a:gd name="T15" fmla="*/ 26 h 27"/>
                      <a:gd name="T16" fmla="*/ 33 w 34"/>
                      <a:gd name="T17" fmla="*/ 26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27"/>
                      <a:gd name="T29" fmla="*/ 34 w 34"/>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27">
                        <a:moveTo>
                          <a:pt x="33" y="13"/>
                        </a:moveTo>
                        <a:lnTo>
                          <a:pt x="25" y="6"/>
                        </a:lnTo>
                        <a:lnTo>
                          <a:pt x="8" y="0"/>
                        </a:lnTo>
                        <a:lnTo>
                          <a:pt x="0" y="0"/>
                        </a:lnTo>
                        <a:lnTo>
                          <a:pt x="0" y="6"/>
                        </a:lnTo>
                        <a:lnTo>
                          <a:pt x="8" y="13"/>
                        </a:lnTo>
                        <a:lnTo>
                          <a:pt x="16" y="19"/>
                        </a:lnTo>
                        <a:lnTo>
                          <a:pt x="25" y="26"/>
                        </a:lnTo>
                        <a:lnTo>
                          <a:pt x="33" y="26"/>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983" name="Line 189"/>
                  <p:cNvSpPr>
                    <a:spLocks noChangeShapeType="1"/>
                  </p:cNvSpPr>
                  <p:nvPr/>
                </p:nvSpPr>
                <p:spPr bwMode="auto">
                  <a:xfrm flipH="1" flipV="1">
                    <a:off x="4756" y="455"/>
                    <a:ext cx="89" cy="81"/>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970" name="Group 190"/>
                <p:cNvGrpSpPr>
                  <a:grpSpLocks/>
                </p:cNvGrpSpPr>
                <p:nvPr/>
              </p:nvGrpSpPr>
              <p:grpSpPr bwMode="auto">
                <a:xfrm>
                  <a:off x="4740" y="429"/>
                  <a:ext cx="115" cy="89"/>
                  <a:chOff x="4740" y="429"/>
                  <a:chExt cx="115" cy="89"/>
                </a:xfrm>
              </p:grpSpPr>
              <p:sp>
                <p:nvSpPr>
                  <p:cNvPr id="980" name="Freeform 191"/>
                  <p:cNvSpPr>
                    <a:spLocks/>
                  </p:cNvSpPr>
                  <p:nvPr/>
                </p:nvSpPr>
                <p:spPr bwMode="auto">
                  <a:xfrm>
                    <a:off x="4821" y="496"/>
                    <a:ext cx="34" cy="22"/>
                  </a:xfrm>
                  <a:custGeom>
                    <a:avLst/>
                    <a:gdLst>
                      <a:gd name="T0" fmla="*/ 25 w 34"/>
                      <a:gd name="T1" fmla="*/ 14 h 22"/>
                      <a:gd name="T2" fmla="*/ 16 w 34"/>
                      <a:gd name="T3" fmla="*/ 6 h 22"/>
                      <a:gd name="T4" fmla="*/ 8 w 34"/>
                      <a:gd name="T5" fmla="*/ 0 h 22"/>
                      <a:gd name="T6" fmla="*/ 0 w 34"/>
                      <a:gd name="T7" fmla="*/ 0 h 22"/>
                      <a:gd name="T8" fmla="*/ 0 w 34"/>
                      <a:gd name="T9" fmla="*/ 6 h 22"/>
                      <a:gd name="T10" fmla="*/ 8 w 34"/>
                      <a:gd name="T11" fmla="*/ 14 h 22"/>
                      <a:gd name="T12" fmla="*/ 25 w 34"/>
                      <a:gd name="T13" fmla="*/ 21 h 22"/>
                      <a:gd name="T14" fmla="*/ 33 w 34"/>
                      <a:gd name="T15" fmla="*/ 21 h 22"/>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22"/>
                      <a:gd name="T26" fmla="*/ 34 w 34"/>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22">
                        <a:moveTo>
                          <a:pt x="25" y="14"/>
                        </a:moveTo>
                        <a:lnTo>
                          <a:pt x="16" y="6"/>
                        </a:lnTo>
                        <a:lnTo>
                          <a:pt x="8" y="0"/>
                        </a:lnTo>
                        <a:lnTo>
                          <a:pt x="0" y="0"/>
                        </a:lnTo>
                        <a:lnTo>
                          <a:pt x="0" y="6"/>
                        </a:lnTo>
                        <a:lnTo>
                          <a:pt x="8" y="14"/>
                        </a:lnTo>
                        <a:lnTo>
                          <a:pt x="25" y="21"/>
                        </a:lnTo>
                        <a:lnTo>
                          <a:pt x="33" y="21"/>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981" name="Line 192"/>
                  <p:cNvSpPr>
                    <a:spLocks noChangeShapeType="1"/>
                  </p:cNvSpPr>
                  <p:nvPr/>
                </p:nvSpPr>
                <p:spPr bwMode="auto">
                  <a:xfrm flipH="1" flipV="1">
                    <a:off x="4740" y="429"/>
                    <a:ext cx="81" cy="74"/>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971" name="Group 193"/>
                <p:cNvGrpSpPr>
                  <a:grpSpLocks/>
                </p:cNvGrpSpPr>
                <p:nvPr/>
              </p:nvGrpSpPr>
              <p:grpSpPr bwMode="auto">
                <a:xfrm>
                  <a:off x="4707" y="388"/>
                  <a:ext cx="115" cy="95"/>
                  <a:chOff x="4707" y="388"/>
                  <a:chExt cx="115" cy="95"/>
                </a:xfrm>
              </p:grpSpPr>
              <p:sp>
                <p:nvSpPr>
                  <p:cNvPr id="978" name="Freeform 194"/>
                  <p:cNvSpPr>
                    <a:spLocks/>
                  </p:cNvSpPr>
                  <p:nvPr/>
                </p:nvSpPr>
                <p:spPr bwMode="auto">
                  <a:xfrm>
                    <a:off x="4788" y="462"/>
                    <a:ext cx="34" cy="21"/>
                  </a:xfrm>
                  <a:custGeom>
                    <a:avLst/>
                    <a:gdLst>
                      <a:gd name="T0" fmla="*/ 33 w 34"/>
                      <a:gd name="T1" fmla="*/ 13 h 21"/>
                      <a:gd name="T2" fmla="*/ 25 w 34"/>
                      <a:gd name="T3" fmla="*/ 6 h 21"/>
                      <a:gd name="T4" fmla="*/ 8 w 34"/>
                      <a:gd name="T5" fmla="*/ 0 h 21"/>
                      <a:gd name="T6" fmla="*/ 0 w 34"/>
                      <a:gd name="T7" fmla="*/ 0 h 21"/>
                      <a:gd name="T8" fmla="*/ 0 w 34"/>
                      <a:gd name="T9" fmla="*/ 6 h 21"/>
                      <a:gd name="T10" fmla="*/ 8 w 34"/>
                      <a:gd name="T11" fmla="*/ 13 h 21"/>
                      <a:gd name="T12" fmla="*/ 25 w 34"/>
                      <a:gd name="T13" fmla="*/ 20 h 21"/>
                      <a:gd name="T14" fmla="*/ 33 w 34"/>
                      <a:gd name="T15" fmla="*/ 20 h 2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21"/>
                      <a:gd name="T26" fmla="*/ 34 w 34"/>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21">
                        <a:moveTo>
                          <a:pt x="33" y="13"/>
                        </a:moveTo>
                        <a:lnTo>
                          <a:pt x="25" y="6"/>
                        </a:lnTo>
                        <a:lnTo>
                          <a:pt x="8" y="0"/>
                        </a:lnTo>
                        <a:lnTo>
                          <a:pt x="0" y="0"/>
                        </a:lnTo>
                        <a:lnTo>
                          <a:pt x="0" y="6"/>
                        </a:lnTo>
                        <a:lnTo>
                          <a:pt x="8" y="13"/>
                        </a:lnTo>
                        <a:lnTo>
                          <a:pt x="25" y="20"/>
                        </a:lnTo>
                        <a:lnTo>
                          <a:pt x="33" y="2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979" name="Line 195"/>
                  <p:cNvSpPr>
                    <a:spLocks noChangeShapeType="1"/>
                  </p:cNvSpPr>
                  <p:nvPr/>
                </p:nvSpPr>
                <p:spPr bwMode="auto">
                  <a:xfrm flipH="1" flipV="1">
                    <a:off x="4707" y="388"/>
                    <a:ext cx="81" cy="81"/>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972" name="Group 196"/>
                <p:cNvGrpSpPr>
                  <a:grpSpLocks/>
                </p:cNvGrpSpPr>
                <p:nvPr/>
              </p:nvGrpSpPr>
              <p:grpSpPr bwMode="auto">
                <a:xfrm>
                  <a:off x="4692" y="374"/>
                  <a:ext cx="113" cy="96"/>
                  <a:chOff x="4692" y="374"/>
                  <a:chExt cx="113" cy="96"/>
                </a:xfrm>
              </p:grpSpPr>
              <p:sp>
                <p:nvSpPr>
                  <p:cNvPr id="976" name="Freeform 197"/>
                  <p:cNvSpPr>
                    <a:spLocks/>
                  </p:cNvSpPr>
                  <p:nvPr/>
                </p:nvSpPr>
                <p:spPr bwMode="auto">
                  <a:xfrm>
                    <a:off x="4771" y="448"/>
                    <a:ext cx="34" cy="22"/>
                  </a:xfrm>
                  <a:custGeom>
                    <a:avLst/>
                    <a:gdLst>
                      <a:gd name="T0" fmla="*/ 33 w 34"/>
                      <a:gd name="T1" fmla="*/ 14 h 22"/>
                      <a:gd name="T2" fmla="*/ 25 w 34"/>
                      <a:gd name="T3" fmla="*/ 6 h 22"/>
                      <a:gd name="T4" fmla="*/ 8 w 34"/>
                      <a:gd name="T5" fmla="*/ 0 h 22"/>
                      <a:gd name="T6" fmla="*/ 0 w 34"/>
                      <a:gd name="T7" fmla="*/ 0 h 22"/>
                      <a:gd name="T8" fmla="*/ 0 w 34"/>
                      <a:gd name="T9" fmla="*/ 6 h 22"/>
                      <a:gd name="T10" fmla="*/ 8 w 34"/>
                      <a:gd name="T11" fmla="*/ 14 h 22"/>
                      <a:gd name="T12" fmla="*/ 25 w 34"/>
                      <a:gd name="T13" fmla="*/ 21 h 22"/>
                      <a:gd name="T14" fmla="*/ 33 w 34"/>
                      <a:gd name="T15" fmla="*/ 21 h 22"/>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22"/>
                      <a:gd name="T26" fmla="*/ 34 w 34"/>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22">
                        <a:moveTo>
                          <a:pt x="33" y="14"/>
                        </a:moveTo>
                        <a:lnTo>
                          <a:pt x="25" y="6"/>
                        </a:lnTo>
                        <a:lnTo>
                          <a:pt x="8" y="0"/>
                        </a:lnTo>
                        <a:lnTo>
                          <a:pt x="0" y="0"/>
                        </a:lnTo>
                        <a:lnTo>
                          <a:pt x="0" y="6"/>
                        </a:lnTo>
                        <a:lnTo>
                          <a:pt x="8" y="14"/>
                        </a:lnTo>
                        <a:lnTo>
                          <a:pt x="25" y="21"/>
                        </a:lnTo>
                        <a:lnTo>
                          <a:pt x="33" y="21"/>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977" name="Line 198"/>
                  <p:cNvSpPr>
                    <a:spLocks noChangeShapeType="1"/>
                  </p:cNvSpPr>
                  <p:nvPr/>
                </p:nvSpPr>
                <p:spPr bwMode="auto">
                  <a:xfrm flipH="1" flipV="1">
                    <a:off x="4692" y="374"/>
                    <a:ext cx="89" cy="81"/>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973" name="Group 199"/>
                <p:cNvGrpSpPr>
                  <a:grpSpLocks/>
                </p:cNvGrpSpPr>
                <p:nvPr/>
              </p:nvGrpSpPr>
              <p:grpSpPr bwMode="auto">
                <a:xfrm>
                  <a:off x="4699" y="342"/>
                  <a:ext cx="90" cy="99"/>
                  <a:chOff x="4699" y="342"/>
                  <a:chExt cx="90" cy="99"/>
                </a:xfrm>
              </p:grpSpPr>
              <p:sp>
                <p:nvSpPr>
                  <p:cNvPr id="974" name="Freeform 200"/>
                  <p:cNvSpPr>
                    <a:spLocks/>
                  </p:cNvSpPr>
                  <p:nvPr/>
                </p:nvSpPr>
                <p:spPr bwMode="auto">
                  <a:xfrm>
                    <a:off x="4764" y="420"/>
                    <a:ext cx="25" cy="21"/>
                  </a:xfrm>
                  <a:custGeom>
                    <a:avLst/>
                    <a:gdLst>
                      <a:gd name="T0" fmla="*/ 15 w 25"/>
                      <a:gd name="T1" fmla="*/ 13 h 21"/>
                      <a:gd name="T2" fmla="*/ 7 w 25"/>
                      <a:gd name="T3" fmla="*/ 6 h 21"/>
                      <a:gd name="T4" fmla="*/ 7 w 25"/>
                      <a:gd name="T5" fmla="*/ 0 h 21"/>
                      <a:gd name="T6" fmla="*/ 0 w 25"/>
                      <a:gd name="T7" fmla="*/ 0 h 21"/>
                      <a:gd name="T8" fmla="*/ 7 w 25"/>
                      <a:gd name="T9" fmla="*/ 0 h 21"/>
                      <a:gd name="T10" fmla="*/ 7 w 25"/>
                      <a:gd name="T11" fmla="*/ 6 h 21"/>
                      <a:gd name="T12" fmla="*/ 15 w 25"/>
                      <a:gd name="T13" fmla="*/ 13 h 21"/>
                      <a:gd name="T14" fmla="*/ 24 w 25"/>
                      <a:gd name="T15" fmla="*/ 20 h 21"/>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1"/>
                      <a:gd name="T26" fmla="*/ 25 w 2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1">
                        <a:moveTo>
                          <a:pt x="15" y="13"/>
                        </a:moveTo>
                        <a:lnTo>
                          <a:pt x="7" y="6"/>
                        </a:lnTo>
                        <a:lnTo>
                          <a:pt x="7" y="0"/>
                        </a:lnTo>
                        <a:lnTo>
                          <a:pt x="0" y="0"/>
                        </a:lnTo>
                        <a:lnTo>
                          <a:pt x="7" y="0"/>
                        </a:lnTo>
                        <a:lnTo>
                          <a:pt x="7" y="6"/>
                        </a:lnTo>
                        <a:lnTo>
                          <a:pt x="15" y="13"/>
                        </a:lnTo>
                        <a:lnTo>
                          <a:pt x="24" y="2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975" name="Line 201"/>
                  <p:cNvSpPr>
                    <a:spLocks noChangeShapeType="1"/>
                  </p:cNvSpPr>
                  <p:nvPr/>
                </p:nvSpPr>
                <p:spPr bwMode="auto">
                  <a:xfrm flipH="1" flipV="1">
                    <a:off x="4699" y="342"/>
                    <a:ext cx="72" cy="87"/>
                  </a:xfrm>
                  <a:prstGeom prst="line">
                    <a:avLst/>
                  </a:prstGeom>
                  <a:noFill/>
                  <a:ln w="12700">
                    <a:solidFill>
                      <a:srgbClr val="669900"/>
                    </a:solidFill>
                    <a:round/>
                    <a:headEnd type="none" w="sm" len="sm"/>
                    <a:tailEnd type="none" w="sm" len="sm"/>
                  </a:ln>
                </p:spPr>
                <p:txBody>
                  <a:bodyPr wrap="none" anchor="ctr"/>
                  <a:lstStyle/>
                  <a:p>
                    <a:endParaRPr lang="es-AR"/>
                  </a:p>
                </p:txBody>
              </p:sp>
            </p:grpSp>
          </p:grpSp>
          <p:sp>
            <p:nvSpPr>
              <p:cNvPr id="95" name="Line 202"/>
              <p:cNvSpPr>
                <a:spLocks noChangeShapeType="1"/>
              </p:cNvSpPr>
              <p:nvPr/>
            </p:nvSpPr>
            <p:spPr bwMode="auto">
              <a:xfrm>
                <a:off x="4296" y="1095"/>
                <a:ext cx="18" cy="0"/>
              </a:xfrm>
              <a:prstGeom prst="line">
                <a:avLst/>
              </a:prstGeom>
              <a:noFill/>
              <a:ln w="12700">
                <a:solidFill>
                  <a:schemeClr val="accent1"/>
                </a:solidFill>
                <a:round/>
                <a:headEnd type="none" w="sm" len="sm"/>
                <a:tailEnd type="none" w="sm" len="sm"/>
              </a:ln>
            </p:spPr>
            <p:txBody>
              <a:bodyPr wrap="none" anchor="ctr"/>
              <a:lstStyle/>
              <a:p>
                <a:endParaRPr lang="es-AR"/>
              </a:p>
            </p:txBody>
          </p:sp>
          <p:sp>
            <p:nvSpPr>
              <p:cNvPr id="96" name="Line 203"/>
              <p:cNvSpPr>
                <a:spLocks noChangeShapeType="1"/>
              </p:cNvSpPr>
              <p:nvPr/>
            </p:nvSpPr>
            <p:spPr bwMode="auto">
              <a:xfrm flipV="1">
                <a:off x="4639" y="892"/>
                <a:ext cx="54" cy="649"/>
              </a:xfrm>
              <a:prstGeom prst="line">
                <a:avLst/>
              </a:prstGeom>
              <a:noFill/>
              <a:ln w="25400">
                <a:solidFill>
                  <a:srgbClr val="669900"/>
                </a:solidFill>
                <a:round/>
                <a:headEnd type="none" w="sm" len="sm"/>
                <a:tailEnd type="none" w="sm" len="sm"/>
              </a:ln>
            </p:spPr>
            <p:txBody>
              <a:bodyPr wrap="none" anchor="ctr"/>
              <a:lstStyle/>
              <a:p>
                <a:endParaRPr lang="es-AR"/>
              </a:p>
            </p:txBody>
          </p:sp>
          <p:sp>
            <p:nvSpPr>
              <p:cNvPr id="97" name="Freeform 204"/>
              <p:cNvSpPr>
                <a:spLocks/>
              </p:cNvSpPr>
              <p:nvPr/>
            </p:nvSpPr>
            <p:spPr bwMode="auto">
              <a:xfrm>
                <a:off x="4357" y="1497"/>
                <a:ext cx="284" cy="31"/>
              </a:xfrm>
              <a:custGeom>
                <a:avLst/>
                <a:gdLst>
                  <a:gd name="T0" fmla="*/ 283 w 301"/>
                  <a:gd name="T1" fmla="*/ 30 h 35"/>
                  <a:gd name="T2" fmla="*/ 260 w 301"/>
                  <a:gd name="T3" fmla="*/ 24 h 35"/>
                  <a:gd name="T4" fmla="*/ 244 w 301"/>
                  <a:gd name="T5" fmla="*/ 24 h 35"/>
                  <a:gd name="T6" fmla="*/ 221 w 301"/>
                  <a:gd name="T7" fmla="*/ 19 h 35"/>
                  <a:gd name="T8" fmla="*/ 198 w 301"/>
                  <a:gd name="T9" fmla="*/ 19 h 35"/>
                  <a:gd name="T10" fmla="*/ 168 w 301"/>
                  <a:gd name="T11" fmla="*/ 12 h 35"/>
                  <a:gd name="T12" fmla="*/ 152 w 301"/>
                  <a:gd name="T13" fmla="*/ 12 h 35"/>
                  <a:gd name="T14" fmla="*/ 114 w 301"/>
                  <a:gd name="T15" fmla="*/ 6 h 35"/>
                  <a:gd name="T16" fmla="*/ 99 w 301"/>
                  <a:gd name="T17" fmla="*/ 6 h 35"/>
                  <a:gd name="T18" fmla="*/ 84 w 301"/>
                  <a:gd name="T19" fmla="*/ 6 h 35"/>
                  <a:gd name="T20" fmla="*/ 53 w 301"/>
                  <a:gd name="T21" fmla="*/ 0 h 35"/>
                  <a:gd name="T22" fmla="*/ 30 w 301"/>
                  <a:gd name="T23" fmla="*/ 0 h 35"/>
                  <a:gd name="T24" fmla="*/ 15 w 301"/>
                  <a:gd name="T25" fmla="*/ 0 h 35"/>
                  <a:gd name="T26" fmla="*/ 7 w 301"/>
                  <a:gd name="T27" fmla="*/ 0 h 35"/>
                  <a:gd name="T28" fmla="*/ 0 w 301"/>
                  <a:gd name="T29" fmla="*/ 0 h 35"/>
                  <a:gd name="T30" fmla="*/ 7 w 301"/>
                  <a:gd name="T31" fmla="*/ 0 h 35"/>
                  <a:gd name="T32" fmla="*/ 15 w 301"/>
                  <a:gd name="T33" fmla="*/ 0 h 35"/>
                  <a:gd name="T34" fmla="*/ 38 w 301"/>
                  <a:gd name="T35" fmla="*/ 6 h 35"/>
                  <a:gd name="T36" fmla="*/ 92 w 301"/>
                  <a:gd name="T37" fmla="*/ 12 h 35"/>
                  <a:gd name="T38" fmla="*/ 114 w 301"/>
                  <a:gd name="T39" fmla="*/ 12 h 35"/>
                  <a:gd name="T40" fmla="*/ 122 w 301"/>
                  <a:gd name="T41" fmla="*/ 12 h 35"/>
                  <a:gd name="T42" fmla="*/ 160 w 301"/>
                  <a:gd name="T43" fmla="*/ 19 h 35"/>
                  <a:gd name="T44" fmla="*/ 198 w 301"/>
                  <a:gd name="T45" fmla="*/ 24 h 35"/>
                  <a:gd name="T46" fmla="*/ 237 w 301"/>
                  <a:gd name="T47" fmla="*/ 30 h 35"/>
                  <a:gd name="T48" fmla="*/ 260 w 301"/>
                  <a:gd name="T49" fmla="*/ 30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1"/>
                  <a:gd name="T76" fmla="*/ 0 h 35"/>
                  <a:gd name="T77" fmla="*/ 301 w 301"/>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1" h="35">
                    <a:moveTo>
                      <a:pt x="300" y="34"/>
                    </a:moveTo>
                    <a:lnTo>
                      <a:pt x="276" y="27"/>
                    </a:lnTo>
                    <a:lnTo>
                      <a:pt x="259" y="27"/>
                    </a:lnTo>
                    <a:lnTo>
                      <a:pt x="234" y="21"/>
                    </a:lnTo>
                    <a:lnTo>
                      <a:pt x="210" y="21"/>
                    </a:lnTo>
                    <a:lnTo>
                      <a:pt x="178" y="13"/>
                    </a:lnTo>
                    <a:lnTo>
                      <a:pt x="161" y="13"/>
                    </a:lnTo>
                    <a:lnTo>
                      <a:pt x="121" y="7"/>
                    </a:lnTo>
                    <a:lnTo>
                      <a:pt x="105" y="7"/>
                    </a:lnTo>
                    <a:lnTo>
                      <a:pt x="89" y="7"/>
                    </a:lnTo>
                    <a:lnTo>
                      <a:pt x="56" y="0"/>
                    </a:lnTo>
                    <a:lnTo>
                      <a:pt x="32" y="0"/>
                    </a:lnTo>
                    <a:lnTo>
                      <a:pt x="16" y="0"/>
                    </a:lnTo>
                    <a:lnTo>
                      <a:pt x="7" y="0"/>
                    </a:lnTo>
                    <a:lnTo>
                      <a:pt x="0" y="0"/>
                    </a:lnTo>
                    <a:lnTo>
                      <a:pt x="7" y="0"/>
                    </a:lnTo>
                    <a:lnTo>
                      <a:pt x="16" y="0"/>
                    </a:lnTo>
                    <a:lnTo>
                      <a:pt x="40" y="7"/>
                    </a:lnTo>
                    <a:lnTo>
                      <a:pt x="97" y="13"/>
                    </a:lnTo>
                    <a:lnTo>
                      <a:pt x="121" y="13"/>
                    </a:lnTo>
                    <a:lnTo>
                      <a:pt x="129" y="13"/>
                    </a:lnTo>
                    <a:lnTo>
                      <a:pt x="170" y="21"/>
                    </a:lnTo>
                    <a:lnTo>
                      <a:pt x="210" y="27"/>
                    </a:lnTo>
                    <a:lnTo>
                      <a:pt x="251" y="34"/>
                    </a:lnTo>
                    <a:lnTo>
                      <a:pt x="276" y="34"/>
                    </a:lnTo>
                  </a:path>
                </a:pathLst>
              </a:custGeom>
              <a:solidFill>
                <a:schemeClr val="tx1"/>
              </a:solidFill>
              <a:ln w="12700" cap="rnd">
                <a:solidFill>
                  <a:srgbClr val="CCCC00"/>
                </a:solidFill>
                <a:round/>
                <a:headEnd type="none" w="sm" len="sm"/>
                <a:tailEnd type="none" w="sm" len="sm"/>
              </a:ln>
            </p:spPr>
            <p:txBody>
              <a:bodyPr/>
              <a:lstStyle/>
              <a:p>
                <a:endParaRPr lang="es-AR"/>
              </a:p>
            </p:txBody>
          </p:sp>
          <p:sp>
            <p:nvSpPr>
              <p:cNvPr id="98" name="Freeform 205"/>
              <p:cNvSpPr>
                <a:spLocks/>
              </p:cNvSpPr>
              <p:nvPr/>
            </p:nvSpPr>
            <p:spPr bwMode="auto">
              <a:xfrm>
                <a:off x="4640" y="1393"/>
                <a:ext cx="259" cy="135"/>
              </a:xfrm>
              <a:custGeom>
                <a:avLst/>
                <a:gdLst>
                  <a:gd name="T0" fmla="*/ 0 w 274"/>
                  <a:gd name="T1" fmla="*/ 0 h 150"/>
                  <a:gd name="T2" fmla="*/ 8 w 274"/>
                  <a:gd name="T3" fmla="*/ 24 h 150"/>
                  <a:gd name="T4" fmla="*/ 15 w 274"/>
                  <a:gd name="T5" fmla="*/ 55 h 150"/>
                  <a:gd name="T6" fmla="*/ 30 w 274"/>
                  <a:gd name="T7" fmla="*/ 79 h 150"/>
                  <a:gd name="T8" fmla="*/ 54 w 274"/>
                  <a:gd name="T9" fmla="*/ 103 h 150"/>
                  <a:gd name="T10" fmla="*/ 61 w 274"/>
                  <a:gd name="T11" fmla="*/ 110 h 150"/>
                  <a:gd name="T12" fmla="*/ 68 w 274"/>
                  <a:gd name="T13" fmla="*/ 116 h 150"/>
                  <a:gd name="T14" fmla="*/ 92 w 274"/>
                  <a:gd name="T15" fmla="*/ 128 h 150"/>
                  <a:gd name="T16" fmla="*/ 107 w 274"/>
                  <a:gd name="T17" fmla="*/ 134 h 150"/>
                  <a:gd name="T18" fmla="*/ 114 w 274"/>
                  <a:gd name="T19" fmla="*/ 134 h 150"/>
                  <a:gd name="T20" fmla="*/ 121 w 274"/>
                  <a:gd name="T21" fmla="*/ 134 h 150"/>
                  <a:gd name="T22" fmla="*/ 130 w 274"/>
                  <a:gd name="T23" fmla="*/ 134 h 150"/>
                  <a:gd name="T24" fmla="*/ 151 w 274"/>
                  <a:gd name="T25" fmla="*/ 134 h 150"/>
                  <a:gd name="T26" fmla="*/ 160 w 274"/>
                  <a:gd name="T27" fmla="*/ 134 h 150"/>
                  <a:gd name="T28" fmla="*/ 175 w 274"/>
                  <a:gd name="T29" fmla="*/ 128 h 150"/>
                  <a:gd name="T30" fmla="*/ 190 w 274"/>
                  <a:gd name="T31" fmla="*/ 122 h 150"/>
                  <a:gd name="T32" fmla="*/ 204 w 274"/>
                  <a:gd name="T33" fmla="*/ 116 h 150"/>
                  <a:gd name="T34" fmla="*/ 219 w 274"/>
                  <a:gd name="T35" fmla="*/ 110 h 150"/>
                  <a:gd name="T36" fmla="*/ 228 w 274"/>
                  <a:gd name="T37" fmla="*/ 110 h 150"/>
                  <a:gd name="T38" fmla="*/ 235 w 274"/>
                  <a:gd name="T39" fmla="*/ 110 h 150"/>
                  <a:gd name="T40" fmla="*/ 243 w 274"/>
                  <a:gd name="T41" fmla="*/ 110 h 150"/>
                  <a:gd name="T42" fmla="*/ 250 w 274"/>
                  <a:gd name="T43" fmla="*/ 110 h 150"/>
                  <a:gd name="T44" fmla="*/ 258 w 274"/>
                  <a:gd name="T45" fmla="*/ 110 h 150"/>
                  <a:gd name="T46" fmla="*/ 243 w 274"/>
                  <a:gd name="T47" fmla="*/ 122 h 150"/>
                  <a:gd name="T48" fmla="*/ 228 w 274"/>
                  <a:gd name="T49" fmla="*/ 128 h 150"/>
                  <a:gd name="T50" fmla="*/ 198 w 274"/>
                  <a:gd name="T51" fmla="*/ 134 h 150"/>
                  <a:gd name="T52" fmla="*/ 181 w 274"/>
                  <a:gd name="T53" fmla="*/ 134 h 150"/>
                  <a:gd name="T54" fmla="*/ 175 w 274"/>
                  <a:gd name="T55" fmla="*/ 134 h 150"/>
                  <a:gd name="T56" fmla="*/ 151 w 274"/>
                  <a:gd name="T57" fmla="*/ 134 h 150"/>
                  <a:gd name="T58" fmla="*/ 130 w 274"/>
                  <a:gd name="T59" fmla="*/ 128 h 150"/>
                  <a:gd name="T60" fmla="*/ 107 w 274"/>
                  <a:gd name="T61" fmla="*/ 116 h 150"/>
                  <a:gd name="T62" fmla="*/ 92 w 274"/>
                  <a:gd name="T63" fmla="*/ 103 h 150"/>
                  <a:gd name="T64" fmla="*/ 77 w 274"/>
                  <a:gd name="T65" fmla="*/ 92 h 150"/>
                  <a:gd name="T66" fmla="*/ 45 w 274"/>
                  <a:gd name="T67" fmla="*/ 67 h 150"/>
                  <a:gd name="T68" fmla="*/ 30 w 274"/>
                  <a:gd name="T69" fmla="*/ 55 h 150"/>
                  <a:gd name="T70" fmla="*/ 23 w 274"/>
                  <a:gd name="T71" fmla="*/ 49 h 150"/>
                  <a:gd name="T72" fmla="*/ 15 w 274"/>
                  <a:gd name="T73" fmla="*/ 37 h 150"/>
                  <a:gd name="T74" fmla="*/ 8 w 274"/>
                  <a:gd name="T75" fmla="*/ 24 h 150"/>
                  <a:gd name="T76" fmla="*/ 0 w 274"/>
                  <a:gd name="T77" fmla="*/ 6 h 150"/>
                  <a:gd name="T78" fmla="*/ 0 w 274"/>
                  <a:gd name="T79" fmla="*/ 0 h 1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4"/>
                  <a:gd name="T121" fmla="*/ 0 h 150"/>
                  <a:gd name="T122" fmla="*/ 274 w 274"/>
                  <a:gd name="T123" fmla="*/ 150 h 1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4" h="150">
                    <a:moveTo>
                      <a:pt x="0" y="0"/>
                    </a:moveTo>
                    <a:lnTo>
                      <a:pt x="8" y="27"/>
                    </a:lnTo>
                    <a:lnTo>
                      <a:pt x="16" y="61"/>
                    </a:lnTo>
                    <a:lnTo>
                      <a:pt x="32" y="88"/>
                    </a:lnTo>
                    <a:lnTo>
                      <a:pt x="57" y="115"/>
                    </a:lnTo>
                    <a:lnTo>
                      <a:pt x="65" y="122"/>
                    </a:lnTo>
                    <a:lnTo>
                      <a:pt x="72" y="129"/>
                    </a:lnTo>
                    <a:lnTo>
                      <a:pt x="97" y="142"/>
                    </a:lnTo>
                    <a:lnTo>
                      <a:pt x="113" y="149"/>
                    </a:lnTo>
                    <a:lnTo>
                      <a:pt x="121" y="149"/>
                    </a:lnTo>
                    <a:lnTo>
                      <a:pt x="128" y="149"/>
                    </a:lnTo>
                    <a:lnTo>
                      <a:pt x="137" y="149"/>
                    </a:lnTo>
                    <a:lnTo>
                      <a:pt x="160" y="149"/>
                    </a:lnTo>
                    <a:lnTo>
                      <a:pt x="169" y="149"/>
                    </a:lnTo>
                    <a:lnTo>
                      <a:pt x="185" y="142"/>
                    </a:lnTo>
                    <a:lnTo>
                      <a:pt x="201" y="135"/>
                    </a:lnTo>
                    <a:lnTo>
                      <a:pt x="216" y="129"/>
                    </a:lnTo>
                    <a:lnTo>
                      <a:pt x="232" y="122"/>
                    </a:lnTo>
                    <a:lnTo>
                      <a:pt x="241" y="122"/>
                    </a:lnTo>
                    <a:lnTo>
                      <a:pt x="249" y="122"/>
                    </a:lnTo>
                    <a:lnTo>
                      <a:pt x="257" y="122"/>
                    </a:lnTo>
                    <a:lnTo>
                      <a:pt x="265" y="122"/>
                    </a:lnTo>
                    <a:lnTo>
                      <a:pt x="273" y="122"/>
                    </a:lnTo>
                    <a:lnTo>
                      <a:pt x="257" y="135"/>
                    </a:lnTo>
                    <a:lnTo>
                      <a:pt x="241" y="142"/>
                    </a:lnTo>
                    <a:lnTo>
                      <a:pt x="209" y="149"/>
                    </a:lnTo>
                    <a:lnTo>
                      <a:pt x="192" y="149"/>
                    </a:lnTo>
                    <a:lnTo>
                      <a:pt x="185" y="149"/>
                    </a:lnTo>
                    <a:lnTo>
                      <a:pt x="160" y="149"/>
                    </a:lnTo>
                    <a:lnTo>
                      <a:pt x="137" y="142"/>
                    </a:lnTo>
                    <a:lnTo>
                      <a:pt x="113" y="129"/>
                    </a:lnTo>
                    <a:lnTo>
                      <a:pt x="97" y="115"/>
                    </a:lnTo>
                    <a:lnTo>
                      <a:pt x="81" y="102"/>
                    </a:lnTo>
                    <a:lnTo>
                      <a:pt x="48" y="74"/>
                    </a:lnTo>
                    <a:lnTo>
                      <a:pt x="32" y="61"/>
                    </a:lnTo>
                    <a:lnTo>
                      <a:pt x="24" y="54"/>
                    </a:lnTo>
                    <a:lnTo>
                      <a:pt x="16" y="41"/>
                    </a:lnTo>
                    <a:lnTo>
                      <a:pt x="8" y="27"/>
                    </a:lnTo>
                    <a:lnTo>
                      <a:pt x="0" y="7"/>
                    </a:lnTo>
                    <a:lnTo>
                      <a:pt x="0" y="0"/>
                    </a:lnTo>
                  </a:path>
                </a:pathLst>
              </a:custGeom>
              <a:solidFill>
                <a:srgbClr val="669900"/>
              </a:solidFill>
              <a:ln w="12700" cap="rnd">
                <a:solidFill>
                  <a:srgbClr val="669900"/>
                </a:solidFill>
                <a:round/>
                <a:headEnd/>
                <a:tailEnd/>
              </a:ln>
            </p:spPr>
            <p:txBody>
              <a:bodyPr/>
              <a:lstStyle/>
              <a:p>
                <a:endParaRPr lang="es-AR"/>
              </a:p>
            </p:txBody>
          </p:sp>
          <p:sp>
            <p:nvSpPr>
              <p:cNvPr id="99" name="Freeform 206"/>
              <p:cNvSpPr>
                <a:spLocks/>
              </p:cNvSpPr>
              <p:nvPr/>
            </p:nvSpPr>
            <p:spPr bwMode="auto">
              <a:xfrm>
                <a:off x="4326" y="1168"/>
                <a:ext cx="338" cy="93"/>
              </a:xfrm>
              <a:custGeom>
                <a:avLst/>
                <a:gdLst>
                  <a:gd name="T0" fmla="*/ 337 w 358"/>
                  <a:gd name="T1" fmla="*/ 6 h 103"/>
                  <a:gd name="T2" fmla="*/ 330 w 358"/>
                  <a:gd name="T3" fmla="*/ 13 h 103"/>
                  <a:gd name="T4" fmla="*/ 314 w 358"/>
                  <a:gd name="T5" fmla="*/ 24 h 103"/>
                  <a:gd name="T6" fmla="*/ 298 w 358"/>
                  <a:gd name="T7" fmla="*/ 37 h 103"/>
                  <a:gd name="T8" fmla="*/ 268 w 358"/>
                  <a:gd name="T9" fmla="*/ 49 h 103"/>
                  <a:gd name="T10" fmla="*/ 260 w 358"/>
                  <a:gd name="T11" fmla="*/ 49 h 103"/>
                  <a:gd name="T12" fmla="*/ 237 w 358"/>
                  <a:gd name="T13" fmla="*/ 55 h 103"/>
                  <a:gd name="T14" fmla="*/ 183 w 358"/>
                  <a:gd name="T15" fmla="*/ 67 h 103"/>
                  <a:gd name="T16" fmla="*/ 153 w 358"/>
                  <a:gd name="T17" fmla="*/ 67 h 103"/>
                  <a:gd name="T18" fmla="*/ 122 w 358"/>
                  <a:gd name="T19" fmla="*/ 74 h 103"/>
                  <a:gd name="T20" fmla="*/ 68 w 358"/>
                  <a:gd name="T21" fmla="*/ 79 h 103"/>
                  <a:gd name="T22" fmla="*/ 38 w 358"/>
                  <a:gd name="T23" fmla="*/ 86 h 103"/>
                  <a:gd name="T24" fmla="*/ 30 w 358"/>
                  <a:gd name="T25" fmla="*/ 86 h 103"/>
                  <a:gd name="T26" fmla="*/ 15 w 358"/>
                  <a:gd name="T27" fmla="*/ 92 h 103"/>
                  <a:gd name="T28" fmla="*/ 7 w 358"/>
                  <a:gd name="T29" fmla="*/ 92 h 103"/>
                  <a:gd name="T30" fmla="*/ 0 w 358"/>
                  <a:gd name="T31" fmla="*/ 92 h 103"/>
                  <a:gd name="T32" fmla="*/ 15 w 358"/>
                  <a:gd name="T33" fmla="*/ 92 h 103"/>
                  <a:gd name="T34" fmla="*/ 22 w 358"/>
                  <a:gd name="T35" fmla="*/ 92 h 103"/>
                  <a:gd name="T36" fmla="*/ 30 w 358"/>
                  <a:gd name="T37" fmla="*/ 92 h 103"/>
                  <a:gd name="T38" fmla="*/ 53 w 358"/>
                  <a:gd name="T39" fmla="*/ 86 h 103"/>
                  <a:gd name="T40" fmla="*/ 84 w 358"/>
                  <a:gd name="T41" fmla="*/ 79 h 103"/>
                  <a:gd name="T42" fmla="*/ 99 w 358"/>
                  <a:gd name="T43" fmla="*/ 74 h 103"/>
                  <a:gd name="T44" fmla="*/ 114 w 358"/>
                  <a:gd name="T45" fmla="*/ 67 h 103"/>
                  <a:gd name="T46" fmla="*/ 145 w 358"/>
                  <a:gd name="T47" fmla="*/ 55 h 103"/>
                  <a:gd name="T48" fmla="*/ 168 w 358"/>
                  <a:gd name="T49" fmla="*/ 49 h 103"/>
                  <a:gd name="T50" fmla="*/ 199 w 358"/>
                  <a:gd name="T51" fmla="*/ 43 h 103"/>
                  <a:gd name="T52" fmla="*/ 206 w 358"/>
                  <a:gd name="T53" fmla="*/ 43 h 103"/>
                  <a:gd name="T54" fmla="*/ 229 w 358"/>
                  <a:gd name="T55" fmla="*/ 43 h 103"/>
                  <a:gd name="T56" fmla="*/ 275 w 358"/>
                  <a:gd name="T57" fmla="*/ 31 h 103"/>
                  <a:gd name="T58" fmla="*/ 291 w 358"/>
                  <a:gd name="T59" fmla="*/ 24 h 103"/>
                  <a:gd name="T60" fmla="*/ 298 w 358"/>
                  <a:gd name="T61" fmla="*/ 24 h 103"/>
                  <a:gd name="T62" fmla="*/ 314 w 358"/>
                  <a:gd name="T63" fmla="*/ 18 h 103"/>
                  <a:gd name="T64" fmla="*/ 330 w 358"/>
                  <a:gd name="T65" fmla="*/ 13 h 103"/>
                  <a:gd name="T66" fmla="*/ 337 w 358"/>
                  <a:gd name="T67" fmla="*/ 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8"/>
                  <a:gd name="T103" fmla="*/ 0 h 103"/>
                  <a:gd name="T104" fmla="*/ 358 w 358"/>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8" h="103">
                    <a:moveTo>
                      <a:pt x="357" y="7"/>
                    </a:moveTo>
                    <a:lnTo>
                      <a:pt x="349" y="14"/>
                    </a:lnTo>
                    <a:lnTo>
                      <a:pt x="333" y="27"/>
                    </a:lnTo>
                    <a:lnTo>
                      <a:pt x="316" y="41"/>
                    </a:lnTo>
                    <a:lnTo>
                      <a:pt x="284" y="54"/>
                    </a:lnTo>
                    <a:lnTo>
                      <a:pt x="275" y="54"/>
                    </a:lnTo>
                    <a:lnTo>
                      <a:pt x="251" y="61"/>
                    </a:lnTo>
                    <a:lnTo>
                      <a:pt x="194" y="74"/>
                    </a:lnTo>
                    <a:lnTo>
                      <a:pt x="162" y="74"/>
                    </a:lnTo>
                    <a:lnTo>
                      <a:pt x="129" y="82"/>
                    </a:lnTo>
                    <a:lnTo>
                      <a:pt x="72" y="88"/>
                    </a:lnTo>
                    <a:lnTo>
                      <a:pt x="40" y="95"/>
                    </a:lnTo>
                    <a:lnTo>
                      <a:pt x="32" y="95"/>
                    </a:lnTo>
                    <a:lnTo>
                      <a:pt x="16" y="102"/>
                    </a:lnTo>
                    <a:lnTo>
                      <a:pt x="7" y="102"/>
                    </a:lnTo>
                    <a:lnTo>
                      <a:pt x="0" y="102"/>
                    </a:lnTo>
                    <a:lnTo>
                      <a:pt x="16" y="102"/>
                    </a:lnTo>
                    <a:lnTo>
                      <a:pt x="23" y="102"/>
                    </a:lnTo>
                    <a:lnTo>
                      <a:pt x="32" y="102"/>
                    </a:lnTo>
                    <a:lnTo>
                      <a:pt x="56" y="95"/>
                    </a:lnTo>
                    <a:lnTo>
                      <a:pt x="89" y="88"/>
                    </a:lnTo>
                    <a:lnTo>
                      <a:pt x="105" y="82"/>
                    </a:lnTo>
                    <a:lnTo>
                      <a:pt x="121" y="74"/>
                    </a:lnTo>
                    <a:lnTo>
                      <a:pt x="154" y="61"/>
                    </a:lnTo>
                    <a:lnTo>
                      <a:pt x="178" y="54"/>
                    </a:lnTo>
                    <a:lnTo>
                      <a:pt x="211" y="48"/>
                    </a:lnTo>
                    <a:lnTo>
                      <a:pt x="218" y="48"/>
                    </a:lnTo>
                    <a:lnTo>
                      <a:pt x="243" y="48"/>
                    </a:lnTo>
                    <a:lnTo>
                      <a:pt x="291" y="34"/>
                    </a:lnTo>
                    <a:lnTo>
                      <a:pt x="308" y="27"/>
                    </a:lnTo>
                    <a:lnTo>
                      <a:pt x="316" y="27"/>
                    </a:lnTo>
                    <a:lnTo>
                      <a:pt x="333" y="20"/>
                    </a:lnTo>
                    <a:lnTo>
                      <a:pt x="349" y="14"/>
                    </a:lnTo>
                    <a:lnTo>
                      <a:pt x="357" y="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00" name="Freeform 207"/>
              <p:cNvSpPr>
                <a:spLocks/>
              </p:cNvSpPr>
              <p:nvPr/>
            </p:nvSpPr>
            <p:spPr bwMode="auto">
              <a:xfrm>
                <a:off x="4686" y="850"/>
                <a:ext cx="397" cy="88"/>
              </a:xfrm>
              <a:custGeom>
                <a:avLst/>
                <a:gdLst>
                  <a:gd name="T0" fmla="*/ 0 w 420"/>
                  <a:gd name="T1" fmla="*/ 73 h 97"/>
                  <a:gd name="T2" fmla="*/ 23 w 420"/>
                  <a:gd name="T3" fmla="*/ 68 h 97"/>
                  <a:gd name="T4" fmla="*/ 68 w 420"/>
                  <a:gd name="T5" fmla="*/ 56 h 97"/>
                  <a:gd name="T6" fmla="*/ 106 w 420"/>
                  <a:gd name="T7" fmla="*/ 49 h 97"/>
                  <a:gd name="T8" fmla="*/ 136 w 420"/>
                  <a:gd name="T9" fmla="*/ 44 h 97"/>
                  <a:gd name="T10" fmla="*/ 151 w 420"/>
                  <a:gd name="T11" fmla="*/ 44 h 97"/>
                  <a:gd name="T12" fmla="*/ 182 w 420"/>
                  <a:gd name="T13" fmla="*/ 37 h 97"/>
                  <a:gd name="T14" fmla="*/ 235 w 420"/>
                  <a:gd name="T15" fmla="*/ 30 h 97"/>
                  <a:gd name="T16" fmla="*/ 267 w 420"/>
                  <a:gd name="T17" fmla="*/ 24 h 97"/>
                  <a:gd name="T18" fmla="*/ 282 w 420"/>
                  <a:gd name="T19" fmla="*/ 24 h 97"/>
                  <a:gd name="T20" fmla="*/ 313 w 420"/>
                  <a:gd name="T21" fmla="*/ 18 h 97"/>
                  <a:gd name="T22" fmla="*/ 327 w 420"/>
                  <a:gd name="T23" fmla="*/ 18 h 97"/>
                  <a:gd name="T24" fmla="*/ 357 w 420"/>
                  <a:gd name="T25" fmla="*/ 13 h 97"/>
                  <a:gd name="T26" fmla="*/ 366 w 420"/>
                  <a:gd name="T27" fmla="*/ 13 h 97"/>
                  <a:gd name="T28" fmla="*/ 373 w 420"/>
                  <a:gd name="T29" fmla="*/ 13 h 97"/>
                  <a:gd name="T30" fmla="*/ 388 w 420"/>
                  <a:gd name="T31" fmla="*/ 5 h 97"/>
                  <a:gd name="T32" fmla="*/ 396 w 420"/>
                  <a:gd name="T33" fmla="*/ 0 h 97"/>
                  <a:gd name="T34" fmla="*/ 388 w 420"/>
                  <a:gd name="T35" fmla="*/ 0 h 97"/>
                  <a:gd name="T36" fmla="*/ 381 w 420"/>
                  <a:gd name="T37" fmla="*/ 0 h 97"/>
                  <a:gd name="T38" fmla="*/ 357 w 420"/>
                  <a:gd name="T39" fmla="*/ 5 h 97"/>
                  <a:gd name="T40" fmla="*/ 351 w 420"/>
                  <a:gd name="T41" fmla="*/ 5 h 97"/>
                  <a:gd name="T42" fmla="*/ 342 w 420"/>
                  <a:gd name="T43" fmla="*/ 5 h 97"/>
                  <a:gd name="T44" fmla="*/ 335 w 420"/>
                  <a:gd name="T45" fmla="*/ 5 h 97"/>
                  <a:gd name="T46" fmla="*/ 327 w 420"/>
                  <a:gd name="T47" fmla="*/ 5 h 97"/>
                  <a:gd name="T48" fmla="*/ 297 w 420"/>
                  <a:gd name="T49" fmla="*/ 13 h 97"/>
                  <a:gd name="T50" fmla="*/ 282 w 420"/>
                  <a:gd name="T51" fmla="*/ 13 h 97"/>
                  <a:gd name="T52" fmla="*/ 267 w 420"/>
                  <a:gd name="T53" fmla="*/ 13 h 97"/>
                  <a:gd name="T54" fmla="*/ 235 w 420"/>
                  <a:gd name="T55" fmla="*/ 18 h 97"/>
                  <a:gd name="T56" fmla="*/ 213 w 420"/>
                  <a:gd name="T57" fmla="*/ 24 h 97"/>
                  <a:gd name="T58" fmla="*/ 205 w 420"/>
                  <a:gd name="T59" fmla="*/ 24 h 97"/>
                  <a:gd name="T60" fmla="*/ 198 w 420"/>
                  <a:gd name="T61" fmla="*/ 24 h 97"/>
                  <a:gd name="T62" fmla="*/ 175 w 420"/>
                  <a:gd name="T63" fmla="*/ 30 h 97"/>
                  <a:gd name="T64" fmla="*/ 145 w 420"/>
                  <a:gd name="T65" fmla="*/ 37 h 97"/>
                  <a:gd name="T66" fmla="*/ 129 w 420"/>
                  <a:gd name="T67" fmla="*/ 37 h 97"/>
                  <a:gd name="T68" fmla="*/ 113 w 420"/>
                  <a:gd name="T69" fmla="*/ 44 h 97"/>
                  <a:gd name="T70" fmla="*/ 92 w 420"/>
                  <a:gd name="T71" fmla="*/ 49 h 97"/>
                  <a:gd name="T72" fmla="*/ 84 w 420"/>
                  <a:gd name="T73" fmla="*/ 49 h 97"/>
                  <a:gd name="T74" fmla="*/ 68 w 420"/>
                  <a:gd name="T75" fmla="*/ 56 h 97"/>
                  <a:gd name="T76" fmla="*/ 54 w 420"/>
                  <a:gd name="T77" fmla="*/ 62 h 97"/>
                  <a:gd name="T78" fmla="*/ 15 w 420"/>
                  <a:gd name="T79" fmla="*/ 81 h 97"/>
                  <a:gd name="T80" fmla="*/ 0 w 420"/>
                  <a:gd name="T81" fmla="*/ 87 h 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0"/>
                  <a:gd name="T124" fmla="*/ 0 h 97"/>
                  <a:gd name="T125" fmla="*/ 420 w 420"/>
                  <a:gd name="T126" fmla="*/ 97 h 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0" h="97">
                    <a:moveTo>
                      <a:pt x="0" y="81"/>
                    </a:moveTo>
                    <a:lnTo>
                      <a:pt x="24" y="75"/>
                    </a:lnTo>
                    <a:lnTo>
                      <a:pt x="72" y="62"/>
                    </a:lnTo>
                    <a:lnTo>
                      <a:pt x="112" y="54"/>
                    </a:lnTo>
                    <a:lnTo>
                      <a:pt x="144" y="48"/>
                    </a:lnTo>
                    <a:lnTo>
                      <a:pt x="160" y="48"/>
                    </a:lnTo>
                    <a:lnTo>
                      <a:pt x="193" y="41"/>
                    </a:lnTo>
                    <a:lnTo>
                      <a:pt x="249" y="33"/>
                    </a:lnTo>
                    <a:lnTo>
                      <a:pt x="282" y="27"/>
                    </a:lnTo>
                    <a:lnTo>
                      <a:pt x="298" y="27"/>
                    </a:lnTo>
                    <a:lnTo>
                      <a:pt x="331" y="20"/>
                    </a:lnTo>
                    <a:lnTo>
                      <a:pt x="346" y="20"/>
                    </a:lnTo>
                    <a:lnTo>
                      <a:pt x="378" y="14"/>
                    </a:lnTo>
                    <a:lnTo>
                      <a:pt x="387" y="14"/>
                    </a:lnTo>
                    <a:lnTo>
                      <a:pt x="395" y="14"/>
                    </a:lnTo>
                    <a:lnTo>
                      <a:pt x="411" y="6"/>
                    </a:lnTo>
                    <a:lnTo>
                      <a:pt x="419" y="0"/>
                    </a:lnTo>
                    <a:lnTo>
                      <a:pt x="411" y="0"/>
                    </a:lnTo>
                    <a:lnTo>
                      <a:pt x="403" y="0"/>
                    </a:lnTo>
                    <a:lnTo>
                      <a:pt x="378" y="6"/>
                    </a:lnTo>
                    <a:lnTo>
                      <a:pt x="371" y="6"/>
                    </a:lnTo>
                    <a:lnTo>
                      <a:pt x="362" y="6"/>
                    </a:lnTo>
                    <a:lnTo>
                      <a:pt x="354" y="6"/>
                    </a:lnTo>
                    <a:lnTo>
                      <a:pt x="346" y="6"/>
                    </a:lnTo>
                    <a:lnTo>
                      <a:pt x="314" y="14"/>
                    </a:lnTo>
                    <a:lnTo>
                      <a:pt x="298" y="14"/>
                    </a:lnTo>
                    <a:lnTo>
                      <a:pt x="282" y="14"/>
                    </a:lnTo>
                    <a:lnTo>
                      <a:pt x="249" y="20"/>
                    </a:lnTo>
                    <a:lnTo>
                      <a:pt x="225" y="27"/>
                    </a:lnTo>
                    <a:lnTo>
                      <a:pt x="217" y="27"/>
                    </a:lnTo>
                    <a:lnTo>
                      <a:pt x="209" y="27"/>
                    </a:lnTo>
                    <a:lnTo>
                      <a:pt x="185" y="33"/>
                    </a:lnTo>
                    <a:lnTo>
                      <a:pt x="153" y="41"/>
                    </a:lnTo>
                    <a:lnTo>
                      <a:pt x="136" y="41"/>
                    </a:lnTo>
                    <a:lnTo>
                      <a:pt x="120" y="48"/>
                    </a:lnTo>
                    <a:lnTo>
                      <a:pt x="97" y="54"/>
                    </a:lnTo>
                    <a:lnTo>
                      <a:pt x="89" y="54"/>
                    </a:lnTo>
                    <a:lnTo>
                      <a:pt x="72" y="62"/>
                    </a:lnTo>
                    <a:lnTo>
                      <a:pt x="57" y="68"/>
                    </a:lnTo>
                    <a:lnTo>
                      <a:pt x="16" y="89"/>
                    </a:lnTo>
                    <a:lnTo>
                      <a:pt x="0" y="96"/>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01" name="Freeform 208"/>
              <p:cNvSpPr>
                <a:spLocks/>
              </p:cNvSpPr>
              <p:nvPr/>
            </p:nvSpPr>
            <p:spPr bwMode="auto">
              <a:xfrm>
                <a:off x="4580" y="717"/>
                <a:ext cx="114" cy="176"/>
              </a:xfrm>
              <a:custGeom>
                <a:avLst/>
                <a:gdLst>
                  <a:gd name="T0" fmla="*/ 0 w 121"/>
                  <a:gd name="T1" fmla="*/ 0 h 195"/>
                  <a:gd name="T2" fmla="*/ 14 w 121"/>
                  <a:gd name="T3" fmla="*/ 0 h 195"/>
                  <a:gd name="T4" fmla="*/ 38 w 121"/>
                  <a:gd name="T5" fmla="*/ 6 h 195"/>
                  <a:gd name="T6" fmla="*/ 59 w 121"/>
                  <a:gd name="T7" fmla="*/ 18 h 195"/>
                  <a:gd name="T8" fmla="*/ 75 w 121"/>
                  <a:gd name="T9" fmla="*/ 37 h 195"/>
                  <a:gd name="T10" fmla="*/ 82 w 121"/>
                  <a:gd name="T11" fmla="*/ 49 h 195"/>
                  <a:gd name="T12" fmla="*/ 90 w 121"/>
                  <a:gd name="T13" fmla="*/ 60 h 195"/>
                  <a:gd name="T14" fmla="*/ 105 w 121"/>
                  <a:gd name="T15" fmla="*/ 90 h 195"/>
                  <a:gd name="T16" fmla="*/ 113 w 121"/>
                  <a:gd name="T17" fmla="*/ 121 h 195"/>
                  <a:gd name="T18" fmla="*/ 113 w 121"/>
                  <a:gd name="T19" fmla="*/ 157 h 195"/>
                  <a:gd name="T20" fmla="*/ 113 w 121"/>
                  <a:gd name="T21" fmla="*/ 175 h 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195"/>
                  <a:gd name="T35" fmla="*/ 121 w 121"/>
                  <a:gd name="T36" fmla="*/ 195 h 1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195">
                    <a:moveTo>
                      <a:pt x="0" y="0"/>
                    </a:moveTo>
                    <a:lnTo>
                      <a:pt x="15" y="0"/>
                    </a:lnTo>
                    <a:lnTo>
                      <a:pt x="40" y="7"/>
                    </a:lnTo>
                    <a:lnTo>
                      <a:pt x="63" y="20"/>
                    </a:lnTo>
                    <a:lnTo>
                      <a:pt x="80" y="41"/>
                    </a:lnTo>
                    <a:lnTo>
                      <a:pt x="87" y="54"/>
                    </a:lnTo>
                    <a:lnTo>
                      <a:pt x="95" y="67"/>
                    </a:lnTo>
                    <a:lnTo>
                      <a:pt x="111" y="100"/>
                    </a:lnTo>
                    <a:lnTo>
                      <a:pt x="120" y="134"/>
                    </a:lnTo>
                    <a:lnTo>
                      <a:pt x="120" y="174"/>
                    </a:lnTo>
                    <a:lnTo>
                      <a:pt x="120" y="194"/>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02" name="Freeform 209"/>
              <p:cNvSpPr>
                <a:spLocks/>
              </p:cNvSpPr>
              <p:nvPr/>
            </p:nvSpPr>
            <p:spPr bwMode="auto">
              <a:xfrm>
                <a:off x="4556" y="1515"/>
                <a:ext cx="93" cy="68"/>
              </a:xfrm>
              <a:custGeom>
                <a:avLst/>
                <a:gdLst>
                  <a:gd name="T0" fmla="*/ 0 w 98"/>
                  <a:gd name="T1" fmla="*/ 67 h 75"/>
                  <a:gd name="T2" fmla="*/ 15 w 98"/>
                  <a:gd name="T3" fmla="*/ 61 h 75"/>
                  <a:gd name="T4" fmla="*/ 30 w 98"/>
                  <a:gd name="T5" fmla="*/ 54 h 75"/>
                  <a:gd name="T6" fmla="*/ 38 w 98"/>
                  <a:gd name="T7" fmla="*/ 49 h 75"/>
                  <a:gd name="T8" fmla="*/ 61 w 98"/>
                  <a:gd name="T9" fmla="*/ 37 h 75"/>
                  <a:gd name="T10" fmla="*/ 76 w 98"/>
                  <a:gd name="T11" fmla="*/ 30 h 75"/>
                  <a:gd name="T12" fmla="*/ 76 w 98"/>
                  <a:gd name="T13" fmla="*/ 24 h 75"/>
                  <a:gd name="T14" fmla="*/ 84 w 98"/>
                  <a:gd name="T15" fmla="*/ 18 h 75"/>
                  <a:gd name="T16" fmla="*/ 92 w 98"/>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75"/>
                  <a:gd name="T29" fmla="*/ 98 w 9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75">
                    <a:moveTo>
                      <a:pt x="0" y="74"/>
                    </a:moveTo>
                    <a:lnTo>
                      <a:pt x="16" y="67"/>
                    </a:lnTo>
                    <a:lnTo>
                      <a:pt x="32" y="60"/>
                    </a:lnTo>
                    <a:lnTo>
                      <a:pt x="40" y="54"/>
                    </a:lnTo>
                    <a:lnTo>
                      <a:pt x="64" y="41"/>
                    </a:lnTo>
                    <a:lnTo>
                      <a:pt x="80" y="33"/>
                    </a:lnTo>
                    <a:lnTo>
                      <a:pt x="80" y="27"/>
                    </a:lnTo>
                    <a:lnTo>
                      <a:pt x="89" y="20"/>
                    </a:lnTo>
                    <a:lnTo>
                      <a:pt x="97" y="0"/>
                    </a:lnTo>
                  </a:path>
                </a:pathLst>
              </a:custGeom>
              <a:noFill/>
              <a:ln w="25400" cap="rnd">
                <a:solidFill>
                  <a:srgbClr val="000000"/>
                </a:solidFill>
                <a:round/>
                <a:headEnd type="none" w="sm" len="sm"/>
                <a:tailEnd type="none" w="sm" len="sm"/>
              </a:ln>
            </p:spPr>
            <p:txBody>
              <a:bodyPr/>
              <a:lstStyle/>
              <a:p>
                <a:endParaRPr lang="es-AR"/>
              </a:p>
            </p:txBody>
          </p:sp>
          <p:sp>
            <p:nvSpPr>
              <p:cNvPr id="103" name="Freeform 210"/>
              <p:cNvSpPr>
                <a:spLocks/>
              </p:cNvSpPr>
              <p:nvPr/>
            </p:nvSpPr>
            <p:spPr bwMode="auto">
              <a:xfrm>
                <a:off x="4472" y="1467"/>
                <a:ext cx="85" cy="85"/>
              </a:xfrm>
              <a:custGeom>
                <a:avLst/>
                <a:gdLst>
                  <a:gd name="T0" fmla="*/ 84 w 90"/>
                  <a:gd name="T1" fmla="*/ 84 h 95"/>
                  <a:gd name="T2" fmla="*/ 77 w 90"/>
                  <a:gd name="T3" fmla="*/ 78 h 95"/>
                  <a:gd name="T4" fmla="*/ 53 w 90"/>
                  <a:gd name="T5" fmla="*/ 54 h 95"/>
                  <a:gd name="T6" fmla="*/ 38 w 90"/>
                  <a:gd name="T7" fmla="*/ 42 h 95"/>
                  <a:gd name="T8" fmla="*/ 22 w 90"/>
                  <a:gd name="T9" fmla="*/ 30 h 95"/>
                  <a:gd name="T10" fmla="*/ 15 w 90"/>
                  <a:gd name="T11" fmla="*/ 18 h 95"/>
                  <a:gd name="T12" fmla="*/ 7 w 90"/>
                  <a:gd name="T13" fmla="*/ 12 h 95"/>
                  <a:gd name="T14" fmla="*/ 0 w 90"/>
                  <a:gd name="T15" fmla="*/ 6 h 95"/>
                  <a:gd name="T16" fmla="*/ 0 w 90"/>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95"/>
                  <a:gd name="T29" fmla="*/ 90 w 90"/>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95">
                    <a:moveTo>
                      <a:pt x="89" y="94"/>
                    </a:moveTo>
                    <a:lnTo>
                      <a:pt x="81" y="87"/>
                    </a:lnTo>
                    <a:lnTo>
                      <a:pt x="56" y="60"/>
                    </a:lnTo>
                    <a:lnTo>
                      <a:pt x="40" y="47"/>
                    </a:lnTo>
                    <a:lnTo>
                      <a:pt x="23" y="34"/>
                    </a:lnTo>
                    <a:lnTo>
                      <a:pt x="16" y="20"/>
                    </a:lnTo>
                    <a:lnTo>
                      <a:pt x="7" y="13"/>
                    </a:lnTo>
                    <a:lnTo>
                      <a:pt x="0" y="7"/>
                    </a:lnTo>
                    <a:lnTo>
                      <a:pt x="0" y="0"/>
                    </a:lnTo>
                  </a:path>
                </a:pathLst>
              </a:custGeom>
              <a:solidFill>
                <a:srgbClr val="669900"/>
              </a:solidFill>
              <a:ln w="25400" cap="rnd">
                <a:solidFill>
                  <a:srgbClr val="669900"/>
                </a:solidFill>
                <a:round/>
                <a:headEnd type="none" w="sm" len="sm"/>
                <a:tailEnd type="none" w="sm" len="sm"/>
              </a:ln>
            </p:spPr>
            <p:txBody>
              <a:bodyPr/>
              <a:lstStyle/>
              <a:p>
                <a:endParaRPr lang="es-AR"/>
              </a:p>
            </p:txBody>
          </p:sp>
          <p:grpSp>
            <p:nvGrpSpPr>
              <p:cNvPr id="104" name="Group 211"/>
              <p:cNvGrpSpPr>
                <a:grpSpLocks/>
              </p:cNvGrpSpPr>
              <p:nvPr/>
            </p:nvGrpSpPr>
            <p:grpSpPr bwMode="auto">
              <a:xfrm>
                <a:off x="4564" y="270"/>
                <a:ext cx="320" cy="279"/>
                <a:chOff x="4926" y="170"/>
                <a:chExt cx="339" cy="310"/>
              </a:xfrm>
            </p:grpSpPr>
            <p:grpSp>
              <p:nvGrpSpPr>
                <p:cNvPr id="903" name="Group 212"/>
                <p:cNvGrpSpPr>
                  <a:grpSpLocks/>
                </p:cNvGrpSpPr>
                <p:nvPr/>
              </p:nvGrpSpPr>
              <p:grpSpPr bwMode="auto">
                <a:xfrm>
                  <a:off x="4926" y="170"/>
                  <a:ext cx="339" cy="310"/>
                  <a:chOff x="4926" y="170"/>
                  <a:chExt cx="339" cy="310"/>
                </a:xfrm>
              </p:grpSpPr>
              <p:sp>
                <p:nvSpPr>
                  <p:cNvPr id="907" name="Line 213"/>
                  <p:cNvSpPr>
                    <a:spLocks noChangeShapeType="1"/>
                  </p:cNvSpPr>
                  <p:nvPr/>
                </p:nvSpPr>
                <p:spPr bwMode="auto">
                  <a:xfrm flipV="1">
                    <a:off x="4943" y="293"/>
                    <a:ext cx="193" cy="187"/>
                  </a:xfrm>
                  <a:prstGeom prst="line">
                    <a:avLst/>
                  </a:prstGeom>
                  <a:noFill/>
                  <a:ln w="12700">
                    <a:solidFill>
                      <a:srgbClr val="996633"/>
                    </a:solidFill>
                    <a:round/>
                    <a:headEnd type="none" w="sm" len="sm"/>
                    <a:tailEnd type="none" w="sm" len="sm"/>
                  </a:ln>
                </p:spPr>
                <p:txBody>
                  <a:bodyPr wrap="none" anchor="ctr"/>
                  <a:lstStyle/>
                  <a:p>
                    <a:endParaRPr lang="es-AR"/>
                  </a:p>
                </p:txBody>
              </p:sp>
              <p:grpSp>
                <p:nvGrpSpPr>
                  <p:cNvPr id="908" name="Group 214"/>
                  <p:cNvGrpSpPr>
                    <a:grpSpLocks/>
                  </p:cNvGrpSpPr>
                  <p:nvPr/>
                </p:nvGrpSpPr>
                <p:grpSpPr bwMode="auto">
                  <a:xfrm>
                    <a:off x="4926" y="359"/>
                    <a:ext cx="89" cy="115"/>
                    <a:chOff x="4926" y="359"/>
                    <a:chExt cx="89" cy="115"/>
                  </a:xfrm>
                </p:grpSpPr>
                <p:sp>
                  <p:nvSpPr>
                    <p:cNvPr id="954" name="Freeform 215"/>
                    <p:cNvSpPr>
                      <a:spLocks/>
                    </p:cNvSpPr>
                    <p:nvPr/>
                  </p:nvSpPr>
                  <p:spPr bwMode="auto">
                    <a:xfrm>
                      <a:off x="4926" y="438"/>
                      <a:ext cx="43" cy="36"/>
                    </a:xfrm>
                    <a:custGeom>
                      <a:avLst/>
                      <a:gdLst>
                        <a:gd name="T0" fmla="*/ 16 w 43"/>
                        <a:gd name="T1" fmla="*/ 28 h 36"/>
                        <a:gd name="T2" fmla="*/ 25 w 43"/>
                        <a:gd name="T3" fmla="*/ 21 h 36"/>
                        <a:gd name="T4" fmla="*/ 33 w 43"/>
                        <a:gd name="T5" fmla="*/ 7 h 36"/>
                        <a:gd name="T6" fmla="*/ 42 w 43"/>
                        <a:gd name="T7" fmla="*/ 0 h 36"/>
                        <a:gd name="T8" fmla="*/ 33 w 43"/>
                        <a:gd name="T9" fmla="*/ 0 h 36"/>
                        <a:gd name="T10" fmla="*/ 25 w 43"/>
                        <a:gd name="T11" fmla="*/ 7 h 36"/>
                        <a:gd name="T12" fmla="*/ 16 w 43"/>
                        <a:gd name="T13" fmla="*/ 14 h 36"/>
                        <a:gd name="T14" fmla="*/ 8 w 43"/>
                        <a:gd name="T15" fmla="*/ 28 h 36"/>
                        <a:gd name="T16" fmla="*/ 0 w 43"/>
                        <a:gd name="T17" fmla="*/ 35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36"/>
                        <a:gd name="T29" fmla="*/ 43 w 43"/>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36">
                          <a:moveTo>
                            <a:pt x="16" y="28"/>
                          </a:moveTo>
                          <a:lnTo>
                            <a:pt x="25" y="21"/>
                          </a:lnTo>
                          <a:lnTo>
                            <a:pt x="33" y="7"/>
                          </a:lnTo>
                          <a:lnTo>
                            <a:pt x="42" y="0"/>
                          </a:lnTo>
                          <a:lnTo>
                            <a:pt x="33" y="0"/>
                          </a:lnTo>
                          <a:lnTo>
                            <a:pt x="25" y="7"/>
                          </a:lnTo>
                          <a:lnTo>
                            <a:pt x="16" y="14"/>
                          </a:lnTo>
                          <a:lnTo>
                            <a:pt x="8" y="28"/>
                          </a:lnTo>
                          <a:lnTo>
                            <a:pt x="0" y="35"/>
                          </a:lnTo>
                        </a:path>
                      </a:pathLst>
                    </a:custGeom>
                    <a:solidFill>
                      <a:srgbClr val="669900"/>
                    </a:solidFill>
                    <a:ln w="12700" cap="rnd">
                      <a:solidFill>
                        <a:srgbClr val="996633"/>
                      </a:solidFill>
                      <a:round/>
                      <a:headEnd type="none" w="sm" len="sm"/>
                      <a:tailEnd type="none" w="sm" len="sm"/>
                    </a:ln>
                  </p:spPr>
                  <p:txBody>
                    <a:bodyPr/>
                    <a:lstStyle/>
                    <a:p>
                      <a:endParaRPr lang="es-AR"/>
                    </a:p>
                  </p:txBody>
                </p:sp>
                <p:sp>
                  <p:nvSpPr>
                    <p:cNvPr id="955" name="Line 216"/>
                    <p:cNvSpPr>
                      <a:spLocks noChangeShapeType="1"/>
                    </p:cNvSpPr>
                    <p:nvPr/>
                  </p:nvSpPr>
                  <p:spPr bwMode="auto">
                    <a:xfrm flipV="1">
                      <a:off x="4951" y="359"/>
                      <a:ext cx="64" cy="87"/>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909" name="Group 217"/>
                  <p:cNvGrpSpPr>
                    <a:grpSpLocks/>
                  </p:cNvGrpSpPr>
                  <p:nvPr/>
                </p:nvGrpSpPr>
                <p:grpSpPr bwMode="auto">
                  <a:xfrm>
                    <a:off x="4959" y="331"/>
                    <a:ext cx="89" cy="123"/>
                    <a:chOff x="4959" y="331"/>
                    <a:chExt cx="89" cy="123"/>
                  </a:xfrm>
                </p:grpSpPr>
                <p:sp>
                  <p:nvSpPr>
                    <p:cNvPr id="952" name="Freeform 218"/>
                    <p:cNvSpPr>
                      <a:spLocks/>
                    </p:cNvSpPr>
                    <p:nvPr/>
                  </p:nvSpPr>
                  <p:spPr bwMode="auto">
                    <a:xfrm>
                      <a:off x="4959" y="413"/>
                      <a:ext cx="42" cy="41"/>
                    </a:xfrm>
                    <a:custGeom>
                      <a:avLst/>
                      <a:gdLst>
                        <a:gd name="T0" fmla="*/ 16 w 42"/>
                        <a:gd name="T1" fmla="*/ 33 h 41"/>
                        <a:gd name="T2" fmla="*/ 24 w 42"/>
                        <a:gd name="T3" fmla="*/ 26 h 41"/>
                        <a:gd name="T4" fmla="*/ 32 w 42"/>
                        <a:gd name="T5" fmla="*/ 13 h 41"/>
                        <a:gd name="T6" fmla="*/ 41 w 42"/>
                        <a:gd name="T7" fmla="*/ 0 h 41"/>
                        <a:gd name="T8" fmla="*/ 32 w 42"/>
                        <a:gd name="T9" fmla="*/ 0 h 41"/>
                        <a:gd name="T10" fmla="*/ 24 w 42"/>
                        <a:gd name="T11" fmla="*/ 6 h 41"/>
                        <a:gd name="T12" fmla="*/ 16 w 42"/>
                        <a:gd name="T13" fmla="*/ 13 h 41"/>
                        <a:gd name="T14" fmla="*/ 8 w 42"/>
                        <a:gd name="T15" fmla="*/ 26 h 41"/>
                        <a:gd name="T16" fmla="*/ 0 w 42"/>
                        <a:gd name="T17" fmla="*/ 4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41"/>
                        <a:gd name="T29" fmla="*/ 42 w 42"/>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41">
                          <a:moveTo>
                            <a:pt x="16" y="33"/>
                          </a:moveTo>
                          <a:lnTo>
                            <a:pt x="24" y="26"/>
                          </a:lnTo>
                          <a:lnTo>
                            <a:pt x="32" y="13"/>
                          </a:lnTo>
                          <a:lnTo>
                            <a:pt x="41" y="0"/>
                          </a:lnTo>
                          <a:lnTo>
                            <a:pt x="32" y="0"/>
                          </a:lnTo>
                          <a:lnTo>
                            <a:pt x="24" y="6"/>
                          </a:lnTo>
                          <a:lnTo>
                            <a:pt x="16" y="13"/>
                          </a:lnTo>
                          <a:lnTo>
                            <a:pt x="8" y="26"/>
                          </a:lnTo>
                          <a:lnTo>
                            <a:pt x="0" y="40"/>
                          </a:lnTo>
                        </a:path>
                      </a:pathLst>
                    </a:custGeom>
                    <a:solidFill>
                      <a:srgbClr val="669900"/>
                    </a:solidFill>
                    <a:ln w="12700" cap="rnd">
                      <a:solidFill>
                        <a:srgbClr val="996633"/>
                      </a:solidFill>
                      <a:round/>
                      <a:headEnd type="none" w="sm" len="sm"/>
                      <a:tailEnd type="none" w="sm" len="sm"/>
                    </a:ln>
                  </p:spPr>
                  <p:txBody>
                    <a:bodyPr/>
                    <a:lstStyle/>
                    <a:p>
                      <a:endParaRPr lang="es-AR"/>
                    </a:p>
                  </p:txBody>
                </p:sp>
                <p:sp>
                  <p:nvSpPr>
                    <p:cNvPr id="953" name="Line 219"/>
                    <p:cNvSpPr>
                      <a:spLocks noChangeShapeType="1"/>
                    </p:cNvSpPr>
                    <p:nvPr/>
                  </p:nvSpPr>
                  <p:spPr bwMode="auto">
                    <a:xfrm flipV="1">
                      <a:off x="4983" y="331"/>
                      <a:ext cx="65" cy="88"/>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910" name="Group 220"/>
                  <p:cNvGrpSpPr>
                    <a:grpSpLocks/>
                  </p:cNvGrpSpPr>
                  <p:nvPr/>
                </p:nvGrpSpPr>
                <p:grpSpPr bwMode="auto">
                  <a:xfrm>
                    <a:off x="4992" y="300"/>
                    <a:ext cx="80" cy="119"/>
                    <a:chOff x="4992" y="300"/>
                    <a:chExt cx="80" cy="119"/>
                  </a:xfrm>
                </p:grpSpPr>
                <p:sp>
                  <p:nvSpPr>
                    <p:cNvPr id="950" name="Freeform 221"/>
                    <p:cNvSpPr>
                      <a:spLocks/>
                    </p:cNvSpPr>
                    <p:nvPr/>
                  </p:nvSpPr>
                  <p:spPr bwMode="auto">
                    <a:xfrm>
                      <a:off x="4992" y="378"/>
                      <a:ext cx="32" cy="41"/>
                    </a:xfrm>
                    <a:custGeom>
                      <a:avLst/>
                      <a:gdLst>
                        <a:gd name="T0" fmla="*/ 14 w 32"/>
                        <a:gd name="T1" fmla="*/ 33 h 41"/>
                        <a:gd name="T2" fmla="*/ 22 w 32"/>
                        <a:gd name="T3" fmla="*/ 20 h 41"/>
                        <a:gd name="T4" fmla="*/ 31 w 32"/>
                        <a:gd name="T5" fmla="*/ 13 h 41"/>
                        <a:gd name="T6" fmla="*/ 31 w 32"/>
                        <a:gd name="T7" fmla="*/ 7 h 41"/>
                        <a:gd name="T8" fmla="*/ 31 w 32"/>
                        <a:gd name="T9" fmla="*/ 0 h 41"/>
                        <a:gd name="T10" fmla="*/ 31 w 32"/>
                        <a:gd name="T11" fmla="*/ 7 h 41"/>
                        <a:gd name="T12" fmla="*/ 22 w 32"/>
                        <a:gd name="T13" fmla="*/ 13 h 41"/>
                        <a:gd name="T14" fmla="*/ 14 w 32"/>
                        <a:gd name="T15" fmla="*/ 20 h 41"/>
                        <a:gd name="T16" fmla="*/ 7 w 32"/>
                        <a:gd name="T17" fmla="*/ 33 h 41"/>
                        <a:gd name="T18" fmla="*/ 0 w 32"/>
                        <a:gd name="T19" fmla="*/ 4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41"/>
                        <a:gd name="T32" fmla="*/ 32 w 32"/>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41">
                          <a:moveTo>
                            <a:pt x="14" y="33"/>
                          </a:moveTo>
                          <a:lnTo>
                            <a:pt x="22" y="20"/>
                          </a:lnTo>
                          <a:lnTo>
                            <a:pt x="31" y="13"/>
                          </a:lnTo>
                          <a:lnTo>
                            <a:pt x="31" y="7"/>
                          </a:lnTo>
                          <a:lnTo>
                            <a:pt x="31" y="0"/>
                          </a:lnTo>
                          <a:lnTo>
                            <a:pt x="31" y="7"/>
                          </a:lnTo>
                          <a:lnTo>
                            <a:pt x="22" y="13"/>
                          </a:lnTo>
                          <a:lnTo>
                            <a:pt x="14" y="20"/>
                          </a:lnTo>
                          <a:lnTo>
                            <a:pt x="7" y="33"/>
                          </a:lnTo>
                          <a:lnTo>
                            <a:pt x="0" y="40"/>
                          </a:lnTo>
                        </a:path>
                      </a:pathLst>
                    </a:custGeom>
                    <a:solidFill>
                      <a:srgbClr val="669900"/>
                    </a:solidFill>
                    <a:ln w="12700" cap="rnd">
                      <a:solidFill>
                        <a:srgbClr val="996633"/>
                      </a:solidFill>
                      <a:round/>
                      <a:headEnd type="none" w="sm" len="sm"/>
                      <a:tailEnd type="none" w="sm" len="sm"/>
                    </a:ln>
                  </p:spPr>
                  <p:txBody>
                    <a:bodyPr/>
                    <a:lstStyle/>
                    <a:p>
                      <a:endParaRPr lang="es-AR"/>
                    </a:p>
                  </p:txBody>
                </p:sp>
                <p:sp>
                  <p:nvSpPr>
                    <p:cNvPr id="951" name="Line 222"/>
                    <p:cNvSpPr>
                      <a:spLocks noChangeShapeType="1"/>
                    </p:cNvSpPr>
                    <p:nvPr/>
                  </p:nvSpPr>
                  <p:spPr bwMode="auto">
                    <a:xfrm flipV="1">
                      <a:off x="5008" y="300"/>
                      <a:ext cx="64" cy="86"/>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911" name="Group 223"/>
                  <p:cNvGrpSpPr>
                    <a:grpSpLocks/>
                  </p:cNvGrpSpPr>
                  <p:nvPr/>
                </p:nvGrpSpPr>
                <p:grpSpPr bwMode="auto">
                  <a:xfrm>
                    <a:off x="5015" y="272"/>
                    <a:ext cx="88" cy="115"/>
                    <a:chOff x="5015" y="272"/>
                    <a:chExt cx="88" cy="115"/>
                  </a:xfrm>
                </p:grpSpPr>
                <p:sp>
                  <p:nvSpPr>
                    <p:cNvPr id="948" name="Freeform 224"/>
                    <p:cNvSpPr>
                      <a:spLocks/>
                    </p:cNvSpPr>
                    <p:nvPr/>
                  </p:nvSpPr>
                  <p:spPr bwMode="auto">
                    <a:xfrm>
                      <a:off x="5015" y="352"/>
                      <a:ext cx="42" cy="35"/>
                    </a:xfrm>
                    <a:custGeom>
                      <a:avLst/>
                      <a:gdLst>
                        <a:gd name="T0" fmla="*/ 15 w 42"/>
                        <a:gd name="T1" fmla="*/ 27 h 35"/>
                        <a:gd name="T2" fmla="*/ 24 w 42"/>
                        <a:gd name="T3" fmla="*/ 20 h 35"/>
                        <a:gd name="T4" fmla="*/ 32 w 42"/>
                        <a:gd name="T5" fmla="*/ 6 h 35"/>
                        <a:gd name="T6" fmla="*/ 41 w 42"/>
                        <a:gd name="T7" fmla="*/ 0 h 35"/>
                        <a:gd name="T8" fmla="*/ 32 w 42"/>
                        <a:gd name="T9" fmla="*/ 0 h 35"/>
                        <a:gd name="T10" fmla="*/ 24 w 42"/>
                        <a:gd name="T11" fmla="*/ 6 h 35"/>
                        <a:gd name="T12" fmla="*/ 15 w 42"/>
                        <a:gd name="T13" fmla="*/ 13 h 35"/>
                        <a:gd name="T14" fmla="*/ 7 w 42"/>
                        <a:gd name="T15" fmla="*/ 27 h 35"/>
                        <a:gd name="T16" fmla="*/ 0 w 42"/>
                        <a:gd name="T17" fmla="*/ 34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35"/>
                        <a:gd name="T29" fmla="*/ 42 w 42"/>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35">
                          <a:moveTo>
                            <a:pt x="15" y="27"/>
                          </a:moveTo>
                          <a:lnTo>
                            <a:pt x="24" y="20"/>
                          </a:lnTo>
                          <a:lnTo>
                            <a:pt x="32" y="6"/>
                          </a:lnTo>
                          <a:lnTo>
                            <a:pt x="41" y="0"/>
                          </a:lnTo>
                          <a:lnTo>
                            <a:pt x="32" y="0"/>
                          </a:lnTo>
                          <a:lnTo>
                            <a:pt x="24" y="6"/>
                          </a:lnTo>
                          <a:lnTo>
                            <a:pt x="15" y="13"/>
                          </a:lnTo>
                          <a:lnTo>
                            <a:pt x="7" y="27"/>
                          </a:lnTo>
                          <a:lnTo>
                            <a:pt x="0" y="34"/>
                          </a:lnTo>
                        </a:path>
                      </a:pathLst>
                    </a:custGeom>
                    <a:solidFill>
                      <a:srgbClr val="669900"/>
                    </a:solidFill>
                    <a:ln w="12700" cap="rnd">
                      <a:solidFill>
                        <a:srgbClr val="996633"/>
                      </a:solidFill>
                      <a:round/>
                      <a:headEnd type="none" w="sm" len="sm"/>
                      <a:tailEnd type="none" w="sm" len="sm"/>
                    </a:ln>
                  </p:spPr>
                  <p:txBody>
                    <a:bodyPr/>
                    <a:lstStyle/>
                    <a:p>
                      <a:endParaRPr lang="es-AR"/>
                    </a:p>
                  </p:txBody>
                </p:sp>
                <p:sp>
                  <p:nvSpPr>
                    <p:cNvPr id="949" name="Line 225"/>
                    <p:cNvSpPr>
                      <a:spLocks noChangeShapeType="1"/>
                    </p:cNvSpPr>
                    <p:nvPr/>
                  </p:nvSpPr>
                  <p:spPr bwMode="auto">
                    <a:xfrm flipV="1">
                      <a:off x="5040" y="272"/>
                      <a:ext cx="63" cy="87"/>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912" name="Group 226"/>
                  <p:cNvGrpSpPr>
                    <a:grpSpLocks/>
                  </p:cNvGrpSpPr>
                  <p:nvPr/>
                </p:nvGrpSpPr>
                <p:grpSpPr bwMode="auto">
                  <a:xfrm>
                    <a:off x="5048" y="244"/>
                    <a:ext cx="80" cy="122"/>
                    <a:chOff x="5048" y="244"/>
                    <a:chExt cx="80" cy="122"/>
                  </a:xfrm>
                </p:grpSpPr>
                <p:sp>
                  <p:nvSpPr>
                    <p:cNvPr id="946" name="Freeform 227"/>
                    <p:cNvSpPr>
                      <a:spLocks/>
                    </p:cNvSpPr>
                    <p:nvPr/>
                  </p:nvSpPr>
                  <p:spPr bwMode="auto">
                    <a:xfrm>
                      <a:off x="5048" y="331"/>
                      <a:ext cx="33" cy="35"/>
                    </a:xfrm>
                    <a:custGeom>
                      <a:avLst/>
                      <a:gdLst>
                        <a:gd name="T0" fmla="*/ 7 w 33"/>
                        <a:gd name="T1" fmla="*/ 27 h 35"/>
                        <a:gd name="T2" fmla="*/ 15 w 33"/>
                        <a:gd name="T3" fmla="*/ 20 h 35"/>
                        <a:gd name="T4" fmla="*/ 23 w 33"/>
                        <a:gd name="T5" fmla="*/ 6 h 35"/>
                        <a:gd name="T6" fmla="*/ 32 w 33"/>
                        <a:gd name="T7" fmla="*/ 0 h 35"/>
                        <a:gd name="T8" fmla="*/ 23 w 33"/>
                        <a:gd name="T9" fmla="*/ 0 h 35"/>
                        <a:gd name="T10" fmla="*/ 7 w 33"/>
                        <a:gd name="T11" fmla="*/ 6 h 35"/>
                        <a:gd name="T12" fmla="*/ 0 w 33"/>
                        <a:gd name="T13" fmla="*/ 27 h 35"/>
                        <a:gd name="T14" fmla="*/ 0 w 33"/>
                        <a:gd name="T15" fmla="*/ 34 h 35"/>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5"/>
                        <a:gd name="T26" fmla="*/ 33 w 33"/>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5">
                          <a:moveTo>
                            <a:pt x="7" y="27"/>
                          </a:moveTo>
                          <a:lnTo>
                            <a:pt x="15" y="20"/>
                          </a:lnTo>
                          <a:lnTo>
                            <a:pt x="23" y="6"/>
                          </a:lnTo>
                          <a:lnTo>
                            <a:pt x="32" y="0"/>
                          </a:lnTo>
                          <a:lnTo>
                            <a:pt x="23" y="0"/>
                          </a:lnTo>
                          <a:lnTo>
                            <a:pt x="7" y="6"/>
                          </a:lnTo>
                          <a:lnTo>
                            <a:pt x="0" y="27"/>
                          </a:lnTo>
                          <a:lnTo>
                            <a:pt x="0" y="34"/>
                          </a:lnTo>
                        </a:path>
                      </a:pathLst>
                    </a:custGeom>
                    <a:solidFill>
                      <a:srgbClr val="669900"/>
                    </a:solidFill>
                    <a:ln w="12700" cap="rnd">
                      <a:solidFill>
                        <a:srgbClr val="996633"/>
                      </a:solidFill>
                      <a:round/>
                      <a:headEnd type="none" w="sm" len="sm"/>
                      <a:tailEnd type="none" w="sm" len="sm"/>
                    </a:ln>
                  </p:spPr>
                  <p:txBody>
                    <a:bodyPr/>
                    <a:lstStyle/>
                    <a:p>
                      <a:endParaRPr lang="es-AR"/>
                    </a:p>
                  </p:txBody>
                </p:sp>
                <p:sp>
                  <p:nvSpPr>
                    <p:cNvPr id="947" name="Line 228"/>
                    <p:cNvSpPr>
                      <a:spLocks noChangeShapeType="1"/>
                    </p:cNvSpPr>
                    <p:nvPr/>
                  </p:nvSpPr>
                  <p:spPr bwMode="auto">
                    <a:xfrm flipV="1">
                      <a:off x="5064" y="244"/>
                      <a:ext cx="64" cy="87"/>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913" name="Group 229"/>
                  <p:cNvGrpSpPr>
                    <a:grpSpLocks/>
                  </p:cNvGrpSpPr>
                  <p:nvPr/>
                </p:nvGrpSpPr>
                <p:grpSpPr bwMode="auto">
                  <a:xfrm>
                    <a:off x="5072" y="217"/>
                    <a:ext cx="89" cy="115"/>
                    <a:chOff x="5072" y="217"/>
                    <a:chExt cx="89" cy="115"/>
                  </a:xfrm>
                </p:grpSpPr>
                <p:sp>
                  <p:nvSpPr>
                    <p:cNvPr id="944" name="Freeform 230"/>
                    <p:cNvSpPr>
                      <a:spLocks/>
                    </p:cNvSpPr>
                    <p:nvPr/>
                  </p:nvSpPr>
                  <p:spPr bwMode="auto">
                    <a:xfrm>
                      <a:off x="5072" y="299"/>
                      <a:ext cx="41" cy="33"/>
                    </a:xfrm>
                    <a:custGeom>
                      <a:avLst/>
                      <a:gdLst>
                        <a:gd name="T0" fmla="*/ 15 w 41"/>
                        <a:gd name="T1" fmla="*/ 26 h 33"/>
                        <a:gd name="T2" fmla="*/ 23 w 41"/>
                        <a:gd name="T3" fmla="*/ 19 h 33"/>
                        <a:gd name="T4" fmla="*/ 31 w 41"/>
                        <a:gd name="T5" fmla="*/ 6 h 33"/>
                        <a:gd name="T6" fmla="*/ 40 w 41"/>
                        <a:gd name="T7" fmla="*/ 0 h 33"/>
                        <a:gd name="T8" fmla="*/ 31 w 41"/>
                        <a:gd name="T9" fmla="*/ 0 h 33"/>
                        <a:gd name="T10" fmla="*/ 23 w 41"/>
                        <a:gd name="T11" fmla="*/ 6 h 33"/>
                        <a:gd name="T12" fmla="*/ 15 w 41"/>
                        <a:gd name="T13" fmla="*/ 12 h 33"/>
                        <a:gd name="T14" fmla="*/ 7 w 41"/>
                        <a:gd name="T15" fmla="*/ 26 h 33"/>
                        <a:gd name="T16" fmla="*/ 0 w 41"/>
                        <a:gd name="T17" fmla="*/ 3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33"/>
                        <a:gd name="T29" fmla="*/ 41 w 41"/>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33">
                          <a:moveTo>
                            <a:pt x="15" y="26"/>
                          </a:moveTo>
                          <a:lnTo>
                            <a:pt x="23" y="19"/>
                          </a:lnTo>
                          <a:lnTo>
                            <a:pt x="31" y="6"/>
                          </a:lnTo>
                          <a:lnTo>
                            <a:pt x="40" y="0"/>
                          </a:lnTo>
                          <a:lnTo>
                            <a:pt x="31" y="0"/>
                          </a:lnTo>
                          <a:lnTo>
                            <a:pt x="23" y="6"/>
                          </a:lnTo>
                          <a:lnTo>
                            <a:pt x="15" y="12"/>
                          </a:lnTo>
                          <a:lnTo>
                            <a:pt x="7" y="26"/>
                          </a:lnTo>
                          <a:lnTo>
                            <a:pt x="0" y="32"/>
                          </a:lnTo>
                        </a:path>
                      </a:pathLst>
                    </a:custGeom>
                    <a:solidFill>
                      <a:srgbClr val="669900"/>
                    </a:solidFill>
                    <a:ln w="12700" cap="rnd">
                      <a:solidFill>
                        <a:srgbClr val="996633"/>
                      </a:solidFill>
                      <a:round/>
                      <a:headEnd type="none" w="sm" len="sm"/>
                      <a:tailEnd type="none" w="sm" len="sm"/>
                    </a:ln>
                  </p:spPr>
                  <p:txBody>
                    <a:bodyPr/>
                    <a:lstStyle/>
                    <a:p>
                      <a:endParaRPr lang="es-AR"/>
                    </a:p>
                  </p:txBody>
                </p:sp>
                <p:sp>
                  <p:nvSpPr>
                    <p:cNvPr id="945" name="Line 231"/>
                    <p:cNvSpPr>
                      <a:spLocks noChangeShapeType="1"/>
                    </p:cNvSpPr>
                    <p:nvPr/>
                  </p:nvSpPr>
                  <p:spPr bwMode="auto">
                    <a:xfrm flipV="1">
                      <a:off x="5096" y="217"/>
                      <a:ext cx="65" cy="88"/>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914" name="Group 232"/>
                  <p:cNvGrpSpPr>
                    <a:grpSpLocks/>
                  </p:cNvGrpSpPr>
                  <p:nvPr/>
                </p:nvGrpSpPr>
                <p:grpSpPr bwMode="auto">
                  <a:xfrm>
                    <a:off x="5096" y="190"/>
                    <a:ext cx="88" cy="123"/>
                    <a:chOff x="5096" y="190"/>
                    <a:chExt cx="88" cy="123"/>
                  </a:xfrm>
                </p:grpSpPr>
                <p:sp>
                  <p:nvSpPr>
                    <p:cNvPr id="942" name="Freeform 233"/>
                    <p:cNvSpPr>
                      <a:spLocks/>
                    </p:cNvSpPr>
                    <p:nvPr/>
                  </p:nvSpPr>
                  <p:spPr bwMode="auto">
                    <a:xfrm>
                      <a:off x="5096" y="277"/>
                      <a:ext cx="41" cy="36"/>
                    </a:xfrm>
                    <a:custGeom>
                      <a:avLst/>
                      <a:gdLst>
                        <a:gd name="T0" fmla="*/ 15 w 41"/>
                        <a:gd name="T1" fmla="*/ 28 h 36"/>
                        <a:gd name="T2" fmla="*/ 23 w 41"/>
                        <a:gd name="T3" fmla="*/ 21 h 36"/>
                        <a:gd name="T4" fmla="*/ 31 w 41"/>
                        <a:gd name="T5" fmla="*/ 7 h 36"/>
                        <a:gd name="T6" fmla="*/ 40 w 41"/>
                        <a:gd name="T7" fmla="*/ 0 h 36"/>
                        <a:gd name="T8" fmla="*/ 31 w 41"/>
                        <a:gd name="T9" fmla="*/ 0 h 36"/>
                        <a:gd name="T10" fmla="*/ 23 w 41"/>
                        <a:gd name="T11" fmla="*/ 7 h 36"/>
                        <a:gd name="T12" fmla="*/ 15 w 41"/>
                        <a:gd name="T13" fmla="*/ 14 h 36"/>
                        <a:gd name="T14" fmla="*/ 7 w 41"/>
                        <a:gd name="T15" fmla="*/ 28 h 36"/>
                        <a:gd name="T16" fmla="*/ 0 w 41"/>
                        <a:gd name="T17" fmla="*/ 35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36"/>
                        <a:gd name="T29" fmla="*/ 41 w 41"/>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36">
                          <a:moveTo>
                            <a:pt x="15" y="28"/>
                          </a:moveTo>
                          <a:lnTo>
                            <a:pt x="23" y="21"/>
                          </a:lnTo>
                          <a:lnTo>
                            <a:pt x="31" y="7"/>
                          </a:lnTo>
                          <a:lnTo>
                            <a:pt x="40" y="0"/>
                          </a:lnTo>
                          <a:lnTo>
                            <a:pt x="31" y="0"/>
                          </a:lnTo>
                          <a:lnTo>
                            <a:pt x="23" y="7"/>
                          </a:lnTo>
                          <a:lnTo>
                            <a:pt x="15" y="14"/>
                          </a:lnTo>
                          <a:lnTo>
                            <a:pt x="7" y="28"/>
                          </a:lnTo>
                          <a:lnTo>
                            <a:pt x="0" y="35"/>
                          </a:lnTo>
                        </a:path>
                      </a:pathLst>
                    </a:custGeom>
                    <a:solidFill>
                      <a:srgbClr val="669900"/>
                    </a:solidFill>
                    <a:ln w="12700" cap="rnd">
                      <a:solidFill>
                        <a:srgbClr val="996633"/>
                      </a:solidFill>
                      <a:round/>
                      <a:headEnd type="none" w="sm" len="sm"/>
                      <a:tailEnd type="none" w="sm" len="sm"/>
                    </a:ln>
                  </p:spPr>
                  <p:txBody>
                    <a:bodyPr/>
                    <a:lstStyle/>
                    <a:p>
                      <a:endParaRPr lang="es-AR"/>
                    </a:p>
                  </p:txBody>
                </p:sp>
                <p:sp>
                  <p:nvSpPr>
                    <p:cNvPr id="943" name="Line 234"/>
                    <p:cNvSpPr>
                      <a:spLocks noChangeShapeType="1"/>
                    </p:cNvSpPr>
                    <p:nvPr/>
                  </p:nvSpPr>
                  <p:spPr bwMode="auto">
                    <a:xfrm flipV="1">
                      <a:off x="5120" y="190"/>
                      <a:ext cx="64" cy="95"/>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915" name="Group 235"/>
                  <p:cNvGrpSpPr>
                    <a:grpSpLocks/>
                  </p:cNvGrpSpPr>
                  <p:nvPr/>
                </p:nvGrpSpPr>
                <p:grpSpPr bwMode="auto">
                  <a:xfrm>
                    <a:off x="5128" y="170"/>
                    <a:ext cx="81" cy="122"/>
                    <a:chOff x="5128" y="170"/>
                    <a:chExt cx="81" cy="122"/>
                  </a:xfrm>
                </p:grpSpPr>
                <p:sp>
                  <p:nvSpPr>
                    <p:cNvPr id="940" name="Freeform 236"/>
                    <p:cNvSpPr>
                      <a:spLocks/>
                    </p:cNvSpPr>
                    <p:nvPr/>
                  </p:nvSpPr>
                  <p:spPr bwMode="auto">
                    <a:xfrm>
                      <a:off x="5128" y="256"/>
                      <a:ext cx="34" cy="36"/>
                    </a:xfrm>
                    <a:custGeom>
                      <a:avLst/>
                      <a:gdLst>
                        <a:gd name="T0" fmla="*/ 8 w 34"/>
                        <a:gd name="T1" fmla="*/ 28 h 36"/>
                        <a:gd name="T2" fmla="*/ 16 w 34"/>
                        <a:gd name="T3" fmla="*/ 21 h 36"/>
                        <a:gd name="T4" fmla="*/ 25 w 34"/>
                        <a:gd name="T5" fmla="*/ 7 h 36"/>
                        <a:gd name="T6" fmla="*/ 33 w 34"/>
                        <a:gd name="T7" fmla="*/ 0 h 36"/>
                        <a:gd name="T8" fmla="*/ 25 w 34"/>
                        <a:gd name="T9" fmla="*/ 0 h 36"/>
                        <a:gd name="T10" fmla="*/ 16 w 34"/>
                        <a:gd name="T11" fmla="*/ 7 h 36"/>
                        <a:gd name="T12" fmla="*/ 8 w 34"/>
                        <a:gd name="T13" fmla="*/ 14 h 36"/>
                        <a:gd name="T14" fmla="*/ 0 w 34"/>
                        <a:gd name="T15" fmla="*/ 28 h 36"/>
                        <a:gd name="T16" fmla="*/ 0 w 34"/>
                        <a:gd name="T17" fmla="*/ 35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36"/>
                        <a:gd name="T29" fmla="*/ 34 w 34"/>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36">
                          <a:moveTo>
                            <a:pt x="8" y="28"/>
                          </a:moveTo>
                          <a:lnTo>
                            <a:pt x="16" y="21"/>
                          </a:lnTo>
                          <a:lnTo>
                            <a:pt x="25" y="7"/>
                          </a:lnTo>
                          <a:lnTo>
                            <a:pt x="33" y="0"/>
                          </a:lnTo>
                          <a:lnTo>
                            <a:pt x="25" y="0"/>
                          </a:lnTo>
                          <a:lnTo>
                            <a:pt x="16" y="7"/>
                          </a:lnTo>
                          <a:lnTo>
                            <a:pt x="8" y="14"/>
                          </a:lnTo>
                          <a:lnTo>
                            <a:pt x="0" y="28"/>
                          </a:lnTo>
                          <a:lnTo>
                            <a:pt x="0" y="35"/>
                          </a:lnTo>
                        </a:path>
                      </a:pathLst>
                    </a:custGeom>
                    <a:solidFill>
                      <a:srgbClr val="669900"/>
                    </a:solidFill>
                    <a:ln w="12700" cap="rnd">
                      <a:solidFill>
                        <a:srgbClr val="996633"/>
                      </a:solidFill>
                      <a:round/>
                      <a:headEnd type="none" w="sm" len="sm"/>
                      <a:tailEnd type="none" w="sm" len="sm"/>
                    </a:ln>
                  </p:spPr>
                  <p:txBody>
                    <a:bodyPr/>
                    <a:lstStyle/>
                    <a:p>
                      <a:endParaRPr lang="es-AR"/>
                    </a:p>
                  </p:txBody>
                </p:sp>
                <p:sp>
                  <p:nvSpPr>
                    <p:cNvPr id="941" name="Line 237"/>
                    <p:cNvSpPr>
                      <a:spLocks noChangeShapeType="1"/>
                    </p:cNvSpPr>
                    <p:nvPr/>
                  </p:nvSpPr>
                  <p:spPr bwMode="auto">
                    <a:xfrm flipV="1">
                      <a:off x="5144" y="170"/>
                      <a:ext cx="65" cy="87"/>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916" name="Group 238"/>
                  <p:cNvGrpSpPr>
                    <a:grpSpLocks/>
                  </p:cNvGrpSpPr>
                  <p:nvPr/>
                </p:nvGrpSpPr>
                <p:grpSpPr bwMode="auto">
                  <a:xfrm>
                    <a:off x="5096" y="211"/>
                    <a:ext cx="80" cy="121"/>
                    <a:chOff x="5096" y="211"/>
                    <a:chExt cx="80" cy="121"/>
                  </a:xfrm>
                </p:grpSpPr>
                <p:sp>
                  <p:nvSpPr>
                    <p:cNvPr id="938" name="Freeform 239"/>
                    <p:cNvSpPr>
                      <a:spLocks/>
                    </p:cNvSpPr>
                    <p:nvPr/>
                  </p:nvSpPr>
                  <p:spPr bwMode="auto">
                    <a:xfrm>
                      <a:off x="5096" y="299"/>
                      <a:ext cx="33" cy="33"/>
                    </a:xfrm>
                    <a:custGeom>
                      <a:avLst/>
                      <a:gdLst>
                        <a:gd name="T0" fmla="*/ 8 w 33"/>
                        <a:gd name="T1" fmla="*/ 26 h 33"/>
                        <a:gd name="T2" fmla="*/ 16 w 33"/>
                        <a:gd name="T3" fmla="*/ 19 h 33"/>
                        <a:gd name="T4" fmla="*/ 24 w 33"/>
                        <a:gd name="T5" fmla="*/ 6 h 33"/>
                        <a:gd name="T6" fmla="*/ 32 w 33"/>
                        <a:gd name="T7" fmla="*/ 0 h 33"/>
                        <a:gd name="T8" fmla="*/ 24 w 33"/>
                        <a:gd name="T9" fmla="*/ 0 h 33"/>
                        <a:gd name="T10" fmla="*/ 16 w 33"/>
                        <a:gd name="T11" fmla="*/ 6 h 33"/>
                        <a:gd name="T12" fmla="*/ 8 w 33"/>
                        <a:gd name="T13" fmla="*/ 12 h 33"/>
                        <a:gd name="T14" fmla="*/ 0 w 33"/>
                        <a:gd name="T15" fmla="*/ 26 h 33"/>
                        <a:gd name="T16" fmla="*/ 0 w 33"/>
                        <a:gd name="T17" fmla="*/ 3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26"/>
                          </a:moveTo>
                          <a:lnTo>
                            <a:pt x="16" y="19"/>
                          </a:lnTo>
                          <a:lnTo>
                            <a:pt x="24" y="6"/>
                          </a:lnTo>
                          <a:lnTo>
                            <a:pt x="32" y="0"/>
                          </a:lnTo>
                          <a:lnTo>
                            <a:pt x="24" y="0"/>
                          </a:lnTo>
                          <a:lnTo>
                            <a:pt x="16" y="6"/>
                          </a:lnTo>
                          <a:lnTo>
                            <a:pt x="8" y="12"/>
                          </a:lnTo>
                          <a:lnTo>
                            <a:pt x="0" y="26"/>
                          </a:lnTo>
                          <a:lnTo>
                            <a:pt x="0" y="32"/>
                          </a:lnTo>
                        </a:path>
                      </a:pathLst>
                    </a:custGeom>
                    <a:solidFill>
                      <a:srgbClr val="669900"/>
                    </a:solidFill>
                    <a:ln w="12700" cap="rnd">
                      <a:solidFill>
                        <a:srgbClr val="996633"/>
                      </a:solidFill>
                      <a:round/>
                      <a:headEnd type="none" w="sm" len="sm"/>
                      <a:tailEnd type="none" w="sm" len="sm"/>
                    </a:ln>
                  </p:spPr>
                  <p:txBody>
                    <a:bodyPr/>
                    <a:lstStyle/>
                    <a:p>
                      <a:endParaRPr lang="es-AR"/>
                    </a:p>
                  </p:txBody>
                </p:sp>
                <p:sp>
                  <p:nvSpPr>
                    <p:cNvPr id="939" name="Line 240"/>
                    <p:cNvSpPr>
                      <a:spLocks noChangeShapeType="1"/>
                    </p:cNvSpPr>
                    <p:nvPr/>
                  </p:nvSpPr>
                  <p:spPr bwMode="auto">
                    <a:xfrm flipV="1">
                      <a:off x="5112" y="211"/>
                      <a:ext cx="64" cy="88"/>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917" name="Group 241"/>
                  <p:cNvGrpSpPr>
                    <a:grpSpLocks/>
                  </p:cNvGrpSpPr>
                  <p:nvPr/>
                </p:nvGrpSpPr>
                <p:grpSpPr bwMode="auto">
                  <a:xfrm>
                    <a:off x="4943" y="401"/>
                    <a:ext cx="137" cy="79"/>
                    <a:chOff x="4943" y="401"/>
                    <a:chExt cx="137" cy="79"/>
                  </a:xfrm>
                </p:grpSpPr>
                <p:sp>
                  <p:nvSpPr>
                    <p:cNvPr id="936" name="Freeform 242"/>
                    <p:cNvSpPr>
                      <a:spLocks/>
                    </p:cNvSpPr>
                    <p:nvPr/>
                  </p:nvSpPr>
                  <p:spPr bwMode="auto">
                    <a:xfrm>
                      <a:off x="4943" y="452"/>
                      <a:ext cx="58" cy="28"/>
                    </a:xfrm>
                    <a:custGeom>
                      <a:avLst/>
                      <a:gdLst>
                        <a:gd name="T0" fmla="*/ 7 w 58"/>
                        <a:gd name="T1" fmla="*/ 13 h 28"/>
                        <a:gd name="T2" fmla="*/ 32 w 58"/>
                        <a:gd name="T3" fmla="*/ 7 h 28"/>
                        <a:gd name="T4" fmla="*/ 48 w 58"/>
                        <a:gd name="T5" fmla="*/ 0 h 28"/>
                        <a:gd name="T6" fmla="*/ 57 w 58"/>
                        <a:gd name="T7" fmla="*/ 0 h 28"/>
                        <a:gd name="T8" fmla="*/ 48 w 58"/>
                        <a:gd name="T9" fmla="*/ 0 h 28"/>
                        <a:gd name="T10" fmla="*/ 48 w 58"/>
                        <a:gd name="T11" fmla="*/ 7 h 28"/>
                        <a:gd name="T12" fmla="*/ 39 w 58"/>
                        <a:gd name="T13" fmla="*/ 13 h 28"/>
                        <a:gd name="T14" fmla="*/ 32 w 58"/>
                        <a:gd name="T15" fmla="*/ 20 h 28"/>
                        <a:gd name="T16" fmla="*/ 7 w 58"/>
                        <a:gd name="T17" fmla="*/ 27 h 28"/>
                        <a:gd name="T18" fmla="*/ 0 w 58"/>
                        <a:gd name="T19" fmla="*/ 2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28"/>
                        <a:gd name="T32" fmla="*/ 58 w 58"/>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28">
                          <a:moveTo>
                            <a:pt x="7" y="13"/>
                          </a:moveTo>
                          <a:lnTo>
                            <a:pt x="32" y="7"/>
                          </a:lnTo>
                          <a:lnTo>
                            <a:pt x="48" y="0"/>
                          </a:lnTo>
                          <a:lnTo>
                            <a:pt x="57" y="0"/>
                          </a:lnTo>
                          <a:lnTo>
                            <a:pt x="48" y="0"/>
                          </a:lnTo>
                          <a:lnTo>
                            <a:pt x="48" y="7"/>
                          </a:lnTo>
                          <a:lnTo>
                            <a:pt x="39" y="13"/>
                          </a:lnTo>
                          <a:lnTo>
                            <a:pt x="32" y="20"/>
                          </a:lnTo>
                          <a:lnTo>
                            <a:pt x="7" y="27"/>
                          </a:lnTo>
                          <a:lnTo>
                            <a:pt x="0" y="27"/>
                          </a:lnTo>
                        </a:path>
                      </a:pathLst>
                    </a:custGeom>
                    <a:solidFill>
                      <a:srgbClr val="669900"/>
                    </a:solidFill>
                    <a:ln w="12700" cap="rnd">
                      <a:solidFill>
                        <a:srgbClr val="996633"/>
                      </a:solidFill>
                      <a:round/>
                      <a:headEnd type="none" w="sm" len="sm"/>
                      <a:tailEnd type="none" w="sm" len="sm"/>
                    </a:ln>
                  </p:spPr>
                  <p:txBody>
                    <a:bodyPr/>
                    <a:lstStyle/>
                    <a:p>
                      <a:endParaRPr lang="es-AR"/>
                    </a:p>
                  </p:txBody>
                </p:sp>
                <p:sp>
                  <p:nvSpPr>
                    <p:cNvPr id="937" name="Line 243"/>
                    <p:cNvSpPr>
                      <a:spLocks noChangeShapeType="1"/>
                    </p:cNvSpPr>
                    <p:nvPr/>
                  </p:nvSpPr>
                  <p:spPr bwMode="auto">
                    <a:xfrm flipV="1">
                      <a:off x="4983" y="401"/>
                      <a:ext cx="97" cy="65"/>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918" name="Group 244"/>
                  <p:cNvGrpSpPr>
                    <a:grpSpLocks/>
                  </p:cNvGrpSpPr>
                  <p:nvPr/>
                </p:nvGrpSpPr>
                <p:grpSpPr bwMode="auto">
                  <a:xfrm>
                    <a:off x="4975" y="367"/>
                    <a:ext cx="145" cy="79"/>
                    <a:chOff x="4975" y="367"/>
                    <a:chExt cx="145" cy="79"/>
                  </a:xfrm>
                </p:grpSpPr>
                <p:sp>
                  <p:nvSpPr>
                    <p:cNvPr id="934" name="Freeform 245"/>
                    <p:cNvSpPr>
                      <a:spLocks/>
                    </p:cNvSpPr>
                    <p:nvPr/>
                  </p:nvSpPr>
                  <p:spPr bwMode="auto">
                    <a:xfrm>
                      <a:off x="4975" y="418"/>
                      <a:ext cx="66" cy="28"/>
                    </a:xfrm>
                    <a:custGeom>
                      <a:avLst/>
                      <a:gdLst>
                        <a:gd name="T0" fmla="*/ 16 w 66"/>
                        <a:gd name="T1" fmla="*/ 13 h 28"/>
                        <a:gd name="T2" fmla="*/ 41 w 66"/>
                        <a:gd name="T3" fmla="*/ 6 h 28"/>
                        <a:gd name="T4" fmla="*/ 57 w 66"/>
                        <a:gd name="T5" fmla="*/ 0 h 28"/>
                        <a:gd name="T6" fmla="*/ 65 w 66"/>
                        <a:gd name="T7" fmla="*/ 0 h 28"/>
                        <a:gd name="T8" fmla="*/ 57 w 66"/>
                        <a:gd name="T9" fmla="*/ 0 h 28"/>
                        <a:gd name="T10" fmla="*/ 57 w 66"/>
                        <a:gd name="T11" fmla="*/ 6 h 28"/>
                        <a:gd name="T12" fmla="*/ 48 w 66"/>
                        <a:gd name="T13" fmla="*/ 13 h 28"/>
                        <a:gd name="T14" fmla="*/ 32 w 66"/>
                        <a:gd name="T15" fmla="*/ 20 h 28"/>
                        <a:gd name="T16" fmla="*/ 8 w 66"/>
                        <a:gd name="T17" fmla="*/ 27 h 28"/>
                        <a:gd name="T18" fmla="*/ 0 w 66"/>
                        <a:gd name="T19" fmla="*/ 2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28"/>
                        <a:gd name="T32" fmla="*/ 66 w 66"/>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28">
                          <a:moveTo>
                            <a:pt x="16" y="13"/>
                          </a:moveTo>
                          <a:lnTo>
                            <a:pt x="41" y="6"/>
                          </a:lnTo>
                          <a:lnTo>
                            <a:pt x="57" y="0"/>
                          </a:lnTo>
                          <a:lnTo>
                            <a:pt x="65" y="0"/>
                          </a:lnTo>
                          <a:lnTo>
                            <a:pt x="57" y="0"/>
                          </a:lnTo>
                          <a:lnTo>
                            <a:pt x="57" y="6"/>
                          </a:lnTo>
                          <a:lnTo>
                            <a:pt x="48" y="13"/>
                          </a:lnTo>
                          <a:lnTo>
                            <a:pt x="32" y="20"/>
                          </a:lnTo>
                          <a:lnTo>
                            <a:pt x="8" y="27"/>
                          </a:lnTo>
                          <a:lnTo>
                            <a:pt x="0" y="27"/>
                          </a:lnTo>
                        </a:path>
                      </a:pathLst>
                    </a:custGeom>
                    <a:solidFill>
                      <a:srgbClr val="669900"/>
                    </a:solidFill>
                    <a:ln w="12700" cap="rnd">
                      <a:solidFill>
                        <a:srgbClr val="996633"/>
                      </a:solidFill>
                      <a:round/>
                      <a:headEnd type="none" w="sm" len="sm"/>
                      <a:tailEnd type="none" w="sm" len="sm"/>
                    </a:ln>
                  </p:spPr>
                  <p:txBody>
                    <a:bodyPr/>
                    <a:lstStyle/>
                    <a:p>
                      <a:endParaRPr lang="es-AR"/>
                    </a:p>
                  </p:txBody>
                </p:sp>
                <p:sp>
                  <p:nvSpPr>
                    <p:cNvPr id="935" name="Line 246"/>
                    <p:cNvSpPr>
                      <a:spLocks noChangeShapeType="1"/>
                    </p:cNvSpPr>
                    <p:nvPr/>
                  </p:nvSpPr>
                  <p:spPr bwMode="auto">
                    <a:xfrm flipV="1">
                      <a:off x="5024" y="367"/>
                      <a:ext cx="96" cy="65"/>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919" name="Group 247"/>
                  <p:cNvGrpSpPr>
                    <a:grpSpLocks/>
                  </p:cNvGrpSpPr>
                  <p:nvPr/>
                </p:nvGrpSpPr>
                <p:grpSpPr bwMode="auto">
                  <a:xfrm>
                    <a:off x="5015" y="340"/>
                    <a:ext cx="136" cy="73"/>
                    <a:chOff x="5015" y="340"/>
                    <a:chExt cx="136" cy="73"/>
                  </a:xfrm>
                </p:grpSpPr>
                <p:sp>
                  <p:nvSpPr>
                    <p:cNvPr id="932" name="Freeform 248"/>
                    <p:cNvSpPr>
                      <a:spLocks/>
                    </p:cNvSpPr>
                    <p:nvPr/>
                  </p:nvSpPr>
                  <p:spPr bwMode="auto">
                    <a:xfrm>
                      <a:off x="5015" y="385"/>
                      <a:ext cx="58" cy="28"/>
                    </a:xfrm>
                    <a:custGeom>
                      <a:avLst/>
                      <a:gdLst>
                        <a:gd name="T0" fmla="*/ 8 w 58"/>
                        <a:gd name="T1" fmla="*/ 13 h 28"/>
                        <a:gd name="T2" fmla="*/ 33 w 58"/>
                        <a:gd name="T3" fmla="*/ 7 h 28"/>
                        <a:gd name="T4" fmla="*/ 49 w 58"/>
                        <a:gd name="T5" fmla="*/ 0 h 28"/>
                        <a:gd name="T6" fmla="*/ 57 w 58"/>
                        <a:gd name="T7" fmla="*/ 0 h 28"/>
                        <a:gd name="T8" fmla="*/ 49 w 58"/>
                        <a:gd name="T9" fmla="*/ 0 h 28"/>
                        <a:gd name="T10" fmla="*/ 49 w 58"/>
                        <a:gd name="T11" fmla="*/ 7 h 28"/>
                        <a:gd name="T12" fmla="*/ 41 w 58"/>
                        <a:gd name="T13" fmla="*/ 13 h 28"/>
                        <a:gd name="T14" fmla="*/ 33 w 58"/>
                        <a:gd name="T15" fmla="*/ 20 h 28"/>
                        <a:gd name="T16" fmla="*/ 8 w 58"/>
                        <a:gd name="T17" fmla="*/ 27 h 28"/>
                        <a:gd name="T18" fmla="*/ 0 w 58"/>
                        <a:gd name="T19" fmla="*/ 2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28"/>
                        <a:gd name="T32" fmla="*/ 58 w 58"/>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28">
                          <a:moveTo>
                            <a:pt x="8" y="13"/>
                          </a:moveTo>
                          <a:lnTo>
                            <a:pt x="33" y="7"/>
                          </a:lnTo>
                          <a:lnTo>
                            <a:pt x="49" y="0"/>
                          </a:lnTo>
                          <a:lnTo>
                            <a:pt x="57" y="0"/>
                          </a:lnTo>
                          <a:lnTo>
                            <a:pt x="49" y="0"/>
                          </a:lnTo>
                          <a:lnTo>
                            <a:pt x="49" y="7"/>
                          </a:lnTo>
                          <a:lnTo>
                            <a:pt x="41" y="13"/>
                          </a:lnTo>
                          <a:lnTo>
                            <a:pt x="33" y="20"/>
                          </a:lnTo>
                          <a:lnTo>
                            <a:pt x="8" y="27"/>
                          </a:lnTo>
                          <a:lnTo>
                            <a:pt x="0" y="27"/>
                          </a:lnTo>
                        </a:path>
                      </a:pathLst>
                    </a:custGeom>
                    <a:solidFill>
                      <a:srgbClr val="669900"/>
                    </a:solidFill>
                    <a:ln w="12700" cap="rnd">
                      <a:solidFill>
                        <a:srgbClr val="996633"/>
                      </a:solidFill>
                      <a:round/>
                      <a:headEnd type="none" w="sm" len="sm"/>
                      <a:tailEnd type="none" w="sm" len="sm"/>
                    </a:ln>
                  </p:spPr>
                  <p:txBody>
                    <a:bodyPr/>
                    <a:lstStyle/>
                    <a:p>
                      <a:endParaRPr lang="es-AR"/>
                    </a:p>
                  </p:txBody>
                </p:sp>
                <p:sp>
                  <p:nvSpPr>
                    <p:cNvPr id="933" name="Line 249"/>
                    <p:cNvSpPr>
                      <a:spLocks noChangeShapeType="1"/>
                    </p:cNvSpPr>
                    <p:nvPr/>
                  </p:nvSpPr>
                  <p:spPr bwMode="auto">
                    <a:xfrm flipV="1">
                      <a:off x="5057" y="340"/>
                      <a:ext cx="94" cy="60"/>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920" name="Group 250"/>
                  <p:cNvGrpSpPr>
                    <a:grpSpLocks/>
                  </p:cNvGrpSpPr>
                  <p:nvPr/>
                </p:nvGrpSpPr>
                <p:grpSpPr bwMode="auto">
                  <a:xfrm>
                    <a:off x="5048" y="313"/>
                    <a:ext cx="136" cy="73"/>
                    <a:chOff x="5048" y="313"/>
                    <a:chExt cx="136" cy="73"/>
                  </a:xfrm>
                </p:grpSpPr>
                <p:sp>
                  <p:nvSpPr>
                    <p:cNvPr id="930" name="Freeform 251"/>
                    <p:cNvSpPr>
                      <a:spLocks/>
                    </p:cNvSpPr>
                    <p:nvPr/>
                  </p:nvSpPr>
                  <p:spPr bwMode="auto">
                    <a:xfrm>
                      <a:off x="5048" y="358"/>
                      <a:ext cx="56" cy="28"/>
                    </a:xfrm>
                    <a:custGeom>
                      <a:avLst/>
                      <a:gdLst>
                        <a:gd name="T0" fmla="*/ 7 w 56"/>
                        <a:gd name="T1" fmla="*/ 13 h 28"/>
                        <a:gd name="T2" fmla="*/ 31 w 56"/>
                        <a:gd name="T3" fmla="*/ 7 h 28"/>
                        <a:gd name="T4" fmla="*/ 47 w 56"/>
                        <a:gd name="T5" fmla="*/ 0 h 28"/>
                        <a:gd name="T6" fmla="*/ 55 w 56"/>
                        <a:gd name="T7" fmla="*/ 0 h 28"/>
                        <a:gd name="T8" fmla="*/ 47 w 56"/>
                        <a:gd name="T9" fmla="*/ 0 h 28"/>
                        <a:gd name="T10" fmla="*/ 47 w 56"/>
                        <a:gd name="T11" fmla="*/ 7 h 28"/>
                        <a:gd name="T12" fmla="*/ 38 w 56"/>
                        <a:gd name="T13" fmla="*/ 13 h 28"/>
                        <a:gd name="T14" fmla="*/ 31 w 56"/>
                        <a:gd name="T15" fmla="*/ 20 h 28"/>
                        <a:gd name="T16" fmla="*/ 7 w 56"/>
                        <a:gd name="T17" fmla="*/ 27 h 28"/>
                        <a:gd name="T18" fmla="*/ 0 w 56"/>
                        <a:gd name="T19" fmla="*/ 2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28"/>
                        <a:gd name="T32" fmla="*/ 56 w 56"/>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28">
                          <a:moveTo>
                            <a:pt x="7" y="13"/>
                          </a:moveTo>
                          <a:lnTo>
                            <a:pt x="31" y="7"/>
                          </a:lnTo>
                          <a:lnTo>
                            <a:pt x="47" y="0"/>
                          </a:lnTo>
                          <a:lnTo>
                            <a:pt x="55" y="0"/>
                          </a:lnTo>
                          <a:lnTo>
                            <a:pt x="47" y="0"/>
                          </a:lnTo>
                          <a:lnTo>
                            <a:pt x="47" y="7"/>
                          </a:lnTo>
                          <a:lnTo>
                            <a:pt x="38" y="13"/>
                          </a:lnTo>
                          <a:lnTo>
                            <a:pt x="31" y="20"/>
                          </a:lnTo>
                          <a:lnTo>
                            <a:pt x="7" y="27"/>
                          </a:lnTo>
                          <a:lnTo>
                            <a:pt x="0" y="27"/>
                          </a:lnTo>
                        </a:path>
                      </a:pathLst>
                    </a:custGeom>
                    <a:solidFill>
                      <a:srgbClr val="669900"/>
                    </a:solidFill>
                    <a:ln w="12700" cap="rnd">
                      <a:solidFill>
                        <a:srgbClr val="996633"/>
                      </a:solidFill>
                      <a:round/>
                      <a:headEnd type="none" w="sm" len="sm"/>
                      <a:tailEnd type="none" w="sm" len="sm"/>
                    </a:ln>
                  </p:spPr>
                  <p:txBody>
                    <a:bodyPr/>
                    <a:lstStyle/>
                    <a:p>
                      <a:endParaRPr lang="es-AR"/>
                    </a:p>
                  </p:txBody>
                </p:sp>
                <p:sp>
                  <p:nvSpPr>
                    <p:cNvPr id="931" name="Line 252"/>
                    <p:cNvSpPr>
                      <a:spLocks noChangeShapeType="1"/>
                    </p:cNvSpPr>
                    <p:nvPr/>
                  </p:nvSpPr>
                  <p:spPr bwMode="auto">
                    <a:xfrm flipV="1">
                      <a:off x="5088" y="313"/>
                      <a:ext cx="96" cy="60"/>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921" name="Group 253"/>
                  <p:cNvGrpSpPr>
                    <a:grpSpLocks/>
                  </p:cNvGrpSpPr>
                  <p:nvPr/>
                </p:nvGrpSpPr>
                <p:grpSpPr bwMode="auto">
                  <a:xfrm>
                    <a:off x="5072" y="285"/>
                    <a:ext cx="137" cy="74"/>
                    <a:chOff x="5072" y="285"/>
                    <a:chExt cx="137" cy="74"/>
                  </a:xfrm>
                </p:grpSpPr>
                <p:sp>
                  <p:nvSpPr>
                    <p:cNvPr id="928" name="Freeform 254"/>
                    <p:cNvSpPr>
                      <a:spLocks/>
                    </p:cNvSpPr>
                    <p:nvPr/>
                  </p:nvSpPr>
                  <p:spPr bwMode="auto">
                    <a:xfrm>
                      <a:off x="5072" y="330"/>
                      <a:ext cx="65" cy="29"/>
                    </a:xfrm>
                    <a:custGeom>
                      <a:avLst/>
                      <a:gdLst>
                        <a:gd name="T0" fmla="*/ 15 w 65"/>
                        <a:gd name="T1" fmla="*/ 14 h 29"/>
                        <a:gd name="T2" fmla="*/ 31 w 65"/>
                        <a:gd name="T3" fmla="*/ 7 h 29"/>
                        <a:gd name="T4" fmla="*/ 47 w 65"/>
                        <a:gd name="T5" fmla="*/ 0 h 29"/>
                        <a:gd name="T6" fmla="*/ 55 w 65"/>
                        <a:gd name="T7" fmla="*/ 0 h 29"/>
                        <a:gd name="T8" fmla="*/ 64 w 65"/>
                        <a:gd name="T9" fmla="*/ 7 h 29"/>
                        <a:gd name="T10" fmla="*/ 55 w 65"/>
                        <a:gd name="T11" fmla="*/ 7 h 29"/>
                        <a:gd name="T12" fmla="*/ 47 w 65"/>
                        <a:gd name="T13" fmla="*/ 14 h 29"/>
                        <a:gd name="T14" fmla="*/ 31 w 65"/>
                        <a:gd name="T15" fmla="*/ 21 h 29"/>
                        <a:gd name="T16" fmla="*/ 7 w 65"/>
                        <a:gd name="T17" fmla="*/ 28 h 29"/>
                        <a:gd name="T18" fmla="*/ 0 w 65"/>
                        <a:gd name="T19" fmla="*/ 28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29"/>
                        <a:gd name="T32" fmla="*/ 65 w 65"/>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29">
                          <a:moveTo>
                            <a:pt x="15" y="14"/>
                          </a:moveTo>
                          <a:lnTo>
                            <a:pt x="31" y="7"/>
                          </a:lnTo>
                          <a:lnTo>
                            <a:pt x="47" y="0"/>
                          </a:lnTo>
                          <a:lnTo>
                            <a:pt x="55" y="0"/>
                          </a:lnTo>
                          <a:lnTo>
                            <a:pt x="64" y="7"/>
                          </a:lnTo>
                          <a:lnTo>
                            <a:pt x="55" y="7"/>
                          </a:lnTo>
                          <a:lnTo>
                            <a:pt x="47" y="14"/>
                          </a:lnTo>
                          <a:lnTo>
                            <a:pt x="31" y="21"/>
                          </a:lnTo>
                          <a:lnTo>
                            <a:pt x="7" y="28"/>
                          </a:lnTo>
                          <a:lnTo>
                            <a:pt x="0" y="28"/>
                          </a:lnTo>
                        </a:path>
                      </a:pathLst>
                    </a:custGeom>
                    <a:solidFill>
                      <a:srgbClr val="669900"/>
                    </a:solidFill>
                    <a:ln w="12700" cap="rnd">
                      <a:solidFill>
                        <a:srgbClr val="996633"/>
                      </a:solidFill>
                      <a:round/>
                      <a:headEnd type="none" w="sm" len="sm"/>
                      <a:tailEnd type="none" w="sm" len="sm"/>
                    </a:ln>
                  </p:spPr>
                  <p:txBody>
                    <a:bodyPr/>
                    <a:lstStyle/>
                    <a:p>
                      <a:endParaRPr lang="es-AR"/>
                    </a:p>
                  </p:txBody>
                </p:sp>
                <p:sp>
                  <p:nvSpPr>
                    <p:cNvPr id="929" name="Line 255"/>
                    <p:cNvSpPr>
                      <a:spLocks noChangeShapeType="1"/>
                    </p:cNvSpPr>
                    <p:nvPr/>
                  </p:nvSpPr>
                  <p:spPr bwMode="auto">
                    <a:xfrm flipV="1">
                      <a:off x="5113" y="285"/>
                      <a:ext cx="96" cy="59"/>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922" name="Group 256"/>
                  <p:cNvGrpSpPr>
                    <a:grpSpLocks/>
                  </p:cNvGrpSpPr>
                  <p:nvPr/>
                </p:nvGrpSpPr>
                <p:grpSpPr bwMode="auto">
                  <a:xfrm>
                    <a:off x="5112" y="252"/>
                    <a:ext cx="137" cy="74"/>
                    <a:chOff x="5112" y="252"/>
                    <a:chExt cx="137" cy="74"/>
                  </a:xfrm>
                </p:grpSpPr>
                <p:sp>
                  <p:nvSpPr>
                    <p:cNvPr id="926" name="Freeform 257"/>
                    <p:cNvSpPr>
                      <a:spLocks/>
                    </p:cNvSpPr>
                    <p:nvPr/>
                  </p:nvSpPr>
                  <p:spPr bwMode="auto">
                    <a:xfrm>
                      <a:off x="5112" y="299"/>
                      <a:ext cx="58" cy="27"/>
                    </a:xfrm>
                    <a:custGeom>
                      <a:avLst/>
                      <a:gdLst>
                        <a:gd name="T0" fmla="*/ 7 w 58"/>
                        <a:gd name="T1" fmla="*/ 13 h 27"/>
                        <a:gd name="T2" fmla="*/ 32 w 58"/>
                        <a:gd name="T3" fmla="*/ 6 h 27"/>
                        <a:gd name="T4" fmla="*/ 49 w 58"/>
                        <a:gd name="T5" fmla="*/ 0 h 27"/>
                        <a:gd name="T6" fmla="*/ 57 w 58"/>
                        <a:gd name="T7" fmla="*/ 0 h 27"/>
                        <a:gd name="T8" fmla="*/ 49 w 58"/>
                        <a:gd name="T9" fmla="*/ 0 h 27"/>
                        <a:gd name="T10" fmla="*/ 49 w 58"/>
                        <a:gd name="T11" fmla="*/ 6 h 27"/>
                        <a:gd name="T12" fmla="*/ 40 w 58"/>
                        <a:gd name="T13" fmla="*/ 13 h 27"/>
                        <a:gd name="T14" fmla="*/ 32 w 58"/>
                        <a:gd name="T15" fmla="*/ 19 h 27"/>
                        <a:gd name="T16" fmla="*/ 7 w 58"/>
                        <a:gd name="T17" fmla="*/ 26 h 27"/>
                        <a:gd name="T18" fmla="*/ 0 w 58"/>
                        <a:gd name="T19" fmla="*/ 2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27"/>
                        <a:gd name="T32" fmla="*/ 58 w 58"/>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27">
                          <a:moveTo>
                            <a:pt x="7" y="13"/>
                          </a:moveTo>
                          <a:lnTo>
                            <a:pt x="32" y="6"/>
                          </a:lnTo>
                          <a:lnTo>
                            <a:pt x="49" y="0"/>
                          </a:lnTo>
                          <a:lnTo>
                            <a:pt x="57" y="0"/>
                          </a:lnTo>
                          <a:lnTo>
                            <a:pt x="49" y="0"/>
                          </a:lnTo>
                          <a:lnTo>
                            <a:pt x="49" y="6"/>
                          </a:lnTo>
                          <a:lnTo>
                            <a:pt x="40" y="13"/>
                          </a:lnTo>
                          <a:lnTo>
                            <a:pt x="32" y="19"/>
                          </a:lnTo>
                          <a:lnTo>
                            <a:pt x="7" y="26"/>
                          </a:lnTo>
                          <a:lnTo>
                            <a:pt x="0" y="26"/>
                          </a:lnTo>
                        </a:path>
                      </a:pathLst>
                    </a:custGeom>
                    <a:solidFill>
                      <a:srgbClr val="669900"/>
                    </a:solidFill>
                    <a:ln w="12700" cap="rnd">
                      <a:solidFill>
                        <a:srgbClr val="996633"/>
                      </a:solidFill>
                      <a:round/>
                      <a:headEnd type="none" w="sm" len="sm"/>
                      <a:tailEnd type="none" w="sm" len="sm"/>
                    </a:ln>
                  </p:spPr>
                  <p:txBody>
                    <a:bodyPr/>
                    <a:lstStyle/>
                    <a:p>
                      <a:endParaRPr lang="es-AR"/>
                    </a:p>
                  </p:txBody>
                </p:sp>
                <p:sp>
                  <p:nvSpPr>
                    <p:cNvPr id="927" name="Line 258"/>
                    <p:cNvSpPr>
                      <a:spLocks noChangeShapeType="1"/>
                    </p:cNvSpPr>
                    <p:nvPr/>
                  </p:nvSpPr>
                  <p:spPr bwMode="auto">
                    <a:xfrm flipV="1">
                      <a:off x="5151" y="252"/>
                      <a:ext cx="98" cy="67"/>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923" name="Group 259"/>
                  <p:cNvGrpSpPr>
                    <a:grpSpLocks/>
                  </p:cNvGrpSpPr>
                  <p:nvPr/>
                </p:nvGrpSpPr>
                <p:grpSpPr bwMode="auto">
                  <a:xfrm>
                    <a:off x="5128" y="238"/>
                    <a:ext cx="137" cy="76"/>
                    <a:chOff x="5128" y="238"/>
                    <a:chExt cx="137" cy="76"/>
                  </a:xfrm>
                </p:grpSpPr>
                <p:sp>
                  <p:nvSpPr>
                    <p:cNvPr id="924" name="Freeform 260"/>
                    <p:cNvSpPr>
                      <a:spLocks/>
                    </p:cNvSpPr>
                    <p:nvPr/>
                  </p:nvSpPr>
                  <p:spPr bwMode="auto">
                    <a:xfrm>
                      <a:off x="5128" y="292"/>
                      <a:ext cx="57" cy="22"/>
                    </a:xfrm>
                    <a:custGeom>
                      <a:avLst/>
                      <a:gdLst>
                        <a:gd name="T0" fmla="*/ 7 w 57"/>
                        <a:gd name="T1" fmla="*/ 14 h 22"/>
                        <a:gd name="T2" fmla="*/ 31 w 57"/>
                        <a:gd name="T3" fmla="*/ 6 h 22"/>
                        <a:gd name="T4" fmla="*/ 47 w 57"/>
                        <a:gd name="T5" fmla="*/ 0 h 22"/>
                        <a:gd name="T6" fmla="*/ 56 w 57"/>
                        <a:gd name="T7" fmla="*/ 0 h 22"/>
                        <a:gd name="T8" fmla="*/ 47 w 57"/>
                        <a:gd name="T9" fmla="*/ 0 h 22"/>
                        <a:gd name="T10" fmla="*/ 47 w 57"/>
                        <a:gd name="T11" fmla="*/ 6 h 22"/>
                        <a:gd name="T12" fmla="*/ 31 w 57"/>
                        <a:gd name="T13" fmla="*/ 14 h 22"/>
                        <a:gd name="T14" fmla="*/ 7 w 57"/>
                        <a:gd name="T15" fmla="*/ 21 h 22"/>
                        <a:gd name="T16" fmla="*/ 0 w 57"/>
                        <a:gd name="T17" fmla="*/ 2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22"/>
                        <a:gd name="T29" fmla="*/ 57 w 5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22">
                          <a:moveTo>
                            <a:pt x="7" y="14"/>
                          </a:moveTo>
                          <a:lnTo>
                            <a:pt x="31" y="6"/>
                          </a:lnTo>
                          <a:lnTo>
                            <a:pt x="47" y="0"/>
                          </a:lnTo>
                          <a:lnTo>
                            <a:pt x="56" y="0"/>
                          </a:lnTo>
                          <a:lnTo>
                            <a:pt x="47" y="0"/>
                          </a:lnTo>
                          <a:lnTo>
                            <a:pt x="47" y="6"/>
                          </a:lnTo>
                          <a:lnTo>
                            <a:pt x="31" y="14"/>
                          </a:lnTo>
                          <a:lnTo>
                            <a:pt x="7" y="21"/>
                          </a:lnTo>
                          <a:lnTo>
                            <a:pt x="0" y="21"/>
                          </a:lnTo>
                        </a:path>
                      </a:pathLst>
                    </a:custGeom>
                    <a:solidFill>
                      <a:srgbClr val="669900"/>
                    </a:solidFill>
                    <a:ln w="12700" cap="rnd">
                      <a:solidFill>
                        <a:srgbClr val="996633"/>
                      </a:solidFill>
                      <a:round/>
                      <a:headEnd type="none" w="sm" len="sm"/>
                      <a:tailEnd type="none" w="sm" len="sm"/>
                    </a:ln>
                  </p:spPr>
                  <p:txBody>
                    <a:bodyPr/>
                    <a:lstStyle/>
                    <a:p>
                      <a:endParaRPr lang="es-AR"/>
                    </a:p>
                  </p:txBody>
                </p:sp>
                <p:sp>
                  <p:nvSpPr>
                    <p:cNvPr id="925" name="Line 261"/>
                    <p:cNvSpPr>
                      <a:spLocks noChangeShapeType="1"/>
                    </p:cNvSpPr>
                    <p:nvPr/>
                  </p:nvSpPr>
                  <p:spPr bwMode="auto">
                    <a:xfrm flipV="1">
                      <a:off x="5169" y="238"/>
                      <a:ext cx="96" cy="67"/>
                    </a:xfrm>
                    <a:prstGeom prst="line">
                      <a:avLst/>
                    </a:prstGeom>
                    <a:noFill/>
                    <a:ln w="12700">
                      <a:solidFill>
                        <a:srgbClr val="996633"/>
                      </a:solidFill>
                      <a:round/>
                      <a:headEnd type="none" w="sm" len="sm"/>
                      <a:tailEnd type="none" w="sm" len="sm"/>
                    </a:ln>
                  </p:spPr>
                  <p:txBody>
                    <a:bodyPr wrap="none" anchor="ctr"/>
                    <a:lstStyle/>
                    <a:p>
                      <a:endParaRPr lang="es-AR"/>
                    </a:p>
                  </p:txBody>
                </p:sp>
              </p:grpSp>
            </p:grpSp>
            <p:grpSp>
              <p:nvGrpSpPr>
                <p:cNvPr id="904" name="Group 262"/>
                <p:cNvGrpSpPr>
                  <a:grpSpLocks/>
                </p:cNvGrpSpPr>
                <p:nvPr/>
              </p:nvGrpSpPr>
              <p:grpSpPr bwMode="auto">
                <a:xfrm>
                  <a:off x="5128" y="170"/>
                  <a:ext cx="121" cy="129"/>
                  <a:chOff x="5128" y="170"/>
                  <a:chExt cx="121" cy="129"/>
                </a:xfrm>
              </p:grpSpPr>
              <p:sp>
                <p:nvSpPr>
                  <p:cNvPr id="905" name="Freeform 263"/>
                  <p:cNvSpPr>
                    <a:spLocks/>
                  </p:cNvSpPr>
                  <p:nvPr/>
                </p:nvSpPr>
                <p:spPr bwMode="auto">
                  <a:xfrm>
                    <a:off x="5128" y="250"/>
                    <a:ext cx="74" cy="49"/>
                  </a:xfrm>
                  <a:custGeom>
                    <a:avLst/>
                    <a:gdLst>
                      <a:gd name="T0" fmla="*/ 15 w 74"/>
                      <a:gd name="T1" fmla="*/ 34 h 49"/>
                      <a:gd name="T2" fmla="*/ 23 w 74"/>
                      <a:gd name="T3" fmla="*/ 28 h 49"/>
                      <a:gd name="T4" fmla="*/ 31 w 74"/>
                      <a:gd name="T5" fmla="*/ 20 h 49"/>
                      <a:gd name="T6" fmla="*/ 47 w 74"/>
                      <a:gd name="T7" fmla="*/ 14 h 49"/>
                      <a:gd name="T8" fmla="*/ 56 w 74"/>
                      <a:gd name="T9" fmla="*/ 7 h 49"/>
                      <a:gd name="T10" fmla="*/ 64 w 74"/>
                      <a:gd name="T11" fmla="*/ 0 h 49"/>
                      <a:gd name="T12" fmla="*/ 73 w 74"/>
                      <a:gd name="T13" fmla="*/ 0 h 49"/>
                      <a:gd name="T14" fmla="*/ 64 w 74"/>
                      <a:gd name="T15" fmla="*/ 0 h 49"/>
                      <a:gd name="T16" fmla="*/ 64 w 74"/>
                      <a:gd name="T17" fmla="*/ 7 h 49"/>
                      <a:gd name="T18" fmla="*/ 56 w 74"/>
                      <a:gd name="T19" fmla="*/ 14 h 49"/>
                      <a:gd name="T20" fmla="*/ 23 w 74"/>
                      <a:gd name="T21" fmla="*/ 34 h 49"/>
                      <a:gd name="T22" fmla="*/ 0 w 74"/>
                      <a:gd name="T23" fmla="*/ 48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
                      <a:gd name="T37" fmla="*/ 0 h 49"/>
                      <a:gd name="T38" fmla="*/ 74 w 74"/>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 h="49">
                        <a:moveTo>
                          <a:pt x="15" y="34"/>
                        </a:moveTo>
                        <a:lnTo>
                          <a:pt x="23" y="28"/>
                        </a:lnTo>
                        <a:lnTo>
                          <a:pt x="31" y="20"/>
                        </a:lnTo>
                        <a:lnTo>
                          <a:pt x="47" y="14"/>
                        </a:lnTo>
                        <a:lnTo>
                          <a:pt x="56" y="7"/>
                        </a:lnTo>
                        <a:lnTo>
                          <a:pt x="64" y="0"/>
                        </a:lnTo>
                        <a:lnTo>
                          <a:pt x="73" y="0"/>
                        </a:lnTo>
                        <a:lnTo>
                          <a:pt x="64" y="0"/>
                        </a:lnTo>
                        <a:lnTo>
                          <a:pt x="64" y="7"/>
                        </a:lnTo>
                        <a:lnTo>
                          <a:pt x="56" y="14"/>
                        </a:lnTo>
                        <a:lnTo>
                          <a:pt x="23" y="34"/>
                        </a:lnTo>
                        <a:lnTo>
                          <a:pt x="0" y="48"/>
                        </a:lnTo>
                      </a:path>
                    </a:pathLst>
                  </a:custGeom>
                  <a:solidFill>
                    <a:srgbClr val="669900"/>
                  </a:solidFill>
                  <a:ln w="12700" cap="rnd">
                    <a:solidFill>
                      <a:srgbClr val="996633"/>
                    </a:solidFill>
                    <a:round/>
                    <a:headEnd type="none" w="sm" len="sm"/>
                    <a:tailEnd type="none" w="sm" len="sm"/>
                  </a:ln>
                </p:spPr>
                <p:txBody>
                  <a:bodyPr/>
                  <a:lstStyle/>
                  <a:p>
                    <a:endParaRPr lang="es-AR"/>
                  </a:p>
                </p:txBody>
              </p:sp>
              <p:sp>
                <p:nvSpPr>
                  <p:cNvPr id="906" name="Line 264"/>
                  <p:cNvSpPr>
                    <a:spLocks noChangeShapeType="1"/>
                  </p:cNvSpPr>
                  <p:nvPr/>
                </p:nvSpPr>
                <p:spPr bwMode="auto">
                  <a:xfrm flipV="1">
                    <a:off x="5176" y="170"/>
                    <a:ext cx="73" cy="101"/>
                  </a:xfrm>
                  <a:prstGeom prst="line">
                    <a:avLst/>
                  </a:prstGeom>
                  <a:noFill/>
                  <a:ln w="12700">
                    <a:solidFill>
                      <a:srgbClr val="996633"/>
                    </a:solidFill>
                    <a:round/>
                    <a:headEnd type="none" w="sm" len="sm"/>
                    <a:tailEnd type="none" w="sm" len="sm"/>
                  </a:ln>
                </p:spPr>
                <p:txBody>
                  <a:bodyPr wrap="none" anchor="ctr"/>
                  <a:lstStyle/>
                  <a:p>
                    <a:endParaRPr lang="es-AR"/>
                  </a:p>
                </p:txBody>
              </p:sp>
            </p:grpSp>
          </p:grpSp>
          <p:sp>
            <p:nvSpPr>
              <p:cNvPr id="105" name="Rectangle 265"/>
              <p:cNvSpPr>
                <a:spLocks noChangeArrowheads="1"/>
              </p:cNvSpPr>
              <p:nvPr/>
            </p:nvSpPr>
            <p:spPr bwMode="auto">
              <a:xfrm>
                <a:off x="3047" y="1694"/>
                <a:ext cx="268" cy="16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100">
                    <a:solidFill>
                      <a:srgbClr val="000000"/>
                    </a:solidFill>
                    <a:latin typeface="Arial" pitchFamily="34" charset="0"/>
                  </a:rPr>
                  <a:t>Esp</a:t>
                </a:r>
              </a:p>
            </p:txBody>
          </p:sp>
          <p:sp>
            <p:nvSpPr>
              <p:cNvPr id="106" name="Freeform 266"/>
              <p:cNvSpPr>
                <a:spLocks/>
              </p:cNvSpPr>
              <p:nvPr/>
            </p:nvSpPr>
            <p:spPr bwMode="auto">
              <a:xfrm>
                <a:off x="4975" y="1333"/>
                <a:ext cx="297" cy="202"/>
              </a:xfrm>
              <a:custGeom>
                <a:avLst/>
                <a:gdLst>
                  <a:gd name="T0" fmla="*/ 7 w 315"/>
                  <a:gd name="T1" fmla="*/ 5 h 224"/>
                  <a:gd name="T2" fmla="*/ 22 w 315"/>
                  <a:gd name="T3" fmla="*/ 5 h 224"/>
                  <a:gd name="T4" fmla="*/ 68 w 315"/>
                  <a:gd name="T5" fmla="*/ 0 h 224"/>
                  <a:gd name="T6" fmla="*/ 99 w 315"/>
                  <a:gd name="T7" fmla="*/ 5 h 224"/>
                  <a:gd name="T8" fmla="*/ 137 w 315"/>
                  <a:gd name="T9" fmla="*/ 18 h 224"/>
                  <a:gd name="T10" fmla="*/ 144 w 315"/>
                  <a:gd name="T11" fmla="*/ 24 h 224"/>
                  <a:gd name="T12" fmla="*/ 159 w 315"/>
                  <a:gd name="T13" fmla="*/ 30 h 224"/>
                  <a:gd name="T14" fmla="*/ 182 w 315"/>
                  <a:gd name="T15" fmla="*/ 41 h 224"/>
                  <a:gd name="T16" fmla="*/ 197 w 315"/>
                  <a:gd name="T17" fmla="*/ 54 h 224"/>
                  <a:gd name="T18" fmla="*/ 212 w 315"/>
                  <a:gd name="T19" fmla="*/ 67 h 224"/>
                  <a:gd name="T20" fmla="*/ 221 w 315"/>
                  <a:gd name="T21" fmla="*/ 73 h 224"/>
                  <a:gd name="T22" fmla="*/ 228 w 315"/>
                  <a:gd name="T23" fmla="*/ 79 h 224"/>
                  <a:gd name="T24" fmla="*/ 235 w 315"/>
                  <a:gd name="T25" fmla="*/ 91 h 224"/>
                  <a:gd name="T26" fmla="*/ 242 w 315"/>
                  <a:gd name="T27" fmla="*/ 109 h 224"/>
                  <a:gd name="T28" fmla="*/ 250 w 315"/>
                  <a:gd name="T29" fmla="*/ 133 h 224"/>
                  <a:gd name="T30" fmla="*/ 250 w 315"/>
                  <a:gd name="T31" fmla="*/ 140 h 224"/>
                  <a:gd name="T32" fmla="*/ 250 w 315"/>
                  <a:gd name="T33" fmla="*/ 146 h 224"/>
                  <a:gd name="T34" fmla="*/ 257 w 315"/>
                  <a:gd name="T35" fmla="*/ 170 h 224"/>
                  <a:gd name="T36" fmla="*/ 265 w 315"/>
                  <a:gd name="T37" fmla="*/ 182 h 224"/>
                  <a:gd name="T38" fmla="*/ 273 w 315"/>
                  <a:gd name="T39" fmla="*/ 188 h 224"/>
                  <a:gd name="T40" fmla="*/ 280 w 315"/>
                  <a:gd name="T41" fmla="*/ 195 h 224"/>
                  <a:gd name="T42" fmla="*/ 289 w 315"/>
                  <a:gd name="T43" fmla="*/ 201 h 224"/>
                  <a:gd name="T44" fmla="*/ 296 w 315"/>
                  <a:gd name="T45" fmla="*/ 201 h 224"/>
                  <a:gd name="T46" fmla="*/ 289 w 315"/>
                  <a:gd name="T47" fmla="*/ 195 h 224"/>
                  <a:gd name="T48" fmla="*/ 289 w 315"/>
                  <a:gd name="T49" fmla="*/ 188 h 224"/>
                  <a:gd name="T50" fmla="*/ 280 w 315"/>
                  <a:gd name="T51" fmla="*/ 170 h 224"/>
                  <a:gd name="T52" fmla="*/ 273 w 315"/>
                  <a:gd name="T53" fmla="*/ 159 h 224"/>
                  <a:gd name="T54" fmla="*/ 265 w 315"/>
                  <a:gd name="T55" fmla="*/ 140 h 224"/>
                  <a:gd name="T56" fmla="*/ 257 w 315"/>
                  <a:gd name="T57" fmla="*/ 127 h 224"/>
                  <a:gd name="T58" fmla="*/ 250 w 315"/>
                  <a:gd name="T59" fmla="*/ 115 h 224"/>
                  <a:gd name="T60" fmla="*/ 235 w 315"/>
                  <a:gd name="T61" fmla="*/ 96 h 224"/>
                  <a:gd name="T62" fmla="*/ 212 w 315"/>
                  <a:gd name="T63" fmla="*/ 79 h 224"/>
                  <a:gd name="T64" fmla="*/ 182 w 315"/>
                  <a:gd name="T65" fmla="*/ 60 h 224"/>
                  <a:gd name="T66" fmla="*/ 168 w 315"/>
                  <a:gd name="T67" fmla="*/ 54 h 224"/>
                  <a:gd name="T68" fmla="*/ 152 w 315"/>
                  <a:gd name="T69" fmla="*/ 49 h 224"/>
                  <a:gd name="T70" fmla="*/ 128 w 315"/>
                  <a:gd name="T71" fmla="*/ 36 h 224"/>
                  <a:gd name="T72" fmla="*/ 106 w 315"/>
                  <a:gd name="T73" fmla="*/ 24 h 224"/>
                  <a:gd name="T74" fmla="*/ 84 w 315"/>
                  <a:gd name="T75" fmla="*/ 18 h 224"/>
                  <a:gd name="T76" fmla="*/ 75 w 315"/>
                  <a:gd name="T77" fmla="*/ 12 h 224"/>
                  <a:gd name="T78" fmla="*/ 68 w 315"/>
                  <a:gd name="T79" fmla="*/ 12 h 224"/>
                  <a:gd name="T80" fmla="*/ 53 w 315"/>
                  <a:gd name="T81" fmla="*/ 5 h 224"/>
                  <a:gd name="T82" fmla="*/ 38 w 315"/>
                  <a:gd name="T83" fmla="*/ 5 h 224"/>
                  <a:gd name="T84" fmla="*/ 7 w 315"/>
                  <a:gd name="T85" fmla="*/ 5 h 224"/>
                  <a:gd name="T86" fmla="*/ 0 w 315"/>
                  <a:gd name="T87" fmla="*/ 5 h 2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5"/>
                  <a:gd name="T133" fmla="*/ 0 h 224"/>
                  <a:gd name="T134" fmla="*/ 315 w 315"/>
                  <a:gd name="T135" fmla="*/ 224 h 2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5" h="224">
                    <a:moveTo>
                      <a:pt x="7" y="6"/>
                    </a:moveTo>
                    <a:lnTo>
                      <a:pt x="23" y="6"/>
                    </a:lnTo>
                    <a:lnTo>
                      <a:pt x="72" y="0"/>
                    </a:lnTo>
                    <a:lnTo>
                      <a:pt x="105" y="6"/>
                    </a:lnTo>
                    <a:lnTo>
                      <a:pt x="145" y="20"/>
                    </a:lnTo>
                    <a:lnTo>
                      <a:pt x="153" y="27"/>
                    </a:lnTo>
                    <a:lnTo>
                      <a:pt x="169" y="33"/>
                    </a:lnTo>
                    <a:lnTo>
                      <a:pt x="193" y="46"/>
                    </a:lnTo>
                    <a:lnTo>
                      <a:pt x="209" y="60"/>
                    </a:lnTo>
                    <a:lnTo>
                      <a:pt x="225" y="74"/>
                    </a:lnTo>
                    <a:lnTo>
                      <a:pt x="234" y="81"/>
                    </a:lnTo>
                    <a:lnTo>
                      <a:pt x="242" y="88"/>
                    </a:lnTo>
                    <a:lnTo>
                      <a:pt x="249" y="101"/>
                    </a:lnTo>
                    <a:lnTo>
                      <a:pt x="257" y="121"/>
                    </a:lnTo>
                    <a:lnTo>
                      <a:pt x="265" y="148"/>
                    </a:lnTo>
                    <a:lnTo>
                      <a:pt x="265" y="155"/>
                    </a:lnTo>
                    <a:lnTo>
                      <a:pt x="265" y="162"/>
                    </a:lnTo>
                    <a:lnTo>
                      <a:pt x="273" y="189"/>
                    </a:lnTo>
                    <a:lnTo>
                      <a:pt x="281" y="202"/>
                    </a:lnTo>
                    <a:lnTo>
                      <a:pt x="290" y="209"/>
                    </a:lnTo>
                    <a:lnTo>
                      <a:pt x="297" y="216"/>
                    </a:lnTo>
                    <a:lnTo>
                      <a:pt x="306" y="223"/>
                    </a:lnTo>
                    <a:lnTo>
                      <a:pt x="314" y="223"/>
                    </a:lnTo>
                    <a:lnTo>
                      <a:pt x="306" y="216"/>
                    </a:lnTo>
                    <a:lnTo>
                      <a:pt x="306" y="209"/>
                    </a:lnTo>
                    <a:lnTo>
                      <a:pt x="297" y="189"/>
                    </a:lnTo>
                    <a:lnTo>
                      <a:pt x="290" y="176"/>
                    </a:lnTo>
                    <a:lnTo>
                      <a:pt x="281" y="155"/>
                    </a:lnTo>
                    <a:lnTo>
                      <a:pt x="273" y="141"/>
                    </a:lnTo>
                    <a:lnTo>
                      <a:pt x="265" y="128"/>
                    </a:lnTo>
                    <a:lnTo>
                      <a:pt x="249" y="107"/>
                    </a:lnTo>
                    <a:lnTo>
                      <a:pt x="225" y="88"/>
                    </a:lnTo>
                    <a:lnTo>
                      <a:pt x="193" y="67"/>
                    </a:lnTo>
                    <a:lnTo>
                      <a:pt x="178" y="60"/>
                    </a:lnTo>
                    <a:lnTo>
                      <a:pt x="161" y="54"/>
                    </a:lnTo>
                    <a:lnTo>
                      <a:pt x="136" y="40"/>
                    </a:lnTo>
                    <a:lnTo>
                      <a:pt x="112" y="27"/>
                    </a:lnTo>
                    <a:lnTo>
                      <a:pt x="89" y="20"/>
                    </a:lnTo>
                    <a:lnTo>
                      <a:pt x="80" y="13"/>
                    </a:lnTo>
                    <a:lnTo>
                      <a:pt x="72" y="13"/>
                    </a:lnTo>
                    <a:lnTo>
                      <a:pt x="56" y="6"/>
                    </a:lnTo>
                    <a:lnTo>
                      <a:pt x="40" y="6"/>
                    </a:lnTo>
                    <a:lnTo>
                      <a:pt x="7" y="6"/>
                    </a:lnTo>
                    <a:lnTo>
                      <a:pt x="0" y="6"/>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07" name="Line 267"/>
              <p:cNvSpPr>
                <a:spLocks noChangeShapeType="1"/>
              </p:cNvSpPr>
              <p:nvPr/>
            </p:nvSpPr>
            <p:spPr bwMode="auto">
              <a:xfrm flipV="1">
                <a:off x="4967" y="521"/>
                <a:ext cx="14" cy="1063"/>
              </a:xfrm>
              <a:prstGeom prst="line">
                <a:avLst/>
              </a:prstGeom>
              <a:noFill/>
              <a:ln w="25400">
                <a:solidFill>
                  <a:srgbClr val="000000"/>
                </a:solidFill>
                <a:round/>
                <a:headEnd type="none" w="sm" len="sm"/>
                <a:tailEnd type="none" w="sm" len="sm"/>
              </a:ln>
            </p:spPr>
            <p:txBody>
              <a:bodyPr wrap="none" anchor="ctr"/>
              <a:lstStyle/>
              <a:p>
                <a:endParaRPr lang="es-AR"/>
              </a:p>
            </p:txBody>
          </p:sp>
          <p:sp>
            <p:nvSpPr>
              <p:cNvPr id="108" name="Line 268"/>
              <p:cNvSpPr>
                <a:spLocks noChangeShapeType="1"/>
              </p:cNvSpPr>
              <p:nvPr/>
            </p:nvSpPr>
            <p:spPr bwMode="auto">
              <a:xfrm>
                <a:off x="4960" y="1565"/>
                <a:ext cx="0" cy="8"/>
              </a:xfrm>
              <a:prstGeom prst="line">
                <a:avLst/>
              </a:prstGeom>
              <a:noFill/>
              <a:ln w="12700">
                <a:solidFill>
                  <a:srgbClr val="000000"/>
                </a:solidFill>
                <a:round/>
                <a:headEnd type="none" w="sm" len="sm"/>
                <a:tailEnd type="none" w="sm" len="sm"/>
              </a:ln>
            </p:spPr>
            <p:txBody>
              <a:bodyPr wrap="none" anchor="ctr"/>
              <a:lstStyle/>
              <a:p>
                <a:endParaRPr lang="es-AR"/>
              </a:p>
            </p:txBody>
          </p:sp>
          <p:sp>
            <p:nvSpPr>
              <p:cNvPr id="109" name="Freeform 269"/>
              <p:cNvSpPr>
                <a:spLocks/>
              </p:cNvSpPr>
              <p:nvPr/>
            </p:nvSpPr>
            <p:spPr bwMode="auto">
              <a:xfrm>
                <a:off x="4960" y="1576"/>
                <a:ext cx="108" cy="15"/>
              </a:xfrm>
              <a:custGeom>
                <a:avLst/>
                <a:gdLst>
                  <a:gd name="T0" fmla="*/ 0 w 115"/>
                  <a:gd name="T1" fmla="*/ 0 h 17"/>
                  <a:gd name="T2" fmla="*/ 15 w 115"/>
                  <a:gd name="T3" fmla="*/ 0 h 17"/>
                  <a:gd name="T4" fmla="*/ 45 w 115"/>
                  <a:gd name="T5" fmla="*/ 0 h 17"/>
                  <a:gd name="T6" fmla="*/ 76 w 115"/>
                  <a:gd name="T7" fmla="*/ 0 h 17"/>
                  <a:gd name="T8" fmla="*/ 99 w 115"/>
                  <a:gd name="T9" fmla="*/ 14 h 17"/>
                  <a:gd name="T10" fmla="*/ 107 w 115"/>
                  <a:gd name="T11" fmla="*/ 14 h 17"/>
                  <a:gd name="T12" fmla="*/ 0 60000 65536"/>
                  <a:gd name="T13" fmla="*/ 0 60000 65536"/>
                  <a:gd name="T14" fmla="*/ 0 60000 65536"/>
                  <a:gd name="T15" fmla="*/ 0 60000 65536"/>
                  <a:gd name="T16" fmla="*/ 0 60000 65536"/>
                  <a:gd name="T17" fmla="*/ 0 60000 65536"/>
                  <a:gd name="T18" fmla="*/ 0 w 115"/>
                  <a:gd name="T19" fmla="*/ 0 h 17"/>
                  <a:gd name="T20" fmla="*/ 115 w 11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15" h="17">
                    <a:moveTo>
                      <a:pt x="0" y="0"/>
                    </a:moveTo>
                    <a:lnTo>
                      <a:pt x="16" y="0"/>
                    </a:lnTo>
                    <a:lnTo>
                      <a:pt x="48" y="0"/>
                    </a:lnTo>
                    <a:lnTo>
                      <a:pt x="81" y="0"/>
                    </a:lnTo>
                    <a:lnTo>
                      <a:pt x="105" y="16"/>
                    </a:lnTo>
                    <a:lnTo>
                      <a:pt x="114" y="16"/>
                    </a:lnTo>
                  </a:path>
                </a:pathLst>
              </a:custGeom>
              <a:noFill/>
              <a:ln w="12700" cap="rnd">
                <a:solidFill>
                  <a:srgbClr val="000000"/>
                </a:solidFill>
                <a:round/>
                <a:headEnd type="none" w="sm" len="sm"/>
                <a:tailEnd type="none" w="sm" len="sm"/>
              </a:ln>
            </p:spPr>
            <p:txBody>
              <a:bodyPr/>
              <a:lstStyle/>
              <a:p>
                <a:endParaRPr lang="es-AR"/>
              </a:p>
            </p:txBody>
          </p:sp>
          <p:sp>
            <p:nvSpPr>
              <p:cNvPr id="110" name="Freeform 270"/>
              <p:cNvSpPr>
                <a:spLocks/>
              </p:cNvSpPr>
              <p:nvPr/>
            </p:nvSpPr>
            <p:spPr bwMode="auto">
              <a:xfrm>
                <a:off x="4845" y="1558"/>
                <a:ext cx="122" cy="19"/>
              </a:xfrm>
              <a:custGeom>
                <a:avLst/>
                <a:gdLst>
                  <a:gd name="T0" fmla="*/ 121 w 130"/>
                  <a:gd name="T1" fmla="*/ 5 h 21"/>
                  <a:gd name="T2" fmla="*/ 105 w 130"/>
                  <a:gd name="T3" fmla="*/ 5 h 21"/>
                  <a:gd name="T4" fmla="*/ 67 w 130"/>
                  <a:gd name="T5" fmla="*/ 0 h 21"/>
                  <a:gd name="T6" fmla="*/ 38 w 130"/>
                  <a:gd name="T7" fmla="*/ 5 h 21"/>
                  <a:gd name="T8" fmla="*/ 14 w 130"/>
                  <a:gd name="T9" fmla="*/ 12 h 21"/>
                  <a:gd name="T10" fmla="*/ 0 w 130"/>
                  <a:gd name="T11" fmla="*/ 18 h 21"/>
                  <a:gd name="T12" fmla="*/ 0 60000 65536"/>
                  <a:gd name="T13" fmla="*/ 0 60000 65536"/>
                  <a:gd name="T14" fmla="*/ 0 60000 65536"/>
                  <a:gd name="T15" fmla="*/ 0 60000 65536"/>
                  <a:gd name="T16" fmla="*/ 0 60000 65536"/>
                  <a:gd name="T17" fmla="*/ 0 60000 65536"/>
                  <a:gd name="T18" fmla="*/ 0 w 130"/>
                  <a:gd name="T19" fmla="*/ 0 h 21"/>
                  <a:gd name="T20" fmla="*/ 130 w 130"/>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30" h="21">
                    <a:moveTo>
                      <a:pt x="129" y="6"/>
                    </a:moveTo>
                    <a:lnTo>
                      <a:pt x="112" y="6"/>
                    </a:lnTo>
                    <a:lnTo>
                      <a:pt x="71" y="0"/>
                    </a:lnTo>
                    <a:lnTo>
                      <a:pt x="40" y="6"/>
                    </a:lnTo>
                    <a:lnTo>
                      <a:pt x="15" y="13"/>
                    </a:lnTo>
                    <a:lnTo>
                      <a:pt x="0" y="20"/>
                    </a:lnTo>
                  </a:path>
                </a:pathLst>
              </a:custGeom>
              <a:noFill/>
              <a:ln w="12700" cap="rnd">
                <a:solidFill>
                  <a:srgbClr val="000000"/>
                </a:solidFill>
                <a:round/>
                <a:headEnd type="none" w="sm" len="sm"/>
                <a:tailEnd type="none" w="sm" len="sm"/>
              </a:ln>
            </p:spPr>
            <p:txBody>
              <a:bodyPr/>
              <a:lstStyle/>
              <a:p>
                <a:endParaRPr lang="es-AR"/>
              </a:p>
            </p:txBody>
          </p:sp>
          <p:sp>
            <p:nvSpPr>
              <p:cNvPr id="111" name="Freeform 271"/>
              <p:cNvSpPr>
                <a:spLocks/>
              </p:cNvSpPr>
              <p:nvPr/>
            </p:nvSpPr>
            <p:spPr bwMode="auto">
              <a:xfrm>
                <a:off x="4967" y="1515"/>
                <a:ext cx="161" cy="74"/>
              </a:xfrm>
              <a:custGeom>
                <a:avLst/>
                <a:gdLst>
                  <a:gd name="T0" fmla="*/ 0 w 171"/>
                  <a:gd name="T1" fmla="*/ 24 h 82"/>
                  <a:gd name="T2" fmla="*/ 7 w 171"/>
                  <a:gd name="T3" fmla="*/ 18 h 82"/>
                  <a:gd name="T4" fmla="*/ 15 w 171"/>
                  <a:gd name="T5" fmla="*/ 13 h 82"/>
                  <a:gd name="T6" fmla="*/ 22 w 171"/>
                  <a:gd name="T7" fmla="*/ 6 h 82"/>
                  <a:gd name="T8" fmla="*/ 38 w 171"/>
                  <a:gd name="T9" fmla="*/ 0 h 82"/>
                  <a:gd name="T10" fmla="*/ 46 w 171"/>
                  <a:gd name="T11" fmla="*/ 0 h 82"/>
                  <a:gd name="T12" fmla="*/ 60 w 171"/>
                  <a:gd name="T13" fmla="*/ 6 h 82"/>
                  <a:gd name="T14" fmla="*/ 60 w 171"/>
                  <a:gd name="T15" fmla="*/ 13 h 82"/>
                  <a:gd name="T16" fmla="*/ 75 w 171"/>
                  <a:gd name="T17" fmla="*/ 24 h 82"/>
                  <a:gd name="T18" fmla="*/ 75 w 171"/>
                  <a:gd name="T19" fmla="*/ 31 h 82"/>
                  <a:gd name="T20" fmla="*/ 75 w 171"/>
                  <a:gd name="T21" fmla="*/ 37 h 82"/>
                  <a:gd name="T22" fmla="*/ 84 w 171"/>
                  <a:gd name="T23" fmla="*/ 49 h 82"/>
                  <a:gd name="T24" fmla="*/ 90 w 171"/>
                  <a:gd name="T25" fmla="*/ 56 h 82"/>
                  <a:gd name="T26" fmla="*/ 99 w 171"/>
                  <a:gd name="T27" fmla="*/ 67 h 82"/>
                  <a:gd name="T28" fmla="*/ 106 w 171"/>
                  <a:gd name="T29" fmla="*/ 67 h 82"/>
                  <a:gd name="T30" fmla="*/ 121 w 171"/>
                  <a:gd name="T31" fmla="*/ 73 h 82"/>
                  <a:gd name="T32" fmla="*/ 137 w 171"/>
                  <a:gd name="T33" fmla="*/ 67 h 82"/>
                  <a:gd name="T34" fmla="*/ 144 w 171"/>
                  <a:gd name="T35" fmla="*/ 67 h 82"/>
                  <a:gd name="T36" fmla="*/ 153 w 171"/>
                  <a:gd name="T37" fmla="*/ 60 h 82"/>
                  <a:gd name="T38" fmla="*/ 160 w 171"/>
                  <a:gd name="T39" fmla="*/ 60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82"/>
                  <a:gd name="T62" fmla="*/ 171 w 171"/>
                  <a:gd name="T63" fmla="*/ 82 h 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82">
                    <a:moveTo>
                      <a:pt x="0" y="27"/>
                    </a:moveTo>
                    <a:lnTo>
                      <a:pt x="7" y="20"/>
                    </a:lnTo>
                    <a:lnTo>
                      <a:pt x="16" y="14"/>
                    </a:lnTo>
                    <a:lnTo>
                      <a:pt x="23" y="7"/>
                    </a:lnTo>
                    <a:lnTo>
                      <a:pt x="40" y="0"/>
                    </a:lnTo>
                    <a:lnTo>
                      <a:pt x="49" y="0"/>
                    </a:lnTo>
                    <a:lnTo>
                      <a:pt x="64" y="7"/>
                    </a:lnTo>
                    <a:lnTo>
                      <a:pt x="64" y="14"/>
                    </a:lnTo>
                    <a:lnTo>
                      <a:pt x="80" y="27"/>
                    </a:lnTo>
                    <a:lnTo>
                      <a:pt x="80" y="34"/>
                    </a:lnTo>
                    <a:lnTo>
                      <a:pt x="80" y="41"/>
                    </a:lnTo>
                    <a:lnTo>
                      <a:pt x="89" y="54"/>
                    </a:lnTo>
                    <a:lnTo>
                      <a:pt x="96" y="62"/>
                    </a:lnTo>
                    <a:lnTo>
                      <a:pt x="105" y="74"/>
                    </a:lnTo>
                    <a:lnTo>
                      <a:pt x="113" y="74"/>
                    </a:lnTo>
                    <a:lnTo>
                      <a:pt x="129" y="81"/>
                    </a:lnTo>
                    <a:lnTo>
                      <a:pt x="146" y="74"/>
                    </a:lnTo>
                    <a:lnTo>
                      <a:pt x="153" y="74"/>
                    </a:lnTo>
                    <a:lnTo>
                      <a:pt x="162" y="67"/>
                    </a:lnTo>
                    <a:lnTo>
                      <a:pt x="170" y="67"/>
                    </a:lnTo>
                  </a:path>
                </a:pathLst>
              </a:custGeom>
              <a:noFill/>
              <a:ln w="12700" cap="rnd">
                <a:solidFill>
                  <a:srgbClr val="000000"/>
                </a:solidFill>
                <a:round/>
                <a:headEnd type="none" w="sm" len="sm"/>
                <a:tailEnd type="none" w="sm" len="sm"/>
              </a:ln>
            </p:spPr>
            <p:txBody>
              <a:bodyPr/>
              <a:lstStyle/>
              <a:p>
                <a:endParaRPr lang="es-AR"/>
              </a:p>
            </p:txBody>
          </p:sp>
          <p:sp>
            <p:nvSpPr>
              <p:cNvPr id="112" name="Freeform 272"/>
              <p:cNvSpPr>
                <a:spLocks/>
              </p:cNvSpPr>
              <p:nvPr/>
            </p:nvSpPr>
            <p:spPr bwMode="auto">
              <a:xfrm>
                <a:off x="4747" y="1459"/>
                <a:ext cx="214" cy="112"/>
              </a:xfrm>
              <a:custGeom>
                <a:avLst/>
                <a:gdLst>
                  <a:gd name="T0" fmla="*/ 213 w 227"/>
                  <a:gd name="T1" fmla="*/ 0 h 124"/>
                  <a:gd name="T2" fmla="*/ 190 w 227"/>
                  <a:gd name="T3" fmla="*/ 6 h 124"/>
                  <a:gd name="T4" fmla="*/ 152 w 227"/>
                  <a:gd name="T5" fmla="*/ 18 h 124"/>
                  <a:gd name="T6" fmla="*/ 122 w 227"/>
                  <a:gd name="T7" fmla="*/ 31 h 124"/>
                  <a:gd name="T8" fmla="*/ 91 w 227"/>
                  <a:gd name="T9" fmla="*/ 50 h 124"/>
                  <a:gd name="T10" fmla="*/ 84 w 227"/>
                  <a:gd name="T11" fmla="*/ 55 h 124"/>
                  <a:gd name="T12" fmla="*/ 75 w 227"/>
                  <a:gd name="T13" fmla="*/ 61 h 124"/>
                  <a:gd name="T14" fmla="*/ 44 w 227"/>
                  <a:gd name="T15" fmla="*/ 86 h 124"/>
                  <a:gd name="T16" fmla="*/ 23 w 227"/>
                  <a:gd name="T17" fmla="*/ 98 h 124"/>
                  <a:gd name="T18" fmla="*/ 8 w 227"/>
                  <a:gd name="T19" fmla="*/ 111 h 124"/>
                  <a:gd name="T20" fmla="*/ 0 w 227"/>
                  <a:gd name="T21" fmla="*/ 111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7"/>
                  <a:gd name="T34" fmla="*/ 0 h 124"/>
                  <a:gd name="T35" fmla="*/ 227 w 227"/>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7" h="124">
                    <a:moveTo>
                      <a:pt x="226" y="0"/>
                    </a:moveTo>
                    <a:lnTo>
                      <a:pt x="202" y="7"/>
                    </a:lnTo>
                    <a:lnTo>
                      <a:pt x="161" y="20"/>
                    </a:lnTo>
                    <a:lnTo>
                      <a:pt x="129" y="34"/>
                    </a:lnTo>
                    <a:lnTo>
                      <a:pt x="96" y="55"/>
                    </a:lnTo>
                    <a:lnTo>
                      <a:pt x="89" y="61"/>
                    </a:lnTo>
                    <a:lnTo>
                      <a:pt x="80" y="68"/>
                    </a:lnTo>
                    <a:lnTo>
                      <a:pt x="47" y="95"/>
                    </a:lnTo>
                    <a:lnTo>
                      <a:pt x="24" y="109"/>
                    </a:lnTo>
                    <a:lnTo>
                      <a:pt x="8" y="123"/>
                    </a:lnTo>
                    <a:lnTo>
                      <a:pt x="0" y="123"/>
                    </a:lnTo>
                  </a:path>
                </a:pathLst>
              </a:custGeom>
              <a:noFill/>
              <a:ln w="12700" cap="rnd">
                <a:solidFill>
                  <a:srgbClr val="000000"/>
                </a:solidFill>
                <a:round/>
                <a:headEnd type="none" w="sm" len="sm"/>
                <a:tailEnd type="none" w="sm" len="sm"/>
              </a:ln>
            </p:spPr>
            <p:txBody>
              <a:bodyPr/>
              <a:lstStyle/>
              <a:p>
                <a:endParaRPr lang="es-AR"/>
              </a:p>
            </p:txBody>
          </p:sp>
          <p:sp>
            <p:nvSpPr>
              <p:cNvPr id="113" name="Freeform 273"/>
              <p:cNvSpPr>
                <a:spLocks/>
              </p:cNvSpPr>
              <p:nvPr/>
            </p:nvSpPr>
            <p:spPr bwMode="auto">
              <a:xfrm>
                <a:off x="4967" y="1308"/>
                <a:ext cx="177" cy="216"/>
              </a:xfrm>
              <a:custGeom>
                <a:avLst/>
                <a:gdLst>
                  <a:gd name="T0" fmla="*/ 0 w 188"/>
                  <a:gd name="T1" fmla="*/ 86 h 239"/>
                  <a:gd name="T2" fmla="*/ 7 w 188"/>
                  <a:gd name="T3" fmla="*/ 80 h 239"/>
                  <a:gd name="T4" fmla="*/ 22 w 188"/>
                  <a:gd name="T5" fmla="*/ 61 h 239"/>
                  <a:gd name="T6" fmla="*/ 30 w 188"/>
                  <a:gd name="T7" fmla="*/ 54 h 239"/>
                  <a:gd name="T8" fmla="*/ 45 w 188"/>
                  <a:gd name="T9" fmla="*/ 49 h 239"/>
                  <a:gd name="T10" fmla="*/ 61 w 188"/>
                  <a:gd name="T11" fmla="*/ 42 h 239"/>
                  <a:gd name="T12" fmla="*/ 68 w 188"/>
                  <a:gd name="T13" fmla="*/ 42 h 239"/>
                  <a:gd name="T14" fmla="*/ 84 w 188"/>
                  <a:gd name="T15" fmla="*/ 42 h 239"/>
                  <a:gd name="T16" fmla="*/ 91 w 188"/>
                  <a:gd name="T17" fmla="*/ 49 h 239"/>
                  <a:gd name="T18" fmla="*/ 99 w 188"/>
                  <a:gd name="T19" fmla="*/ 54 h 239"/>
                  <a:gd name="T20" fmla="*/ 107 w 188"/>
                  <a:gd name="T21" fmla="*/ 61 h 239"/>
                  <a:gd name="T22" fmla="*/ 130 w 188"/>
                  <a:gd name="T23" fmla="*/ 92 h 239"/>
                  <a:gd name="T24" fmla="*/ 145 w 188"/>
                  <a:gd name="T25" fmla="*/ 122 h 239"/>
                  <a:gd name="T26" fmla="*/ 153 w 188"/>
                  <a:gd name="T27" fmla="*/ 147 h 239"/>
                  <a:gd name="T28" fmla="*/ 160 w 188"/>
                  <a:gd name="T29" fmla="*/ 172 h 239"/>
                  <a:gd name="T30" fmla="*/ 160 w 188"/>
                  <a:gd name="T31" fmla="*/ 177 h 239"/>
                  <a:gd name="T32" fmla="*/ 169 w 188"/>
                  <a:gd name="T33" fmla="*/ 202 h 239"/>
                  <a:gd name="T34" fmla="*/ 176 w 188"/>
                  <a:gd name="T35" fmla="*/ 215 h 239"/>
                  <a:gd name="T36" fmla="*/ 176 w 188"/>
                  <a:gd name="T37" fmla="*/ 202 h 239"/>
                  <a:gd name="T38" fmla="*/ 169 w 188"/>
                  <a:gd name="T39" fmla="*/ 184 h 239"/>
                  <a:gd name="T40" fmla="*/ 169 w 188"/>
                  <a:gd name="T41" fmla="*/ 177 h 239"/>
                  <a:gd name="T42" fmla="*/ 169 w 188"/>
                  <a:gd name="T43" fmla="*/ 160 h 239"/>
                  <a:gd name="T44" fmla="*/ 160 w 188"/>
                  <a:gd name="T45" fmla="*/ 122 h 239"/>
                  <a:gd name="T46" fmla="*/ 160 w 188"/>
                  <a:gd name="T47" fmla="*/ 98 h 239"/>
                  <a:gd name="T48" fmla="*/ 153 w 188"/>
                  <a:gd name="T49" fmla="*/ 67 h 239"/>
                  <a:gd name="T50" fmla="*/ 153 w 188"/>
                  <a:gd name="T51" fmla="*/ 54 h 239"/>
                  <a:gd name="T52" fmla="*/ 153 w 188"/>
                  <a:gd name="T53" fmla="*/ 42 h 239"/>
                  <a:gd name="T54" fmla="*/ 137 w 188"/>
                  <a:gd name="T55" fmla="*/ 18 h 239"/>
                  <a:gd name="T56" fmla="*/ 130 w 188"/>
                  <a:gd name="T57" fmla="*/ 13 h 239"/>
                  <a:gd name="T58" fmla="*/ 99 w 188"/>
                  <a:gd name="T59" fmla="*/ 0 h 239"/>
                  <a:gd name="T60" fmla="*/ 84 w 188"/>
                  <a:gd name="T61" fmla="*/ 0 h 239"/>
                  <a:gd name="T62" fmla="*/ 76 w 188"/>
                  <a:gd name="T63" fmla="*/ 0 h 239"/>
                  <a:gd name="T64" fmla="*/ 53 w 188"/>
                  <a:gd name="T65" fmla="*/ 0 h 239"/>
                  <a:gd name="T66" fmla="*/ 22 w 188"/>
                  <a:gd name="T67" fmla="*/ 13 h 239"/>
                  <a:gd name="T68" fmla="*/ 15 w 188"/>
                  <a:gd name="T69" fmla="*/ 24 h 239"/>
                  <a:gd name="T70" fmla="*/ 7 w 188"/>
                  <a:gd name="T71" fmla="*/ 37 h 2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8"/>
                  <a:gd name="T109" fmla="*/ 0 h 239"/>
                  <a:gd name="T110" fmla="*/ 188 w 188"/>
                  <a:gd name="T111" fmla="*/ 239 h 2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8" h="239">
                    <a:moveTo>
                      <a:pt x="0" y="95"/>
                    </a:moveTo>
                    <a:lnTo>
                      <a:pt x="7" y="88"/>
                    </a:lnTo>
                    <a:lnTo>
                      <a:pt x="23" y="68"/>
                    </a:lnTo>
                    <a:lnTo>
                      <a:pt x="32" y="60"/>
                    </a:lnTo>
                    <a:lnTo>
                      <a:pt x="48" y="54"/>
                    </a:lnTo>
                    <a:lnTo>
                      <a:pt x="65" y="47"/>
                    </a:lnTo>
                    <a:lnTo>
                      <a:pt x="72" y="47"/>
                    </a:lnTo>
                    <a:lnTo>
                      <a:pt x="89" y="47"/>
                    </a:lnTo>
                    <a:lnTo>
                      <a:pt x="97" y="54"/>
                    </a:lnTo>
                    <a:lnTo>
                      <a:pt x="105" y="60"/>
                    </a:lnTo>
                    <a:lnTo>
                      <a:pt x="114" y="68"/>
                    </a:lnTo>
                    <a:lnTo>
                      <a:pt x="138" y="102"/>
                    </a:lnTo>
                    <a:lnTo>
                      <a:pt x="154" y="135"/>
                    </a:lnTo>
                    <a:lnTo>
                      <a:pt x="163" y="163"/>
                    </a:lnTo>
                    <a:lnTo>
                      <a:pt x="170" y="190"/>
                    </a:lnTo>
                    <a:lnTo>
                      <a:pt x="170" y="196"/>
                    </a:lnTo>
                    <a:lnTo>
                      <a:pt x="179" y="223"/>
                    </a:lnTo>
                    <a:lnTo>
                      <a:pt x="187" y="238"/>
                    </a:lnTo>
                    <a:lnTo>
                      <a:pt x="187" y="223"/>
                    </a:lnTo>
                    <a:lnTo>
                      <a:pt x="179" y="204"/>
                    </a:lnTo>
                    <a:lnTo>
                      <a:pt x="179" y="196"/>
                    </a:lnTo>
                    <a:lnTo>
                      <a:pt x="179" y="177"/>
                    </a:lnTo>
                    <a:lnTo>
                      <a:pt x="170" y="135"/>
                    </a:lnTo>
                    <a:lnTo>
                      <a:pt x="170" y="108"/>
                    </a:lnTo>
                    <a:lnTo>
                      <a:pt x="163" y="74"/>
                    </a:lnTo>
                    <a:lnTo>
                      <a:pt x="163" y="60"/>
                    </a:lnTo>
                    <a:lnTo>
                      <a:pt x="163" y="47"/>
                    </a:lnTo>
                    <a:lnTo>
                      <a:pt x="146" y="20"/>
                    </a:lnTo>
                    <a:lnTo>
                      <a:pt x="138" y="14"/>
                    </a:lnTo>
                    <a:lnTo>
                      <a:pt x="105" y="0"/>
                    </a:lnTo>
                    <a:lnTo>
                      <a:pt x="89" y="0"/>
                    </a:lnTo>
                    <a:lnTo>
                      <a:pt x="81" y="0"/>
                    </a:lnTo>
                    <a:lnTo>
                      <a:pt x="56" y="0"/>
                    </a:lnTo>
                    <a:lnTo>
                      <a:pt x="23" y="14"/>
                    </a:lnTo>
                    <a:lnTo>
                      <a:pt x="16" y="27"/>
                    </a:lnTo>
                    <a:lnTo>
                      <a:pt x="7" y="41"/>
                    </a:lnTo>
                  </a:path>
                </a:pathLst>
              </a:custGeom>
              <a:solidFill>
                <a:srgbClr val="CCCC00"/>
              </a:solidFill>
              <a:ln w="12700" cap="rnd">
                <a:solidFill>
                  <a:schemeClr val="tx1"/>
                </a:solidFill>
                <a:round/>
                <a:headEnd type="none" w="sm" len="sm"/>
                <a:tailEnd type="none" w="sm" len="sm"/>
              </a:ln>
            </p:spPr>
            <p:txBody>
              <a:bodyPr/>
              <a:lstStyle/>
              <a:p>
                <a:endParaRPr lang="es-AR"/>
              </a:p>
            </p:txBody>
          </p:sp>
          <p:sp>
            <p:nvSpPr>
              <p:cNvPr id="114" name="Freeform 274"/>
              <p:cNvSpPr>
                <a:spLocks/>
              </p:cNvSpPr>
              <p:nvPr/>
            </p:nvSpPr>
            <p:spPr bwMode="auto">
              <a:xfrm>
                <a:off x="4670" y="918"/>
                <a:ext cx="297" cy="464"/>
              </a:xfrm>
              <a:custGeom>
                <a:avLst/>
                <a:gdLst>
                  <a:gd name="T0" fmla="*/ 289 w 315"/>
                  <a:gd name="T1" fmla="*/ 188 h 514"/>
                  <a:gd name="T2" fmla="*/ 265 w 315"/>
                  <a:gd name="T3" fmla="*/ 145 h 514"/>
                  <a:gd name="T4" fmla="*/ 242 w 315"/>
                  <a:gd name="T5" fmla="*/ 121 h 514"/>
                  <a:gd name="T6" fmla="*/ 220 w 315"/>
                  <a:gd name="T7" fmla="*/ 97 h 514"/>
                  <a:gd name="T8" fmla="*/ 173 w 315"/>
                  <a:gd name="T9" fmla="*/ 79 h 514"/>
                  <a:gd name="T10" fmla="*/ 143 w 315"/>
                  <a:gd name="T11" fmla="*/ 79 h 514"/>
                  <a:gd name="T12" fmla="*/ 113 w 315"/>
                  <a:gd name="T13" fmla="*/ 91 h 514"/>
                  <a:gd name="T14" fmla="*/ 91 w 315"/>
                  <a:gd name="T15" fmla="*/ 103 h 514"/>
                  <a:gd name="T16" fmla="*/ 75 w 315"/>
                  <a:gd name="T17" fmla="*/ 115 h 514"/>
                  <a:gd name="T18" fmla="*/ 53 w 315"/>
                  <a:gd name="T19" fmla="*/ 145 h 514"/>
                  <a:gd name="T20" fmla="*/ 30 w 315"/>
                  <a:gd name="T21" fmla="*/ 182 h 514"/>
                  <a:gd name="T22" fmla="*/ 15 w 315"/>
                  <a:gd name="T23" fmla="*/ 225 h 514"/>
                  <a:gd name="T24" fmla="*/ 15 w 315"/>
                  <a:gd name="T25" fmla="*/ 262 h 514"/>
                  <a:gd name="T26" fmla="*/ 0 w 315"/>
                  <a:gd name="T27" fmla="*/ 353 h 514"/>
                  <a:gd name="T28" fmla="*/ 0 w 315"/>
                  <a:gd name="T29" fmla="*/ 402 h 514"/>
                  <a:gd name="T30" fmla="*/ 0 w 315"/>
                  <a:gd name="T31" fmla="*/ 426 h 514"/>
                  <a:gd name="T32" fmla="*/ 0 w 315"/>
                  <a:gd name="T33" fmla="*/ 444 h 514"/>
                  <a:gd name="T34" fmla="*/ 0 w 315"/>
                  <a:gd name="T35" fmla="*/ 463 h 514"/>
                  <a:gd name="T36" fmla="*/ 7 w 315"/>
                  <a:gd name="T37" fmla="*/ 438 h 514"/>
                  <a:gd name="T38" fmla="*/ 15 w 315"/>
                  <a:gd name="T39" fmla="*/ 408 h 514"/>
                  <a:gd name="T40" fmla="*/ 30 w 315"/>
                  <a:gd name="T41" fmla="*/ 365 h 514"/>
                  <a:gd name="T42" fmla="*/ 38 w 315"/>
                  <a:gd name="T43" fmla="*/ 316 h 514"/>
                  <a:gd name="T44" fmla="*/ 38 w 315"/>
                  <a:gd name="T45" fmla="*/ 292 h 514"/>
                  <a:gd name="T46" fmla="*/ 45 w 315"/>
                  <a:gd name="T47" fmla="*/ 250 h 514"/>
                  <a:gd name="T48" fmla="*/ 53 w 315"/>
                  <a:gd name="T49" fmla="*/ 207 h 514"/>
                  <a:gd name="T50" fmla="*/ 68 w 315"/>
                  <a:gd name="T51" fmla="*/ 152 h 514"/>
                  <a:gd name="T52" fmla="*/ 75 w 315"/>
                  <a:gd name="T53" fmla="*/ 108 h 514"/>
                  <a:gd name="T54" fmla="*/ 84 w 315"/>
                  <a:gd name="T55" fmla="*/ 73 h 514"/>
                  <a:gd name="T56" fmla="*/ 99 w 315"/>
                  <a:gd name="T57" fmla="*/ 30 h 514"/>
                  <a:gd name="T58" fmla="*/ 113 w 315"/>
                  <a:gd name="T59" fmla="*/ 5 h 514"/>
                  <a:gd name="T60" fmla="*/ 127 w 315"/>
                  <a:gd name="T61" fmla="*/ 0 h 514"/>
                  <a:gd name="T62" fmla="*/ 151 w 315"/>
                  <a:gd name="T63" fmla="*/ 5 h 514"/>
                  <a:gd name="T64" fmla="*/ 173 w 315"/>
                  <a:gd name="T65" fmla="*/ 18 h 514"/>
                  <a:gd name="T66" fmla="*/ 196 w 315"/>
                  <a:gd name="T67" fmla="*/ 42 h 514"/>
                  <a:gd name="T68" fmla="*/ 220 w 315"/>
                  <a:gd name="T69" fmla="*/ 60 h 514"/>
                  <a:gd name="T70" fmla="*/ 242 w 315"/>
                  <a:gd name="T71" fmla="*/ 91 h 514"/>
                  <a:gd name="T72" fmla="*/ 280 w 315"/>
                  <a:gd name="T73" fmla="*/ 139 h 5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5"/>
                  <a:gd name="T112" fmla="*/ 0 h 514"/>
                  <a:gd name="T113" fmla="*/ 315 w 315"/>
                  <a:gd name="T114" fmla="*/ 514 h 5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5" h="514">
                    <a:moveTo>
                      <a:pt x="314" y="229"/>
                    </a:moveTo>
                    <a:lnTo>
                      <a:pt x="306" y="208"/>
                    </a:lnTo>
                    <a:lnTo>
                      <a:pt x="297" y="195"/>
                    </a:lnTo>
                    <a:lnTo>
                      <a:pt x="281" y="161"/>
                    </a:lnTo>
                    <a:lnTo>
                      <a:pt x="273" y="147"/>
                    </a:lnTo>
                    <a:lnTo>
                      <a:pt x="257" y="134"/>
                    </a:lnTo>
                    <a:lnTo>
                      <a:pt x="241" y="114"/>
                    </a:lnTo>
                    <a:lnTo>
                      <a:pt x="233" y="107"/>
                    </a:lnTo>
                    <a:lnTo>
                      <a:pt x="208" y="94"/>
                    </a:lnTo>
                    <a:lnTo>
                      <a:pt x="184" y="87"/>
                    </a:lnTo>
                    <a:lnTo>
                      <a:pt x="168" y="87"/>
                    </a:lnTo>
                    <a:lnTo>
                      <a:pt x="152" y="87"/>
                    </a:lnTo>
                    <a:lnTo>
                      <a:pt x="135" y="94"/>
                    </a:lnTo>
                    <a:lnTo>
                      <a:pt x="120" y="101"/>
                    </a:lnTo>
                    <a:lnTo>
                      <a:pt x="105" y="107"/>
                    </a:lnTo>
                    <a:lnTo>
                      <a:pt x="96" y="114"/>
                    </a:lnTo>
                    <a:lnTo>
                      <a:pt x="89" y="120"/>
                    </a:lnTo>
                    <a:lnTo>
                      <a:pt x="80" y="127"/>
                    </a:lnTo>
                    <a:lnTo>
                      <a:pt x="64" y="147"/>
                    </a:lnTo>
                    <a:lnTo>
                      <a:pt x="56" y="161"/>
                    </a:lnTo>
                    <a:lnTo>
                      <a:pt x="40" y="181"/>
                    </a:lnTo>
                    <a:lnTo>
                      <a:pt x="32" y="202"/>
                    </a:lnTo>
                    <a:lnTo>
                      <a:pt x="23" y="229"/>
                    </a:lnTo>
                    <a:lnTo>
                      <a:pt x="16" y="249"/>
                    </a:lnTo>
                    <a:lnTo>
                      <a:pt x="16" y="263"/>
                    </a:lnTo>
                    <a:lnTo>
                      <a:pt x="16" y="290"/>
                    </a:lnTo>
                    <a:lnTo>
                      <a:pt x="7" y="337"/>
                    </a:lnTo>
                    <a:lnTo>
                      <a:pt x="0" y="391"/>
                    </a:lnTo>
                    <a:lnTo>
                      <a:pt x="0" y="425"/>
                    </a:lnTo>
                    <a:lnTo>
                      <a:pt x="0" y="445"/>
                    </a:lnTo>
                    <a:lnTo>
                      <a:pt x="0" y="452"/>
                    </a:lnTo>
                    <a:lnTo>
                      <a:pt x="0" y="472"/>
                    </a:lnTo>
                    <a:lnTo>
                      <a:pt x="0" y="485"/>
                    </a:lnTo>
                    <a:lnTo>
                      <a:pt x="0" y="492"/>
                    </a:lnTo>
                    <a:lnTo>
                      <a:pt x="0" y="506"/>
                    </a:lnTo>
                    <a:lnTo>
                      <a:pt x="0" y="513"/>
                    </a:lnTo>
                    <a:lnTo>
                      <a:pt x="0" y="506"/>
                    </a:lnTo>
                    <a:lnTo>
                      <a:pt x="7" y="485"/>
                    </a:lnTo>
                    <a:lnTo>
                      <a:pt x="16" y="465"/>
                    </a:lnTo>
                    <a:lnTo>
                      <a:pt x="16" y="452"/>
                    </a:lnTo>
                    <a:lnTo>
                      <a:pt x="23" y="438"/>
                    </a:lnTo>
                    <a:lnTo>
                      <a:pt x="32" y="404"/>
                    </a:lnTo>
                    <a:lnTo>
                      <a:pt x="40" y="377"/>
                    </a:lnTo>
                    <a:lnTo>
                      <a:pt x="40" y="350"/>
                    </a:lnTo>
                    <a:lnTo>
                      <a:pt x="40" y="330"/>
                    </a:lnTo>
                    <a:lnTo>
                      <a:pt x="40" y="323"/>
                    </a:lnTo>
                    <a:lnTo>
                      <a:pt x="40" y="304"/>
                    </a:lnTo>
                    <a:lnTo>
                      <a:pt x="48" y="277"/>
                    </a:lnTo>
                    <a:lnTo>
                      <a:pt x="48" y="256"/>
                    </a:lnTo>
                    <a:lnTo>
                      <a:pt x="56" y="229"/>
                    </a:lnTo>
                    <a:lnTo>
                      <a:pt x="64" y="195"/>
                    </a:lnTo>
                    <a:lnTo>
                      <a:pt x="72" y="168"/>
                    </a:lnTo>
                    <a:lnTo>
                      <a:pt x="80" y="134"/>
                    </a:lnTo>
                    <a:lnTo>
                      <a:pt x="80" y="120"/>
                    </a:lnTo>
                    <a:lnTo>
                      <a:pt x="80" y="107"/>
                    </a:lnTo>
                    <a:lnTo>
                      <a:pt x="89" y="81"/>
                    </a:lnTo>
                    <a:lnTo>
                      <a:pt x="96" y="54"/>
                    </a:lnTo>
                    <a:lnTo>
                      <a:pt x="105" y="33"/>
                    </a:lnTo>
                    <a:lnTo>
                      <a:pt x="112" y="13"/>
                    </a:lnTo>
                    <a:lnTo>
                      <a:pt x="120" y="6"/>
                    </a:lnTo>
                    <a:lnTo>
                      <a:pt x="128" y="0"/>
                    </a:lnTo>
                    <a:lnTo>
                      <a:pt x="135" y="0"/>
                    </a:lnTo>
                    <a:lnTo>
                      <a:pt x="144" y="0"/>
                    </a:lnTo>
                    <a:lnTo>
                      <a:pt x="160" y="6"/>
                    </a:lnTo>
                    <a:lnTo>
                      <a:pt x="177" y="13"/>
                    </a:lnTo>
                    <a:lnTo>
                      <a:pt x="184" y="20"/>
                    </a:lnTo>
                    <a:lnTo>
                      <a:pt x="192" y="27"/>
                    </a:lnTo>
                    <a:lnTo>
                      <a:pt x="208" y="47"/>
                    </a:lnTo>
                    <a:lnTo>
                      <a:pt x="217" y="54"/>
                    </a:lnTo>
                    <a:lnTo>
                      <a:pt x="233" y="67"/>
                    </a:lnTo>
                    <a:lnTo>
                      <a:pt x="241" y="81"/>
                    </a:lnTo>
                    <a:lnTo>
                      <a:pt x="257" y="101"/>
                    </a:lnTo>
                    <a:lnTo>
                      <a:pt x="281" y="134"/>
                    </a:lnTo>
                    <a:lnTo>
                      <a:pt x="297" y="154"/>
                    </a:lnTo>
                    <a:lnTo>
                      <a:pt x="314" y="175"/>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115" name="Freeform 275"/>
              <p:cNvSpPr>
                <a:spLocks/>
              </p:cNvSpPr>
              <p:nvPr/>
            </p:nvSpPr>
            <p:spPr bwMode="auto">
              <a:xfrm>
                <a:off x="4960" y="801"/>
                <a:ext cx="342" cy="337"/>
              </a:xfrm>
              <a:custGeom>
                <a:avLst/>
                <a:gdLst>
                  <a:gd name="T0" fmla="*/ 0 w 363"/>
                  <a:gd name="T1" fmla="*/ 61 h 373"/>
                  <a:gd name="T2" fmla="*/ 7 w 363"/>
                  <a:gd name="T3" fmla="*/ 49 h 373"/>
                  <a:gd name="T4" fmla="*/ 14 w 363"/>
                  <a:gd name="T5" fmla="*/ 30 h 373"/>
                  <a:gd name="T6" fmla="*/ 22 w 363"/>
                  <a:gd name="T7" fmla="*/ 24 h 373"/>
                  <a:gd name="T8" fmla="*/ 38 w 363"/>
                  <a:gd name="T9" fmla="*/ 12 h 373"/>
                  <a:gd name="T10" fmla="*/ 38 w 363"/>
                  <a:gd name="T11" fmla="*/ 5 h 373"/>
                  <a:gd name="T12" fmla="*/ 59 w 363"/>
                  <a:gd name="T13" fmla="*/ 0 h 373"/>
                  <a:gd name="T14" fmla="*/ 82 w 363"/>
                  <a:gd name="T15" fmla="*/ 0 h 373"/>
                  <a:gd name="T16" fmla="*/ 106 w 363"/>
                  <a:gd name="T17" fmla="*/ 5 h 373"/>
                  <a:gd name="T18" fmla="*/ 106 w 363"/>
                  <a:gd name="T19" fmla="*/ 12 h 373"/>
                  <a:gd name="T20" fmla="*/ 121 w 363"/>
                  <a:gd name="T21" fmla="*/ 24 h 373"/>
                  <a:gd name="T22" fmla="*/ 137 w 363"/>
                  <a:gd name="T23" fmla="*/ 42 h 373"/>
                  <a:gd name="T24" fmla="*/ 143 w 363"/>
                  <a:gd name="T25" fmla="*/ 54 h 373"/>
                  <a:gd name="T26" fmla="*/ 159 w 363"/>
                  <a:gd name="T27" fmla="*/ 80 h 373"/>
                  <a:gd name="T28" fmla="*/ 166 w 363"/>
                  <a:gd name="T29" fmla="*/ 98 h 373"/>
                  <a:gd name="T30" fmla="*/ 174 w 363"/>
                  <a:gd name="T31" fmla="*/ 116 h 373"/>
                  <a:gd name="T32" fmla="*/ 189 w 363"/>
                  <a:gd name="T33" fmla="*/ 147 h 373"/>
                  <a:gd name="T34" fmla="*/ 212 w 363"/>
                  <a:gd name="T35" fmla="*/ 196 h 373"/>
                  <a:gd name="T36" fmla="*/ 242 w 363"/>
                  <a:gd name="T37" fmla="*/ 238 h 373"/>
                  <a:gd name="T38" fmla="*/ 272 w 363"/>
                  <a:gd name="T39" fmla="*/ 275 h 373"/>
                  <a:gd name="T40" fmla="*/ 286 w 363"/>
                  <a:gd name="T41" fmla="*/ 293 h 373"/>
                  <a:gd name="T42" fmla="*/ 295 w 363"/>
                  <a:gd name="T43" fmla="*/ 299 h 373"/>
                  <a:gd name="T44" fmla="*/ 310 w 363"/>
                  <a:gd name="T45" fmla="*/ 317 h 373"/>
                  <a:gd name="T46" fmla="*/ 318 w 363"/>
                  <a:gd name="T47" fmla="*/ 323 h 373"/>
                  <a:gd name="T48" fmla="*/ 325 w 363"/>
                  <a:gd name="T49" fmla="*/ 330 h 373"/>
                  <a:gd name="T50" fmla="*/ 341 w 363"/>
                  <a:gd name="T51" fmla="*/ 336 h 373"/>
                  <a:gd name="T52" fmla="*/ 333 w 363"/>
                  <a:gd name="T53" fmla="*/ 336 h 373"/>
                  <a:gd name="T54" fmla="*/ 341 w 363"/>
                  <a:gd name="T55" fmla="*/ 336 h 373"/>
                  <a:gd name="T56" fmla="*/ 341 w 363"/>
                  <a:gd name="T57" fmla="*/ 323 h 373"/>
                  <a:gd name="T58" fmla="*/ 341 w 363"/>
                  <a:gd name="T59" fmla="*/ 317 h 373"/>
                  <a:gd name="T60" fmla="*/ 333 w 363"/>
                  <a:gd name="T61" fmla="*/ 305 h 373"/>
                  <a:gd name="T62" fmla="*/ 325 w 363"/>
                  <a:gd name="T63" fmla="*/ 293 h 373"/>
                  <a:gd name="T64" fmla="*/ 310 w 363"/>
                  <a:gd name="T65" fmla="*/ 275 h 373"/>
                  <a:gd name="T66" fmla="*/ 295 w 363"/>
                  <a:gd name="T67" fmla="*/ 262 h 373"/>
                  <a:gd name="T68" fmla="*/ 279 w 363"/>
                  <a:gd name="T69" fmla="*/ 250 h 373"/>
                  <a:gd name="T70" fmla="*/ 264 w 363"/>
                  <a:gd name="T71" fmla="*/ 238 h 373"/>
                  <a:gd name="T72" fmla="*/ 235 w 363"/>
                  <a:gd name="T73" fmla="*/ 220 h 373"/>
                  <a:gd name="T74" fmla="*/ 227 w 363"/>
                  <a:gd name="T75" fmla="*/ 214 h 373"/>
                  <a:gd name="T76" fmla="*/ 204 w 363"/>
                  <a:gd name="T77" fmla="*/ 201 h 373"/>
                  <a:gd name="T78" fmla="*/ 159 w 363"/>
                  <a:gd name="T79" fmla="*/ 164 h 373"/>
                  <a:gd name="T80" fmla="*/ 121 w 363"/>
                  <a:gd name="T81" fmla="*/ 134 h 373"/>
                  <a:gd name="T82" fmla="*/ 90 w 363"/>
                  <a:gd name="T83" fmla="*/ 104 h 373"/>
                  <a:gd name="T84" fmla="*/ 75 w 363"/>
                  <a:gd name="T85" fmla="*/ 85 h 373"/>
                  <a:gd name="T86" fmla="*/ 68 w 363"/>
                  <a:gd name="T87" fmla="*/ 73 h 373"/>
                  <a:gd name="T88" fmla="*/ 59 w 363"/>
                  <a:gd name="T89" fmla="*/ 67 h 373"/>
                  <a:gd name="T90" fmla="*/ 44 w 363"/>
                  <a:gd name="T91" fmla="*/ 49 h 373"/>
                  <a:gd name="T92" fmla="*/ 38 w 363"/>
                  <a:gd name="T93" fmla="*/ 42 h 373"/>
                  <a:gd name="T94" fmla="*/ 29 w 363"/>
                  <a:gd name="T95" fmla="*/ 36 h 373"/>
                  <a:gd name="T96" fmla="*/ 22 w 363"/>
                  <a:gd name="T97" fmla="*/ 30 h 373"/>
                  <a:gd name="T98" fmla="*/ 14 w 363"/>
                  <a:gd name="T99" fmla="*/ 24 h 373"/>
                  <a:gd name="T100" fmla="*/ 7 w 363"/>
                  <a:gd name="T101" fmla="*/ 24 h 3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3"/>
                  <a:gd name="T154" fmla="*/ 0 h 373"/>
                  <a:gd name="T155" fmla="*/ 363 w 363"/>
                  <a:gd name="T156" fmla="*/ 373 h 3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3" h="373">
                    <a:moveTo>
                      <a:pt x="0" y="67"/>
                    </a:moveTo>
                    <a:lnTo>
                      <a:pt x="7" y="54"/>
                    </a:lnTo>
                    <a:lnTo>
                      <a:pt x="15" y="33"/>
                    </a:lnTo>
                    <a:lnTo>
                      <a:pt x="23" y="27"/>
                    </a:lnTo>
                    <a:lnTo>
                      <a:pt x="40" y="13"/>
                    </a:lnTo>
                    <a:lnTo>
                      <a:pt x="40" y="6"/>
                    </a:lnTo>
                    <a:lnTo>
                      <a:pt x="63" y="0"/>
                    </a:lnTo>
                    <a:lnTo>
                      <a:pt x="87" y="0"/>
                    </a:lnTo>
                    <a:lnTo>
                      <a:pt x="112" y="6"/>
                    </a:lnTo>
                    <a:lnTo>
                      <a:pt x="112" y="13"/>
                    </a:lnTo>
                    <a:lnTo>
                      <a:pt x="128" y="27"/>
                    </a:lnTo>
                    <a:lnTo>
                      <a:pt x="145" y="47"/>
                    </a:lnTo>
                    <a:lnTo>
                      <a:pt x="152" y="60"/>
                    </a:lnTo>
                    <a:lnTo>
                      <a:pt x="169" y="88"/>
                    </a:lnTo>
                    <a:lnTo>
                      <a:pt x="176" y="108"/>
                    </a:lnTo>
                    <a:lnTo>
                      <a:pt x="185" y="128"/>
                    </a:lnTo>
                    <a:lnTo>
                      <a:pt x="201" y="163"/>
                    </a:lnTo>
                    <a:lnTo>
                      <a:pt x="225" y="217"/>
                    </a:lnTo>
                    <a:lnTo>
                      <a:pt x="257" y="263"/>
                    </a:lnTo>
                    <a:lnTo>
                      <a:pt x="289" y="304"/>
                    </a:lnTo>
                    <a:lnTo>
                      <a:pt x="304" y="324"/>
                    </a:lnTo>
                    <a:lnTo>
                      <a:pt x="313" y="331"/>
                    </a:lnTo>
                    <a:lnTo>
                      <a:pt x="329" y="351"/>
                    </a:lnTo>
                    <a:lnTo>
                      <a:pt x="337" y="358"/>
                    </a:lnTo>
                    <a:lnTo>
                      <a:pt x="345" y="365"/>
                    </a:lnTo>
                    <a:lnTo>
                      <a:pt x="362" y="372"/>
                    </a:lnTo>
                    <a:lnTo>
                      <a:pt x="353" y="372"/>
                    </a:lnTo>
                    <a:lnTo>
                      <a:pt x="362" y="372"/>
                    </a:lnTo>
                    <a:lnTo>
                      <a:pt x="362" y="358"/>
                    </a:lnTo>
                    <a:lnTo>
                      <a:pt x="362" y="351"/>
                    </a:lnTo>
                    <a:lnTo>
                      <a:pt x="353" y="338"/>
                    </a:lnTo>
                    <a:lnTo>
                      <a:pt x="345" y="324"/>
                    </a:lnTo>
                    <a:lnTo>
                      <a:pt x="329" y="304"/>
                    </a:lnTo>
                    <a:lnTo>
                      <a:pt x="313" y="290"/>
                    </a:lnTo>
                    <a:lnTo>
                      <a:pt x="296" y="277"/>
                    </a:lnTo>
                    <a:lnTo>
                      <a:pt x="280" y="263"/>
                    </a:lnTo>
                    <a:lnTo>
                      <a:pt x="249" y="243"/>
                    </a:lnTo>
                    <a:lnTo>
                      <a:pt x="241" y="237"/>
                    </a:lnTo>
                    <a:lnTo>
                      <a:pt x="217" y="223"/>
                    </a:lnTo>
                    <a:lnTo>
                      <a:pt x="169" y="182"/>
                    </a:lnTo>
                    <a:lnTo>
                      <a:pt x="128" y="148"/>
                    </a:lnTo>
                    <a:lnTo>
                      <a:pt x="96" y="115"/>
                    </a:lnTo>
                    <a:lnTo>
                      <a:pt x="80" y="94"/>
                    </a:lnTo>
                    <a:lnTo>
                      <a:pt x="72" y="81"/>
                    </a:lnTo>
                    <a:lnTo>
                      <a:pt x="63" y="74"/>
                    </a:lnTo>
                    <a:lnTo>
                      <a:pt x="47" y="54"/>
                    </a:lnTo>
                    <a:lnTo>
                      <a:pt x="40" y="47"/>
                    </a:lnTo>
                    <a:lnTo>
                      <a:pt x="31" y="40"/>
                    </a:lnTo>
                    <a:lnTo>
                      <a:pt x="23" y="33"/>
                    </a:lnTo>
                    <a:lnTo>
                      <a:pt x="15" y="27"/>
                    </a:lnTo>
                    <a:lnTo>
                      <a:pt x="7" y="27"/>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116" name="Line 276"/>
              <p:cNvSpPr>
                <a:spLocks noChangeShapeType="1"/>
              </p:cNvSpPr>
              <p:nvPr/>
            </p:nvSpPr>
            <p:spPr bwMode="auto">
              <a:xfrm>
                <a:off x="5088" y="1058"/>
                <a:ext cx="19" cy="0"/>
              </a:xfrm>
              <a:prstGeom prst="line">
                <a:avLst/>
              </a:prstGeom>
              <a:noFill/>
              <a:ln w="12700">
                <a:solidFill>
                  <a:schemeClr val="accent1"/>
                </a:solidFill>
                <a:round/>
                <a:headEnd type="none" w="sm" len="sm"/>
                <a:tailEnd type="none" w="sm" len="sm"/>
              </a:ln>
            </p:spPr>
            <p:txBody>
              <a:bodyPr wrap="none" anchor="ctr"/>
              <a:lstStyle/>
              <a:p>
                <a:endParaRPr lang="es-AR"/>
              </a:p>
            </p:txBody>
          </p:sp>
          <p:sp>
            <p:nvSpPr>
              <p:cNvPr id="117" name="Line 277"/>
              <p:cNvSpPr>
                <a:spLocks noChangeShapeType="1"/>
              </p:cNvSpPr>
              <p:nvPr/>
            </p:nvSpPr>
            <p:spPr bwMode="auto">
              <a:xfrm flipH="1" flipV="1">
                <a:off x="4854" y="856"/>
                <a:ext cx="23" cy="630"/>
              </a:xfrm>
              <a:prstGeom prst="line">
                <a:avLst/>
              </a:prstGeom>
              <a:noFill/>
              <a:ln w="25400">
                <a:solidFill>
                  <a:srgbClr val="669900"/>
                </a:solidFill>
                <a:round/>
                <a:headEnd type="none" w="sm" len="sm"/>
                <a:tailEnd type="none" w="sm" len="sm"/>
              </a:ln>
            </p:spPr>
            <p:txBody>
              <a:bodyPr wrap="none" anchor="ctr"/>
              <a:lstStyle/>
              <a:p>
                <a:endParaRPr lang="es-AR"/>
              </a:p>
            </p:txBody>
          </p:sp>
          <p:sp>
            <p:nvSpPr>
              <p:cNvPr id="118" name="Freeform 278"/>
              <p:cNvSpPr>
                <a:spLocks/>
              </p:cNvSpPr>
              <p:nvPr/>
            </p:nvSpPr>
            <p:spPr bwMode="auto">
              <a:xfrm>
                <a:off x="4874" y="1455"/>
                <a:ext cx="177" cy="15"/>
              </a:xfrm>
              <a:custGeom>
                <a:avLst/>
                <a:gdLst>
                  <a:gd name="T0" fmla="*/ 0 w 188"/>
                  <a:gd name="T1" fmla="*/ 14 h 17"/>
                  <a:gd name="T2" fmla="*/ 7 w 188"/>
                  <a:gd name="T3" fmla="*/ 14 h 17"/>
                  <a:gd name="T4" fmla="*/ 22 w 188"/>
                  <a:gd name="T5" fmla="*/ 7 h 17"/>
                  <a:gd name="T6" fmla="*/ 61 w 188"/>
                  <a:gd name="T7" fmla="*/ 0 h 17"/>
                  <a:gd name="T8" fmla="*/ 91 w 188"/>
                  <a:gd name="T9" fmla="*/ 0 h 17"/>
                  <a:gd name="T10" fmla="*/ 114 w 188"/>
                  <a:gd name="T11" fmla="*/ 0 h 17"/>
                  <a:gd name="T12" fmla="*/ 122 w 188"/>
                  <a:gd name="T13" fmla="*/ 0 h 17"/>
                  <a:gd name="T14" fmla="*/ 137 w 188"/>
                  <a:gd name="T15" fmla="*/ 0 h 17"/>
                  <a:gd name="T16" fmla="*/ 153 w 188"/>
                  <a:gd name="T17" fmla="*/ 0 h 17"/>
                  <a:gd name="T18" fmla="*/ 160 w 188"/>
                  <a:gd name="T19" fmla="*/ 0 h 17"/>
                  <a:gd name="T20" fmla="*/ 169 w 188"/>
                  <a:gd name="T21" fmla="*/ 0 h 17"/>
                  <a:gd name="T22" fmla="*/ 176 w 188"/>
                  <a:gd name="T23" fmla="*/ 0 h 17"/>
                  <a:gd name="T24" fmla="*/ 169 w 188"/>
                  <a:gd name="T25" fmla="*/ 0 h 17"/>
                  <a:gd name="T26" fmla="*/ 153 w 188"/>
                  <a:gd name="T27" fmla="*/ 0 h 17"/>
                  <a:gd name="T28" fmla="*/ 114 w 188"/>
                  <a:gd name="T29" fmla="*/ 7 h 17"/>
                  <a:gd name="T30" fmla="*/ 99 w 188"/>
                  <a:gd name="T31" fmla="*/ 7 h 17"/>
                  <a:gd name="T32" fmla="*/ 91 w 188"/>
                  <a:gd name="T33" fmla="*/ 7 h 17"/>
                  <a:gd name="T34" fmla="*/ 68 w 188"/>
                  <a:gd name="T35" fmla="*/ 14 h 17"/>
                  <a:gd name="T36" fmla="*/ 45 w 188"/>
                  <a:gd name="T37" fmla="*/ 14 h 17"/>
                  <a:gd name="T38" fmla="*/ 22 w 188"/>
                  <a:gd name="T39" fmla="*/ 14 h 17"/>
                  <a:gd name="T40" fmla="*/ 7 w 188"/>
                  <a:gd name="T41" fmla="*/ 14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8"/>
                  <a:gd name="T64" fmla="*/ 0 h 17"/>
                  <a:gd name="T65" fmla="*/ 188 w 188"/>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8" h="17">
                    <a:moveTo>
                      <a:pt x="0" y="16"/>
                    </a:moveTo>
                    <a:lnTo>
                      <a:pt x="7" y="16"/>
                    </a:lnTo>
                    <a:lnTo>
                      <a:pt x="23" y="8"/>
                    </a:lnTo>
                    <a:lnTo>
                      <a:pt x="65" y="0"/>
                    </a:lnTo>
                    <a:lnTo>
                      <a:pt x="97" y="0"/>
                    </a:lnTo>
                    <a:lnTo>
                      <a:pt x="121" y="0"/>
                    </a:lnTo>
                    <a:lnTo>
                      <a:pt x="130" y="0"/>
                    </a:lnTo>
                    <a:lnTo>
                      <a:pt x="146" y="0"/>
                    </a:lnTo>
                    <a:lnTo>
                      <a:pt x="163" y="0"/>
                    </a:lnTo>
                    <a:lnTo>
                      <a:pt x="170" y="0"/>
                    </a:lnTo>
                    <a:lnTo>
                      <a:pt x="179" y="0"/>
                    </a:lnTo>
                    <a:lnTo>
                      <a:pt x="187" y="0"/>
                    </a:lnTo>
                    <a:lnTo>
                      <a:pt x="179" y="0"/>
                    </a:lnTo>
                    <a:lnTo>
                      <a:pt x="163" y="0"/>
                    </a:lnTo>
                    <a:lnTo>
                      <a:pt x="121" y="8"/>
                    </a:lnTo>
                    <a:lnTo>
                      <a:pt x="105" y="8"/>
                    </a:lnTo>
                    <a:lnTo>
                      <a:pt x="97" y="8"/>
                    </a:lnTo>
                    <a:lnTo>
                      <a:pt x="72" y="16"/>
                    </a:lnTo>
                    <a:lnTo>
                      <a:pt x="48" y="16"/>
                    </a:lnTo>
                    <a:lnTo>
                      <a:pt x="23" y="16"/>
                    </a:lnTo>
                    <a:lnTo>
                      <a:pt x="7" y="16"/>
                    </a:lnTo>
                  </a:path>
                </a:pathLst>
              </a:custGeom>
              <a:solidFill>
                <a:srgbClr val="CCCC00"/>
              </a:solidFill>
              <a:ln w="12700" cap="rnd">
                <a:solidFill>
                  <a:schemeClr val="tx1"/>
                </a:solidFill>
                <a:round/>
                <a:headEnd type="none" w="sm" len="sm"/>
                <a:tailEnd type="none" w="sm" len="sm"/>
              </a:ln>
            </p:spPr>
            <p:txBody>
              <a:bodyPr/>
              <a:lstStyle/>
              <a:p>
                <a:endParaRPr lang="es-AR"/>
              </a:p>
            </p:txBody>
          </p:sp>
          <p:sp>
            <p:nvSpPr>
              <p:cNvPr id="119" name="Freeform 279"/>
              <p:cNvSpPr>
                <a:spLocks/>
              </p:cNvSpPr>
              <p:nvPr/>
            </p:nvSpPr>
            <p:spPr bwMode="auto">
              <a:xfrm>
                <a:off x="4678" y="1356"/>
                <a:ext cx="197" cy="130"/>
              </a:xfrm>
              <a:custGeom>
                <a:avLst/>
                <a:gdLst>
                  <a:gd name="T0" fmla="*/ 196 w 209"/>
                  <a:gd name="T1" fmla="*/ 0 h 144"/>
                  <a:gd name="T2" fmla="*/ 196 w 209"/>
                  <a:gd name="T3" fmla="*/ 6 h 144"/>
                  <a:gd name="T4" fmla="*/ 189 w 209"/>
                  <a:gd name="T5" fmla="*/ 25 h 144"/>
                  <a:gd name="T6" fmla="*/ 181 w 209"/>
                  <a:gd name="T7" fmla="*/ 42 h 144"/>
                  <a:gd name="T8" fmla="*/ 173 w 209"/>
                  <a:gd name="T9" fmla="*/ 61 h 144"/>
                  <a:gd name="T10" fmla="*/ 166 w 209"/>
                  <a:gd name="T11" fmla="*/ 74 h 144"/>
                  <a:gd name="T12" fmla="*/ 157 w 209"/>
                  <a:gd name="T13" fmla="*/ 79 h 144"/>
                  <a:gd name="T14" fmla="*/ 151 w 209"/>
                  <a:gd name="T15" fmla="*/ 92 h 144"/>
                  <a:gd name="T16" fmla="*/ 143 w 209"/>
                  <a:gd name="T17" fmla="*/ 98 h 144"/>
                  <a:gd name="T18" fmla="*/ 136 w 209"/>
                  <a:gd name="T19" fmla="*/ 104 h 144"/>
                  <a:gd name="T20" fmla="*/ 128 w 209"/>
                  <a:gd name="T21" fmla="*/ 111 h 144"/>
                  <a:gd name="T22" fmla="*/ 113 w 209"/>
                  <a:gd name="T23" fmla="*/ 123 h 144"/>
                  <a:gd name="T24" fmla="*/ 99 w 209"/>
                  <a:gd name="T25" fmla="*/ 129 h 144"/>
                  <a:gd name="T26" fmla="*/ 91 w 209"/>
                  <a:gd name="T27" fmla="*/ 129 h 144"/>
                  <a:gd name="T28" fmla="*/ 83 w 209"/>
                  <a:gd name="T29" fmla="*/ 129 h 144"/>
                  <a:gd name="T30" fmla="*/ 76 w 209"/>
                  <a:gd name="T31" fmla="*/ 129 h 144"/>
                  <a:gd name="T32" fmla="*/ 68 w 209"/>
                  <a:gd name="T33" fmla="*/ 123 h 144"/>
                  <a:gd name="T34" fmla="*/ 53 w 209"/>
                  <a:gd name="T35" fmla="*/ 116 h 144"/>
                  <a:gd name="T36" fmla="*/ 45 w 209"/>
                  <a:gd name="T37" fmla="*/ 111 h 144"/>
                  <a:gd name="T38" fmla="*/ 39 w 209"/>
                  <a:gd name="T39" fmla="*/ 104 h 144"/>
                  <a:gd name="T40" fmla="*/ 30 w 209"/>
                  <a:gd name="T41" fmla="*/ 98 h 144"/>
                  <a:gd name="T42" fmla="*/ 23 w 209"/>
                  <a:gd name="T43" fmla="*/ 92 h 144"/>
                  <a:gd name="T44" fmla="*/ 15 w 209"/>
                  <a:gd name="T45" fmla="*/ 92 h 144"/>
                  <a:gd name="T46" fmla="*/ 8 w 209"/>
                  <a:gd name="T47" fmla="*/ 92 h 144"/>
                  <a:gd name="T48" fmla="*/ 0 w 209"/>
                  <a:gd name="T49" fmla="*/ 92 h 144"/>
                  <a:gd name="T50" fmla="*/ 0 w 209"/>
                  <a:gd name="T51" fmla="*/ 98 h 144"/>
                  <a:gd name="T52" fmla="*/ 8 w 209"/>
                  <a:gd name="T53" fmla="*/ 104 h 144"/>
                  <a:gd name="T54" fmla="*/ 15 w 209"/>
                  <a:gd name="T55" fmla="*/ 111 h 144"/>
                  <a:gd name="T56" fmla="*/ 39 w 209"/>
                  <a:gd name="T57" fmla="*/ 116 h 144"/>
                  <a:gd name="T58" fmla="*/ 53 w 209"/>
                  <a:gd name="T59" fmla="*/ 123 h 144"/>
                  <a:gd name="T60" fmla="*/ 76 w 209"/>
                  <a:gd name="T61" fmla="*/ 123 h 144"/>
                  <a:gd name="T62" fmla="*/ 91 w 209"/>
                  <a:gd name="T63" fmla="*/ 116 h 144"/>
                  <a:gd name="T64" fmla="*/ 106 w 209"/>
                  <a:gd name="T65" fmla="*/ 104 h 144"/>
                  <a:gd name="T66" fmla="*/ 113 w 209"/>
                  <a:gd name="T67" fmla="*/ 98 h 144"/>
                  <a:gd name="T68" fmla="*/ 120 w 209"/>
                  <a:gd name="T69" fmla="*/ 92 h 144"/>
                  <a:gd name="T70" fmla="*/ 143 w 209"/>
                  <a:gd name="T71" fmla="*/ 79 h 144"/>
                  <a:gd name="T72" fmla="*/ 157 w 209"/>
                  <a:gd name="T73" fmla="*/ 68 h 144"/>
                  <a:gd name="T74" fmla="*/ 166 w 209"/>
                  <a:gd name="T75" fmla="*/ 55 h 144"/>
                  <a:gd name="T76" fmla="*/ 173 w 209"/>
                  <a:gd name="T77" fmla="*/ 50 h 144"/>
                  <a:gd name="T78" fmla="*/ 181 w 209"/>
                  <a:gd name="T79" fmla="*/ 37 h 144"/>
                  <a:gd name="T80" fmla="*/ 189 w 209"/>
                  <a:gd name="T81" fmla="*/ 25 h 144"/>
                  <a:gd name="T82" fmla="*/ 196 w 209"/>
                  <a:gd name="T83" fmla="*/ 6 h 144"/>
                  <a:gd name="T84" fmla="*/ 196 w 209"/>
                  <a:gd name="T85" fmla="*/ 0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9"/>
                  <a:gd name="T130" fmla="*/ 0 h 144"/>
                  <a:gd name="T131" fmla="*/ 209 w 209"/>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9" h="144">
                    <a:moveTo>
                      <a:pt x="208" y="0"/>
                    </a:moveTo>
                    <a:lnTo>
                      <a:pt x="208" y="7"/>
                    </a:lnTo>
                    <a:lnTo>
                      <a:pt x="200" y="28"/>
                    </a:lnTo>
                    <a:lnTo>
                      <a:pt x="192" y="47"/>
                    </a:lnTo>
                    <a:lnTo>
                      <a:pt x="184" y="68"/>
                    </a:lnTo>
                    <a:lnTo>
                      <a:pt x="176" y="82"/>
                    </a:lnTo>
                    <a:lnTo>
                      <a:pt x="167" y="88"/>
                    </a:lnTo>
                    <a:lnTo>
                      <a:pt x="160" y="102"/>
                    </a:lnTo>
                    <a:lnTo>
                      <a:pt x="152" y="109"/>
                    </a:lnTo>
                    <a:lnTo>
                      <a:pt x="144" y="115"/>
                    </a:lnTo>
                    <a:lnTo>
                      <a:pt x="136" y="123"/>
                    </a:lnTo>
                    <a:lnTo>
                      <a:pt x="120" y="136"/>
                    </a:lnTo>
                    <a:lnTo>
                      <a:pt x="105" y="143"/>
                    </a:lnTo>
                    <a:lnTo>
                      <a:pt x="97" y="143"/>
                    </a:lnTo>
                    <a:lnTo>
                      <a:pt x="88" y="143"/>
                    </a:lnTo>
                    <a:lnTo>
                      <a:pt x="81" y="143"/>
                    </a:lnTo>
                    <a:lnTo>
                      <a:pt x="72" y="136"/>
                    </a:lnTo>
                    <a:lnTo>
                      <a:pt x="56" y="129"/>
                    </a:lnTo>
                    <a:lnTo>
                      <a:pt x="48" y="123"/>
                    </a:lnTo>
                    <a:lnTo>
                      <a:pt x="41" y="115"/>
                    </a:lnTo>
                    <a:lnTo>
                      <a:pt x="32" y="109"/>
                    </a:lnTo>
                    <a:lnTo>
                      <a:pt x="24" y="102"/>
                    </a:lnTo>
                    <a:lnTo>
                      <a:pt x="16" y="102"/>
                    </a:lnTo>
                    <a:lnTo>
                      <a:pt x="8" y="102"/>
                    </a:lnTo>
                    <a:lnTo>
                      <a:pt x="0" y="102"/>
                    </a:lnTo>
                    <a:lnTo>
                      <a:pt x="0" y="109"/>
                    </a:lnTo>
                    <a:lnTo>
                      <a:pt x="8" y="115"/>
                    </a:lnTo>
                    <a:lnTo>
                      <a:pt x="16" y="123"/>
                    </a:lnTo>
                    <a:lnTo>
                      <a:pt x="41" y="129"/>
                    </a:lnTo>
                    <a:lnTo>
                      <a:pt x="56" y="136"/>
                    </a:lnTo>
                    <a:lnTo>
                      <a:pt x="81" y="136"/>
                    </a:lnTo>
                    <a:lnTo>
                      <a:pt x="97" y="129"/>
                    </a:lnTo>
                    <a:lnTo>
                      <a:pt x="112" y="115"/>
                    </a:lnTo>
                    <a:lnTo>
                      <a:pt x="120" y="109"/>
                    </a:lnTo>
                    <a:lnTo>
                      <a:pt x="127" y="102"/>
                    </a:lnTo>
                    <a:lnTo>
                      <a:pt x="152" y="88"/>
                    </a:lnTo>
                    <a:lnTo>
                      <a:pt x="167" y="75"/>
                    </a:lnTo>
                    <a:lnTo>
                      <a:pt x="176" y="61"/>
                    </a:lnTo>
                    <a:lnTo>
                      <a:pt x="184" y="55"/>
                    </a:lnTo>
                    <a:lnTo>
                      <a:pt x="192" y="41"/>
                    </a:lnTo>
                    <a:lnTo>
                      <a:pt x="200" y="28"/>
                    </a:lnTo>
                    <a:lnTo>
                      <a:pt x="208" y="7"/>
                    </a:lnTo>
                    <a:lnTo>
                      <a:pt x="208" y="0"/>
                    </a:lnTo>
                  </a:path>
                </a:pathLst>
              </a:custGeom>
              <a:solidFill>
                <a:schemeClr val="accent1"/>
              </a:solidFill>
              <a:ln w="12700" cap="rnd">
                <a:solidFill>
                  <a:schemeClr val="tx1"/>
                </a:solidFill>
                <a:round/>
                <a:headEnd/>
                <a:tailEnd/>
              </a:ln>
            </p:spPr>
            <p:txBody>
              <a:bodyPr/>
              <a:lstStyle/>
              <a:p>
                <a:endParaRPr lang="es-AR"/>
              </a:p>
            </p:txBody>
          </p:sp>
          <p:sp>
            <p:nvSpPr>
              <p:cNvPr id="120" name="Freeform 280"/>
              <p:cNvSpPr>
                <a:spLocks/>
              </p:cNvSpPr>
              <p:nvPr/>
            </p:nvSpPr>
            <p:spPr bwMode="auto">
              <a:xfrm>
                <a:off x="4874" y="1114"/>
                <a:ext cx="224" cy="232"/>
              </a:xfrm>
              <a:custGeom>
                <a:avLst/>
                <a:gdLst>
                  <a:gd name="T0" fmla="*/ 0 w 237"/>
                  <a:gd name="T1" fmla="*/ 13 h 257"/>
                  <a:gd name="T2" fmla="*/ 7 w 237"/>
                  <a:gd name="T3" fmla="*/ 31 h 257"/>
                  <a:gd name="T4" fmla="*/ 14 w 237"/>
                  <a:gd name="T5" fmla="*/ 61 h 257"/>
                  <a:gd name="T6" fmla="*/ 22 w 237"/>
                  <a:gd name="T7" fmla="*/ 79 h 257"/>
                  <a:gd name="T8" fmla="*/ 38 w 237"/>
                  <a:gd name="T9" fmla="*/ 103 h 257"/>
                  <a:gd name="T10" fmla="*/ 44 w 237"/>
                  <a:gd name="T11" fmla="*/ 109 h 257"/>
                  <a:gd name="T12" fmla="*/ 60 w 237"/>
                  <a:gd name="T13" fmla="*/ 121 h 257"/>
                  <a:gd name="T14" fmla="*/ 99 w 237"/>
                  <a:gd name="T15" fmla="*/ 145 h 257"/>
                  <a:gd name="T16" fmla="*/ 114 w 237"/>
                  <a:gd name="T17" fmla="*/ 158 h 257"/>
                  <a:gd name="T18" fmla="*/ 137 w 237"/>
                  <a:gd name="T19" fmla="*/ 170 h 257"/>
                  <a:gd name="T20" fmla="*/ 183 w 237"/>
                  <a:gd name="T21" fmla="*/ 194 h 257"/>
                  <a:gd name="T22" fmla="*/ 198 w 237"/>
                  <a:gd name="T23" fmla="*/ 207 h 257"/>
                  <a:gd name="T24" fmla="*/ 207 w 237"/>
                  <a:gd name="T25" fmla="*/ 213 h 257"/>
                  <a:gd name="T26" fmla="*/ 215 w 237"/>
                  <a:gd name="T27" fmla="*/ 225 h 257"/>
                  <a:gd name="T28" fmla="*/ 223 w 237"/>
                  <a:gd name="T29" fmla="*/ 231 h 257"/>
                  <a:gd name="T30" fmla="*/ 215 w 237"/>
                  <a:gd name="T31" fmla="*/ 231 h 257"/>
                  <a:gd name="T32" fmla="*/ 198 w 237"/>
                  <a:gd name="T33" fmla="*/ 218 h 257"/>
                  <a:gd name="T34" fmla="*/ 183 w 237"/>
                  <a:gd name="T35" fmla="*/ 207 h 257"/>
                  <a:gd name="T36" fmla="*/ 168 w 237"/>
                  <a:gd name="T37" fmla="*/ 189 h 257"/>
                  <a:gd name="T38" fmla="*/ 161 w 237"/>
                  <a:gd name="T39" fmla="*/ 176 h 257"/>
                  <a:gd name="T40" fmla="*/ 153 w 237"/>
                  <a:gd name="T41" fmla="*/ 164 h 257"/>
                  <a:gd name="T42" fmla="*/ 130 w 237"/>
                  <a:gd name="T43" fmla="*/ 140 h 257"/>
                  <a:gd name="T44" fmla="*/ 114 w 237"/>
                  <a:gd name="T45" fmla="*/ 127 h 257"/>
                  <a:gd name="T46" fmla="*/ 91 w 237"/>
                  <a:gd name="T47" fmla="*/ 109 h 257"/>
                  <a:gd name="T48" fmla="*/ 84 w 237"/>
                  <a:gd name="T49" fmla="*/ 103 h 257"/>
                  <a:gd name="T50" fmla="*/ 68 w 237"/>
                  <a:gd name="T51" fmla="*/ 91 h 257"/>
                  <a:gd name="T52" fmla="*/ 44 w 237"/>
                  <a:gd name="T53" fmla="*/ 67 h 257"/>
                  <a:gd name="T54" fmla="*/ 29 w 237"/>
                  <a:gd name="T55" fmla="*/ 55 h 257"/>
                  <a:gd name="T56" fmla="*/ 22 w 237"/>
                  <a:gd name="T57" fmla="*/ 42 h 257"/>
                  <a:gd name="T58" fmla="*/ 7 w 237"/>
                  <a:gd name="T59" fmla="*/ 18 h 257"/>
                  <a:gd name="T60" fmla="*/ 0 w 237"/>
                  <a:gd name="T61" fmla="*/ 0 h 25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7"/>
                  <a:gd name="T94" fmla="*/ 0 h 257"/>
                  <a:gd name="T95" fmla="*/ 237 w 237"/>
                  <a:gd name="T96" fmla="*/ 257 h 25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7" h="257">
                    <a:moveTo>
                      <a:pt x="0" y="14"/>
                    </a:moveTo>
                    <a:lnTo>
                      <a:pt x="7" y="34"/>
                    </a:lnTo>
                    <a:lnTo>
                      <a:pt x="15" y="68"/>
                    </a:lnTo>
                    <a:lnTo>
                      <a:pt x="23" y="87"/>
                    </a:lnTo>
                    <a:lnTo>
                      <a:pt x="40" y="114"/>
                    </a:lnTo>
                    <a:lnTo>
                      <a:pt x="47" y="121"/>
                    </a:lnTo>
                    <a:lnTo>
                      <a:pt x="64" y="134"/>
                    </a:lnTo>
                    <a:lnTo>
                      <a:pt x="105" y="161"/>
                    </a:lnTo>
                    <a:lnTo>
                      <a:pt x="121" y="175"/>
                    </a:lnTo>
                    <a:lnTo>
                      <a:pt x="145" y="188"/>
                    </a:lnTo>
                    <a:lnTo>
                      <a:pt x="194" y="215"/>
                    </a:lnTo>
                    <a:lnTo>
                      <a:pt x="210" y="229"/>
                    </a:lnTo>
                    <a:lnTo>
                      <a:pt x="219" y="236"/>
                    </a:lnTo>
                    <a:lnTo>
                      <a:pt x="227" y="249"/>
                    </a:lnTo>
                    <a:lnTo>
                      <a:pt x="236" y="256"/>
                    </a:lnTo>
                    <a:lnTo>
                      <a:pt x="227" y="256"/>
                    </a:lnTo>
                    <a:lnTo>
                      <a:pt x="210" y="242"/>
                    </a:lnTo>
                    <a:lnTo>
                      <a:pt x="194" y="229"/>
                    </a:lnTo>
                    <a:lnTo>
                      <a:pt x="178" y="209"/>
                    </a:lnTo>
                    <a:lnTo>
                      <a:pt x="170" y="195"/>
                    </a:lnTo>
                    <a:lnTo>
                      <a:pt x="162" y="182"/>
                    </a:lnTo>
                    <a:lnTo>
                      <a:pt x="138" y="155"/>
                    </a:lnTo>
                    <a:lnTo>
                      <a:pt x="121" y="141"/>
                    </a:lnTo>
                    <a:lnTo>
                      <a:pt x="96" y="121"/>
                    </a:lnTo>
                    <a:lnTo>
                      <a:pt x="89" y="114"/>
                    </a:lnTo>
                    <a:lnTo>
                      <a:pt x="72" y="101"/>
                    </a:lnTo>
                    <a:lnTo>
                      <a:pt x="47" y="74"/>
                    </a:lnTo>
                    <a:lnTo>
                      <a:pt x="31" y="61"/>
                    </a:lnTo>
                    <a:lnTo>
                      <a:pt x="23" y="47"/>
                    </a:lnTo>
                    <a:lnTo>
                      <a:pt x="7" y="20"/>
                    </a:lnTo>
                    <a:lnTo>
                      <a:pt x="0" y="0"/>
                    </a:lnTo>
                  </a:path>
                </a:pathLst>
              </a:custGeom>
              <a:solidFill>
                <a:schemeClr val="accent1"/>
              </a:solidFill>
              <a:ln w="12700" cap="rnd">
                <a:solidFill>
                  <a:schemeClr val="tx1"/>
                </a:solidFill>
                <a:round/>
                <a:headEnd type="none" w="sm" len="sm"/>
                <a:tailEnd type="none" w="sm" len="sm"/>
              </a:ln>
            </p:spPr>
            <p:txBody>
              <a:bodyPr/>
              <a:lstStyle/>
              <a:p>
                <a:endParaRPr lang="es-AR"/>
              </a:p>
            </p:txBody>
          </p:sp>
          <p:sp>
            <p:nvSpPr>
              <p:cNvPr id="121" name="Freeform 281"/>
              <p:cNvSpPr>
                <a:spLocks/>
              </p:cNvSpPr>
              <p:nvPr/>
            </p:nvSpPr>
            <p:spPr bwMode="auto">
              <a:xfrm>
                <a:off x="4686" y="943"/>
                <a:ext cx="175" cy="274"/>
              </a:xfrm>
              <a:custGeom>
                <a:avLst/>
                <a:gdLst>
                  <a:gd name="T0" fmla="*/ 174 w 185"/>
                  <a:gd name="T1" fmla="*/ 31 h 303"/>
                  <a:gd name="T2" fmla="*/ 166 w 185"/>
                  <a:gd name="T3" fmla="*/ 49 h 303"/>
                  <a:gd name="T4" fmla="*/ 144 w 185"/>
                  <a:gd name="T5" fmla="*/ 85 h 303"/>
                  <a:gd name="T6" fmla="*/ 129 w 185"/>
                  <a:gd name="T7" fmla="*/ 116 h 303"/>
                  <a:gd name="T8" fmla="*/ 114 w 185"/>
                  <a:gd name="T9" fmla="*/ 133 h 303"/>
                  <a:gd name="T10" fmla="*/ 106 w 185"/>
                  <a:gd name="T11" fmla="*/ 140 h 303"/>
                  <a:gd name="T12" fmla="*/ 98 w 185"/>
                  <a:gd name="T13" fmla="*/ 152 h 303"/>
                  <a:gd name="T14" fmla="*/ 68 w 185"/>
                  <a:gd name="T15" fmla="*/ 182 h 303"/>
                  <a:gd name="T16" fmla="*/ 53 w 185"/>
                  <a:gd name="T17" fmla="*/ 194 h 303"/>
                  <a:gd name="T18" fmla="*/ 45 w 185"/>
                  <a:gd name="T19" fmla="*/ 207 h 303"/>
                  <a:gd name="T20" fmla="*/ 23 w 185"/>
                  <a:gd name="T21" fmla="*/ 237 h 303"/>
                  <a:gd name="T22" fmla="*/ 15 w 185"/>
                  <a:gd name="T23" fmla="*/ 249 h 303"/>
                  <a:gd name="T24" fmla="*/ 8 w 185"/>
                  <a:gd name="T25" fmla="*/ 261 h 303"/>
                  <a:gd name="T26" fmla="*/ 0 w 185"/>
                  <a:gd name="T27" fmla="*/ 268 h 303"/>
                  <a:gd name="T28" fmla="*/ 0 w 185"/>
                  <a:gd name="T29" fmla="*/ 273 h 303"/>
                  <a:gd name="T30" fmla="*/ 15 w 185"/>
                  <a:gd name="T31" fmla="*/ 261 h 303"/>
                  <a:gd name="T32" fmla="*/ 23 w 185"/>
                  <a:gd name="T33" fmla="*/ 256 h 303"/>
                  <a:gd name="T34" fmla="*/ 30 w 185"/>
                  <a:gd name="T35" fmla="*/ 249 h 303"/>
                  <a:gd name="T36" fmla="*/ 39 w 185"/>
                  <a:gd name="T37" fmla="*/ 243 h 303"/>
                  <a:gd name="T38" fmla="*/ 45 w 185"/>
                  <a:gd name="T39" fmla="*/ 231 h 303"/>
                  <a:gd name="T40" fmla="*/ 61 w 185"/>
                  <a:gd name="T41" fmla="*/ 219 h 303"/>
                  <a:gd name="T42" fmla="*/ 68 w 185"/>
                  <a:gd name="T43" fmla="*/ 201 h 303"/>
                  <a:gd name="T44" fmla="*/ 77 w 185"/>
                  <a:gd name="T45" fmla="*/ 194 h 303"/>
                  <a:gd name="T46" fmla="*/ 83 w 185"/>
                  <a:gd name="T47" fmla="*/ 182 h 303"/>
                  <a:gd name="T48" fmla="*/ 98 w 185"/>
                  <a:gd name="T49" fmla="*/ 164 h 303"/>
                  <a:gd name="T50" fmla="*/ 114 w 185"/>
                  <a:gd name="T51" fmla="*/ 140 h 303"/>
                  <a:gd name="T52" fmla="*/ 129 w 185"/>
                  <a:gd name="T53" fmla="*/ 116 h 303"/>
                  <a:gd name="T54" fmla="*/ 144 w 185"/>
                  <a:gd name="T55" fmla="*/ 97 h 303"/>
                  <a:gd name="T56" fmla="*/ 144 w 185"/>
                  <a:gd name="T57" fmla="*/ 90 h 303"/>
                  <a:gd name="T58" fmla="*/ 151 w 185"/>
                  <a:gd name="T59" fmla="*/ 78 h 303"/>
                  <a:gd name="T60" fmla="*/ 159 w 185"/>
                  <a:gd name="T61" fmla="*/ 61 h 303"/>
                  <a:gd name="T62" fmla="*/ 166 w 185"/>
                  <a:gd name="T63" fmla="*/ 37 h 303"/>
                  <a:gd name="T64" fmla="*/ 174 w 185"/>
                  <a:gd name="T65" fmla="*/ 13 h 303"/>
                  <a:gd name="T66" fmla="*/ 174 w 185"/>
                  <a:gd name="T67" fmla="*/ 0 h 3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5"/>
                  <a:gd name="T103" fmla="*/ 0 h 303"/>
                  <a:gd name="T104" fmla="*/ 185 w 185"/>
                  <a:gd name="T105" fmla="*/ 303 h 3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5" h="303">
                    <a:moveTo>
                      <a:pt x="184" y="34"/>
                    </a:moveTo>
                    <a:lnTo>
                      <a:pt x="176" y="54"/>
                    </a:lnTo>
                    <a:lnTo>
                      <a:pt x="152" y="94"/>
                    </a:lnTo>
                    <a:lnTo>
                      <a:pt x="136" y="128"/>
                    </a:lnTo>
                    <a:lnTo>
                      <a:pt x="120" y="147"/>
                    </a:lnTo>
                    <a:lnTo>
                      <a:pt x="112" y="155"/>
                    </a:lnTo>
                    <a:lnTo>
                      <a:pt x="104" y="168"/>
                    </a:lnTo>
                    <a:lnTo>
                      <a:pt x="72" y="201"/>
                    </a:lnTo>
                    <a:lnTo>
                      <a:pt x="56" y="215"/>
                    </a:lnTo>
                    <a:lnTo>
                      <a:pt x="48" y="229"/>
                    </a:lnTo>
                    <a:lnTo>
                      <a:pt x="24" y="262"/>
                    </a:lnTo>
                    <a:lnTo>
                      <a:pt x="16" y="275"/>
                    </a:lnTo>
                    <a:lnTo>
                      <a:pt x="8" y="289"/>
                    </a:lnTo>
                    <a:lnTo>
                      <a:pt x="0" y="296"/>
                    </a:lnTo>
                    <a:lnTo>
                      <a:pt x="0" y="302"/>
                    </a:lnTo>
                    <a:lnTo>
                      <a:pt x="16" y="289"/>
                    </a:lnTo>
                    <a:lnTo>
                      <a:pt x="24" y="283"/>
                    </a:lnTo>
                    <a:lnTo>
                      <a:pt x="32" y="275"/>
                    </a:lnTo>
                    <a:lnTo>
                      <a:pt x="41" y="269"/>
                    </a:lnTo>
                    <a:lnTo>
                      <a:pt x="48" y="256"/>
                    </a:lnTo>
                    <a:lnTo>
                      <a:pt x="64" y="242"/>
                    </a:lnTo>
                    <a:lnTo>
                      <a:pt x="72" y="222"/>
                    </a:lnTo>
                    <a:lnTo>
                      <a:pt x="81" y="215"/>
                    </a:lnTo>
                    <a:lnTo>
                      <a:pt x="88" y="201"/>
                    </a:lnTo>
                    <a:lnTo>
                      <a:pt x="104" y="181"/>
                    </a:lnTo>
                    <a:lnTo>
                      <a:pt x="120" y="155"/>
                    </a:lnTo>
                    <a:lnTo>
                      <a:pt x="136" y="128"/>
                    </a:lnTo>
                    <a:lnTo>
                      <a:pt x="152" y="107"/>
                    </a:lnTo>
                    <a:lnTo>
                      <a:pt x="152" y="100"/>
                    </a:lnTo>
                    <a:lnTo>
                      <a:pt x="160" y="86"/>
                    </a:lnTo>
                    <a:lnTo>
                      <a:pt x="168" y="68"/>
                    </a:lnTo>
                    <a:lnTo>
                      <a:pt x="176" y="41"/>
                    </a:lnTo>
                    <a:lnTo>
                      <a:pt x="184" y="14"/>
                    </a:lnTo>
                    <a:lnTo>
                      <a:pt x="184" y="0"/>
                    </a:lnTo>
                  </a:path>
                </a:pathLst>
              </a:custGeom>
              <a:solidFill>
                <a:schemeClr val="accent1"/>
              </a:solidFill>
              <a:ln w="12700" cap="rnd">
                <a:solidFill>
                  <a:schemeClr val="tx1"/>
                </a:solidFill>
                <a:round/>
                <a:headEnd type="none" w="sm" len="sm"/>
                <a:tailEnd type="none" w="sm" len="sm"/>
              </a:ln>
            </p:spPr>
            <p:txBody>
              <a:bodyPr/>
              <a:lstStyle/>
              <a:p>
                <a:endParaRPr lang="es-AR"/>
              </a:p>
            </p:txBody>
          </p:sp>
          <p:grpSp>
            <p:nvGrpSpPr>
              <p:cNvPr id="122" name="Group 282"/>
              <p:cNvGrpSpPr>
                <a:grpSpLocks/>
              </p:cNvGrpSpPr>
              <p:nvPr/>
            </p:nvGrpSpPr>
            <p:grpSpPr bwMode="auto">
              <a:xfrm>
                <a:off x="4782" y="562"/>
                <a:ext cx="298" cy="171"/>
                <a:chOff x="5157" y="494"/>
                <a:chExt cx="316" cy="189"/>
              </a:xfrm>
            </p:grpSpPr>
            <p:sp>
              <p:nvSpPr>
                <p:cNvPr id="851" name="Line 283"/>
                <p:cNvSpPr>
                  <a:spLocks noChangeShapeType="1"/>
                </p:cNvSpPr>
                <p:nvPr/>
              </p:nvSpPr>
              <p:spPr bwMode="auto">
                <a:xfrm flipV="1">
                  <a:off x="5174" y="574"/>
                  <a:ext cx="181" cy="98"/>
                </a:xfrm>
                <a:prstGeom prst="line">
                  <a:avLst/>
                </a:prstGeom>
                <a:noFill/>
                <a:ln w="12700">
                  <a:solidFill>
                    <a:srgbClr val="669900"/>
                  </a:solidFill>
                  <a:round/>
                  <a:headEnd type="none" w="sm" len="sm"/>
                  <a:tailEnd type="none" w="sm" len="sm"/>
                </a:ln>
              </p:spPr>
              <p:txBody>
                <a:bodyPr wrap="none" anchor="ctr"/>
                <a:lstStyle/>
                <a:p>
                  <a:endParaRPr lang="es-AR"/>
                </a:p>
              </p:txBody>
            </p:sp>
            <p:grpSp>
              <p:nvGrpSpPr>
                <p:cNvPr id="852" name="Group 284"/>
                <p:cNvGrpSpPr>
                  <a:grpSpLocks/>
                </p:cNvGrpSpPr>
                <p:nvPr/>
              </p:nvGrpSpPr>
              <p:grpSpPr bwMode="auto">
                <a:xfrm>
                  <a:off x="5157" y="601"/>
                  <a:ext cx="77" cy="66"/>
                  <a:chOff x="5157" y="601"/>
                  <a:chExt cx="77" cy="66"/>
                </a:xfrm>
              </p:grpSpPr>
              <p:sp>
                <p:nvSpPr>
                  <p:cNvPr id="901" name="Freeform 285"/>
                  <p:cNvSpPr>
                    <a:spLocks/>
                  </p:cNvSpPr>
                  <p:nvPr/>
                </p:nvSpPr>
                <p:spPr bwMode="auto">
                  <a:xfrm>
                    <a:off x="5157" y="646"/>
                    <a:ext cx="53" cy="21"/>
                  </a:xfrm>
                  <a:custGeom>
                    <a:avLst/>
                    <a:gdLst>
                      <a:gd name="T0" fmla="*/ 34 w 53"/>
                      <a:gd name="T1" fmla="*/ 0 h 21"/>
                      <a:gd name="T2" fmla="*/ 25 w 53"/>
                      <a:gd name="T3" fmla="*/ 6 h 21"/>
                      <a:gd name="T4" fmla="*/ 8 w 53"/>
                      <a:gd name="T5" fmla="*/ 13 h 21"/>
                      <a:gd name="T6" fmla="*/ 0 w 53"/>
                      <a:gd name="T7" fmla="*/ 20 h 21"/>
                      <a:gd name="T8" fmla="*/ 8 w 53"/>
                      <a:gd name="T9" fmla="*/ 20 h 21"/>
                      <a:gd name="T10" fmla="*/ 17 w 53"/>
                      <a:gd name="T11" fmla="*/ 20 h 21"/>
                      <a:gd name="T12" fmla="*/ 25 w 53"/>
                      <a:gd name="T13" fmla="*/ 13 h 21"/>
                      <a:gd name="T14" fmla="*/ 42 w 53"/>
                      <a:gd name="T15" fmla="*/ 6 h 21"/>
                      <a:gd name="T16" fmla="*/ 52 w 53"/>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21"/>
                      <a:gd name="T29" fmla="*/ 53 w 53"/>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21">
                        <a:moveTo>
                          <a:pt x="34" y="0"/>
                        </a:moveTo>
                        <a:lnTo>
                          <a:pt x="25" y="6"/>
                        </a:lnTo>
                        <a:lnTo>
                          <a:pt x="8" y="13"/>
                        </a:lnTo>
                        <a:lnTo>
                          <a:pt x="0" y="20"/>
                        </a:lnTo>
                        <a:lnTo>
                          <a:pt x="8" y="20"/>
                        </a:lnTo>
                        <a:lnTo>
                          <a:pt x="17" y="20"/>
                        </a:lnTo>
                        <a:lnTo>
                          <a:pt x="25" y="13"/>
                        </a:lnTo>
                        <a:lnTo>
                          <a:pt x="42" y="6"/>
                        </a:lnTo>
                        <a:lnTo>
                          <a:pt x="52" y="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902" name="Line 286"/>
                  <p:cNvSpPr>
                    <a:spLocks noChangeShapeType="1"/>
                  </p:cNvSpPr>
                  <p:nvPr/>
                </p:nvSpPr>
                <p:spPr bwMode="auto">
                  <a:xfrm flipV="1">
                    <a:off x="5183" y="601"/>
                    <a:ext cx="51" cy="51"/>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853" name="Group 287"/>
                <p:cNvGrpSpPr>
                  <a:grpSpLocks/>
                </p:cNvGrpSpPr>
                <p:nvPr/>
              </p:nvGrpSpPr>
              <p:grpSpPr bwMode="auto">
                <a:xfrm>
                  <a:off x="5191" y="587"/>
                  <a:ext cx="77" cy="66"/>
                  <a:chOff x="5191" y="587"/>
                  <a:chExt cx="77" cy="66"/>
                </a:xfrm>
              </p:grpSpPr>
              <p:sp>
                <p:nvSpPr>
                  <p:cNvPr id="899" name="Freeform 288"/>
                  <p:cNvSpPr>
                    <a:spLocks/>
                  </p:cNvSpPr>
                  <p:nvPr/>
                </p:nvSpPr>
                <p:spPr bwMode="auto">
                  <a:xfrm>
                    <a:off x="5191" y="633"/>
                    <a:ext cx="44" cy="20"/>
                  </a:xfrm>
                  <a:custGeom>
                    <a:avLst/>
                    <a:gdLst>
                      <a:gd name="T0" fmla="*/ 25 w 44"/>
                      <a:gd name="T1" fmla="*/ 0 h 20"/>
                      <a:gd name="T2" fmla="*/ 16 w 44"/>
                      <a:gd name="T3" fmla="*/ 6 h 20"/>
                      <a:gd name="T4" fmla="*/ 0 w 44"/>
                      <a:gd name="T5" fmla="*/ 12 h 20"/>
                      <a:gd name="T6" fmla="*/ 0 w 44"/>
                      <a:gd name="T7" fmla="*/ 19 h 20"/>
                      <a:gd name="T8" fmla="*/ 8 w 44"/>
                      <a:gd name="T9" fmla="*/ 19 h 20"/>
                      <a:gd name="T10" fmla="*/ 16 w 44"/>
                      <a:gd name="T11" fmla="*/ 19 h 20"/>
                      <a:gd name="T12" fmla="*/ 25 w 44"/>
                      <a:gd name="T13" fmla="*/ 12 h 20"/>
                      <a:gd name="T14" fmla="*/ 33 w 44"/>
                      <a:gd name="T15" fmla="*/ 6 h 20"/>
                      <a:gd name="T16" fmla="*/ 43 w 44"/>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20"/>
                      <a:gd name="T29" fmla="*/ 44 w 44"/>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20">
                        <a:moveTo>
                          <a:pt x="25" y="0"/>
                        </a:moveTo>
                        <a:lnTo>
                          <a:pt x="16" y="6"/>
                        </a:lnTo>
                        <a:lnTo>
                          <a:pt x="0" y="12"/>
                        </a:lnTo>
                        <a:lnTo>
                          <a:pt x="0" y="19"/>
                        </a:lnTo>
                        <a:lnTo>
                          <a:pt x="8" y="19"/>
                        </a:lnTo>
                        <a:lnTo>
                          <a:pt x="16" y="19"/>
                        </a:lnTo>
                        <a:lnTo>
                          <a:pt x="25" y="12"/>
                        </a:lnTo>
                        <a:lnTo>
                          <a:pt x="33" y="6"/>
                        </a:lnTo>
                        <a:lnTo>
                          <a:pt x="43" y="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900" name="Line 289"/>
                  <p:cNvSpPr>
                    <a:spLocks noChangeShapeType="1"/>
                  </p:cNvSpPr>
                  <p:nvPr/>
                </p:nvSpPr>
                <p:spPr bwMode="auto">
                  <a:xfrm flipV="1">
                    <a:off x="5209" y="587"/>
                    <a:ext cx="59" cy="52"/>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854" name="Group 290"/>
                <p:cNvGrpSpPr>
                  <a:grpSpLocks/>
                </p:cNvGrpSpPr>
                <p:nvPr/>
              </p:nvGrpSpPr>
              <p:grpSpPr bwMode="auto">
                <a:xfrm>
                  <a:off x="5216" y="567"/>
                  <a:ext cx="77" cy="70"/>
                  <a:chOff x="5216" y="567"/>
                  <a:chExt cx="77" cy="70"/>
                </a:xfrm>
              </p:grpSpPr>
              <p:sp>
                <p:nvSpPr>
                  <p:cNvPr id="897" name="Freeform 291"/>
                  <p:cNvSpPr>
                    <a:spLocks/>
                  </p:cNvSpPr>
                  <p:nvPr/>
                </p:nvSpPr>
                <p:spPr bwMode="auto">
                  <a:xfrm>
                    <a:off x="5216" y="620"/>
                    <a:ext cx="45" cy="17"/>
                  </a:xfrm>
                  <a:custGeom>
                    <a:avLst/>
                    <a:gdLst>
                      <a:gd name="T0" fmla="*/ 26 w 45"/>
                      <a:gd name="T1" fmla="*/ 0 h 17"/>
                      <a:gd name="T2" fmla="*/ 16 w 45"/>
                      <a:gd name="T3" fmla="*/ 8 h 17"/>
                      <a:gd name="T4" fmla="*/ 8 w 45"/>
                      <a:gd name="T5" fmla="*/ 8 h 17"/>
                      <a:gd name="T6" fmla="*/ 0 w 45"/>
                      <a:gd name="T7" fmla="*/ 16 h 17"/>
                      <a:gd name="T8" fmla="*/ 8 w 45"/>
                      <a:gd name="T9" fmla="*/ 16 h 17"/>
                      <a:gd name="T10" fmla="*/ 16 w 45"/>
                      <a:gd name="T11" fmla="*/ 16 h 17"/>
                      <a:gd name="T12" fmla="*/ 34 w 45"/>
                      <a:gd name="T13" fmla="*/ 8 h 17"/>
                      <a:gd name="T14" fmla="*/ 44 w 45"/>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17"/>
                      <a:gd name="T26" fmla="*/ 45 w 45"/>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17">
                        <a:moveTo>
                          <a:pt x="26" y="0"/>
                        </a:moveTo>
                        <a:lnTo>
                          <a:pt x="16" y="8"/>
                        </a:lnTo>
                        <a:lnTo>
                          <a:pt x="8" y="8"/>
                        </a:lnTo>
                        <a:lnTo>
                          <a:pt x="0" y="16"/>
                        </a:lnTo>
                        <a:lnTo>
                          <a:pt x="8" y="16"/>
                        </a:lnTo>
                        <a:lnTo>
                          <a:pt x="16" y="16"/>
                        </a:lnTo>
                        <a:lnTo>
                          <a:pt x="34" y="8"/>
                        </a:lnTo>
                        <a:lnTo>
                          <a:pt x="44" y="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898" name="Line 292"/>
                  <p:cNvSpPr>
                    <a:spLocks noChangeShapeType="1"/>
                  </p:cNvSpPr>
                  <p:nvPr/>
                </p:nvSpPr>
                <p:spPr bwMode="auto">
                  <a:xfrm flipV="1">
                    <a:off x="5234" y="567"/>
                    <a:ext cx="59" cy="53"/>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855" name="Group 293"/>
                <p:cNvGrpSpPr>
                  <a:grpSpLocks/>
                </p:cNvGrpSpPr>
                <p:nvPr/>
              </p:nvGrpSpPr>
              <p:grpSpPr bwMode="auto">
                <a:xfrm>
                  <a:off x="5243" y="547"/>
                  <a:ext cx="78" cy="71"/>
                  <a:chOff x="5243" y="547"/>
                  <a:chExt cx="78" cy="71"/>
                </a:xfrm>
              </p:grpSpPr>
              <p:sp>
                <p:nvSpPr>
                  <p:cNvPr id="895" name="Freeform 294"/>
                  <p:cNvSpPr>
                    <a:spLocks/>
                  </p:cNvSpPr>
                  <p:nvPr/>
                </p:nvSpPr>
                <p:spPr bwMode="auto">
                  <a:xfrm>
                    <a:off x="5243" y="601"/>
                    <a:ext cx="44" cy="17"/>
                  </a:xfrm>
                  <a:custGeom>
                    <a:avLst/>
                    <a:gdLst>
                      <a:gd name="T0" fmla="*/ 25 w 44"/>
                      <a:gd name="T1" fmla="*/ 0 h 17"/>
                      <a:gd name="T2" fmla="*/ 16 w 44"/>
                      <a:gd name="T3" fmla="*/ 8 h 17"/>
                      <a:gd name="T4" fmla="*/ 8 w 44"/>
                      <a:gd name="T5" fmla="*/ 8 h 17"/>
                      <a:gd name="T6" fmla="*/ 0 w 44"/>
                      <a:gd name="T7" fmla="*/ 16 h 17"/>
                      <a:gd name="T8" fmla="*/ 8 w 44"/>
                      <a:gd name="T9" fmla="*/ 16 h 17"/>
                      <a:gd name="T10" fmla="*/ 16 w 44"/>
                      <a:gd name="T11" fmla="*/ 16 h 17"/>
                      <a:gd name="T12" fmla="*/ 33 w 44"/>
                      <a:gd name="T13" fmla="*/ 8 h 17"/>
                      <a:gd name="T14" fmla="*/ 43 w 44"/>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7"/>
                      <a:gd name="T26" fmla="*/ 44 w 44"/>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7">
                        <a:moveTo>
                          <a:pt x="25" y="0"/>
                        </a:moveTo>
                        <a:lnTo>
                          <a:pt x="16" y="8"/>
                        </a:lnTo>
                        <a:lnTo>
                          <a:pt x="8" y="8"/>
                        </a:lnTo>
                        <a:lnTo>
                          <a:pt x="0" y="16"/>
                        </a:lnTo>
                        <a:lnTo>
                          <a:pt x="8" y="16"/>
                        </a:lnTo>
                        <a:lnTo>
                          <a:pt x="16" y="16"/>
                        </a:lnTo>
                        <a:lnTo>
                          <a:pt x="33" y="8"/>
                        </a:lnTo>
                        <a:lnTo>
                          <a:pt x="43" y="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896" name="Line 295"/>
                  <p:cNvSpPr>
                    <a:spLocks noChangeShapeType="1"/>
                  </p:cNvSpPr>
                  <p:nvPr/>
                </p:nvSpPr>
                <p:spPr bwMode="auto">
                  <a:xfrm flipV="1">
                    <a:off x="5260" y="547"/>
                    <a:ext cx="61" cy="54"/>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856" name="Group 296"/>
                <p:cNvGrpSpPr>
                  <a:grpSpLocks/>
                </p:cNvGrpSpPr>
                <p:nvPr/>
              </p:nvGrpSpPr>
              <p:grpSpPr bwMode="auto">
                <a:xfrm>
                  <a:off x="5260" y="534"/>
                  <a:ext cx="86" cy="70"/>
                  <a:chOff x="5260" y="534"/>
                  <a:chExt cx="86" cy="70"/>
                </a:xfrm>
              </p:grpSpPr>
              <p:sp>
                <p:nvSpPr>
                  <p:cNvPr id="893" name="Freeform 297"/>
                  <p:cNvSpPr>
                    <a:spLocks/>
                  </p:cNvSpPr>
                  <p:nvPr/>
                </p:nvSpPr>
                <p:spPr bwMode="auto">
                  <a:xfrm>
                    <a:off x="5260" y="587"/>
                    <a:ext cx="53" cy="17"/>
                  </a:xfrm>
                  <a:custGeom>
                    <a:avLst/>
                    <a:gdLst>
                      <a:gd name="T0" fmla="*/ 35 w 53"/>
                      <a:gd name="T1" fmla="*/ 0 h 17"/>
                      <a:gd name="T2" fmla="*/ 26 w 53"/>
                      <a:gd name="T3" fmla="*/ 8 h 17"/>
                      <a:gd name="T4" fmla="*/ 16 w 53"/>
                      <a:gd name="T5" fmla="*/ 8 h 17"/>
                      <a:gd name="T6" fmla="*/ 0 w 53"/>
                      <a:gd name="T7" fmla="*/ 16 h 17"/>
                      <a:gd name="T8" fmla="*/ 9 w 53"/>
                      <a:gd name="T9" fmla="*/ 16 h 17"/>
                      <a:gd name="T10" fmla="*/ 16 w 53"/>
                      <a:gd name="T11" fmla="*/ 16 h 17"/>
                      <a:gd name="T12" fmla="*/ 42 w 53"/>
                      <a:gd name="T13" fmla="*/ 8 h 17"/>
                      <a:gd name="T14" fmla="*/ 52 w 53"/>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35" y="0"/>
                        </a:moveTo>
                        <a:lnTo>
                          <a:pt x="26" y="8"/>
                        </a:lnTo>
                        <a:lnTo>
                          <a:pt x="16" y="8"/>
                        </a:lnTo>
                        <a:lnTo>
                          <a:pt x="0" y="16"/>
                        </a:lnTo>
                        <a:lnTo>
                          <a:pt x="9" y="16"/>
                        </a:lnTo>
                        <a:lnTo>
                          <a:pt x="16" y="16"/>
                        </a:lnTo>
                        <a:lnTo>
                          <a:pt x="42" y="8"/>
                        </a:lnTo>
                        <a:lnTo>
                          <a:pt x="52" y="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894" name="Line 298"/>
                  <p:cNvSpPr>
                    <a:spLocks noChangeShapeType="1"/>
                  </p:cNvSpPr>
                  <p:nvPr/>
                </p:nvSpPr>
                <p:spPr bwMode="auto">
                  <a:xfrm flipV="1">
                    <a:off x="5286" y="534"/>
                    <a:ext cx="60" cy="53"/>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857" name="Group 299"/>
                <p:cNvGrpSpPr>
                  <a:grpSpLocks/>
                </p:cNvGrpSpPr>
                <p:nvPr/>
              </p:nvGrpSpPr>
              <p:grpSpPr bwMode="auto">
                <a:xfrm>
                  <a:off x="5293" y="521"/>
                  <a:ext cx="79" cy="67"/>
                  <a:chOff x="5293" y="521"/>
                  <a:chExt cx="79" cy="67"/>
                </a:xfrm>
              </p:grpSpPr>
              <p:sp>
                <p:nvSpPr>
                  <p:cNvPr id="891" name="Freeform 300"/>
                  <p:cNvSpPr>
                    <a:spLocks/>
                  </p:cNvSpPr>
                  <p:nvPr/>
                </p:nvSpPr>
                <p:spPr bwMode="auto">
                  <a:xfrm>
                    <a:off x="5293" y="567"/>
                    <a:ext cx="45" cy="21"/>
                  </a:xfrm>
                  <a:custGeom>
                    <a:avLst/>
                    <a:gdLst>
                      <a:gd name="T0" fmla="*/ 26 w 45"/>
                      <a:gd name="T1" fmla="*/ 0 h 21"/>
                      <a:gd name="T2" fmla="*/ 16 w 45"/>
                      <a:gd name="T3" fmla="*/ 6 h 21"/>
                      <a:gd name="T4" fmla="*/ 0 w 45"/>
                      <a:gd name="T5" fmla="*/ 13 h 21"/>
                      <a:gd name="T6" fmla="*/ 0 w 45"/>
                      <a:gd name="T7" fmla="*/ 20 h 21"/>
                      <a:gd name="T8" fmla="*/ 8 w 45"/>
                      <a:gd name="T9" fmla="*/ 20 h 21"/>
                      <a:gd name="T10" fmla="*/ 16 w 45"/>
                      <a:gd name="T11" fmla="*/ 20 h 21"/>
                      <a:gd name="T12" fmla="*/ 26 w 45"/>
                      <a:gd name="T13" fmla="*/ 13 h 21"/>
                      <a:gd name="T14" fmla="*/ 34 w 45"/>
                      <a:gd name="T15" fmla="*/ 6 h 21"/>
                      <a:gd name="T16" fmla="*/ 44 w 45"/>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1"/>
                      <a:gd name="T29" fmla="*/ 45 w 45"/>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1">
                        <a:moveTo>
                          <a:pt x="26" y="0"/>
                        </a:moveTo>
                        <a:lnTo>
                          <a:pt x="16" y="6"/>
                        </a:lnTo>
                        <a:lnTo>
                          <a:pt x="0" y="13"/>
                        </a:lnTo>
                        <a:lnTo>
                          <a:pt x="0" y="20"/>
                        </a:lnTo>
                        <a:lnTo>
                          <a:pt x="8" y="20"/>
                        </a:lnTo>
                        <a:lnTo>
                          <a:pt x="16" y="20"/>
                        </a:lnTo>
                        <a:lnTo>
                          <a:pt x="26" y="13"/>
                        </a:lnTo>
                        <a:lnTo>
                          <a:pt x="34" y="6"/>
                        </a:lnTo>
                        <a:lnTo>
                          <a:pt x="44" y="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892" name="Line 301"/>
                  <p:cNvSpPr>
                    <a:spLocks noChangeShapeType="1"/>
                  </p:cNvSpPr>
                  <p:nvPr/>
                </p:nvSpPr>
                <p:spPr bwMode="auto">
                  <a:xfrm flipV="1">
                    <a:off x="5312" y="521"/>
                    <a:ext cx="60" cy="52"/>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858" name="Group 302"/>
                <p:cNvGrpSpPr>
                  <a:grpSpLocks/>
                </p:cNvGrpSpPr>
                <p:nvPr/>
              </p:nvGrpSpPr>
              <p:grpSpPr bwMode="auto">
                <a:xfrm>
                  <a:off x="5312" y="508"/>
                  <a:ext cx="76" cy="70"/>
                  <a:chOff x="5312" y="508"/>
                  <a:chExt cx="76" cy="70"/>
                </a:xfrm>
              </p:grpSpPr>
              <p:sp>
                <p:nvSpPr>
                  <p:cNvPr id="889" name="Freeform 303"/>
                  <p:cNvSpPr>
                    <a:spLocks/>
                  </p:cNvSpPr>
                  <p:nvPr/>
                </p:nvSpPr>
                <p:spPr bwMode="auto">
                  <a:xfrm>
                    <a:off x="5312" y="561"/>
                    <a:ext cx="44" cy="17"/>
                  </a:xfrm>
                  <a:custGeom>
                    <a:avLst/>
                    <a:gdLst>
                      <a:gd name="T0" fmla="*/ 33 w 44"/>
                      <a:gd name="T1" fmla="*/ 0 h 17"/>
                      <a:gd name="T2" fmla="*/ 25 w 44"/>
                      <a:gd name="T3" fmla="*/ 8 h 17"/>
                      <a:gd name="T4" fmla="*/ 16 w 44"/>
                      <a:gd name="T5" fmla="*/ 8 h 17"/>
                      <a:gd name="T6" fmla="*/ 0 w 44"/>
                      <a:gd name="T7" fmla="*/ 16 h 17"/>
                      <a:gd name="T8" fmla="*/ 8 w 44"/>
                      <a:gd name="T9" fmla="*/ 16 h 17"/>
                      <a:gd name="T10" fmla="*/ 16 w 44"/>
                      <a:gd name="T11" fmla="*/ 16 h 17"/>
                      <a:gd name="T12" fmla="*/ 33 w 44"/>
                      <a:gd name="T13" fmla="*/ 8 h 17"/>
                      <a:gd name="T14" fmla="*/ 43 w 44"/>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7"/>
                      <a:gd name="T26" fmla="*/ 44 w 44"/>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7">
                        <a:moveTo>
                          <a:pt x="33" y="0"/>
                        </a:moveTo>
                        <a:lnTo>
                          <a:pt x="25" y="8"/>
                        </a:lnTo>
                        <a:lnTo>
                          <a:pt x="16" y="8"/>
                        </a:lnTo>
                        <a:lnTo>
                          <a:pt x="0" y="16"/>
                        </a:lnTo>
                        <a:lnTo>
                          <a:pt x="8" y="16"/>
                        </a:lnTo>
                        <a:lnTo>
                          <a:pt x="16" y="16"/>
                        </a:lnTo>
                        <a:lnTo>
                          <a:pt x="33" y="8"/>
                        </a:lnTo>
                        <a:lnTo>
                          <a:pt x="43" y="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890" name="Line 304"/>
                  <p:cNvSpPr>
                    <a:spLocks noChangeShapeType="1"/>
                  </p:cNvSpPr>
                  <p:nvPr/>
                </p:nvSpPr>
                <p:spPr bwMode="auto">
                  <a:xfrm flipV="1">
                    <a:off x="5328" y="508"/>
                    <a:ext cx="60" cy="53"/>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859" name="Group 305"/>
                <p:cNvGrpSpPr>
                  <a:grpSpLocks/>
                </p:cNvGrpSpPr>
                <p:nvPr/>
              </p:nvGrpSpPr>
              <p:grpSpPr bwMode="auto">
                <a:xfrm>
                  <a:off x="5337" y="494"/>
                  <a:ext cx="77" cy="74"/>
                  <a:chOff x="5337" y="494"/>
                  <a:chExt cx="77" cy="74"/>
                </a:xfrm>
              </p:grpSpPr>
              <p:sp>
                <p:nvSpPr>
                  <p:cNvPr id="887" name="Freeform 306"/>
                  <p:cNvSpPr>
                    <a:spLocks/>
                  </p:cNvSpPr>
                  <p:nvPr/>
                </p:nvSpPr>
                <p:spPr bwMode="auto">
                  <a:xfrm>
                    <a:off x="5337" y="547"/>
                    <a:ext cx="43" cy="21"/>
                  </a:xfrm>
                  <a:custGeom>
                    <a:avLst/>
                    <a:gdLst>
                      <a:gd name="T0" fmla="*/ 32 w 43"/>
                      <a:gd name="T1" fmla="*/ 0 h 21"/>
                      <a:gd name="T2" fmla="*/ 15 w 43"/>
                      <a:gd name="T3" fmla="*/ 6 h 21"/>
                      <a:gd name="T4" fmla="*/ 7 w 43"/>
                      <a:gd name="T5" fmla="*/ 13 h 21"/>
                      <a:gd name="T6" fmla="*/ 0 w 43"/>
                      <a:gd name="T7" fmla="*/ 20 h 21"/>
                      <a:gd name="T8" fmla="*/ 7 w 43"/>
                      <a:gd name="T9" fmla="*/ 20 h 21"/>
                      <a:gd name="T10" fmla="*/ 15 w 43"/>
                      <a:gd name="T11" fmla="*/ 20 h 21"/>
                      <a:gd name="T12" fmla="*/ 32 w 43"/>
                      <a:gd name="T13" fmla="*/ 6 h 21"/>
                      <a:gd name="T14" fmla="*/ 42 w 43"/>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21"/>
                      <a:gd name="T26" fmla="*/ 43 w 43"/>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21">
                        <a:moveTo>
                          <a:pt x="32" y="0"/>
                        </a:moveTo>
                        <a:lnTo>
                          <a:pt x="15" y="6"/>
                        </a:lnTo>
                        <a:lnTo>
                          <a:pt x="7" y="13"/>
                        </a:lnTo>
                        <a:lnTo>
                          <a:pt x="0" y="20"/>
                        </a:lnTo>
                        <a:lnTo>
                          <a:pt x="7" y="20"/>
                        </a:lnTo>
                        <a:lnTo>
                          <a:pt x="15" y="20"/>
                        </a:lnTo>
                        <a:lnTo>
                          <a:pt x="32" y="6"/>
                        </a:lnTo>
                        <a:lnTo>
                          <a:pt x="42" y="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888" name="Line 307"/>
                  <p:cNvSpPr>
                    <a:spLocks noChangeShapeType="1"/>
                  </p:cNvSpPr>
                  <p:nvPr/>
                </p:nvSpPr>
                <p:spPr bwMode="auto">
                  <a:xfrm flipV="1">
                    <a:off x="5355" y="494"/>
                    <a:ext cx="59" cy="59"/>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860" name="Group 308"/>
                <p:cNvGrpSpPr>
                  <a:grpSpLocks/>
                </p:cNvGrpSpPr>
                <p:nvPr/>
              </p:nvGrpSpPr>
              <p:grpSpPr bwMode="auto">
                <a:xfrm>
                  <a:off x="5312" y="521"/>
                  <a:ext cx="76" cy="67"/>
                  <a:chOff x="5312" y="521"/>
                  <a:chExt cx="76" cy="67"/>
                </a:xfrm>
              </p:grpSpPr>
              <p:sp>
                <p:nvSpPr>
                  <p:cNvPr id="885" name="Freeform 309"/>
                  <p:cNvSpPr>
                    <a:spLocks/>
                  </p:cNvSpPr>
                  <p:nvPr/>
                </p:nvSpPr>
                <p:spPr bwMode="auto">
                  <a:xfrm>
                    <a:off x="5312" y="567"/>
                    <a:ext cx="44" cy="21"/>
                  </a:xfrm>
                  <a:custGeom>
                    <a:avLst/>
                    <a:gdLst>
                      <a:gd name="T0" fmla="*/ 25 w 44"/>
                      <a:gd name="T1" fmla="*/ 6 h 21"/>
                      <a:gd name="T2" fmla="*/ 16 w 44"/>
                      <a:gd name="T3" fmla="*/ 13 h 21"/>
                      <a:gd name="T4" fmla="*/ 8 w 44"/>
                      <a:gd name="T5" fmla="*/ 13 h 21"/>
                      <a:gd name="T6" fmla="*/ 0 w 44"/>
                      <a:gd name="T7" fmla="*/ 20 h 21"/>
                      <a:gd name="T8" fmla="*/ 8 w 44"/>
                      <a:gd name="T9" fmla="*/ 20 h 21"/>
                      <a:gd name="T10" fmla="*/ 16 w 44"/>
                      <a:gd name="T11" fmla="*/ 20 h 21"/>
                      <a:gd name="T12" fmla="*/ 25 w 44"/>
                      <a:gd name="T13" fmla="*/ 13 h 21"/>
                      <a:gd name="T14" fmla="*/ 33 w 44"/>
                      <a:gd name="T15" fmla="*/ 6 h 21"/>
                      <a:gd name="T16" fmla="*/ 43 w 4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21"/>
                      <a:gd name="T29" fmla="*/ 44 w 44"/>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21">
                        <a:moveTo>
                          <a:pt x="25" y="6"/>
                        </a:moveTo>
                        <a:lnTo>
                          <a:pt x="16" y="13"/>
                        </a:lnTo>
                        <a:lnTo>
                          <a:pt x="8" y="13"/>
                        </a:lnTo>
                        <a:lnTo>
                          <a:pt x="0" y="20"/>
                        </a:lnTo>
                        <a:lnTo>
                          <a:pt x="8" y="20"/>
                        </a:lnTo>
                        <a:lnTo>
                          <a:pt x="16" y="20"/>
                        </a:lnTo>
                        <a:lnTo>
                          <a:pt x="25" y="13"/>
                        </a:lnTo>
                        <a:lnTo>
                          <a:pt x="33" y="6"/>
                        </a:lnTo>
                        <a:lnTo>
                          <a:pt x="43" y="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886" name="Line 310"/>
                  <p:cNvSpPr>
                    <a:spLocks noChangeShapeType="1"/>
                  </p:cNvSpPr>
                  <p:nvPr/>
                </p:nvSpPr>
                <p:spPr bwMode="auto">
                  <a:xfrm flipV="1">
                    <a:off x="5328" y="521"/>
                    <a:ext cx="60" cy="52"/>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861" name="Group 311"/>
                <p:cNvGrpSpPr>
                  <a:grpSpLocks/>
                </p:cNvGrpSpPr>
                <p:nvPr/>
              </p:nvGrpSpPr>
              <p:grpSpPr bwMode="auto">
                <a:xfrm>
                  <a:off x="5183" y="646"/>
                  <a:ext cx="119" cy="37"/>
                  <a:chOff x="5183" y="646"/>
                  <a:chExt cx="119" cy="37"/>
                </a:xfrm>
              </p:grpSpPr>
              <p:sp>
                <p:nvSpPr>
                  <p:cNvPr id="883" name="Freeform 312"/>
                  <p:cNvSpPr>
                    <a:spLocks/>
                  </p:cNvSpPr>
                  <p:nvPr/>
                </p:nvSpPr>
                <p:spPr bwMode="auto">
                  <a:xfrm>
                    <a:off x="5183" y="666"/>
                    <a:ext cx="52" cy="17"/>
                  </a:xfrm>
                  <a:custGeom>
                    <a:avLst/>
                    <a:gdLst>
                      <a:gd name="T0" fmla="*/ 33 w 52"/>
                      <a:gd name="T1" fmla="*/ 16 h 17"/>
                      <a:gd name="T2" fmla="*/ 25 w 52"/>
                      <a:gd name="T3" fmla="*/ 16 h 17"/>
                      <a:gd name="T4" fmla="*/ 8 w 52"/>
                      <a:gd name="T5" fmla="*/ 16 h 17"/>
                      <a:gd name="T6" fmla="*/ 0 w 52"/>
                      <a:gd name="T7" fmla="*/ 16 h 17"/>
                      <a:gd name="T8" fmla="*/ 0 w 52"/>
                      <a:gd name="T9" fmla="*/ 0 h 17"/>
                      <a:gd name="T10" fmla="*/ 8 w 52"/>
                      <a:gd name="T11" fmla="*/ 0 h 17"/>
                      <a:gd name="T12" fmla="*/ 33 w 52"/>
                      <a:gd name="T13" fmla="*/ 0 h 17"/>
                      <a:gd name="T14" fmla="*/ 42 w 52"/>
                      <a:gd name="T15" fmla="*/ 16 h 17"/>
                      <a:gd name="T16" fmla="*/ 51 w 5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17"/>
                      <a:gd name="T29" fmla="*/ 52 w 5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17">
                        <a:moveTo>
                          <a:pt x="33" y="16"/>
                        </a:moveTo>
                        <a:lnTo>
                          <a:pt x="25" y="16"/>
                        </a:lnTo>
                        <a:lnTo>
                          <a:pt x="8" y="16"/>
                        </a:lnTo>
                        <a:lnTo>
                          <a:pt x="0" y="16"/>
                        </a:lnTo>
                        <a:lnTo>
                          <a:pt x="0" y="0"/>
                        </a:lnTo>
                        <a:lnTo>
                          <a:pt x="8" y="0"/>
                        </a:lnTo>
                        <a:lnTo>
                          <a:pt x="33" y="0"/>
                        </a:lnTo>
                        <a:lnTo>
                          <a:pt x="42" y="16"/>
                        </a:lnTo>
                        <a:lnTo>
                          <a:pt x="51" y="16"/>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884" name="Line 313"/>
                  <p:cNvSpPr>
                    <a:spLocks noChangeShapeType="1"/>
                  </p:cNvSpPr>
                  <p:nvPr/>
                </p:nvSpPr>
                <p:spPr bwMode="auto">
                  <a:xfrm flipV="1">
                    <a:off x="5209" y="646"/>
                    <a:ext cx="93" cy="26"/>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862" name="Group 314"/>
                <p:cNvGrpSpPr>
                  <a:grpSpLocks/>
                </p:cNvGrpSpPr>
                <p:nvPr/>
              </p:nvGrpSpPr>
              <p:grpSpPr bwMode="auto">
                <a:xfrm>
                  <a:off x="5216" y="626"/>
                  <a:ext cx="121" cy="43"/>
                  <a:chOff x="5216" y="626"/>
                  <a:chExt cx="121" cy="43"/>
                </a:xfrm>
              </p:grpSpPr>
              <p:sp>
                <p:nvSpPr>
                  <p:cNvPr id="881" name="Freeform 315"/>
                  <p:cNvSpPr>
                    <a:spLocks/>
                  </p:cNvSpPr>
                  <p:nvPr/>
                </p:nvSpPr>
                <p:spPr bwMode="auto">
                  <a:xfrm>
                    <a:off x="5216" y="652"/>
                    <a:ext cx="53" cy="17"/>
                  </a:xfrm>
                  <a:custGeom>
                    <a:avLst/>
                    <a:gdLst>
                      <a:gd name="T0" fmla="*/ 34 w 53"/>
                      <a:gd name="T1" fmla="*/ 16 h 17"/>
                      <a:gd name="T2" fmla="*/ 25 w 53"/>
                      <a:gd name="T3" fmla="*/ 16 h 17"/>
                      <a:gd name="T4" fmla="*/ 8 w 53"/>
                      <a:gd name="T5" fmla="*/ 0 h 17"/>
                      <a:gd name="T6" fmla="*/ 0 w 53"/>
                      <a:gd name="T7" fmla="*/ 0 h 17"/>
                      <a:gd name="T8" fmla="*/ 8 w 53"/>
                      <a:gd name="T9" fmla="*/ 0 h 17"/>
                      <a:gd name="T10" fmla="*/ 34 w 53"/>
                      <a:gd name="T11" fmla="*/ 0 h 17"/>
                      <a:gd name="T12" fmla="*/ 52 w 53"/>
                      <a:gd name="T13" fmla="*/ 0 h 17"/>
                      <a:gd name="T14" fmla="*/ 0 60000 65536"/>
                      <a:gd name="T15" fmla="*/ 0 60000 65536"/>
                      <a:gd name="T16" fmla="*/ 0 60000 65536"/>
                      <a:gd name="T17" fmla="*/ 0 60000 65536"/>
                      <a:gd name="T18" fmla="*/ 0 60000 65536"/>
                      <a:gd name="T19" fmla="*/ 0 60000 65536"/>
                      <a:gd name="T20" fmla="*/ 0 60000 65536"/>
                      <a:gd name="T21" fmla="*/ 0 w 53"/>
                      <a:gd name="T22" fmla="*/ 0 h 17"/>
                      <a:gd name="T23" fmla="*/ 53 w 5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7">
                        <a:moveTo>
                          <a:pt x="34" y="16"/>
                        </a:moveTo>
                        <a:lnTo>
                          <a:pt x="25" y="16"/>
                        </a:lnTo>
                        <a:lnTo>
                          <a:pt x="8" y="0"/>
                        </a:lnTo>
                        <a:lnTo>
                          <a:pt x="0" y="0"/>
                        </a:lnTo>
                        <a:lnTo>
                          <a:pt x="8" y="0"/>
                        </a:lnTo>
                        <a:lnTo>
                          <a:pt x="34" y="0"/>
                        </a:lnTo>
                        <a:lnTo>
                          <a:pt x="52" y="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882" name="Line 316"/>
                  <p:cNvSpPr>
                    <a:spLocks noChangeShapeType="1"/>
                  </p:cNvSpPr>
                  <p:nvPr/>
                </p:nvSpPr>
                <p:spPr bwMode="auto">
                  <a:xfrm flipV="1">
                    <a:off x="5243" y="626"/>
                    <a:ext cx="94" cy="26"/>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863" name="Group 317"/>
                <p:cNvGrpSpPr>
                  <a:grpSpLocks/>
                </p:cNvGrpSpPr>
                <p:nvPr/>
              </p:nvGrpSpPr>
              <p:grpSpPr bwMode="auto">
                <a:xfrm>
                  <a:off x="5251" y="607"/>
                  <a:ext cx="112" cy="43"/>
                  <a:chOff x="5251" y="607"/>
                  <a:chExt cx="112" cy="43"/>
                </a:xfrm>
              </p:grpSpPr>
              <p:sp>
                <p:nvSpPr>
                  <p:cNvPr id="879" name="Freeform 318"/>
                  <p:cNvSpPr>
                    <a:spLocks/>
                  </p:cNvSpPr>
                  <p:nvPr/>
                </p:nvSpPr>
                <p:spPr bwMode="auto">
                  <a:xfrm>
                    <a:off x="5251" y="633"/>
                    <a:ext cx="52" cy="17"/>
                  </a:xfrm>
                  <a:custGeom>
                    <a:avLst/>
                    <a:gdLst>
                      <a:gd name="T0" fmla="*/ 33 w 52"/>
                      <a:gd name="T1" fmla="*/ 16 h 17"/>
                      <a:gd name="T2" fmla="*/ 25 w 52"/>
                      <a:gd name="T3" fmla="*/ 16 h 17"/>
                      <a:gd name="T4" fmla="*/ 8 w 52"/>
                      <a:gd name="T5" fmla="*/ 16 h 17"/>
                      <a:gd name="T6" fmla="*/ 0 w 52"/>
                      <a:gd name="T7" fmla="*/ 16 h 17"/>
                      <a:gd name="T8" fmla="*/ 0 w 52"/>
                      <a:gd name="T9" fmla="*/ 0 h 17"/>
                      <a:gd name="T10" fmla="*/ 8 w 52"/>
                      <a:gd name="T11" fmla="*/ 0 h 17"/>
                      <a:gd name="T12" fmla="*/ 33 w 52"/>
                      <a:gd name="T13" fmla="*/ 0 h 17"/>
                      <a:gd name="T14" fmla="*/ 51 w 52"/>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33" y="16"/>
                        </a:moveTo>
                        <a:lnTo>
                          <a:pt x="25" y="16"/>
                        </a:lnTo>
                        <a:lnTo>
                          <a:pt x="8" y="16"/>
                        </a:lnTo>
                        <a:lnTo>
                          <a:pt x="0" y="16"/>
                        </a:lnTo>
                        <a:lnTo>
                          <a:pt x="0" y="0"/>
                        </a:lnTo>
                        <a:lnTo>
                          <a:pt x="8" y="0"/>
                        </a:lnTo>
                        <a:lnTo>
                          <a:pt x="33" y="0"/>
                        </a:lnTo>
                        <a:lnTo>
                          <a:pt x="51" y="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880" name="Line 319"/>
                  <p:cNvSpPr>
                    <a:spLocks noChangeShapeType="1"/>
                  </p:cNvSpPr>
                  <p:nvPr/>
                </p:nvSpPr>
                <p:spPr bwMode="auto">
                  <a:xfrm flipV="1">
                    <a:off x="5278" y="607"/>
                    <a:ext cx="85" cy="32"/>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864" name="Group 320"/>
                <p:cNvGrpSpPr>
                  <a:grpSpLocks/>
                </p:cNvGrpSpPr>
                <p:nvPr/>
              </p:nvGrpSpPr>
              <p:grpSpPr bwMode="auto">
                <a:xfrm>
                  <a:off x="5278" y="593"/>
                  <a:ext cx="120" cy="44"/>
                  <a:chOff x="5278" y="593"/>
                  <a:chExt cx="120" cy="44"/>
                </a:xfrm>
              </p:grpSpPr>
              <p:sp>
                <p:nvSpPr>
                  <p:cNvPr id="877" name="Freeform 321"/>
                  <p:cNvSpPr>
                    <a:spLocks/>
                  </p:cNvSpPr>
                  <p:nvPr/>
                </p:nvSpPr>
                <p:spPr bwMode="auto">
                  <a:xfrm>
                    <a:off x="5278" y="620"/>
                    <a:ext cx="51" cy="17"/>
                  </a:xfrm>
                  <a:custGeom>
                    <a:avLst/>
                    <a:gdLst>
                      <a:gd name="T0" fmla="*/ 32 w 51"/>
                      <a:gd name="T1" fmla="*/ 16 h 17"/>
                      <a:gd name="T2" fmla="*/ 25 w 51"/>
                      <a:gd name="T3" fmla="*/ 16 h 17"/>
                      <a:gd name="T4" fmla="*/ 7 w 51"/>
                      <a:gd name="T5" fmla="*/ 16 h 17"/>
                      <a:gd name="T6" fmla="*/ 0 w 51"/>
                      <a:gd name="T7" fmla="*/ 16 h 17"/>
                      <a:gd name="T8" fmla="*/ 0 w 51"/>
                      <a:gd name="T9" fmla="*/ 0 h 17"/>
                      <a:gd name="T10" fmla="*/ 7 w 51"/>
                      <a:gd name="T11" fmla="*/ 0 h 17"/>
                      <a:gd name="T12" fmla="*/ 32 w 51"/>
                      <a:gd name="T13" fmla="*/ 0 h 17"/>
                      <a:gd name="T14" fmla="*/ 50 w 51"/>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17"/>
                      <a:gd name="T26" fmla="*/ 51 w 5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17">
                        <a:moveTo>
                          <a:pt x="32" y="16"/>
                        </a:moveTo>
                        <a:lnTo>
                          <a:pt x="25" y="16"/>
                        </a:lnTo>
                        <a:lnTo>
                          <a:pt x="7" y="16"/>
                        </a:lnTo>
                        <a:lnTo>
                          <a:pt x="0" y="16"/>
                        </a:lnTo>
                        <a:lnTo>
                          <a:pt x="0" y="0"/>
                        </a:lnTo>
                        <a:lnTo>
                          <a:pt x="7" y="0"/>
                        </a:lnTo>
                        <a:lnTo>
                          <a:pt x="32" y="0"/>
                        </a:lnTo>
                        <a:lnTo>
                          <a:pt x="50" y="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878" name="Line 322"/>
                  <p:cNvSpPr>
                    <a:spLocks noChangeShapeType="1"/>
                  </p:cNvSpPr>
                  <p:nvPr/>
                </p:nvSpPr>
                <p:spPr bwMode="auto">
                  <a:xfrm flipV="1">
                    <a:off x="5302" y="593"/>
                    <a:ext cx="96" cy="33"/>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865" name="Group 323"/>
                <p:cNvGrpSpPr>
                  <a:grpSpLocks/>
                </p:cNvGrpSpPr>
                <p:nvPr/>
              </p:nvGrpSpPr>
              <p:grpSpPr bwMode="auto">
                <a:xfrm>
                  <a:off x="5302" y="580"/>
                  <a:ext cx="112" cy="38"/>
                  <a:chOff x="5302" y="580"/>
                  <a:chExt cx="112" cy="38"/>
                </a:xfrm>
              </p:grpSpPr>
              <p:sp>
                <p:nvSpPr>
                  <p:cNvPr id="875" name="Freeform 324"/>
                  <p:cNvSpPr>
                    <a:spLocks/>
                  </p:cNvSpPr>
                  <p:nvPr/>
                </p:nvSpPr>
                <p:spPr bwMode="auto">
                  <a:xfrm>
                    <a:off x="5302" y="601"/>
                    <a:ext cx="54" cy="17"/>
                  </a:xfrm>
                  <a:custGeom>
                    <a:avLst/>
                    <a:gdLst>
                      <a:gd name="T0" fmla="*/ 35 w 54"/>
                      <a:gd name="T1" fmla="*/ 16 h 17"/>
                      <a:gd name="T2" fmla="*/ 26 w 54"/>
                      <a:gd name="T3" fmla="*/ 16 h 17"/>
                      <a:gd name="T4" fmla="*/ 9 w 54"/>
                      <a:gd name="T5" fmla="*/ 16 h 17"/>
                      <a:gd name="T6" fmla="*/ 0 w 54"/>
                      <a:gd name="T7" fmla="*/ 16 h 17"/>
                      <a:gd name="T8" fmla="*/ 0 w 54"/>
                      <a:gd name="T9" fmla="*/ 0 h 17"/>
                      <a:gd name="T10" fmla="*/ 9 w 54"/>
                      <a:gd name="T11" fmla="*/ 0 h 17"/>
                      <a:gd name="T12" fmla="*/ 35 w 54"/>
                      <a:gd name="T13" fmla="*/ 16 h 17"/>
                      <a:gd name="T14" fmla="*/ 53 w 54"/>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7"/>
                      <a:gd name="T26" fmla="*/ 54 w 54"/>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7">
                        <a:moveTo>
                          <a:pt x="35" y="16"/>
                        </a:moveTo>
                        <a:lnTo>
                          <a:pt x="26" y="16"/>
                        </a:lnTo>
                        <a:lnTo>
                          <a:pt x="9" y="16"/>
                        </a:lnTo>
                        <a:lnTo>
                          <a:pt x="0" y="16"/>
                        </a:lnTo>
                        <a:lnTo>
                          <a:pt x="0" y="0"/>
                        </a:lnTo>
                        <a:lnTo>
                          <a:pt x="9" y="0"/>
                        </a:lnTo>
                        <a:lnTo>
                          <a:pt x="35" y="16"/>
                        </a:lnTo>
                        <a:lnTo>
                          <a:pt x="53" y="16"/>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876" name="Line 325"/>
                  <p:cNvSpPr>
                    <a:spLocks noChangeShapeType="1"/>
                  </p:cNvSpPr>
                  <p:nvPr/>
                </p:nvSpPr>
                <p:spPr bwMode="auto">
                  <a:xfrm flipV="1">
                    <a:off x="5328" y="580"/>
                    <a:ext cx="86" cy="27"/>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866" name="Group 326"/>
                <p:cNvGrpSpPr>
                  <a:grpSpLocks/>
                </p:cNvGrpSpPr>
                <p:nvPr/>
              </p:nvGrpSpPr>
              <p:grpSpPr bwMode="auto">
                <a:xfrm>
                  <a:off x="5337" y="561"/>
                  <a:ext cx="112" cy="43"/>
                  <a:chOff x="5337" y="561"/>
                  <a:chExt cx="112" cy="43"/>
                </a:xfrm>
              </p:grpSpPr>
              <p:sp>
                <p:nvSpPr>
                  <p:cNvPr id="873" name="Freeform 327"/>
                  <p:cNvSpPr>
                    <a:spLocks/>
                  </p:cNvSpPr>
                  <p:nvPr/>
                </p:nvSpPr>
                <p:spPr bwMode="auto">
                  <a:xfrm>
                    <a:off x="5337" y="587"/>
                    <a:ext cx="52" cy="17"/>
                  </a:xfrm>
                  <a:custGeom>
                    <a:avLst/>
                    <a:gdLst>
                      <a:gd name="T0" fmla="*/ 34 w 52"/>
                      <a:gd name="T1" fmla="*/ 16 h 17"/>
                      <a:gd name="T2" fmla="*/ 24 w 52"/>
                      <a:gd name="T3" fmla="*/ 16 h 17"/>
                      <a:gd name="T4" fmla="*/ 7 w 52"/>
                      <a:gd name="T5" fmla="*/ 16 h 17"/>
                      <a:gd name="T6" fmla="*/ 0 w 52"/>
                      <a:gd name="T7" fmla="*/ 16 h 17"/>
                      <a:gd name="T8" fmla="*/ 0 w 52"/>
                      <a:gd name="T9" fmla="*/ 0 h 17"/>
                      <a:gd name="T10" fmla="*/ 7 w 52"/>
                      <a:gd name="T11" fmla="*/ 0 h 17"/>
                      <a:gd name="T12" fmla="*/ 34 w 52"/>
                      <a:gd name="T13" fmla="*/ 0 h 17"/>
                      <a:gd name="T14" fmla="*/ 51 w 52"/>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34" y="16"/>
                        </a:moveTo>
                        <a:lnTo>
                          <a:pt x="24" y="16"/>
                        </a:lnTo>
                        <a:lnTo>
                          <a:pt x="7" y="16"/>
                        </a:lnTo>
                        <a:lnTo>
                          <a:pt x="0" y="16"/>
                        </a:lnTo>
                        <a:lnTo>
                          <a:pt x="0" y="0"/>
                        </a:lnTo>
                        <a:lnTo>
                          <a:pt x="7" y="0"/>
                        </a:lnTo>
                        <a:lnTo>
                          <a:pt x="34" y="0"/>
                        </a:lnTo>
                        <a:lnTo>
                          <a:pt x="51" y="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874" name="Line 328"/>
                  <p:cNvSpPr>
                    <a:spLocks noChangeShapeType="1"/>
                  </p:cNvSpPr>
                  <p:nvPr/>
                </p:nvSpPr>
                <p:spPr bwMode="auto">
                  <a:xfrm flipV="1">
                    <a:off x="5363" y="561"/>
                    <a:ext cx="86" cy="32"/>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867" name="Group 329"/>
                <p:cNvGrpSpPr>
                  <a:grpSpLocks/>
                </p:cNvGrpSpPr>
                <p:nvPr/>
              </p:nvGrpSpPr>
              <p:grpSpPr bwMode="auto">
                <a:xfrm>
                  <a:off x="5355" y="561"/>
                  <a:ext cx="111" cy="36"/>
                  <a:chOff x="5355" y="561"/>
                  <a:chExt cx="111" cy="36"/>
                </a:xfrm>
              </p:grpSpPr>
              <p:sp>
                <p:nvSpPr>
                  <p:cNvPr id="871" name="Freeform 330"/>
                  <p:cNvSpPr>
                    <a:spLocks/>
                  </p:cNvSpPr>
                  <p:nvPr/>
                </p:nvSpPr>
                <p:spPr bwMode="auto">
                  <a:xfrm>
                    <a:off x="5355" y="580"/>
                    <a:ext cx="51" cy="17"/>
                  </a:xfrm>
                  <a:custGeom>
                    <a:avLst/>
                    <a:gdLst>
                      <a:gd name="T0" fmla="*/ 32 w 51"/>
                      <a:gd name="T1" fmla="*/ 16 h 17"/>
                      <a:gd name="T2" fmla="*/ 25 w 51"/>
                      <a:gd name="T3" fmla="*/ 16 h 17"/>
                      <a:gd name="T4" fmla="*/ 7 w 51"/>
                      <a:gd name="T5" fmla="*/ 16 h 17"/>
                      <a:gd name="T6" fmla="*/ 0 w 51"/>
                      <a:gd name="T7" fmla="*/ 16 h 17"/>
                      <a:gd name="T8" fmla="*/ 0 w 51"/>
                      <a:gd name="T9" fmla="*/ 0 h 17"/>
                      <a:gd name="T10" fmla="*/ 7 w 51"/>
                      <a:gd name="T11" fmla="*/ 0 h 17"/>
                      <a:gd name="T12" fmla="*/ 32 w 51"/>
                      <a:gd name="T13" fmla="*/ 0 h 17"/>
                      <a:gd name="T14" fmla="*/ 50 w 51"/>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17"/>
                      <a:gd name="T26" fmla="*/ 51 w 5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17">
                        <a:moveTo>
                          <a:pt x="32" y="16"/>
                        </a:moveTo>
                        <a:lnTo>
                          <a:pt x="25" y="16"/>
                        </a:lnTo>
                        <a:lnTo>
                          <a:pt x="7" y="16"/>
                        </a:lnTo>
                        <a:lnTo>
                          <a:pt x="0" y="16"/>
                        </a:lnTo>
                        <a:lnTo>
                          <a:pt x="0" y="0"/>
                        </a:lnTo>
                        <a:lnTo>
                          <a:pt x="7" y="0"/>
                        </a:lnTo>
                        <a:lnTo>
                          <a:pt x="32" y="0"/>
                        </a:lnTo>
                        <a:lnTo>
                          <a:pt x="50" y="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872" name="Line 331"/>
                  <p:cNvSpPr>
                    <a:spLocks noChangeShapeType="1"/>
                  </p:cNvSpPr>
                  <p:nvPr/>
                </p:nvSpPr>
                <p:spPr bwMode="auto">
                  <a:xfrm flipV="1">
                    <a:off x="5379" y="561"/>
                    <a:ext cx="87" cy="26"/>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868" name="Group 332"/>
                <p:cNvGrpSpPr>
                  <a:grpSpLocks/>
                </p:cNvGrpSpPr>
                <p:nvPr/>
              </p:nvGrpSpPr>
              <p:grpSpPr bwMode="auto">
                <a:xfrm>
                  <a:off x="5372" y="521"/>
                  <a:ext cx="101" cy="49"/>
                  <a:chOff x="5372" y="521"/>
                  <a:chExt cx="101" cy="49"/>
                </a:xfrm>
              </p:grpSpPr>
              <p:sp>
                <p:nvSpPr>
                  <p:cNvPr id="869" name="Freeform 333"/>
                  <p:cNvSpPr>
                    <a:spLocks/>
                  </p:cNvSpPr>
                  <p:nvPr/>
                </p:nvSpPr>
                <p:spPr bwMode="auto">
                  <a:xfrm>
                    <a:off x="5372" y="553"/>
                    <a:ext cx="43" cy="17"/>
                  </a:xfrm>
                  <a:custGeom>
                    <a:avLst/>
                    <a:gdLst>
                      <a:gd name="T0" fmla="*/ 32 w 43"/>
                      <a:gd name="T1" fmla="*/ 8 h 17"/>
                      <a:gd name="T2" fmla="*/ 24 w 43"/>
                      <a:gd name="T3" fmla="*/ 8 h 17"/>
                      <a:gd name="T4" fmla="*/ 0 w 43"/>
                      <a:gd name="T5" fmla="*/ 16 h 17"/>
                      <a:gd name="T6" fmla="*/ 0 w 43"/>
                      <a:gd name="T7" fmla="*/ 8 h 17"/>
                      <a:gd name="T8" fmla="*/ 7 w 43"/>
                      <a:gd name="T9" fmla="*/ 8 h 17"/>
                      <a:gd name="T10" fmla="*/ 24 w 43"/>
                      <a:gd name="T11" fmla="*/ 8 h 17"/>
                      <a:gd name="T12" fmla="*/ 42 w 43"/>
                      <a:gd name="T13" fmla="*/ 0 h 17"/>
                      <a:gd name="T14" fmla="*/ 0 60000 65536"/>
                      <a:gd name="T15" fmla="*/ 0 60000 65536"/>
                      <a:gd name="T16" fmla="*/ 0 60000 65536"/>
                      <a:gd name="T17" fmla="*/ 0 60000 65536"/>
                      <a:gd name="T18" fmla="*/ 0 60000 65536"/>
                      <a:gd name="T19" fmla="*/ 0 60000 65536"/>
                      <a:gd name="T20" fmla="*/ 0 60000 65536"/>
                      <a:gd name="T21" fmla="*/ 0 w 43"/>
                      <a:gd name="T22" fmla="*/ 0 h 17"/>
                      <a:gd name="T23" fmla="*/ 43 w 4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7">
                        <a:moveTo>
                          <a:pt x="32" y="8"/>
                        </a:moveTo>
                        <a:lnTo>
                          <a:pt x="24" y="8"/>
                        </a:lnTo>
                        <a:lnTo>
                          <a:pt x="0" y="16"/>
                        </a:lnTo>
                        <a:lnTo>
                          <a:pt x="0" y="8"/>
                        </a:lnTo>
                        <a:lnTo>
                          <a:pt x="7" y="8"/>
                        </a:lnTo>
                        <a:lnTo>
                          <a:pt x="24" y="8"/>
                        </a:lnTo>
                        <a:lnTo>
                          <a:pt x="42" y="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870" name="Line 334"/>
                  <p:cNvSpPr>
                    <a:spLocks noChangeShapeType="1"/>
                  </p:cNvSpPr>
                  <p:nvPr/>
                </p:nvSpPr>
                <p:spPr bwMode="auto">
                  <a:xfrm flipV="1">
                    <a:off x="5388" y="521"/>
                    <a:ext cx="85" cy="40"/>
                  </a:xfrm>
                  <a:prstGeom prst="line">
                    <a:avLst/>
                  </a:prstGeom>
                  <a:noFill/>
                  <a:ln w="12700">
                    <a:solidFill>
                      <a:srgbClr val="669900"/>
                    </a:solidFill>
                    <a:round/>
                    <a:headEnd type="none" w="sm" len="sm"/>
                    <a:tailEnd type="none" w="sm" len="sm"/>
                  </a:ln>
                </p:spPr>
                <p:txBody>
                  <a:bodyPr wrap="none" anchor="ctr"/>
                  <a:lstStyle/>
                  <a:p>
                    <a:endParaRPr lang="es-AR"/>
                  </a:p>
                </p:txBody>
              </p:sp>
            </p:grpSp>
          </p:grpSp>
          <p:sp>
            <p:nvSpPr>
              <p:cNvPr id="123" name="Arc 335"/>
              <p:cNvSpPr>
                <a:spLocks/>
              </p:cNvSpPr>
              <p:nvPr/>
            </p:nvSpPr>
            <p:spPr bwMode="auto">
              <a:xfrm>
                <a:off x="4847" y="725"/>
                <a:ext cx="16" cy="163"/>
              </a:xfrm>
              <a:custGeom>
                <a:avLst/>
                <a:gdLst>
                  <a:gd name="T0" fmla="*/ 0 w 21599"/>
                  <a:gd name="T1" fmla="*/ 1 h 21565"/>
                  <a:gd name="T2" fmla="*/ 0 w 21599"/>
                  <a:gd name="T3" fmla="*/ 0 h 21565"/>
                  <a:gd name="T4" fmla="*/ 0 w 21599"/>
                  <a:gd name="T5" fmla="*/ 1 h 21565"/>
                  <a:gd name="T6" fmla="*/ 0 60000 65536"/>
                  <a:gd name="T7" fmla="*/ 0 60000 65536"/>
                  <a:gd name="T8" fmla="*/ 0 60000 65536"/>
                  <a:gd name="T9" fmla="*/ 0 w 21599"/>
                  <a:gd name="T10" fmla="*/ 0 h 21565"/>
                  <a:gd name="T11" fmla="*/ 21599 w 21599"/>
                  <a:gd name="T12" fmla="*/ 21565 h 21565"/>
                </a:gdLst>
                <a:ahLst/>
                <a:cxnLst>
                  <a:cxn ang="T6">
                    <a:pos x="T0" y="T1"/>
                  </a:cxn>
                  <a:cxn ang="T7">
                    <a:pos x="T2" y="T3"/>
                  </a:cxn>
                  <a:cxn ang="T8">
                    <a:pos x="T4" y="T5"/>
                  </a:cxn>
                </a:cxnLst>
                <a:rect l="T9" t="T10" r="T11" b="T12"/>
                <a:pathLst>
                  <a:path w="21599" h="21565" fill="none" extrusionOk="0">
                    <a:moveTo>
                      <a:pt x="0" y="21334"/>
                    </a:moveTo>
                    <a:cubicBezTo>
                      <a:pt x="121" y="9971"/>
                      <a:pt x="9025" y="646"/>
                      <a:pt x="20369" y="-1"/>
                    </a:cubicBezTo>
                  </a:path>
                  <a:path w="21599" h="21565" stroke="0" extrusionOk="0">
                    <a:moveTo>
                      <a:pt x="0" y="21334"/>
                    </a:moveTo>
                    <a:cubicBezTo>
                      <a:pt x="121" y="9971"/>
                      <a:pt x="9025" y="646"/>
                      <a:pt x="20369" y="-1"/>
                    </a:cubicBezTo>
                    <a:lnTo>
                      <a:pt x="21599" y="21565"/>
                    </a:lnTo>
                    <a:close/>
                  </a:path>
                </a:pathLst>
              </a:custGeom>
              <a:solidFill>
                <a:srgbClr val="669900"/>
              </a:solidFill>
              <a:ln w="12700" cap="rnd">
                <a:solidFill>
                  <a:schemeClr val="tx1"/>
                </a:solidFill>
                <a:round/>
                <a:headEnd/>
                <a:tailEnd/>
              </a:ln>
            </p:spPr>
            <p:txBody>
              <a:bodyPr wrap="none" anchor="ctr"/>
              <a:lstStyle/>
              <a:p>
                <a:endParaRPr lang="es-AR"/>
              </a:p>
            </p:txBody>
          </p:sp>
          <p:grpSp>
            <p:nvGrpSpPr>
              <p:cNvPr id="124" name="Group 336"/>
              <p:cNvGrpSpPr>
                <a:grpSpLocks/>
              </p:cNvGrpSpPr>
              <p:nvPr/>
            </p:nvGrpSpPr>
            <p:grpSpPr bwMode="auto">
              <a:xfrm>
                <a:off x="4594" y="509"/>
                <a:ext cx="406" cy="211"/>
                <a:chOff x="4958" y="435"/>
                <a:chExt cx="431" cy="234"/>
              </a:xfrm>
            </p:grpSpPr>
            <p:sp>
              <p:nvSpPr>
                <p:cNvPr id="799" name="Line 337"/>
                <p:cNvSpPr>
                  <a:spLocks noChangeShapeType="1"/>
                </p:cNvSpPr>
                <p:nvPr/>
              </p:nvSpPr>
              <p:spPr bwMode="auto">
                <a:xfrm flipH="1" flipV="1">
                  <a:off x="5127" y="530"/>
                  <a:ext cx="259" cy="136"/>
                </a:xfrm>
                <a:prstGeom prst="line">
                  <a:avLst/>
                </a:prstGeom>
                <a:noFill/>
                <a:ln w="12700">
                  <a:solidFill>
                    <a:srgbClr val="996633"/>
                  </a:solidFill>
                  <a:round/>
                  <a:headEnd type="none" w="sm" len="sm"/>
                  <a:tailEnd type="none" w="sm" len="sm"/>
                </a:ln>
              </p:spPr>
              <p:txBody>
                <a:bodyPr wrap="none" anchor="ctr"/>
                <a:lstStyle/>
                <a:p>
                  <a:endParaRPr lang="es-AR"/>
                </a:p>
              </p:txBody>
            </p:sp>
            <p:grpSp>
              <p:nvGrpSpPr>
                <p:cNvPr id="800" name="Group 338"/>
                <p:cNvGrpSpPr>
                  <a:grpSpLocks/>
                </p:cNvGrpSpPr>
                <p:nvPr/>
              </p:nvGrpSpPr>
              <p:grpSpPr bwMode="auto">
                <a:xfrm>
                  <a:off x="5288" y="578"/>
                  <a:ext cx="101" cy="88"/>
                  <a:chOff x="5288" y="578"/>
                  <a:chExt cx="101" cy="88"/>
                </a:xfrm>
              </p:grpSpPr>
              <p:sp>
                <p:nvSpPr>
                  <p:cNvPr id="849" name="Freeform 339"/>
                  <p:cNvSpPr>
                    <a:spLocks/>
                  </p:cNvSpPr>
                  <p:nvPr/>
                </p:nvSpPr>
                <p:spPr bwMode="auto">
                  <a:xfrm>
                    <a:off x="5369" y="637"/>
                    <a:ext cx="20" cy="29"/>
                  </a:xfrm>
                  <a:custGeom>
                    <a:avLst/>
                    <a:gdLst>
                      <a:gd name="T0" fmla="*/ 0 w 20"/>
                      <a:gd name="T1" fmla="*/ 28 h 29"/>
                      <a:gd name="T2" fmla="*/ 0 w 20"/>
                      <a:gd name="T3" fmla="*/ 21 h 29"/>
                      <a:gd name="T4" fmla="*/ 0 w 20"/>
                      <a:gd name="T5" fmla="*/ 14 h 29"/>
                      <a:gd name="T6" fmla="*/ 0 w 20"/>
                      <a:gd name="T7" fmla="*/ 7 h 29"/>
                      <a:gd name="T8" fmla="*/ 0 w 20"/>
                      <a:gd name="T9" fmla="*/ 0 h 29"/>
                      <a:gd name="T10" fmla="*/ 8 w 20"/>
                      <a:gd name="T11" fmla="*/ 7 h 29"/>
                      <a:gd name="T12" fmla="*/ 19 w 20"/>
                      <a:gd name="T13" fmla="*/ 21 h 29"/>
                      <a:gd name="T14" fmla="*/ 19 w 20"/>
                      <a:gd name="T15" fmla="*/ 28 h 29"/>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29"/>
                      <a:gd name="T26" fmla="*/ 20 w 20"/>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29">
                        <a:moveTo>
                          <a:pt x="0" y="28"/>
                        </a:moveTo>
                        <a:lnTo>
                          <a:pt x="0" y="21"/>
                        </a:lnTo>
                        <a:lnTo>
                          <a:pt x="0" y="14"/>
                        </a:lnTo>
                        <a:lnTo>
                          <a:pt x="0" y="7"/>
                        </a:lnTo>
                        <a:lnTo>
                          <a:pt x="0" y="0"/>
                        </a:lnTo>
                        <a:lnTo>
                          <a:pt x="8" y="7"/>
                        </a:lnTo>
                        <a:lnTo>
                          <a:pt x="19" y="21"/>
                        </a:lnTo>
                        <a:lnTo>
                          <a:pt x="19" y="28"/>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850" name="Line 340"/>
                  <p:cNvSpPr>
                    <a:spLocks noChangeShapeType="1"/>
                  </p:cNvSpPr>
                  <p:nvPr/>
                </p:nvSpPr>
                <p:spPr bwMode="auto">
                  <a:xfrm flipH="1" flipV="1">
                    <a:off x="5288" y="578"/>
                    <a:ext cx="90" cy="67"/>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801" name="Group 341"/>
                <p:cNvGrpSpPr>
                  <a:grpSpLocks/>
                </p:cNvGrpSpPr>
                <p:nvPr/>
              </p:nvGrpSpPr>
              <p:grpSpPr bwMode="auto">
                <a:xfrm>
                  <a:off x="5248" y="557"/>
                  <a:ext cx="101" cy="88"/>
                  <a:chOff x="5248" y="557"/>
                  <a:chExt cx="101" cy="88"/>
                </a:xfrm>
              </p:grpSpPr>
              <p:sp>
                <p:nvSpPr>
                  <p:cNvPr id="847" name="Freeform 342"/>
                  <p:cNvSpPr>
                    <a:spLocks/>
                  </p:cNvSpPr>
                  <p:nvPr/>
                </p:nvSpPr>
                <p:spPr bwMode="auto">
                  <a:xfrm>
                    <a:off x="5329" y="617"/>
                    <a:ext cx="20" cy="28"/>
                  </a:xfrm>
                  <a:custGeom>
                    <a:avLst/>
                    <a:gdLst>
                      <a:gd name="T0" fmla="*/ 0 w 20"/>
                      <a:gd name="T1" fmla="*/ 27 h 28"/>
                      <a:gd name="T2" fmla="*/ 0 w 20"/>
                      <a:gd name="T3" fmla="*/ 20 h 28"/>
                      <a:gd name="T4" fmla="*/ 0 w 20"/>
                      <a:gd name="T5" fmla="*/ 13 h 28"/>
                      <a:gd name="T6" fmla="*/ 0 w 20"/>
                      <a:gd name="T7" fmla="*/ 7 h 28"/>
                      <a:gd name="T8" fmla="*/ 0 w 20"/>
                      <a:gd name="T9" fmla="*/ 0 h 28"/>
                      <a:gd name="T10" fmla="*/ 8 w 20"/>
                      <a:gd name="T11" fmla="*/ 7 h 28"/>
                      <a:gd name="T12" fmla="*/ 19 w 20"/>
                      <a:gd name="T13" fmla="*/ 20 h 28"/>
                      <a:gd name="T14" fmla="*/ 19 w 20"/>
                      <a:gd name="T15" fmla="*/ 27 h 28"/>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28"/>
                      <a:gd name="T26" fmla="*/ 20 w 20"/>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28">
                        <a:moveTo>
                          <a:pt x="0" y="27"/>
                        </a:moveTo>
                        <a:lnTo>
                          <a:pt x="0" y="20"/>
                        </a:lnTo>
                        <a:lnTo>
                          <a:pt x="0" y="13"/>
                        </a:lnTo>
                        <a:lnTo>
                          <a:pt x="0" y="7"/>
                        </a:lnTo>
                        <a:lnTo>
                          <a:pt x="0" y="0"/>
                        </a:lnTo>
                        <a:lnTo>
                          <a:pt x="8" y="7"/>
                        </a:lnTo>
                        <a:lnTo>
                          <a:pt x="19" y="20"/>
                        </a:lnTo>
                        <a:lnTo>
                          <a:pt x="19" y="27"/>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848" name="Line 343"/>
                  <p:cNvSpPr>
                    <a:spLocks noChangeShapeType="1"/>
                  </p:cNvSpPr>
                  <p:nvPr/>
                </p:nvSpPr>
                <p:spPr bwMode="auto">
                  <a:xfrm flipH="1" flipV="1">
                    <a:off x="5248" y="557"/>
                    <a:ext cx="90" cy="67"/>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802" name="Group 344"/>
                <p:cNvGrpSpPr>
                  <a:grpSpLocks/>
                </p:cNvGrpSpPr>
                <p:nvPr/>
              </p:nvGrpSpPr>
              <p:grpSpPr bwMode="auto">
                <a:xfrm>
                  <a:off x="5208" y="536"/>
                  <a:ext cx="98" cy="89"/>
                  <a:chOff x="5208" y="536"/>
                  <a:chExt cx="98" cy="89"/>
                </a:xfrm>
              </p:grpSpPr>
              <p:sp>
                <p:nvSpPr>
                  <p:cNvPr id="845" name="Freeform 345"/>
                  <p:cNvSpPr>
                    <a:spLocks/>
                  </p:cNvSpPr>
                  <p:nvPr/>
                </p:nvSpPr>
                <p:spPr bwMode="auto">
                  <a:xfrm>
                    <a:off x="5280" y="598"/>
                    <a:ext cx="26" cy="27"/>
                  </a:xfrm>
                  <a:custGeom>
                    <a:avLst/>
                    <a:gdLst>
                      <a:gd name="T0" fmla="*/ 16 w 26"/>
                      <a:gd name="T1" fmla="*/ 19 h 27"/>
                      <a:gd name="T2" fmla="*/ 16 w 26"/>
                      <a:gd name="T3" fmla="*/ 13 h 27"/>
                      <a:gd name="T4" fmla="*/ 7 w 26"/>
                      <a:gd name="T5" fmla="*/ 6 h 27"/>
                      <a:gd name="T6" fmla="*/ 7 w 26"/>
                      <a:gd name="T7" fmla="*/ 0 h 27"/>
                      <a:gd name="T8" fmla="*/ 0 w 26"/>
                      <a:gd name="T9" fmla="*/ 0 h 27"/>
                      <a:gd name="T10" fmla="*/ 7 w 26"/>
                      <a:gd name="T11" fmla="*/ 0 h 27"/>
                      <a:gd name="T12" fmla="*/ 16 w 26"/>
                      <a:gd name="T13" fmla="*/ 0 h 27"/>
                      <a:gd name="T14" fmla="*/ 25 w 26"/>
                      <a:gd name="T15" fmla="*/ 6 h 27"/>
                      <a:gd name="T16" fmla="*/ 25 w 26"/>
                      <a:gd name="T17" fmla="*/ 13 h 27"/>
                      <a:gd name="T18" fmla="*/ 25 w 26"/>
                      <a:gd name="T19" fmla="*/ 19 h 27"/>
                      <a:gd name="T20" fmla="*/ 25 w 26"/>
                      <a:gd name="T21" fmla="*/ 26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7"/>
                      <a:gd name="T35" fmla="*/ 26 w 26"/>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7">
                        <a:moveTo>
                          <a:pt x="16" y="19"/>
                        </a:moveTo>
                        <a:lnTo>
                          <a:pt x="16" y="13"/>
                        </a:lnTo>
                        <a:lnTo>
                          <a:pt x="7" y="6"/>
                        </a:lnTo>
                        <a:lnTo>
                          <a:pt x="7" y="0"/>
                        </a:lnTo>
                        <a:lnTo>
                          <a:pt x="0" y="0"/>
                        </a:lnTo>
                        <a:lnTo>
                          <a:pt x="7" y="0"/>
                        </a:lnTo>
                        <a:lnTo>
                          <a:pt x="16" y="0"/>
                        </a:lnTo>
                        <a:lnTo>
                          <a:pt x="25" y="6"/>
                        </a:lnTo>
                        <a:lnTo>
                          <a:pt x="25" y="13"/>
                        </a:lnTo>
                        <a:lnTo>
                          <a:pt x="25" y="19"/>
                        </a:lnTo>
                        <a:lnTo>
                          <a:pt x="25" y="26"/>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846" name="Line 346"/>
                  <p:cNvSpPr>
                    <a:spLocks noChangeShapeType="1"/>
                  </p:cNvSpPr>
                  <p:nvPr/>
                </p:nvSpPr>
                <p:spPr bwMode="auto">
                  <a:xfrm flipH="1" flipV="1">
                    <a:off x="5208" y="536"/>
                    <a:ext cx="90" cy="62"/>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803" name="Group 347"/>
                <p:cNvGrpSpPr>
                  <a:grpSpLocks/>
                </p:cNvGrpSpPr>
                <p:nvPr/>
              </p:nvGrpSpPr>
              <p:grpSpPr bwMode="auto">
                <a:xfrm>
                  <a:off x="5176" y="509"/>
                  <a:ext cx="91" cy="90"/>
                  <a:chOff x="5176" y="509"/>
                  <a:chExt cx="91" cy="90"/>
                </a:xfrm>
              </p:grpSpPr>
              <p:sp>
                <p:nvSpPr>
                  <p:cNvPr id="843" name="Freeform 348"/>
                  <p:cNvSpPr>
                    <a:spLocks/>
                  </p:cNvSpPr>
                  <p:nvPr/>
                </p:nvSpPr>
                <p:spPr bwMode="auto">
                  <a:xfrm>
                    <a:off x="5248" y="570"/>
                    <a:ext cx="19" cy="29"/>
                  </a:xfrm>
                  <a:custGeom>
                    <a:avLst/>
                    <a:gdLst>
                      <a:gd name="T0" fmla="*/ 8 w 19"/>
                      <a:gd name="T1" fmla="*/ 28 h 29"/>
                      <a:gd name="T2" fmla="*/ 8 w 19"/>
                      <a:gd name="T3" fmla="*/ 20 h 29"/>
                      <a:gd name="T4" fmla="*/ 0 w 19"/>
                      <a:gd name="T5" fmla="*/ 14 h 29"/>
                      <a:gd name="T6" fmla="*/ 0 w 19"/>
                      <a:gd name="T7" fmla="*/ 6 h 29"/>
                      <a:gd name="T8" fmla="*/ 8 w 19"/>
                      <a:gd name="T9" fmla="*/ 0 h 29"/>
                      <a:gd name="T10" fmla="*/ 18 w 19"/>
                      <a:gd name="T11" fmla="*/ 6 h 29"/>
                      <a:gd name="T12" fmla="*/ 18 w 19"/>
                      <a:gd name="T13" fmla="*/ 14 h 29"/>
                      <a:gd name="T14" fmla="*/ 18 w 19"/>
                      <a:gd name="T15" fmla="*/ 20 h 29"/>
                      <a:gd name="T16" fmla="*/ 18 w 19"/>
                      <a:gd name="T17" fmla="*/ 2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9"/>
                      <a:gd name="T29" fmla="*/ 19 w 1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9">
                        <a:moveTo>
                          <a:pt x="8" y="28"/>
                        </a:moveTo>
                        <a:lnTo>
                          <a:pt x="8" y="20"/>
                        </a:lnTo>
                        <a:lnTo>
                          <a:pt x="0" y="14"/>
                        </a:lnTo>
                        <a:lnTo>
                          <a:pt x="0" y="6"/>
                        </a:lnTo>
                        <a:lnTo>
                          <a:pt x="8" y="0"/>
                        </a:lnTo>
                        <a:lnTo>
                          <a:pt x="18" y="6"/>
                        </a:lnTo>
                        <a:lnTo>
                          <a:pt x="18" y="14"/>
                        </a:lnTo>
                        <a:lnTo>
                          <a:pt x="18" y="20"/>
                        </a:lnTo>
                        <a:lnTo>
                          <a:pt x="18" y="28"/>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844" name="Line 349"/>
                  <p:cNvSpPr>
                    <a:spLocks noChangeShapeType="1"/>
                  </p:cNvSpPr>
                  <p:nvPr/>
                </p:nvSpPr>
                <p:spPr bwMode="auto">
                  <a:xfrm flipH="1" flipV="1">
                    <a:off x="5176" y="509"/>
                    <a:ext cx="79" cy="69"/>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804" name="Group 350"/>
                <p:cNvGrpSpPr>
                  <a:grpSpLocks/>
                </p:cNvGrpSpPr>
                <p:nvPr/>
              </p:nvGrpSpPr>
              <p:grpSpPr bwMode="auto">
                <a:xfrm>
                  <a:off x="5145" y="490"/>
                  <a:ext cx="90" cy="94"/>
                  <a:chOff x="5145" y="490"/>
                  <a:chExt cx="90" cy="94"/>
                </a:xfrm>
              </p:grpSpPr>
              <p:sp>
                <p:nvSpPr>
                  <p:cNvPr id="841" name="Freeform 351"/>
                  <p:cNvSpPr>
                    <a:spLocks/>
                  </p:cNvSpPr>
                  <p:nvPr/>
                </p:nvSpPr>
                <p:spPr bwMode="auto">
                  <a:xfrm>
                    <a:off x="5216" y="549"/>
                    <a:ext cx="19" cy="35"/>
                  </a:xfrm>
                  <a:custGeom>
                    <a:avLst/>
                    <a:gdLst>
                      <a:gd name="T0" fmla="*/ 9 w 19"/>
                      <a:gd name="T1" fmla="*/ 27 h 35"/>
                      <a:gd name="T2" fmla="*/ 9 w 19"/>
                      <a:gd name="T3" fmla="*/ 21 h 35"/>
                      <a:gd name="T4" fmla="*/ 0 w 19"/>
                      <a:gd name="T5" fmla="*/ 13 h 35"/>
                      <a:gd name="T6" fmla="*/ 0 w 19"/>
                      <a:gd name="T7" fmla="*/ 7 h 35"/>
                      <a:gd name="T8" fmla="*/ 9 w 19"/>
                      <a:gd name="T9" fmla="*/ 0 h 35"/>
                      <a:gd name="T10" fmla="*/ 18 w 19"/>
                      <a:gd name="T11" fmla="*/ 13 h 35"/>
                      <a:gd name="T12" fmla="*/ 18 w 19"/>
                      <a:gd name="T13" fmla="*/ 21 h 35"/>
                      <a:gd name="T14" fmla="*/ 18 w 19"/>
                      <a:gd name="T15" fmla="*/ 27 h 35"/>
                      <a:gd name="T16" fmla="*/ 18 w 19"/>
                      <a:gd name="T17" fmla="*/ 34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35"/>
                      <a:gd name="T29" fmla="*/ 19 w 19"/>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35">
                        <a:moveTo>
                          <a:pt x="9" y="27"/>
                        </a:moveTo>
                        <a:lnTo>
                          <a:pt x="9" y="21"/>
                        </a:lnTo>
                        <a:lnTo>
                          <a:pt x="0" y="13"/>
                        </a:lnTo>
                        <a:lnTo>
                          <a:pt x="0" y="7"/>
                        </a:lnTo>
                        <a:lnTo>
                          <a:pt x="9" y="0"/>
                        </a:lnTo>
                        <a:lnTo>
                          <a:pt x="18" y="13"/>
                        </a:lnTo>
                        <a:lnTo>
                          <a:pt x="18" y="21"/>
                        </a:lnTo>
                        <a:lnTo>
                          <a:pt x="18" y="27"/>
                        </a:lnTo>
                        <a:lnTo>
                          <a:pt x="18" y="34"/>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842" name="Line 352"/>
                  <p:cNvSpPr>
                    <a:spLocks noChangeShapeType="1"/>
                  </p:cNvSpPr>
                  <p:nvPr/>
                </p:nvSpPr>
                <p:spPr bwMode="auto">
                  <a:xfrm flipH="1" flipV="1">
                    <a:off x="5145" y="490"/>
                    <a:ext cx="79" cy="67"/>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805" name="Group 353"/>
                <p:cNvGrpSpPr>
                  <a:grpSpLocks/>
                </p:cNvGrpSpPr>
                <p:nvPr/>
              </p:nvGrpSpPr>
              <p:grpSpPr bwMode="auto">
                <a:xfrm>
                  <a:off x="5104" y="469"/>
                  <a:ext cx="91" cy="89"/>
                  <a:chOff x="5104" y="469"/>
                  <a:chExt cx="91" cy="89"/>
                </a:xfrm>
              </p:grpSpPr>
              <p:sp>
                <p:nvSpPr>
                  <p:cNvPr id="839" name="Freeform 354"/>
                  <p:cNvSpPr>
                    <a:spLocks/>
                  </p:cNvSpPr>
                  <p:nvPr/>
                </p:nvSpPr>
                <p:spPr bwMode="auto">
                  <a:xfrm>
                    <a:off x="5176" y="529"/>
                    <a:ext cx="19" cy="29"/>
                  </a:xfrm>
                  <a:custGeom>
                    <a:avLst/>
                    <a:gdLst>
                      <a:gd name="T0" fmla="*/ 9 w 19"/>
                      <a:gd name="T1" fmla="*/ 28 h 29"/>
                      <a:gd name="T2" fmla="*/ 9 w 19"/>
                      <a:gd name="T3" fmla="*/ 20 h 29"/>
                      <a:gd name="T4" fmla="*/ 0 w 19"/>
                      <a:gd name="T5" fmla="*/ 14 h 29"/>
                      <a:gd name="T6" fmla="*/ 0 w 19"/>
                      <a:gd name="T7" fmla="*/ 6 h 29"/>
                      <a:gd name="T8" fmla="*/ 9 w 19"/>
                      <a:gd name="T9" fmla="*/ 0 h 29"/>
                      <a:gd name="T10" fmla="*/ 18 w 19"/>
                      <a:gd name="T11" fmla="*/ 6 h 29"/>
                      <a:gd name="T12" fmla="*/ 18 w 19"/>
                      <a:gd name="T13" fmla="*/ 20 h 29"/>
                      <a:gd name="T14" fmla="*/ 18 w 19"/>
                      <a:gd name="T15" fmla="*/ 28 h 29"/>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9"/>
                      <a:gd name="T26" fmla="*/ 19 w 19"/>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9">
                        <a:moveTo>
                          <a:pt x="9" y="28"/>
                        </a:moveTo>
                        <a:lnTo>
                          <a:pt x="9" y="20"/>
                        </a:lnTo>
                        <a:lnTo>
                          <a:pt x="0" y="14"/>
                        </a:lnTo>
                        <a:lnTo>
                          <a:pt x="0" y="6"/>
                        </a:lnTo>
                        <a:lnTo>
                          <a:pt x="9" y="0"/>
                        </a:lnTo>
                        <a:lnTo>
                          <a:pt x="18" y="6"/>
                        </a:lnTo>
                        <a:lnTo>
                          <a:pt x="18" y="20"/>
                        </a:lnTo>
                        <a:lnTo>
                          <a:pt x="18" y="28"/>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840" name="Line 355"/>
                  <p:cNvSpPr>
                    <a:spLocks noChangeShapeType="1"/>
                  </p:cNvSpPr>
                  <p:nvPr/>
                </p:nvSpPr>
                <p:spPr bwMode="auto">
                  <a:xfrm flipH="1" flipV="1">
                    <a:off x="5104" y="469"/>
                    <a:ext cx="80" cy="67"/>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806" name="Group 356"/>
                <p:cNvGrpSpPr>
                  <a:grpSpLocks/>
                </p:cNvGrpSpPr>
                <p:nvPr/>
              </p:nvGrpSpPr>
              <p:grpSpPr bwMode="auto">
                <a:xfrm>
                  <a:off x="5072" y="456"/>
                  <a:ext cx="96" cy="88"/>
                  <a:chOff x="5072" y="456"/>
                  <a:chExt cx="96" cy="88"/>
                </a:xfrm>
              </p:grpSpPr>
              <p:sp>
                <p:nvSpPr>
                  <p:cNvPr id="837" name="Freeform 357"/>
                  <p:cNvSpPr>
                    <a:spLocks/>
                  </p:cNvSpPr>
                  <p:nvPr/>
                </p:nvSpPr>
                <p:spPr bwMode="auto">
                  <a:xfrm>
                    <a:off x="5145" y="517"/>
                    <a:ext cx="23" cy="27"/>
                  </a:xfrm>
                  <a:custGeom>
                    <a:avLst/>
                    <a:gdLst>
                      <a:gd name="T0" fmla="*/ 7 w 23"/>
                      <a:gd name="T1" fmla="*/ 26 h 27"/>
                      <a:gd name="T2" fmla="*/ 7 w 23"/>
                      <a:gd name="T3" fmla="*/ 19 h 27"/>
                      <a:gd name="T4" fmla="*/ 7 w 23"/>
                      <a:gd name="T5" fmla="*/ 6 h 27"/>
                      <a:gd name="T6" fmla="*/ 7 w 23"/>
                      <a:gd name="T7" fmla="*/ 0 h 27"/>
                      <a:gd name="T8" fmla="*/ 0 w 23"/>
                      <a:gd name="T9" fmla="*/ 0 h 27"/>
                      <a:gd name="T10" fmla="*/ 7 w 23"/>
                      <a:gd name="T11" fmla="*/ 0 h 27"/>
                      <a:gd name="T12" fmla="*/ 15 w 23"/>
                      <a:gd name="T13" fmla="*/ 0 h 27"/>
                      <a:gd name="T14" fmla="*/ 22 w 23"/>
                      <a:gd name="T15" fmla="*/ 6 h 27"/>
                      <a:gd name="T16" fmla="*/ 22 w 23"/>
                      <a:gd name="T17" fmla="*/ 13 h 27"/>
                      <a:gd name="T18" fmla="*/ 22 w 23"/>
                      <a:gd name="T19" fmla="*/ 19 h 27"/>
                      <a:gd name="T20" fmla="*/ 22 w 23"/>
                      <a:gd name="T21" fmla="*/ 26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7"/>
                      <a:gd name="T35" fmla="*/ 23 w 23"/>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7">
                        <a:moveTo>
                          <a:pt x="7" y="26"/>
                        </a:moveTo>
                        <a:lnTo>
                          <a:pt x="7" y="19"/>
                        </a:lnTo>
                        <a:lnTo>
                          <a:pt x="7" y="6"/>
                        </a:lnTo>
                        <a:lnTo>
                          <a:pt x="7" y="0"/>
                        </a:lnTo>
                        <a:lnTo>
                          <a:pt x="0" y="0"/>
                        </a:lnTo>
                        <a:lnTo>
                          <a:pt x="7" y="0"/>
                        </a:lnTo>
                        <a:lnTo>
                          <a:pt x="15" y="0"/>
                        </a:lnTo>
                        <a:lnTo>
                          <a:pt x="22" y="6"/>
                        </a:lnTo>
                        <a:lnTo>
                          <a:pt x="22" y="13"/>
                        </a:lnTo>
                        <a:lnTo>
                          <a:pt x="22" y="19"/>
                        </a:lnTo>
                        <a:lnTo>
                          <a:pt x="22" y="26"/>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838" name="Line 358"/>
                  <p:cNvSpPr>
                    <a:spLocks noChangeShapeType="1"/>
                  </p:cNvSpPr>
                  <p:nvPr/>
                </p:nvSpPr>
                <p:spPr bwMode="auto">
                  <a:xfrm flipH="1" flipV="1">
                    <a:off x="5072" y="456"/>
                    <a:ext cx="87" cy="67"/>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807" name="Group 359"/>
                <p:cNvGrpSpPr>
                  <a:grpSpLocks/>
                </p:cNvGrpSpPr>
                <p:nvPr/>
              </p:nvGrpSpPr>
              <p:grpSpPr bwMode="auto">
                <a:xfrm>
                  <a:off x="5039" y="435"/>
                  <a:ext cx="91" cy="94"/>
                  <a:chOff x="5039" y="435"/>
                  <a:chExt cx="91" cy="94"/>
                </a:xfrm>
              </p:grpSpPr>
              <p:sp>
                <p:nvSpPr>
                  <p:cNvPr id="835" name="Freeform 360"/>
                  <p:cNvSpPr>
                    <a:spLocks/>
                  </p:cNvSpPr>
                  <p:nvPr/>
                </p:nvSpPr>
                <p:spPr bwMode="auto">
                  <a:xfrm>
                    <a:off x="5112" y="495"/>
                    <a:ext cx="18" cy="34"/>
                  </a:xfrm>
                  <a:custGeom>
                    <a:avLst/>
                    <a:gdLst>
                      <a:gd name="T0" fmla="*/ 8 w 18"/>
                      <a:gd name="T1" fmla="*/ 26 h 34"/>
                      <a:gd name="T2" fmla="*/ 8 w 18"/>
                      <a:gd name="T3" fmla="*/ 19 h 34"/>
                      <a:gd name="T4" fmla="*/ 0 w 18"/>
                      <a:gd name="T5" fmla="*/ 13 h 34"/>
                      <a:gd name="T6" fmla="*/ 0 w 18"/>
                      <a:gd name="T7" fmla="*/ 6 h 34"/>
                      <a:gd name="T8" fmla="*/ 8 w 18"/>
                      <a:gd name="T9" fmla="*/ 0 h 34"/>
                      <a:gd name="T10" fmla="*/ 17 w 18"/>
                      <a:gd name="T11" fmla="*/ 13 h 34"/>
                      <a:gd name="T12" fmla="*/ 17 w 18"/>
                      <a:gd name="T13" fmla="*/ 19 h 34"/>
                      <a:gd name="T14" fmla="*/ 17 w 18"/>
                      <a:gd name="T15" fmla="*/ 26 h 34"/>
                      <a:gd name="T16" fmla="*/ 17 w 18"/>
                      <a:gd name="T17" fmla="*/ 33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4"/>
                      <a:gd name="T29" fmla="*/ 18 w 18"/>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4">
                        <a:moveTo>
                          <a:pt x="8" y="26"/>
                        </a:moveTo>
                        <a:lnTo>
                          <a:pt x="8" y="19"/>
                        </a:lnTo>
                        <a:lnTo>
                          <a:pt x="0" y="13"/>
                        </a:lnTo>
                        <a:lnTo>
                          <a:pt x="0" y="6"/>
                        </a:lnTo>
                        <a:lnTo>
                          <a:pt x="8" y="0"/>
                        </a:lnTo>
                        <a:lnTo>
                          <a:pt x="17" y="13"/>
                        </a:lnTo>
                        <a:lnTo>
                          <a:pt x="17" y="19"/>
                        </a:lnTo>
                        <a:lnTo>
                          <a:pt x="17" y="26"/>
                        </a:lnTo>
                        <a:lnTo>
                          <a:pt x="17" y="33"/>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836" name="Line 361"/>
                  <p:cNvSpPr>
                    <a:spLocks noChangeShapeType="1"/>
                  </p:cNvSpPr>
                  <p:nvPr/>
                </p:nvSpPr>
                <p:spPr bwMode="auto">
                  <a:xfrm flipH="1" flipV="1">
                    <a:off x="5039" y="435"/>
                    <a:ext cx="81" cy="68"/>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808" name="Group 362"/>
                <p:cNvGrpSpPr>
                  <a:grpSpLocks/>
                </p:cNvGrpSpPr>
                <p:nvPr/>
              </p:nvGrpSpPr>
              <p:grpSpPr bwMode="auto">
                <a:xfrm>
                  <a:off x="5080" y="469"/>
                  <a:ext cx="97" cy="89"/>
                  <a:chOff x="5080" y="469"/>
                  <a:chExt cx="97" cy="89"/>
                </a:xfrm>
              </p:grpSpPr>
              <p:sp>
                <p:nvSpPr>
                  <p:cNvPr id="833" name="Freeform 363"/>
                  <p:cNvSpPr>
                    <a:spLocks/>
                  </p:cNvSpPr>
                  <p:nvPr/>
                </p:nvSpPr>
                <p:spPr bwMode="auto">
                  <a:xfrm>
                    <a:off x="5152" y="529"/>
                    <a:ext cx="25" cy="29"/>
                  </a:xfrm>
                  <a:custGeom>
                    <a:avLst/>
                    <a:gdLst>
                      <a:gd name="T0" fmla="*/ 8 w 25"/>
                      <a:gd name="T1" fmla="*/ 20 h 29"/>
                      <a:gd name="T2" fmla="*/ 8 w 25"/>
                      <a:gd name="T3" fmla="*/ 14 h 29"/>
                      <a:gd name="T4" fmla="*/ 0 w 25"/>
                      <a:gd name="T5" fmla="*/ 6 h 29"/>
                      <a:gd name="T6" fmla="*/ 0 w 25"/>
                      <a:gd name="T7" fmla="*/ 0 h 29"/>
                      <a:gd name="T8" fmla="*/ 8 w 25"/>
                      <a:gd name="T9" fmla="*/ 0 h 29"/>
                      <a:gd name="T10" fmla="*/ 16 w 25"/>
                      <a:gd name="T11" fmla="*/ 6 h 29"/>
                      <a:gd name="T12" fmla="*/ 24 w 25"/>
                      <a:gd name="T13" fmla="*/ 20 h 29"/>
                      <a:gd name="T14" fmla="*/ 24 w 25"/>
                      <a:gd name="T15" fmla="*/ 28 h 29"/>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9"/>
                      <a:gd name="T26" fmla="*/ 25 w 25"/>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9">
                        <a:moveTo>
                          <a:pt x="8" y="20"/>
                        </a:moveTo>
                        <a:lnTo>
                          <a:pt x="8" y="14"/>
                        </a:lnTo>
                        <a:lnTo>
                          <a:pt x="0" y="6"/>
                        </a:lnTo>
                        <a:lnTo>
                          <a:pt x="0" y="0"/>
                        </a:lnTo>
                        <a:lnTo>
                          <a:pt x="8" y="0"/>
                        </a:lnTo>
                        <a:lnTo>
                          <a:pt x="16" y="6"/>
                        </a:lnTo>
                        <a:lnTo>
                          <a:pt x="24" y="20"/>
                        </a:lnTo>
                        <a:lnTo>
                          <a:pt x="24" y="28"/>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834" name="Line 364"/>
                  <p:cNvSpPr>
                    <a:spLocks noChangeShapeType="1"/>
                  </p:cNvSpPr>
                  <p:nvPr/>
                </p:nvSpPr>
                <p:spPr bwMode="auto">
                  <a:xfrm flipH="1" flipV="1">
                    <a:off x="5080" y="469"/>
                    <a:ext cx="79" cy="60"/>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809" name="Group 365"/>
                <p:cNvGrpSpPr>
                  <a:grpSpLocks/>
                </p:cNvGrpSpPr>
                <p:nvPr/>
              </p:nvGrpSpPr>
              <p:grpSpPr bwMode="auto">
                <a:xfrm>
                  <a:off x="5208" y="605"/>
                  <a:ext cx="162" cy="64"/>
                  <a:chOff x="5208" y="605"/>
                  <a:chExt cx="162" cy="64"/>
                </a:xfrm>
              </p:grpSpPr>
              <p:sp>
                <p:nvSpPr>
                  <p:cNvPr id="831" name="Freeform 366"/>
                  <p:cNvSpPr>
                    <a:spLocks/>
                  </p:cNvSpPr>
                  <p:nvPr/>
                </p:nvSpPr>
                <p:spPr bwMode="auto">
                  <a:xfrm>
                    <a:off x="5321" y="652"/>
                    <a:ext cx="49" cy="17"/>
                  </a:xfrm>
                  <a:custGeom>
                    <a:avLst/>
                    <a:gdLst>
                      <a:gd name="T0" fmla="*/ 39 w 49"/>
                      <a:gd name="T1" fmla="*/ 0 h 17"/>
                      <a:gd name="T2" fmla="*/ 32 w 49"/>
                      <a:gd name="T3" fmla="*/ 0 h 17"/>
                      <a:gd name="T4" fmla="*/ 16 w 49"/>
                      <a:gd name="T5" fmla="*/ 0 h 17"/>
                      <a:gd name="T6" fmla="*/ 7 w 49"/>
                      <a:gd name="T7" fmla="*/ 0 h 17"/>
                      <a:gd name="T8" fmla="*/ 0 w 49"/>
                      <a:gd name="T9" fmla="*/ 0 h 17"/>
                      <a:gd name="T10" fmla="*/ 7 w 49"/>
                      <a:gd name="T11" fmla="*/ 0 h 17"/>
                      <a:gd name="T12" fmla="*/ 7 w 49"/>
                      <a:gd name="T13" fmla="*/ 16 h 17"/>
                      <a:gd name="T14" fmla="*/ 16 w 49"/>
                      <a:gd name="T15" fmla="*/ 16 h 17"/>
                      <a:gd name="T16" fmla="*/ 39 w 49"/>
                      <a:gd name="T17" fmla="*/ 16 h 17"/>
                      <a:gd name="T18" fmla="*/ 48 w 49"/>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17"/>
                      <a:gd name="T32" fmla="*/ 49 w 4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17">
                        <a:moveTo>
                          <a:pt x="39" y="0"/>
                        </a:moveTo>
                        <a:lnTo>
                          <a:pt x="32" y="0"/>
                        </a:lnTo>
                        <a:lnTo>
                          <a:pt x="16" y="0"/>
                        </a:lnTo>
                        <a:lnTo>
                          <a:pt x="7" y="0"/>
                        </a:lnTo>
                        <a:lnTo>
                          <a:pt x="0" y="0"/>
                        </a:lnTo>
                        <a:lnTo>
                          <a:pt x="7" y="0"/>
                        </a:lnTo>
                        <a:lnTo>
                          <a:pt x="7" y="16"/>
                        </a:lnTo>
                        <a:lnTo>
                          <a:pt x="16" y="16"/>
                        </a:lnTo>
                        <a:lnTo>
                          <a:pt x="39" y="16"/>
                        </a:lnTo>
                        <a:lnTo>
                          <a:pt x="48" y="16"/>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832" name="Line 367"/>
                  <p:cNvSpPr>
                    <a:spLocks noChangeShapeType="1"/>
                  </p:cNvSpPr>
                  <p:nvPr/>
                </p:nvSpPr>
                <p:spPr bwMode="auto">
                  <a:xfrm flipH="1" flipV="1">
                    <a:off x="5208" y="605"/>
                    <a:ext cx="130" cy="54"/>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810" name="Group 368"/>
                <p:cNvGrpSpPr>
                  <a:grpSpLocks/>
                </p:cNvGrpSpPr>
                <p:nvPr/>
              </p:nvGrpSpPr>
              <p:grpSpPr bwMode="auto">
                <a:xfrm>
                  <a:off x="5160" y="585"/>
                  <a:ext cx="162" cy="56"/>
                  <a:chOff x="5160" y="585"/>
                  <a:chExt cx="162" cy="56"/>
                </a:xfrm>
              </p:grpSpPr>
              <p:sp>
                <p:nvSpPr>
                  <p:cNvPr id="829" name="Freeform 369"/>
                  <p:cNvSpPr>
                    <a:spLocks/>
                  </p:cNvSpPr>
                  <p:nvPr/>
                </p:nvSpPr>
                <p:spPr bwMode="auto">
                  <a:xfrm>
                    <a:off x="5280" y="624"/>
                    <a:ext cx="42" cy="17"/>
                  </a:xfrm>
                  <a:custGeom>
                    <a:avLst/>
                    <a:gdLst>
                      <a:gd name="T0" fmla="*/ 32 w 42"/>
                      <a:gd name="T1" fmla="*/ 0 h 17"/>
                      <a:gd name="T2" fmla="*/ 24 w 42"/>
                      <a:gd name="T3" fmla="*/ 0 h 17"/>
                      <a:gd name="T4" fmla="*/ 7 w 42"/>
                      <a:gd name="T5" fmla="*/ 0 h 17"/>
                      <a:gd name="T6" fmla="*/ 0 w 42"/>
                      <a:gd name="T7" fmla="*/ 0 h 17"/>
                      <a:gd name="T8" fmla="*/ 0 w 42"/>
                      <a:gd name="T9" fmla="*/ 8 h 17"/>
                      <a:gd name="T10" fmla="*/ 7 w 42"/>
                      <a:gd name="T11" fmla="*/ 16 h 17"/>
                      <a:gd name="T12" fmla="*/ 15 w 42"/>
                      <a:gd name="T13" fmla="*/ 16 h 17"/>
                      <a:gd name="T14" fmla="*/ 32 w 42"/>
                      <a:gd name="T15" fmla="*/ 16 h 17"/>
                      <a:gd name="T16" fmla="*/ 41 w 4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7"/>
                      <a:gd name="T29" fmla="*/ 42 w 4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7">
                        <a:moveTo>
                          <a:pt x="32" y="0"/>
                        </a:moveTo>
                        <a:lnTo>
                          <a:pt x="24" y="0"/>
                        </a:lnTo>
                        <a:lnTo>
                          <a:pt x="7" y="0"/>
                        </a:lnTo>
                        <a:lnTo>
                          <a:pt x="0" y="0"/>
                        </a:lnTo>
                        <a:lnTo>
                          <a:pt x="0" y="8"/>
                        </a:lnTo>
                        <a:lnTo>
                          <a:pt x="7" y="16"/>
                        </a:lnTo>
                        <a:lnTo>
                          <a:pt x="15" y="16"/>
                        </a:lnTo>
                        <a:lnTo>
                          <a:pt x="32" y="16"/>
                        </a:lnTo>
                        <a:lnTo>
                          <a:pt x="41" y="16"/>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830" name="Line 370"/>
                  <p:cNvSpPr>
                    <a:spLocks noChangeShapeType="1"/>
                  </p:cNvSpPr>
                  <p:nvPr/>
                </p:nvSpPr>
                <p:spPr bwMode="auto">
                  <a:xfrm flipH="1" flipV="1">
                    <a:off x="5160" y="585"/>
                    <a:ext cx="120" cy="46"/>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811" name="Group 371"/>
                <p:cNvGrpSpPr>
                  <a:grpSpLocks/>
                </p:cNvGrpSpPr>
                <p:nvPr/>
              </p:nvGrpSpPr>
              <p:grpSpPr bwMode="auto">
                <a:xfrm>
                  <a:off x="5112" y="558"/>
                  <a:ext cx="162" cy="64"/>
                  <a:chOff x="5112" y="558"/>
                  <a:chExt cx="162" cy="64"/>
                </a:xfrm>
              </p:grpSpPr>
              <p:sp>
                <p:nvSpPr>
                  <p:cNvPr id="827" name="Freeform 372"/>
                  <p:cNvSpPr>
                    <a:spLocks/>
                  </p:cNvSpPr>
                  <p:nvPr/>
                </p:nvSpPr>
                <p:spPr bwMode="auto">
                  <a:xfrm>
                    <a:off x="5233" y="605"/>
                    <a:ext cx="41" cy="17"/>
                  </a:xfrm>
                  <a:custGeom>
                    <a:avLst/>
                    <a:gdLst>
                      <a:gd name="T0" fmla="*/ 40 w 41"/>
                      <a:gd name="T1" fmla="*/ 0 h 17"/>
                      <a:gd name="T2" fmla="*/ 31 w 41"/>
                      <a:gd name="T3" fmla="*/ 0 h 17"/>
                      <a:gd name="T4" fmla="*/ 15 w 41"/>
                      <a:gd name="T5" fmla="*/ 0 h 17"/>
                      <a:gd name="T6" fmla="*/ 7 w 41"/>
                      <a:gd name="T7" fmla="*/ 0 h 17"/>
                      <a:gd name="T8" fmla="*/ 0 w 41"/>
                      <a:gd name="T9" fmla="*/ 0 h 17"/>
                      <a:gd name="T10" fmla="*/ 7 w 41"/>
                      <a:gd name="T11" fmla="*/ 16 h 17"/>
                      <a:gd name="T12" fmla="*/ 15 w 41"/>
                      <a:gd name="T13" fmla="*/ 16 h 17"/>
                      <a:gd name="T14" fmla="*/ 31 w 41"/>
                      <a:gd name="T15" fmla="*/ 16 h 17"/>
                      <a:gd name="T16" fmla="*/ 40 w 4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17"/>
                      <a:gd name="T29" fmla="*/ 41 w 4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17">
                        <a:moveTo>
                          <a:pt x="40" y="0"/>
                        </a:moveTo>
                        <a:lnTo>
                          <a:pt x="31" y="0"/>
                        </a:lnTo>
                        <a:lnTo>
                          <a:pt x="15" y="0"/>
                        </a:lnTo>
                        <a:lnTo>
                          <a:pt x="7" y="0"/>
                        </a:lnTo>
                        <a:lnTo>
                          <a:pt x="0" y="0"/>
                        </a:lnTo>
                        <a:lnTo>
                          <a:pt x="7" y="16"/>
                        </a:lnTo>
                        <a:lnTo>
                          <a:pt x="15" y="16"/>
                        </a:lnTo>
                        <a:lnTo>
                          <a:pt x="31" y="16"/>
                        </a:lnTo>
                        <a:lnTo>
                          <a:pt x="40" y="16"/>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828" name="Line 373"/>
                  <p:cNvSpPr>
                    <a:spLocks noChangeShapeType="1"/>
                  </p:cNvSpPr>
                  <p:nvPr/>
                </p:nvSpPr>
                <p:spPr bwMode="auto">
                  <a:xfrm flipH="1" flipV="1">
                    <a:off x="5112" y="558"/>
                    <a:ext cx="128" cy="52"/>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812" name="Group 374"/>
                <p:cNvGrpSpPr>
                  <a:grpSpLocks/>
                </p:cNvGrpSpPr>
                <p:nvPr/>
              </p:nvGrpSpPr>
              <p:grpSpPr bwMode="auto">
                <a:xfrm>
                  <a:off x="5072" y="537"/>
                  <a:ext cx="162" cy="64"/>
                  <a:chOff x="5072" y="537"/>
                  <a:chExt cx="162" cy="64"/>
                </a:xfrm>
              </p:grpSpPr>
              <p:sp>
                <p:nvSpPr>
                  <p:cNvPr id="825" name="Freeform 375"/>
                  <p:cNvSpPr>
                    <a:spLocks/>
                  </p:cNvSpPr>
                  <p:nvPr/>
                </p:nvSpPr>
                <p:spPr bwMode="auto">
                  <a:xfrm>
                    <a:off x="5184" y="584"/>
                    <a:ext cx="50" cy="17"/>
                  </a:xfrm>
                  <a:custGeom>
                    <a:avLst/>
                    <a:gdLst>
                      <a:gd name="T0" fmla="*/ 40 w 50"/>
                      <a:gd name="T1" fmla="*/ 0 h 17"/>
                      <a:gd name="T2" fmla="*/ 32 w 50"/>
                      <a:gd name="T3" fmla="*/ 0 h 17"/>
                      <a:gd name="T4" fmla="*/ 16 w 50"/>
                      <a:gd name="T5" fmla="*/ 0 h 17"/>
                      <a:gd name="T6" fmla="*/ 7 w 50"/>
                      <a:gd name="T7" fmla="*/ 0 h 17"/>
                      <a:gd name="T8" fmla="*/ 0 w 50"/>
                      <a:gd name="T9" fmla="*/ 0 h 17"/>
                      <a:gd name="T10" fmla="*/ 7 w 50"/>
                      <a:gd name="T11" fmla="*/ 0 h 17"/>
                      <a:gd name="T12" fmla="*/ 16 w 50"/>
                      <a:gd name="T13" fmla="*/ 16 h 17"/>
                      <a:gd name="T14" fmla="*/ 23 w 50"/>
                      <a:gd name="T15" fmla="*/ 16 h 17"/>
                      <a:gd name="T16" fmla="*/ 40 w 50"/>
                      <a:gd name="T17" fmla="*/ 16 h 17"/>
                      <a:gd name="T18" fmla="*/ 49 w 50"/>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7"/>
                      <a:gd name="T32" fmla="*/ 50 w 5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7">
                        <a:moveTo>
                          <a:pt x="40" y="0"/>
                        </a:moveTo>
                        <a:lnTo>
                          <a:pt x="32" y="0"/>
                        </a:lnTo>
                        <a:lnTo>
                          <a:pt x="16" y="0"/>
                        </a:lnTo>
                        <a:lnTo>
                          <a:pt x="7" y="0"/>
                        </a:lnTo>
                        <a:lnTo>
                          <a:pt x="0" y="0"/>
                        </a:lnTo>
                        <a:lnTo>
                          <a:pt x="7" y="0"/>
                        </a:lnTo>
                        <a:lnTo>
                          <a:pt x="16" y="16"/>
                        </a:lnTo>
                        <a:lnTo>
                          <a:pt x="23" y="16"/>
                        </a:lnTo>
                        <a:lnTo>
                          <a:pt x="40" y="16"/>
                        </a:lnTo>
                        <a:lnTo>
                          <a:pt x="49" y="16"/>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826" name="Line 376"/>
                  <p:cNvSpPr>
                    <a:spLocks noChangeShapeType="1"/>
                  </p:cNvSpPr>
                  <p:nvPr/>
                </p:nvSpPr>
                <p:spPr bwMode="auto">
                  <a:xfrm flipH="1" flipV="1">
                    <a:off x="5072" y="537"/>
                    <a:ext cx="128" cy="54"/>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813" name="Group 377"/>
                <p:cNvGrpSpPr>
                  <a:grpSpLocks/>
                </p:cNvGrpSpPr>
                <p:nvPr/>
              </p:nvGrpSpPr>
              <p:grpSpPr bwMode="auto">
                <a:xfrm>
                  <a:off x="5039" y="518"/>
                  <a:ext cx="162" cy="56"/>
                  <a:chOff x="5039" y="518"/>
                  <a:chExt cx="162" cy="56"/>
                </a:xfrm>
              </p:grpSpPr>
              <p:sp>
                <p:nvSpPr>
                  <p:cNvPr id="823" name="Freeform 378"/>
                  <p:cNvSpPr>
                    <a:spLocks/>
                  </p:cNvSpPr>
                  <p:nvPr/>
                </p:nvSpPr>
                <p:spPr bwMode="auto">
                  <a:xfrm>
                    <a:off x="5160" y="557"/>
                    <a:ext cx="41" cy="17"/>
                  </a:xfrm>
                  <a:custGeom>
                    <a:avLst/>
                    <a:gdLst>
                      <a:gd name="T0" fmla="*/ 31 w 41"/>
                      <a:gd name="T1" fmla="*/ 8 h 17"/>
                      <a:gd name="T2" fmla="*/ 23 w 41"/>
                      <a:gd name="T3" fmla="*/ 8 h 17"/>
                      <a:gd name="T4" fmla="*/ 7 w 41"/>
                      <a:gd name="T5" fmla="*/ 0 h 17"/>
                      <a:gd name="T6" fmla="*/ 0 w 41"/>
                      <a:gd name="T7" fmla="*/ 0 h 17"/>
                      <a:gd name="T8" fmla="*/ 0 w 41"/>
                      <a:gd name="T9" fmla="*/ 8 h 17"/>
                      <a:gd name="T10" fmla="*/ 15 w 41"/>
                      <a:gd name="T11" fmla="*/ 16 h 17"/>
                      <a:gd name="T12" fmla="*/ 23 w 41"/>
                      <a:gd name="T13" fmla="*/ 16 h 17"/>
                      <a:gd name="T14" fmla="*/ 31 w 41"/>
                      <a:gd name="T15" fmla="*/ 16 h 17"/>
                      <a:gd name="T16" fmla="*/ 40 w 4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17"/>
                      <a:gd name="T29" fmla="*/ 41 w 4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17">
                        <a:moveTo>
                          <a:pt x="31" y="8"/>
                        </a:moveTo>
                        <a:lnTo>
                          <a:pt x="23" y="8"/>
                        </a:lnTo>
                        <a:lnTo>
                          <a:pt x="7" y="0"/>
                        </a:lnTo>
                        <a:lnTo>
                          <a:pt x="0" y="0"/>
                        </a:lnTo>
                        <a:lnTo>
                          <a:pt x="0" y="8"/>
                        </a:lnTo>
                        <a:lnTo>
                          <a:pt x="15" y="16"/>
                        </a:lnTo>
                        <a:lnTo>
                          <a:pt x="23" y="16"/>
                        </a:lnTo>
                        <a:lnTo>
                          <a:pt x="31" y="16"/>
                        </a:lnTo>
                        <a:lnTo>
                          <a:pt x="40" y="16"/>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824" name="Line 379"/>
                  <p:cNvSpPr>
                    <a:spLocks noChangeShapeType="1"/>
                  </p:cNvSpPr>
                  <p:nvPr/>
                </p:nvSpPr>
                <p:spPr bwMode="auto">
                  <a:xfrm flipH="1" flipV="1">
                    <a:off x="5039" y="518"/>
                    <a:ext cx="128" cy="46"/>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814" name="Group 380"/>
                <p:cNvGrpSpPr>
                  <a:grpSpLocks/>
                </p:cNvGrpSpPr>
                <p:nvPr/>
              </p:nvGrpSpPr>
              <p:grpSpPr bwMode="auto">
                <a:xfrm>
                  <a:off x="4990" y="490"/>
                  <a:ext cx="163" cy="63"/>
                  <a:chOff x="4990" y="490"/>
                  <a:chExt cx="163" cy="63"/>
                </a:xfrm>
              </p:grpSpPr>
              <p:sp>
                <p:nvSpPr>
                  <p:cNvPr id="821" name="Freeform 381"/>
                  <p:cNvSpPr>
                    <a:spLocks/>
                  </p:cNvSpPr>
                  <p:nvPr/>
                </p:nvSpPr>
                <p:spPr bwMode="auto">
                  <a:xfrm>
                    <a:off x="5104" y="536"/>
                    <a:ext cx="49" cy="17"/>
                  </a:xfrm>
                  <a:custGeom>
                    <a:avLst/>
                    <a:gdLst>
                      <a:gd name="T0" fmla="*/ 40 w 49"/>
                      <a:gd name="T1" fmla="*/ 0 h 17"/>
                      <a:gd name="T2" fmla="*/ 31 w 49"/>
                      <a:gd name="T3" fmla="*/ 0 h 17"/>
                      <a:gd name="T4" fmla="*/ 16 w 49"/>
                      <a:gd name="T5" fmla="*/ 0 h 17"/>
                      <a:gd name="T6" fmla="*/ 7 w 49"/>
                      <a:gd name="T7" fmla="*/ 0 h 17"/>
                      <a:gd name="T8" fmla="*/ 0 w 49"/>
                      <a:gd name="T9" fmla="*/ 0 h 17"/>
                      <a:gd name="T10" fmla="*/ 7 w 49"/>
                      <a:gd name="T11" fmla="*/ 0 h 17"/>
                      <a:gd name="T12" fmla="*/ 16 w 49"/>
                      <a:gd name="T13" fmla="*/ 16 h 17"/>
                      <a:gd name="T14" fmla="*/ 24 w 49"/>
                      <a:gd name="T15" fmla="*/ 16 h 17"/>
                      <a:gd name="T16" fmla="*/ 40 w 49"/>
                      <a:gd name="T17" fmla="*/ 16 h 17"/>
                      <a:gd name="T18" fmla="*/ 48 w 49"/>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17"/>
                      <a:gd name="T32" fmla="*/ 49 w 4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17">
                        <a:moveTo>
                          <a:pt x="40" y="0"/>
                        </a:moveTo>
                        <a:lnTo>
                          <a:pt x="31" y="0"/>
                        </a:lnTo>
                        <a:lnTo>
                          <a:pt x="16" y="0"/>
                        </a:lnTo>
                        <a:lnTo>
                          <a:pt x="7" y="0"/>
                        </a:lnTo>
                        <a:lnTo>
                          <a:pt x="0" y="0"/>
                        </a:lnTo>
                        <a:lnTo>
                          <a:pt x="7" y="0"/>
                        </a:lnTo>
                        <a:lnTo>
                          <a:pt x="16" y="16"/>
                        </a:lnTo>
                        <a:lnTo>
                          <a:pt x="24" y="16"/>
                        </a:lnTo>
                        <a:lnTo>
                          <a:pt x="40" y="16"/>
                        </a:lnTo>
                        <a:lnTo>
                          <a:pt x="48" y="16"/>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822" name="Line 382"/>
                  <p:cNvSpPr>
                    <a:spLocks noChangeShapeType="1"/>
                  </p:cNvSpPr>
                  <p:nvPr/>
                </p:nvSpPr>
                <p:spPr bwMode="auto">
                  <a:xfrm flipH="1" flipV="1">
                    <a:off x="4990" y="490"/>
                    <a:ext cx="129" cy="53"/>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815" name="Group 383"/>
                <p:cNvGrpSpPr>
                  <a:grpSpLocks/>
                </p:cNvGrpSpPr>
                <p:nvPr/>
              </p:nvGrpSpPr>
              <p:grpSpPr bwMode="auto">
                <a:xfrm>
                  <a:off x="4965" y="483"/>
                  <a:ext cx="163" cy="63"/>
                  <a:chOff x="4965" y="483"/>
                  <a:chExt cx="163" cy="63"/>
                </a:xfrm>
              </p:grpSpPr>
              <p:sp>
                <p:nvSpPr>
                  <p:cNvPr id="819" name="Freeform 384"/>
                  <p:cNvSpPr>
                    <a:spLocks/>
                  </p:cNvSpPr>
                  <p:nvPr/>
                </p:nvSpPr>
                <p:spPr bwMode="auto">
                  <a:xfrm>
                    <a:off x="5080" y="529"/>
                    <a:ext cx="48" cy="17"/>
                  </a:xfrm>
                  <a:custGeom>
                    <a:avLst/>
                    <a:gdLst>
                      <a:gd name="T0" fmla="*/ 39 w 48"/>
                      <a:gd name="T1" fmla="*/ 0 h 17"/>
                      <a:gd name="T2" fmla="*/ 30 w 48"/>
                      <a:gd name="T3" fmla="*/ 0 h 17"/>
                      <a:gd name="T4" fmla="*/ 16 w 48"/>
                      <a:gd name="T5" fmla="*/ 0 h 17"/>
                      <a:gd name="T6" fmla="*/ 7 w 48"/>
                      <a:gd name="T7" fmla="*/ 0 h 17"/>
                      <a:gd name="T8" fmla="*/ 0 w 48"/>
                      <a:gd name="T9" fmla="*/ 0 h 17"/>
                      <a:gd name="T10" fmla="*/ 7 w 48"/>
                      <a:gd name="T11" fmla="*/ 0 h 17"/>
                      <a:gd name="T12" fmla="*/ 16 w 48"/>
                      <a:gd name="T13" fmla="*/ 16 h 17"/>
                      <a:gd name="T14" fmla="*/ 23 w 48"/>
                      <a:gd name="T15" fmla="*/ 16 h 17"/>
                      <a:gd name="T16" fmla="*/ 39 w 48"/>
                      <a:gd name="T17" fmla="*/ 16 h 17"/>
                      <a:gd name="T18" fmla="*/ 47 w 48"/>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7"/>
                      <a:gd name="T32" fmla="*/ 48 w 4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7">
                        <a:moveTo>
                          <a:pt x="39" y="0"/>
                        </a:moveTo>
                        <a:lnTo>
                          <a:pt x="30" y="0"/>
                        </a:lnTo>
                        <a:lnTo>
                          <a:pt x="16" y="0"/>
                        </a:lnTo>
                        <a:lnTo>
                          <a:pt x="7" y="0"/>
                        </a:lnTo>
                        <a:lnTo>
                          <a:pt x="0" y="0"/>
                        </a:lnTo>
                        <a:lnTo>
                          <a:pt x="7" y="0"/>
                        </a:lnTo>
                        <a:lnTo>
                          <a:pt x="16" y="16"/>
                        </a:lnTo>
                        <a:lnTo>
                          <a:pt x="23" y="16"/>
                        </a:lnTo>
                        <a:lnTo>
                          <a:pt x="39" y="16"/>
                        </a:lnTo>
                        <a:lnTo>
                          <a:pt x="47" y="16"/>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820" name="Line 385"/>
                  <p:cNvSpPr>
                    <a:spLocks noChangeShapeType="1"/>
                  </p:cNvSpPr>
                  <p:nvPr/>
                </p:nvSpPr>
                <p:spPr bwMode="auto">
                  <a:xfrm flipH="1" flipV="1">
                    <a:off x="4965" y="483"/>
                    <a:ext cx="129" cy="53"/>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816" name="Group 386"/>
                <p:cNvGrpSpPr>
                  <a:grpSpLocks/>
                </p:cNvGrpSpPr>
                <p:nvPr/>
              </p:nvGrpSpPr>
              <p:grpSpPr bwMode="auto">
                <a:xfrm>
                  <a:off x="4958" y="442"/>
                  <a:ext cx="147" cy="76"/>
                  <a:chOff x="4958" y="442"/>
                  <a:chExt cx="147" cy="76"/>
                </a:xfrm>
              </p:grpSpPr>
              <p:sp>
                <p:nvSpPr>
                  <p:cNvPr id="817" name="Freeform 387"/>
                  <p:cNvSpPr>
                    <a:spLocks/>
                  </p:cNvSpPr>
                  <p:nvPr/>
                </p:nvSpPr>
                <p:spPr bwMode="auto">
                  <a:xfrm>
                    <a:off x="5072" y="496"/>
                    <a:ext cx="33" cy="22"/>
                  </a:xfrm>
                  <a:custGeom>
                    <a:avLst/>
                    <a:gdLst>
                      <a:gd name="T0" fmla="*/ 16 w 33"/>
                      <a:gd name="T1" fmla="*/ 14 h 22"/>
                      <a:gd name="T2" fmla="*/ 8 w 33"/>
                      <a:gd name="T3" fmla="*/ 6 h 22"/>
                      <a:gd name="T4" fmla="*/ 0 w 33"/>
                      <a:gd name="T5" fmla="*/ 6 h 22"/>
                      <a:gd name="T6" fmla="*/ 0 w 33"/>
                      <a:gd name="T7" fmla="*/ 0 h 22"/>
                      <a:gd name="T8" fmla="*/ 0 w 33"/>
                      <a:gd name="T9" fmla="*/ 6 h 22"/>
                      <a:gd name="T10" fmla="*/ 8 w 33"/>
                      <a:gd name="T11" fmla="*/ 14 h 22"/>
                      <a:gd name="T12" fmla="*/ 24 w 33"/>
                      <a:gd name="T13" fmla="*/ 21 h 22"/>
                      <a:gd name="T14" fmla="*/ 32 w 33"/>
                      <a:gd name="T15" fmla="*/ 21 h 22"/>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22"/>
                      <a:gd name="T26" fmla="*/ 33 w 3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22">
                        <a:moveTo>
                          <a:pt x="16" y="14"/>
                        </a:moveTo>
                        <a:lnTo>
                          <a:pt x="8" y="6"/>
                        </a:lnTo>
                        <a:lnTo>
                          <a:pt x="0" y="6"/>
                        </a:lnTo>
                        <a:lnTo>
                          <a:pt x="0" y="0"/>
                        </a:lnTo>
                        <a:lnTo>
                          <a:pt x="0" y="6"/>
                        </a:lnTo>
                        <a:lnTo>
                          <a:pt x="8" y="14"/>
                        </a:lnTo>
                        <a:lnTo>
                          <a:pt x="24" y="21"/>
                        </a:lnTo>
                        <a:lnTo>
                          <a:pt x="32" y="21"/>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818" name="Line 388"/>
                  <p:cNvSpPr>
                    <a:spLocks noChangeShapeType="1"/>
                  </p:cNvSpPr>
                  <p:nvPr/>
                </p:nvSpPr>
                <p:spPr bwMode="auto">
                  <a:xfrm flipH="1" flipV="1">
                    <a:off x="4958" y="442"/>
                    <a:ext cx="120" cy="61"/>
                  </a:xfrm>
                  <a:prstGeom prst="line">
                    <a:avLst/>
                  </a:prstGeom>
                  <a:noFill/>
                  <a:ln w="12700">
                    <a:solidFill>
                      <a:srgbClr val="996633"/>
                    </a:solidFill>
                    <a:round/>
                    <a:headEnd type="none" w="sm" len="sm"/>
                    <a:tailEnd type="none" w="sm" len="sm"/>
                  </a:ln>
                </p:spPr>
                <p:txBody>
                  <a:bodyPr wrap="none" anchor="ctr"/>
                  <a:lstStyle/>
                  <a:p>
                    <a:endParaRPr lang="es-AR"/>
                  </a:p>
                </p:txBody>
              </p:sp>
            </p:grpSp>
          </p:grpSp>
          <p:sp>
            <p:nvSpPr>
              <p:cNvPr id="125" name="Line 389"/>
              <p:cNvSpPr>
                <a:spLocks noChangeShapeType="1"/>
              </p:cNvSpPr>
              <p:nvPr/>
            </p:nvSpPr>
            <p:spPr bwMode="auto">
              <a:xfrm>
                <a:off x="4709" y="1095"/>
                <a:ext cx="17" cy="0"/>
              </a:xfrm>
              <a:prstGeom prst="line">
                <a:avLst/>
              </a:prstGeom>
              <a:noFill/>
              <a:ln w="12700">
                <a:solidFill>
                  <a:schemeClr val="accent1"/>
                </a:solidFill>
                <a:round/>
                <a:headEnd type="none" w="sm" len="sm"/>
                <a:tailEnd type="none" w="sm" len="sm"/>
              </a:ln>
            </p:spPr>
            <p:txBody>
              <a:bodyPr wrap="none" anchor="ctr"/>
              <a:lstStyle/>
              <a:p>
                <a:endParaRPr lang="es-AR"/>
              </a:p>
            </p:txBody>
          </p:sp>
          <p:sp>
            <p:nvSpPr>
              <p:cNvPr id="126" name="Line 390"/>
              <p:cNvSpPr>
                <a:spLocks noChangeShapeType="1"/>
              </p:cNvSpPr>
              <p:nvPr/>
            </p:nvSpPr>
            <p:spPr bwMode="auto">
              <a:xfrm flipV="1">
                <a:off x="5043" y="892"/>
                <a:ext cx="54" cy="649"/>
              </a:xfrm>
              <a:prstGeom prst="line">
                <a:avLst/>
              </a:prstGeom>
              <a:noFill/>
              <a:ln w="25400">
                <a:solidFill>
                  <a:srgbClr val="669900"/>
                </a:solidFill>
                <a:round/>
                <a:headEnd type="none" w="sm" len="sm"/>
                <a:tailEnd type="none" w="sm" len="sm"/>
              </a:ln>
            </p:spPr>
            <p:txBody>
              <a:bodyPr wrap="none" anchor="ctr"/>
              <a:lstStyle/>
              <a:p>
                <a:endParaRPr lang="es-AR"/>
              </a:p>
            </p:txBody>
          </p:sp>
          <p:sp>
            <p:nvSpPr>
              <p:cNvPr id="127" name="Freeform 391"/>
              <p:cNvSpPr>
                <a:spLocks/>
              </p:cNvSpPr>
              <p:nvPr/>
            </p:nvSpPr>
            <p:spPr bwMode="auto">
              <a:xfrm>
                <a:off x="4770" y="1497"/>
                <a:ext cx="275" cy="31"/>
              </a:xfrm>
              <a:custGeom>
                <a:avLst/>
                <a:gdLst>
                  <a:gd name="T0" fmla="*/ 274 w 291"/>
                  <a:gd name="T1" fmla="*/ 30 h 35"/>
                  <a:gd name="T2" fmla="*/ 251 w 291"/>
                  <a:gd name="T3" fmla="*/ 24 h 35"/>
                  <a:gd name="T4" fmla="*/ 243 w 291"/>
                  <a:gd name="T5" fmla="*/ 24 h 35"/>
                  <a:gd name="T6" fmla="*/ 212 w 291"/>
                  <a:gd name="T7" fmla="*/ 19 h 35"/>
                  <a:gd name="T8" fmla="*/ 198 w 291"/>
                  <a:gd name="T9" fmla="*/ 19 h 35"/>
                  <a:gd name="T10" fmla="*/ 167 w 291"/>
                  <a:gd name="T11" fmla="*/ 12 h 35"/>
                  <a:gd name="T12" fmla="*/ 144 w 291"/>
                  <a:gd name="T13" fmla="*/ 12 h 35"/>
                  <a:gd name="T14" fmla="*/ 105 w 291"/>
                  <a:gd name="T15" fmla="*/ 6 h 35"/>
                  <a:gd name="T16" fmla="*/ 90 w 291"/>
                  <a:gd name="T17" fmla="*/ 6 h 35"/>
                  <a:gd name="T18" fmla="*/ 75 w 291"/>
                  <a:gd name="T19" fmla="*/ 6 h 35"/>
                  <a:gd name="T20" fmla="*/ 44 w 291"/>
                  <a:gd name="T21" fmla="*/ 0 h 35"/>
                  <a:gd name="T22" fmla="*/ 21 w 291"/>
                  <a:gd name="T23" fmla="*/ 0 h 35"/>
                  <a:gd name="T24" fmla="*/ 15 w 291"/>
                  <a:gd name="T25" fmla="*/ 0 h 35"/>
                  <a:gd name="T26" fmla="*/ 7 w 291"/>
                  <a:gd name="T27" fmla="*/ 0 h 35"/>
                  <a:gd name="T28" fmla="*/ 0 w 291"/>
                  <a:gd name="T29" fmla="*/ 0 h 35"/>
                  <a:gd name="T30" fmla="*/ 7 w 291"/>
                  <a:gd name="T31" fmla="*/ 0 h 35"/>
                  <a:gd name="T32" fmla="*/ 29 w 291"/>
                  <a:gd name="T33" fmla="*/ 6 h 35"/>
                  <a:gd name="T34" fmla="*/ 82 w 291"/>
                  <a:gd name="T35" fmla="*/ 12 h 35"/>
                  <a:gd name="T36" fmla="*/ 105 w 291"/>
                  <a:gd name="T37" fmla="*/ 12 h 35"/>
                  <a:gd name="T38" fmla="*/ 121 w 291"/>
                  <a:gd name="T39" fmla="*/ 19 h 35"/>
                  <a:gd name="T40" fmla="*/ 151 w 291"/>
                  <a:gd name="T41" fmla="*/ 19 h 35"/>
                  <a:gd name="T42" fmla="*/ 189 w 291"/>
                  <a:gd name="T43" fmla="*/ 24 h 35"/>
                  <a:gd name="T44" fmla="*/ 235 w 291"/>
                  <a:gd name="T45" fmla="*/ 30 h 35"/>
                  <a:gd name="T46" fmla="*/ 258 w 291"/>
                  <a:gd name="T47" fmla="*/ 30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1"/>
                  <a:gd name="T73" fmla="*/ 0 h 35"/>
                  <a:gd name="T74" fmla="*/ 291 w 291"/>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1" h="35">
                    <a:moveTo>
                      <a:pt x="290" y="34"/>
                    </a:moveTo>
                    <a:lnTo>
                      <a:pt x="266" y="27"/>
                    </a:lnTo>
                    <a:lnTo>
                      <a:pt x="257" y="27"/>
                    </a:lnTo>
                    <a:lnTo>
                      <a:pt x="224" y="21"/>
                    </a:lnTo>
                    <a:lnTo>
                      <a:pt x="209" y="21"/>
                    </a:lnTo>
                    <a:lnTo>
                      <a:pt x="177" y="13"/>
                    </a:lnTo>
                    <a:lnTo>
                      <a:pt x="152" y="13"/>
                    </a:lnTo>
                    <a:lnTo>
                      <a:pt x="111" y="7"/>
                    </a:lnTo>
                    <a:lnTo>
                      <a:pt x="95" y="7"/>
                    </a:lnTo>
                    <a:lnTo>
                      <a:pt x="79" y="7"/>
                    </a:lnTo>
                    <a:lnTo>
                      <a:pt x="47" y="0"/>
                    </a:lnTo>
                    <a:lnTo>
                      <a:pt x="22" y="0"/>
                    </a:lnTo>
                    <a:lnTo>
                      <a:pt x="16" y="0"/>
                    </a:lnTo>
                    <a:lnTo>
                      <a:pt x="7" y="0"/>
                    </a:lnTo>
                    <a:lnTo>
                      <a:pt x="0" y="0"/>
                    </a:lnTo>
                    <a:lnTo>
                      <a:pt x="7" y="0"/>
                    </a:lnTo>
                    <a:lnTo>
                      <a:pt x="31" y="7"/>
                    </a:lnTo>
                    <a:lnTo>
                      <a:pt x="87" y="13"/>
                    </a:lnTo>
                    <a:lnTo>
                      <a:pt x="111" y="13"/>
                    </a:lnTo>
                    <a:lnTo>
                      <a:pt x="128" y="21"/>
                    </a:lnTo>
                    <a:lnTo>
                      <a:pt x="160" y="21"/>
                    </a:lnTo>
                    <a:lnTo>
                      <a:pt x="200" y="27"/>
                    </a:lnTo>
                    <a:lnTo>
                      <a:pt x="249" y="34"/>
                    </a:lnTo>
                    <a:lnTo>
                      <a:pt x="273" y="34"/>
                    </a:lnTo>
                  </a:path>
                </a:pathLst>
              </a:custGeom>
              <a:solidFill>
                <a:srgbClr val="CCCC00"/>
              </a:solidFill>
              <a:ln w="12700" cap="rnd">
                <a:solidFill>
                  <a:schemeClr val="tx1"/>
                </a:solidFill>
                <a:round/>
                <a:headEnd type="none" w="sm" len="sm"/>
                <a:tailEnd type="none" w="sm" len="sm"/>
              </a:ln>
            </p:spPr>
            <p:txBody>
              <a:bodyPr/>
              <a:lstStyle/>
              <a:p>
                <a:endParaRPr lang="es-AR"/>
              </a:p>
            </p:txBody>
          </p:sp>
          <p:sp>
            <p:nvSpPr>
              <p:cNvPr id="128" name="Freeform 392"/>
              <p:cNvSpPr>
                <a:spLocks/>
              </p:cNvSpPr>
              <p:nvPr/>
            </p:nvSpPr>
            <p:spPr bwMode="auto">
              <a:xfrm>
                <a:off x="5044" y="1394"/>
                <a:ext cx="258" cy="141"/>
              </a:xfrm>
              <a:custGeom>
                <a:avLst/>
                <a:gdLst>
                  <a:gd name="T0" fmla="*/ 7 w 274"/>
                  <a:gd name="T1" fmla="*/ 0 h 157"/>
                  <a:gd name="T2" fmla="*/ 14 w 274"/>
                  <a:gd name="T3" fmla="*/ 24 h 157"/>
                  <a:gd name="T4" fmla="*/ 22 w 274"/>
                  <a:gd name="T5" fmla="*/ 55 h 157"/>
                  <a:gd name="T6" fmla="*/ 38 w 274"/>
                  <a:gd name="T7" fmla="*/ 84 h 157"/>
                  <a:gd name="T8" fmla="*/ 53 w 274"/>
                  <a:gd name="T9" fmla="*/ 103 h 157"/>
                  <a:gd name="T10" fmla="*/ 59 w 274"/>
                  <a:gd name="T11" fmla="*/ 110 h 157"/>
                  <a:gd name="T12" fmla="*/ 75 w 274"/>
                  <a:gd name="T13" fmla="*/ 115 h 157"/>
                  <a:gd name="T14" fmla="*/ 98 w 274"/>
                  <a:gd name="T15" fmla="*/ 128 h 157"/>
                  <a:gd name="T16" fmla="*/ 113 w 274"/>
                  <a:gd name="T17" fmla="*/ 134 h 157"/>
                  <a:gd name="T18" fmla="*/ 128 w 274"/>
                  <a:gd name="T19" fmla="*/ 140 h 157"/>
                  <a:gd name="T20" fmla="*/ 136 w 274"/>
                  <a:gd name="T21" fmla="*/ 140 h 157"/>
                  <a:gd name="T22" fmla="*/ 143 w 274"/>
                  <a:gd name="T23" fmla="*/ 140 h 157"/>
                  <a:gd name="T24" fmla="*/ 159 w 274"/>
                  <a:gd name="T25" fmla="*/ 134 h 157"/>
                  <a:gd name="T26" fmla="*/ 173 w 274"/>
                  <a:gd name="T27" fmla="*/ 128 h 157"/>
                  <a:gd name="T28" fmla="*/ 188 w 274"/>
                  <a:gd name="T29" fmla="*/ 121 h 157"/>
                  <a:gd name="T30" fmla="*/ 202 w 274"/>
                  <a:gd name="T31" fmla="*/ 115 h 157"/>
                  <a:gd name="T32" fmla="*/ 218 w 274"/>
                  <a:gd name="T33" fmla="*/ 110 h 157"/>
                  <a:gd name="T34" fmla="*/ 226 w 274"/>
                  <a:gd name="T35" fmla="*/ 110 h 157"/>
                  <a:gd name="T36" fmla="*/ 241 w 274"/>
                  <a:gd name="T37" fmla="*/ 110 h 157"/>
                  <a:gd name="T38" fmla="*/ 249 w 274"/>
                  <a:gd name="T39" fmla="*/ 110 h 157"/>
                  <a:gd name="T40" fmla="*/ 257 w 274"/>
                  <a:gd name="T41" fmla="*/ 110 h 157"/>
                  <a:gd name="T42" fmla="*/ 257 w 274"/>
                  <a:gd name="T43" fmla="*/ 115 h 157"/>
                  <a:gd name="T44" fmla="*/ 249 w 274"/>
                  <a:gd name="T45" fmla="*/ 121 h 157"/>
                  <a:gd name="T46" fmla="*/ 226 w 274"/>
                  <a:gd name="T47" fmla="*/ 128 h 157"/>
                  <a:gd name="T48" fmla="*/ 218 w 274"/>
                  <a:gd name="T49" fmla="*/ 128 h 157"/>
                  <a:gd name="T50" fmla="*/ 188 w 274"/>
                  <a:gd name="T51" fmla="*/ 134 h 157"/>
                  <a:gd name="T52" fmla="*/ 180 w 274"/>
                  <a:gd name="T53" fmla="*/ 134 h 157"/>
                  <a:gd name="T54" fmla="*/ 173 w 274"/>
                  <a:gd name="T55" fmla="*/ 134 h 157"/>
                  <a:gd name="T56" fmla="*/ 159 w 274"/>
                  <a:gd name="T57" fmla="*/ 134 h 157"/>
                  <a:gd name="T58" fmla="*/ 136 w 274"/>
                  <a:gd name="T59" fmla="*/ 128 h 157"/>
                  <a:gd name="T60" fmla="*/ 113 w 274"/>
                  <a:gd name="T61" fmla="*/ 115 h 157"/>
                  <a:gd name="T62" fmla="*/ 98 w 274"/>
                  <a:gd name="T63" fmla="*/ 103 h 157"/>
                  <a:gd name="T64" fmla="*/ 90 w 274"/>
                  <a:gd name="T65" fmla="*/ 97 h 157"/>
                  <a:gd name="T66" fmla="*/ 67 w 274"/>
                  <a:gd name="T67" fmla="*/ 84 h 157"/>
                  <a:gd name="T68" fmla="*/ 53 w 274"/>
                  <a:gd name="T69" fmla="*/ 73 h 157"/>
                  <a:gd name="T70" fmla="*/ 38 w 274"/>
                  <a:gd name="T71" fmla="*/ 60 h 157"/>
                  <a:gd name="T72" fmla="*/ 29 w 274"/>
                  <a:gd name="T73" fmla="*/ 55 h 157"/>
                  <a:gd name="T74" fmla="*/ 22 w 274"/>
                  <a:gd name="T75" fmla="*/ 42 h 157"/>
                  <a:gd name="T76" fmla="*/ 14 w 274"/>
                  <a:gd name="T77" fmla="*/ 30 h 157"/>
                  <a:gd name="T78" fmla="*/ 7 w 274"/>
                  <a:gd name="T79" fmla="*/ 12 h 157"/>
                  <a:gd name="T80" fmla="*/ 0 w 274"/>
                  <a:gd name="T81" fmla="*/ 0 h 1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4"/>
                  <a:gd name="T124" fmla="*/ 0 h 157"/>
                  <a:gd name="T125" fmla="*/ 274 w 274"/>
                  <a:gd name="T126" fmla="*/ 157 h 1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4" h="157">
                    <a:moveTo>
                      <a:pt x="7" y="0"/>
                    </a:moveTo>
                    <a:lnTo>
                      <a:pt x="15" y="27"/>
                    </a:lnTo>
                    <a:lnTo>
                      <a:pt x="23" y="61"/>
                    </a:lnTo>
                    <a:lnTo>
                      <a:pt x="40" y="94"/>
                    </a:lnTo>
                    <a:lnTo>
                      <a:pt x="56" y="115"/>
                    </a:lnTo>
                    <a:lnTo>
                      <a:pt x="63" y="122"/>
                    </a:lnTo>
                    <a:lnTo>
                      <a:pt x="80" y="128"/>
                    </a:lnTo>
                    <a:lnTo>
                      <a:pt x="104" y="142"/>
                    </a:lnTo>
                    <a:lnTo>
                      <a:pt x="120" y="149"/>
                    </a:lnTo>
                    <a:lnTo>
                      <a:pt x="136" y="156"/>
                    </a:lnTo>
                    <a:lnTo>
                      <a:pt x="144" y="156"/>
                    </a:lnTo>
                    <a:lnTo>
                      <a:pt x="152" y="156"/>
                    </a:lnTo>
                    <a:lnTo>
                      <a:pt x="169" y="149"/>
                    </a:lnTo>
                    <a:lnTo>
                      <a:pt x="184" y="142"/>
                    </a:lnTo>
                    <a:lnTo>
                      <a:pt x="200" y="135"/>
                    </a:lnTo>
                    <a:lnTo>
                      <a:pt x="215" y="128"/>
                    </a:lnTo>
                    <a:lnTo>
                      <a:pt x="231" y="122"/>
                    </a:lnTo>
                    <a:lnTo>
                      <a:pt x="240" y="122"/>
                    </a:lnTo>
                    <a:lnTo>
                      <a:pt x="256" y="122"/>
                    </a:lnTo>
                    <a:lnTo>
                      <a:pt x="264" y="122"/>
                    </a:lnTo>
                    <a:lnTo>
                      <a:pt x="273" y="122"/>
                    </a:lnTo>
                    <a:lnTo>
                      <a:pt x="273" y="128"/>
                    </a:lnTo>
                    <a:lnTo>
                      <a:pt x="264" y="135"/>
                    </a:lnTo>
                    <a:lnTo>
                      <a:pt x="240" y="142"/>
                    </a:lnTo>
                    <a:lnTo>
                      <a:pt x="231" y="142"/>
                    </a:lnTo>
                    <a:lnTo>
                      <a:pt x="200" y="149"/>
                    </a:lnTo>
                    <a:lnTo>
                      <a:pt x="191" y="149"/>
                    </a:lnTo>
                    <a:lnTo>
                      <a:pt x="184" y="149"/>
                    </a:lnTo>
                    <a:lnTo>
                      <a:pt x="169" y="149"/>
                    </a:lnTo>
                    <a:lnTo>
                      <a:pt x="144" y="142"/>
                    </a:lnTo>
                    <a:lnTo>
                      <a:pt x="120" y="128"/>
                    </a:lnTo>
                    <a:lnTo>
                      <a:pt x="104" y="115"/>
                    </a:lnTo>
                    <a:lnTo>
                      <a:pt x="96" y="108"/>
                    </a:lnTo>
                    <a:lnTo>
                      <a:pt x="71" y="94"/>
                    </a:lnTo>
                    <a:lnTo>
                      <a:pt x="56" y="81"/>
                    </a:lnTo>
                    <a:lnTo>
                      <a:pt x="40" y="67"/>
                    </a:lnTo>
                    <a:lnTo>
                      <a:pt x="31" y="61"/>
                    </a:lnTo>
                    <a:lnTo>
                      <a:pt x="23" y="47"/>
                    </a:lnTo>
                    <a:lnTo>
                      <a:pt x="15" y="33"/>
                    </a:lnTo>
                    <a:lnTo>
                      <a:pt x="7" y="13"/>
                    </a:lnTo>
                    <a:lnTo>
                      <a:pt x="0" y="0"/>
                    </a:lnTo>
                  </a:path>
                </a:pathLst>
              </a:custGeom>
              <a:solidFill>
                <a:srgbClr val="CCCC00"/>
              </a:solidFill>
              <a:ln w="12700" cap="rnd">
                <a:solidFill>
                  <a:schemeClr val="tx1"/>
                </a:solidFill>
                <a:round/>
                <a:headEnd type="none" w="sm" len="sm"/>
                <a:tailEnd type="none" w="sm" len="sm"/>
              </a:ln>
            </p:spPr>
            <p:txBody>
              <a:bodyPr/>
              <a:lstStyle/>
              <a:p>
                <a:endParaRPr lang="es-AR"/>
              </a:p>
            </p:txBody>
          </p:sp>
          <p:sp>
            <p:nvSpPr>
              <p:cNvPr id="129" name="Freeform 393"/>
              <p:cNvSpPr>
                <a:spLocks/>
              </p:cNvSpPr>
              <p:nvPr/>
            </p:nvSpPr>
            <p:spPr bwMode="auto">
              <a:xfrm>
                <a:off x="4784" y="1168"/>
                <a:ext cx="291" cy="252"/>
              </a:xfrm>
              <a:custGeom>
                <a:avLst/>
                <a:gdLst>
                  <a:gd name="T0" fmla="*/ 290 w 308"/>
                  <a:gd name="T1" fmla="*/ 13 h 279"/>
                  <a:gd name="T2" fmla="*/ 282 w 308"/>
                  <a:gd name="T3" fmla="*/ 31 h 279"/>
                  <a:gd name="T4" fmla="*/ 259 w 308"/>
                  <a:gd name="T5" fmla="*/ 67 h 279"/>
                  <a:gd name="T6" fmla="*/ 244 w 308"/>
                  <a:gd name="T7" fmla="*/ 91 h 279"/>
                  <a:gd name="T8" fmla="*/ 221 w 308"/>
                  <a:gd name="T9" fmla="*/ 116 h 279"/>
                  <a:gd name="T10" fmla="*/ 213 w 308"/>
                  <a:gd name="T11" fmla="*/ 122 h 279"/>
                  <a:gd name="T12" fmla="*/ 190 w 308"/>
                  <a:gd name="T13" fmla="*/ 140 h 279"/>
                  <a:gd name="T14" fmla="*/ 144 w 308"/>
                  <a:gd name="T15" fmla="*/ 165 h 279"/>
                  <a:gd name="T16" fmla="*/ 122 w 308"/>
                  <a:gd name="T17" fmla="*/ 171 h 279"/>
                  <a:gd name="T18" fmla="*/ 91 w 308"/>
                  <a:gd name="T19" fmla="*/ 183 h 279"/>
                  <a:gd name="T20" fmla="*/ 44 w 308"/>
                  <a:gd name="T21" fmla="*/ 209 h 279"/>
                  <a:gd name="T22" fmla="*/ 29 w 308"/>
                  <a:gd name="T23" fmla="*/ 220 h 279"/>
                  <a:gd name="T24" fmla="*/ 14 w 308"/>
                  <a:gd name="T25" fmla="*/ 233 h 279"/>
                  <a:gd name="T26" fmla="*/ 7 w 308"/>
                  <a:gd name="T27" fmla="*/ 238 h 279"/>
                  <a:gd name="T28" fmla="*/ 0 w 308"/>
                  <a:gd name="T29" fmla="*/ 245 h 279"/>
                  <a:gd name="T30" fmla="*/ 0 w 308"/>
                  <a:gd name="T31" fmla="*/ 251 h 279"/>
                  <a:gd name="T32" fmla="*/ 21 w 308"/>
                  <a:gd name="T33" fmla="*/ 238 h 279"/>
                  <a:gd name="T34" fmla="*/ 37 w 308"/>
                  <a:gd name="T35" fmla="*/ 226 h 279"/>
                  <a:gd name="T36" fmla="*/ 60 w 308"/>
                  <a:gd name="T37" fmla="*/ 209 h 279"/>
                  <a:gd name="T38" fmla="*/ 76 w 308"/>
                  <a:gd name="T39" fmla="*/ 190 h 279"/>
                  <a:gd name="T40" fmla="*/ 91 w 308"/>
                  <a:gd name="T41" fmla="*/ 171 h 279"/>
                  <a:gd name="T42" fmla="*/ 113 w 308"/>
                  <a:gd name="T43" fmla="*/ 153 h 279"/>
                  <a:gd name="T44" fmla="*/ 137 w 308"/>
                  <a:gd name="T45" fmla="*/ 135 h 279"/>
                  <a:gd name="T46" fmla="*/ 151 w 308"/>
                  <a:gd name="T47" fmla="*/ 122 h 279"/>
                  <a:gd name="T48" fmla="*/ 166 w 308"/>
                  <a:gd name="T49" fmla="*/ 116 h 279"/>
                  <a:gd name="T50" fmla="*/ 190 w 308"/>
                  <a:gd name="T51" fmla="*/ 104 h 279"/>
                  <a:gd name="T52" fmla="*/ 228 w 308"/>
                  <a:gd name="T53" fmla="*/ 79 h 279"/>
                  <a:gd name="T54" fmla="*/ 244 w 308"/>
                  <a:gd name="T55" fmla="*/ 61 h 279"/>
                  <a:gd name="T56" fmla="*/ 259 w 308"/>
                  <a:gd name="T57" fmla="*/ 48 h 279"/>
                  <a:gd name="T58" fmla="*/ 282 w 308"/>
                  <a:gd name="T59" fmla="*/ 18 h 279"/>
                  <a:gd name="T60" fmla="*/ 290 w 308"/>
                  <a:gd name="T61" fmla="*/ 0 h 2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8"/>
                  <a:gd name="T94" fmla="*/ 0 h 279"/>
                  <a:gd name="T95" fmla="*/ 308 w 308"/>
                  <a:gd name="T96" fmla="*/ 279 h 2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8" h="279">
                    <a:moveTo>
                      <a:pt x="307" y="14"/>
                    </a:moveTo>
                    <a:lnTo>
                      <a:pt x="298" y="34"/>
                    </a:lnTo>
                    <a:lnTo>
                      <a:pt x="274" y="74"/>
                    </a:lnTo>
                    <a:lnTo>
                      <a:pt x="258" y="101"/>
                    </a:lnTo>
                    <a:lnTo>
                      <a:pt x="234" y="128"/>
                    </a:lnTo>
                    <a:lnTo>
                      <a:pt x="225" y="135"/>
                    </a:lnTo>
                    <a:lnTo>
                      <a:pt x="201" y="155"/>
                    </a:lnTo>
                    <a:lnTo>
                      <a:pt x="152" y="183"/>
                    </a:lnTo>
                    <a:lnTo>
                      <a:pt x="129" y="189"/>
                    </a:lnTo>
                    <a:lnTo>
                      <a:pt x="96" y="203"/>
                    </a:lnTo>
                    <a:lnTo>
                      <a:pt x="47" y="231"/>
                    </a:lnTo>
                    <a:lnTo>
                      <a:pt x="31" y="244"/>
                    </a:lnTo>
                    <a:lnTo>
                      <a:pt x="15" y="258"/>
                    </a:lnTo>
                    <a:lnTo>
                      <a:pt x="7" y="264"/>
                    </a:lnTo>
                    <a:lnTo>
                      <a:pt x="0" y="271"/>
                    </a:lnTo>
                    <a:lnTo>
                      <a:pt x="0" y="278"/>
                    </a:lnTo>
                    <a:lnTo>
                      <a:pt x="22" y="264"/>
                    </a:lnTo>
                    <a:lnTo>
                      <a:pt x="39" y="250"/>
                    </a:lnTo>
                    <a:lnTo>
                      <a:pt x="64" y="231"/>
                    </a:lnTo>
                    <a:lnTo>
                      <a:pt x="80" y="210"/>
                    </a:lnTo>
                    <a:lnTo>
                      <a:pt x="96" y="189"/>
                    </a:lnTo>
                    <a:lnTo>
                      <a:pt x="120" y="169"/>
                    </a:lnTo>
                    <a:lnTo>
                      <a:pt x="145" y="149"/>
                    </a:lnTo>
                    <a:lnTo>
                      <a:pt x="160" y="135"/>
                    </a:lnTo>
                    <a:lnTo>
                      <a:pt x="176" y="128"/>
                    </a:lnTo>
                    <a:lnTo>
                      <a:pt x="201" y="115"/>
                    </a:lnTo>
                    <a:lnTo>
                      <a:pt x="241" y="88"/>
                    </a:lnTo>
                    <a:lnTo>
                      <a:pt x="258" y="67"/>
                    </a:lnTo>
                    <a:lnTo>
                      <a:pt x="274" y="53"/>
                    </a:lnTo>
                    <a:lnTo>
                      <a:pt x="298" y="20"/>
                    </a:lnTo>
                    <a:lnTo>
                      <a:pt x="307" y="0"/>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130" name="Freeform 394"/>
              <p:cNvSpPr>
                <a:spLocks/>
              </p:cNvSpPr>
              <p:nvPr/>
            </p:nvSpPr>
            <p:spPr bwMode="auto">
              <a:xfrm>
                <a:off x="5097" y="936"/>
                <a:ext cx="274" cy="245"/>
              </a:xfrm>
              <a:custGeom>
                <a:avLst/>
                <a:gdLst>
                  <a:gd name="T0" fmla="*/ 0 w 291"/>
                  <a:gd name="T1" fmla="*/ 31 h 271"/>
                  <a:gd name="T2" fmla="*/ 15 w 291"/>
                  <a:gd name="T3" fmla="*/ 49 h 271"/>
                  <a:gd name="T4" fmla="*/ 38 w 291"/>
                  <a:gd name="T5" fmla="*/ 73 h 271"/>
                  <a:gd name="T6" fmla="*/ 61 w 291"/>
                  <a:gd name="T7" fmla="*/ 97 h 271"/>
                  <a:gd name="T8" fmla="*/ 90 w 291"/>
                  <a:gd name="T9" fmla="*/ 116 h 271"/>
                  <a:gd name="T10" fmla="*/ 99 w 291"/>
                  <a:gd name="T11" fmla="*/ 122 h 271"/>
                  <a:gd name="T12" fmla="*/ 121 w 291"/>
                  <a:gd name="T13" fmla="*/ 140 h 271"/>
                  <a:gd name="T14" fmla="*/ 167 w 291"/>
                  <a:gd name="T15" fmla="*/ 165 h 271"/>
                  <a:gd name="T16" fmla="*/ 182 w 291"/>
                  <a:gd name="T17" fmla="*/ 171 h 271"/>
                  <a:gd name="T18" fmla="*/ 197 w 291"/>
                  <a:gd name="T19" fmla="*/ 176 h 271"/>
                  <a:gd name="T20" fmla="*/ 211 w 291"/>
                  <a:gd name="T21" fmla="*/ 189 h 271"/>
                  <a:gd name="T22" fmla="*/ 227 w 291"/>
                  <a:gd name="T23" fmla="*/ 202 h 271"/>
                  <a:gd name="T24" fmla="*/ 242 w 291"/>
                  <a:gd name="T25" fmla="*/ 213 h 271"/>
                  <a:gd name="T26" fmla="*/ 250 w 291"/>
                  <a:gd name="T27" fmla="*/ 220 h 271"/>
                  <a:gd name="T28" fmla="*/ 257 w 291"/>
                  <a:gd name="T29" fmla="*/ 226 h 271"/>
                  <a:gd name="T30" fmla="*/ 266 w 291"/>
                  <a:gd name="T31" fmla="*/ 238 h 271"/>
                  <a:gd name="T32" fmla="*/ 273 w 291"/>
                  <a:gd name="T33" fmla="*/ 244 h 271"/>
                  <a:gd name="T34" fmla="*/ 257 w 291"/>
                  <a:gd name="T35" fmla="*/ 238 h 271"/>
                  <a:gd name="T36" fmla="*/ 242 w 291"/>
                  <a:gd name="T37" fmla="*/ 231 h 271"/>
                  <a:gd name="T38" fmla="*/ 234 w 291"/>
                  <a:gd name="T39" fmla="*/ 231 h 271"/>
                  <a:gd name="T40" fmla="*/ 219 w 291"/>
                  <a:gd name="T41" fmla="*/ 220 h 271"/>
                  <a:gd name="T42" fmla="*/ 188 w 291"/>
                  <a:gd name="T43" fmla="*/ 202 h 271"/>
                  <a:gd name="T44" fmla="*/ 151 w 291"/>
                  <a:gd name="T45" fmla="*/ 176 h 271"/>
                  <a:gd name="T46" fmla="*/ 136 w 291"/>
                  <a:gd name="T47" fmla="*/ 165 h 271"/>
                  <a:gd name="T48" fmla="*/ 121 w 291"/>
                  <a:gd name="T49" fmla="*/ 152 h 271"/>
                  <a:gd name="T50" fmla="*/ 90 w 291"/>
                  <a:gd name="T51" fmla="*/ 127 h 271"/>
                  <a:gd name="T52" fmla="*/ 61 w 291"/>
                  <a:gd name="T53" fmla="*/ 103 h 271"/>
                  <a:gd name="T54" fmla="*/ 45 w 291"/>
                  <a:gd name="T55" fmla="*/ 91 h 271"/>
                  <a:gd name="T56" fmla="*/ 38 w 291"/>
                  <a:gd name="T57" fmla="*/ 80 h 271"/>
                  <a:gd name="T58" fmla="*/ 30 w 291"/>
                  <a:gd name="T59" fmla="*/ 68 h 271"/>
                  <a:gd name="T60" fmla="*/ 22 w 291"/>
                  <a:gd name="T61" fmla="*/ 55 h 271"/>
                  <a:gd name="T62" fmla="*/ 15 w 291"/>
                  <a:gd name="T63" fmla="*/ 37 h 271"/>
                  <a:gd name="T64" fmla="*/ 7 w 291"/>
                  <a:gd name="T65" fmla="*/ 13 h 271"/>
                  <a:gd name="T66" fmla="*/ 0 w 291"/>
                  <a:gd name="T67" fmla="*/ 0 h 2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1"/>
                  <a:gd name="T103" fmla="*/ 0 h 271"/>
                  <a:gd name="T104" fmla="*/ 291 w 291"/>
                  <a:gd name="T105" fmla="*/ 271 h 2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1" h="271">
                    <a:moveTo>
                      <a:pt x="0" y="34"/>
                    </a:moveTo>
                    <a:lnTo>
                      <a:pt x="16" y="54"/>
                    </a:lnTo>
                    <a:lnTo>
                      <a:pt x="40" y="81"/>
                    </a:lnTo>
                    <a:lnTo>
                      <a:pt x="65" y="107"/>
                    </a:lnTo>
                    <a:lnTo>
                      <a:pt x="96" y="128"/>
                    </a:lnTo>
                    <a:lnTo>
                      <a:pt x="105" y="135"/>
                    </a:lnTo>
                    <a:lnTo>
                      <a:pt x="128" y="155"/>
                    </a:lnTo>
                    <a:lnTo>
                      <a:pt x="177" y="182"/>
                    </a:lnTo>
                    <a:lnTo>
                      <a:pt x="193" y="189"/>
                    </a:lnTo>
                    <a:lnTo>
                      <a:pt x="209" y="195"/>
                    </a:lnTo>
                    <a:lnTo>
                      <a:pt x="224" y="209"/>
                    </a:lnTo>
                    <a:lnTo>
                      <a:pt x="241" y="223"/>
                    </a:lnTo>
                    <a:lnTo>
                      <a:pt x="257" y="236"/>
                    </a:lnTo>
                    <a:lnTo>
                      <a:pt x="266" y="243"/>
                    </a:lnTo>
                    <a:lnTo>
                      <a:pt x="273" y="250"/>
                    </a:lnTo>
                    <a:lnTo>
                      <a:pt x="282" y="263"/>
                    </a:lnTo>
                    <a:lnTo>
                      <a:pt x="290" y="270"/>
                    </a:lnTo>
                    <a:lnTo>
                      <a:pt x="273" y="263"/>
                    </a:lnTo>
                    <a:lnTo>
                      <a:pt x="257" y="256"/>
                    </a:lnTo>
                    <a:lnTo>
                      <a:pt x="249" y="256"/>
                    </a:lnTo>
                    <a:lnTo>
                      <a:pt x="233" y="243"/>
                    </a:lnTo>
                    <a:lnTo>
                      <a:pt x="200" y="223"/>
                    </a:lnTo>
                    <a:lnTo>
                      <a:pt x="160" y="195"/>
                    </a:lnTo>
                    <a:lnTo>
                      <a:pt x="144" y="182"/>
                    </a:lnTo>
                    <a:lnTo>
                      <a:pt x="128" y="168"/>
                    </a:lnTo>
                    <a:lnTo>
                      <a:pt x="96" y="141"/>
                    </a:lnTo>
                    <a:lnTo>
                      <a:pt x="65" y="114"/>
                    </a:lnTo>
                    <a:lnTo>
                      <a:pt x="48" y="101"/>
                    </a:lnTo>
                    <a:lnTo>
                      <a:pt x="40" y="88"/>
                    </a:lnTo>
                    <a:lnTo>
                      <a:pt x="32" y="75"/>
                    </a:lnTo>
                    <a:lnTo>
                      <a:pt x="23" y="61"/>
                    </a:lnTo>
                    <a:lnTo>
                      <a:pt x="16" y="41"/>
                    </a:lnTo>
                    <a:lnTo>
                      <a:pt x="7" y="14"/>
                    </a:lnTo>
                    <a:lnTo>
                      <a:pt x="0" y="0"/>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131" name="Freeform 395"/>
              <p:cNvSpPr>
                <a:spLocks/>
              </p:cNvSpPr>
              <p:nvPr/>
            </p:nvSpPr>
            <p:spPr bwMode="auto">
              <a:xfrm>
                <a:off x="4982" y="717"/>
                <a:ext cx="116" cy="176"/>
              </a:xfrm>
              <a:custGeom>
                <a:avLst/>
                <a:gdLst>
                  <a:gd name="T0" fmla="*/ 0 w 123"/>
                  <a:gd name="T1" fmla="*/ 0 h 195"/>
                  <a:gd name="T2" fmla="*/ 7 w 123"/>
                  <a:gd name="T3" fmla="*/ 0 h 195"/>
                  <a:gd name="T4" fmla="*/ 15 w 123"/>
                  <a:gd name="T5" fmla="*/ 0 h 195"/>
                  <a:gd name="T6" fmla="*/ 30 w 123"/>
                  <a:gd name="T7" fmla="*/ 6 h 195"/>
                  <a:gd name="T8" fmla="*/ 46 w 123"/>
                  <a:gd name="T9" fmla="*/ 12 h 195"/>
                  <a:gd name="T10" fmla="*/ 53 w 123"/>
                  <a:gd name="T11" fmla="*/ 18 h 195"/>
                  <a:gd name="T12" fmla="*/ 61 w 123"/>
                  <a:gd name="T13" fmla="*/ 30 h 195"/>
                  <a:gd name="T14" fmla="*/ 68 w 123"/>
                  <a:gd name="T15" fmla="*/ 30 h 195"/>
                  <a:gd name="T16" fmla="*/ 76 w 123"/>
                  <a:gd name="T17" fmla="*/ 42 h 195"/>
                  <a:gd name="T18" fmla="*/ 84 w 123"/>
                  <a:gd name="T19" fmla="*/ 54 h 195"/>
                  <a:gd name="T20" fmla="*/ 92 w 123"/>
                  <a:gd name="T21" fmla="*/ 67 h 195"/>
                  <a:gd name="T22" fmla="*/ 108 w 123"/>
                  <a:gd name="T23" fmla="*/ 97 h 195"/>
                  <a:gd name="T24" fmla="*/ 115 w 123"/>
                  <a:gd name="T25" fmla="*/ 126 h 195"/>
                  <a:gd name="T26" fmla="*/ 115 w 123"/>
                  <a:gd name="T27" fmla="*/ 157 h 195"/>
                  <a:gd name="T28" fmla="*/ 115 w 123"/>
                  <a:gd name="T29" fmla="*/ 175 h 1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
                  <a:gd name="T46" fmla="*/ 0 h 195"/>
                  <a:gd name="T47" fmla="*/ 123 w 123"/>
                  <a:gd name="T48" fmla="*/ 195 h 1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 h="195">
                    <a:moveTo>
                      <a:pt x="0" y="0"/>
                    </a:moveTo>
                    <a:lnTo>
                      <a:pt x="7" y="0"/>
                    </a:lnTo>
                    <a:lnTo>
                      <a:pt x="16" y="0"/>
                    </a:lnTo>
                    <a:lnTo>
                      <a:pt x="32" y="7"/>
                    </a:lnTo>
                    <a:lnTo>
                      <a:pt x="49" y="13"/>
                    </a:lnTo>
                    <a:lnTo>
                      <a:pt x="56" y="20"/>
                    </a:lnTo>
                    <a:lnTo>
                      <a:pt x="65" y="33"/>
                    </a:lnTo>
                    <a:lnTo>
                      <a:pt x="72" y="33"/>
                    </a:lnTo>
                    <a:lnTo>
                      <a:pt x="81" y="47"/>
                    </a:lnTo>
                    <a:lnTo>
                      <a:pt x="89" y="60"/>
                    </a:lnTo>
                    <a:lnTo>
                      <a:pt x="98" y="74"/>
                    </a:lnTo>
                    <a:lnTo>
                      <a:pt x="114" y="107"/>
                    </a:lnTo>
                    <a:lnTo>
                      <a:pt x="122" y="140"/>
                    </a:lnTo>
                    <a:lnTo>
                      <a:pt x="122" y="174"/>
                    </a:lnTo>
                    <a:lnTo>
                      <a:pt x="122" y="194"/>
                    </a:lnTo>
                  </a:path>
                </a:pathLst>
              </a:custGeom>
              <a:solidFill>
                <a:schemeClr val="accent1"/>
              </a:solidFill>
              <a:ln w="12700" cap="rnd">
                <a:solidFill>
                  <a:schemeClr val="tx1"/>
                </a:solidFill>
                <a:round/>
                <a:headEnd type="none" w="sm" len="sm"/>
                <a:tailEnd type="none" w="sm" len="sm"/>
              </a:ln>
            </p:spPr>
            <p:txBody>
              <a:bodyPr/>
              <a:lstStyle/>
              <a:p>
                <a:endParaRPr lang="es-AR"/>
              </a:p>
            </p:txBody>
          </p:sp>
          <p:sp>
            <p:nvSpPr>
              <p:cNvPr id="132" name="Freeform 396"/>
              <p:cNvSpPr>
                <a:spLocks/>
              </p:cNvSpPr>
              <p:nvPr/>
            </p:nvSpPr>
            <p:spPr bwMode="auto">
              <a:xfrm>
                <a:off x="4967" y="1515"/>
                <a:ext cx="92" cy="68"/>
              </a:xfrm>
              <a:custGeom>
                <a:avLst/>
                <a:gdLst>
                  <a:gd name="T0" fmla="*/ 0 w 98"/>
                  <a:gd name="T1" fmla="*/ 67 h 75"/>
                  <a:gd name="T2" fmla="*/ 14 w 98"/>
                  <a:gd name="T3" fmla="*/ 61 h 75"/>
                  <a:gd name="T4" fmla="*/ 29 w 98"/>
                  <a:gd name="T5" fmla="*/ 54 h 75"/>
                  <a:gd name="T6" fmla="*/ 38 w 98"/>
                  <a:gd name="T7" fmla="*/ 49 h 75"/>
                  <a:gd name="T8" fmla="*/ 60 w 98"/>
                  <a:gd name="T9" fmla="*/ 37 h 75"/>
                  <a:gd name="T10" fmla="*/ 75 w 98"/>
                  <a:gd name="T11" fmla="*/ 30 h 75"/>
                  <a:gd name="T12" fmla="*/ 75 w 98"/>
                  <a:gd name="T13" fmla="*/ 24 h 75"/>
                  <a:gd name="T14" fmla="*/ 83 w 98"/>
                  <a:gd name="T15" fmla="*/ 18 h 75"/>
                  <a:gd name="T16" fmla="*/ 91 w 98"/>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75"/>
                  <a:gd name="T29" fmla="*/ 98 w 9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75">
                    <a:moveTo>
                      <a:pt x="0" y="74"/>
                    </a:moveTo>
                    <a:lnTo>
                      <a:pt x="15" y="67"/>
                    </a:lnTo>
                    <a:lnTo>
                      <a:pt x="31" y="60"/>
                    </a:lnTo>
                    <a:lnTo>
                      <a:pt x="40" y="54"/>
                    </a:lnTo>
                    <a:lnTo>
                      <a:pt x="64" y="41"/>
                    </a:lnTo>
                    <a:lnTo>
                      <a:pt x="80" y="33"/>
                    </a:lnTo>
                    <a:lnTo>
                      <a:pt x="80" y="27"/>
                    </a:lnTo>
                    <a:lnTo>
                      <a:pt x="88" y="20"/>
                    </a:lnTo>
                    <a:lnTo>
                      <a:pt x="97" y="0"/>
                    </a:lnTo>
                  </a:path>
                </a:pathLst>
              </a:custGeom>
              <a:noFill/>
              <a:ln w="25400" cap="rnd">
                <a:solidFill>
                  <a:srgbClr val="000000"/>
                </a:solidFill>
                <a:round/>
                <a:headEnd type="none" w="sm" len="sm"/>
                <a:tailEnd type="none" w="sm" len="sm"/>
              </a:ln>
            </p:spPr>
            <p:txBody>
              <a:bodyPr/>
              <a:lstStyle/>
              <a:p>
                <a:endParaRPr lang="es-AR"/>
              </a:p>
            </p:txBody>
          </p:sp>
          <p:sp>
            <p:nvSpPr>
              <p:cNvPr id="133" name="Freeform 397"/>
              <p:cNvSpPr>
                <a:spLocks/>
              </p:cNvSpPr>
              <p:nvPr/>
            </p:nvSpPr>
            <p:spPr bwMode="auto">
              <a:xfrm>
                <a:off x="4884" y="1467"/>
                <a:ext cx="83" cy="85"/>
              </a:xfrm>
              <a:custGeom>
                <a:avLst/>
                <a:gdLst>
                  <a:gd name="T0" fmla="*/ 82 w 89"/>
                  <a:gd name="T1" fmla="*/ 84 h 95"/>
                  <a:gd name="T2" fmla="*/ 74 w 89"/>
                  <a:gd name="T3" fmla="*/ 78 h 95"/>
                  <a:gd name="T4" fmla="*/ 51 w 89"/>
                  <a:gd name="T5" fmla="*/ 54 h 95"/>
                  <a:gd name="T6" fmla="*/ 36 w 89"/>
                  <a:gd name="T7" fmla="*/ 42 h 95"/>
                  <a:gd name="T8" fmla="*/ 21 w 89"/>
                  <a:gd name="T9" fmla="*/ 30 h 95"/>
                  <a:gd name="T10" fmla="*/ 14 w 89"/>
                  <a:gd name="T11" fmla="*/ 18 h 95"/>
                  <a:gd name="T12" fmla="*/ 7 w 89"/>
                  <a:gd name="T13" fmla="*/ 12 h 95"/>
                  <a:gd name="T14" fmla="*/ 0 w 89"/>
                  <a:gd name="T15" fmla="*/ 6 h 95"/>
                  <a:gd name="T16" fmla="*/ 0 w 89"/>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95"/>
                  <a:gd name="T29" fmla="*/ 89 w 89"/>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95">
                    <a:moveTo>
                      <a:pt x="88" y="94"/>
                    </a:moveTo>
                    <a:lnTo>
                      <a:pt x="79" y="87"/>
                    </a:lnTo>
                    <a:lnTo>
                      <a:pt x="55" y="60"/>
                    </a:lnTo>
                    <a:lnTo>
                      <a:pt x="39" y="47"/>
                    </a:lnTo>
                    <a:lnTo>
                      <a:pt x="23" y="34"/>
                    </a:lnTo>
                    <a:lnTo>
                      <a:pt x="15" y="20"/>
                    </a:lnTo>
                    <a:lnTo>
                      <a:pt x="7" y="13"/>
                    </a:lnTo>
                    <a:lnTo>
                      <a:pt x="0" y="7"/>
                    </a:lnTo>
                    <a:lnTo>
                      <a:pt x="0" y="0"/>
                    </a:lnTo>
                  </a:path>
                </a:pathLst>
              </a:custGeom>
              <a:noFill/>
              <a:ln w="25400" cap="rnd">
                <a:solidFill>
                  <a:srgbClr val="000000"/>
                </a:solidFill>
                <a:round/>
                <a:headEnd type="none" w="sm" len="sm"/>
                <a:tailEnd type="none" w="sm" len="sm"/>
              </a:ln>
            </p:spPr>
            <p:txBody>
              <a:bodyPr/>
              <a:lstStyle/>
              <a:p>
                <a:endParaRPr lang="es-AR"/>
              </a:p>
            </p:txBody>
          </p:sp>
          <p:grpSp>
            <p:nvGrpSpPr>
              <p:cNvPr id="134" name="Group 398"/>
              <p:cNvGrpSpPr>
                <a:grpSpLocks/>
              </p:cNvGrpSpPr>
              <p:nvPr/>
            </p:nvGrpSpPr>
            <p:grpSpPr bwMode="auto">
              <a:xfrm>
                <a:off x="4973" y="144"/>
                <a:ext cx="251" cy="388"/>
                <a:chOff x="5360" y="31"/>
                <a:chExt cx="266" cy="430"/>
              </a:xfrm>
            </p:grpSpPr>
            <p:grpSp>
              <p:nvGrpSpPr>
                <p:cNvPr id="746" name="Group 399"/>
                <p:cNvGrpSpPr>
                  <a:grpSpLocks/>
                </p:cNvGrpSpPr>
                <p:nvPr/>
              </p:nvGrpSpPr>
              <p:grpSpPr bwMode="auto">
                <a:xfrm>
                  <a:off x="5360" y="48"/>
                  <a:ext cx="266" cy="413"/>
                  <a:chOff x="5360" y="48"/>
                  <a:chExt cx="266" cy="413"/>
                </a:xfrm>
              </p:grpSpPr>
              <p:sp>
                <p:nvSpPr>
                  <p:cNvPr id="750" name="Line 400"/>
                  <p:cNvSpPr>
                    <a:spLocks noChangeShapeType="1"/>
                  </p:cNvSpPr>
                  <p:nvPr/>
                </p:nvSpPr>
                <p:spPr bwMode="auto">
                  <a:xfrm flipV="1">
                    <a:off x="5375" y="188"/>
                    <a:ext cx="136" cy="269"/>
                  </a:xfrm>
                  <a:prstGeom prst="line">
                    <a:avLst/>
                  </a:prstGeom>
                  <a:noFill/>
                  <a:ln w="12700">
                    <a:solidFill>
                      <a:srgbClr val="996633"/>
                    </a:solidFill>
                    <a:round/>
                    <a:headEnd type="none" w="sm" len="sm"/>
                    <a:tailEnd type="none" w="sm" len="sm"/>
                  </a:ln>
                </p:spPr>
                <p:txBody>
                  <a:bodyPr wrap="none" anchor="ctr"/>
                  <a:lstStyle/>
                  <a:p>
                    <a:endParaRPr lang="es-AR"/>
                  </a:p>
                </p:txBody>
              </p:sp>
              <p:grpSp>
                <p:nvGrpSpPr>
                  <p:cNvPr id="751" name="Group 401"/>
                  <p:cNvGrpSpPr>
                    <a:grpSpLocks/>
                  </p:cNvGrpSpPr>
                  <p:nvPr/>
                </p:nvGrpSpPr>
                <p:grpSpPr bwMode="auto">
                  <a:xfrm>
                    <a:off x="5360" y="315"/>
                    <a:ext cx="34" cy="146"/>
                    <a:chOff x="5360" y="315"/>
                    <a:chExt cx="34" cy="146"/>
                  </a:xfrm>
                </p:grpSpPr>
                <p:sp>
                  <p:nvSpPr>
                    <p:cNvPr id="797" name="Freeform 402"/>
                    <p:cNvSpPr>
                      <a:spLocks/>
                    </p:cNvSpPr>
                    <p:nvPr/>
                  </p:nvSpPr>
                  <p:spPr bwMode="auto">
                    <a:xfrm>
                      <a:off x="5360" y="407"/>
                      <a:ext cx="18" cy="54"/>
                    </a:xfrm>
                    <a:custGeom>
                      <a:avLst/>
                      <a:gdLst>
                        <a:gd name="T0" fmla="*/ 11 w 18"/>
                        <a:gd name="T1" fmla="*/ 42 h 54"/>
                        <a:gd name="T2" fmla="*/ 17 w 18"/>
                        <a:gd name="T3" fmla="*/ 27 h 54"/>
                        <a:gd name="T4" fmla="*/ 15 w 18"/>
                        <a:gd name="T5" fmla="*/ 18 h 54"/>
                        <a:gd name="T6" fmla="*/ 14 w 18"/>
                        <a:gd name="T7" fmla="*/ 10 h 54"/>
                        <a:gd name="T8" fmla="*/ 13 w 18"/>
                        <a:gd name="T9" fmla="*/ 0 h 54"/>
                        <a:gd name="T10" fmla="*/ 9 w 18"/>
                        <a:gd name="T11" fmla="*/ 5 h 54"/>
                        <a:gd name="T12" fmla="*/ 4 w 18"/>
                        <a:gd name="T13" fmla="*/ 11 h 54"/>
                        <a:gd name="T14" fmla="*/ 0 w 18"/>
                        <a:gd name="T15" fmla="*/ 26 h 54"/>
                        <a:gd name="T16" fmla="*/ 1 w 18"/>
                        <a:gd name="T17" fmla="*/ 35 h 54"/>
                        <a:gd name="T18" fmla="*/ 1 w 18"/>
                        <a:gd name="T19" fmla="*/ 44 h 54"/>
                        <a:gd name="T20" fmla="*/ 2 w 18"/>
                        <a:gd name="T21" fmla="*/ 53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54"/>
                        <a:gd name="T35" fmla="*/ 18 w 18"/>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54">
                          <a:moveTo>
                            <a:pt x="11" y="42"/>
                          </a:moveTo>
                          <a:lnTo>
                            <a:pt x="17" y="27"/>
                          </a:lnTo>
                          <a:lnTo>
                            <a:pt x="15" y="18"/>
                          </a:lnTo>
                          <a:lnTo>
                            <a:pt x="14" y="10"/>
                          </a:lnTo>
                          <a:lnTo>
                            <a:pt x="13" y="0"/>
                          </a:lnTo>
                          <a:lnTo>
                            <a:pt x="9" y="5"/>
                          </a:lnTo>
                          <a:lnTo>
                            <a:pt x="4" y="11"/>
                          </a:lnTo>
                          <a:lnTo>
                            <a:pt x="0" y="26"/>
                          </a:lnTo>
                          <a:lnTo>
                            <a:pt x="1" y="35"/>
                          </a:lnTo>
                          <a:lnTo>
                            <a:pt x="1" y="44"/>
                          </a:lnTo>
                          <a:lnTo>
                            <a:pt x="2" y="53"/>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798" name="Line 403"/>
                    <p:cNvSpPr>
                      <a:spLocks noChangeShapeType="1"/>
                    </p:cNvSpPr>
                    <p:nvPr/>
                  </p:nvSpPr>
                  <p:spPr bwMode="auto">
                    <a:xfrm flipV="1">
                      <a:off x="5366" y="315"/>
                      <a:ext cx="28" cy="112"/>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752" name="Group 404"/>
                  <p:cNvGrpSpPr>
                    <a:grpSpLocks/>
                  </p:cNvGrpSpPr>
                  <p:nvPr/>
                </p:nvGrpSpPr>
                <p:grpSpPr bwMode="auto">
                  <a:xfrm>
                    <a:off x="5384" y="273"/>
                    <a:ext cx="40" cy="151"/>
                    <a:chOff x="5384" y="273"/>
                    <a:chExt cx="40" cy="151"/>
                  </a:xfrm>
                </p:grpSpPr>
                <p:sp>
                  <p:nvSpPr>
                    <p:cNvPr id="795" name="Freeform 405"/>
                    <p:cNvSpPr>
                      <a:spLocks/>
                    </p:cNvSpPr>
                    <p:nvPr/>
                  </p:nvSpPr>
                  <p:spPr bwMode="auto">
                    <a:xfrm>
                      <a:off x="5384" y="371"/>
                      <a:ext cx="18" cy="53"/>
                    </a:xfrm>
                    <a:custGeom>
                      <a:avLst/>
                      <a:gdLst>
                        <a:gd name="T0" fmla="*/ 10 w 18"/>
                        <a:gd name="T1" fmla="*/ 40 h 53"/>
                        <a:gd name="T2" fmla="*/ 17 w 18"/>
                        <a:gd name="T3" fmla="*/ 26 h 53"/>
                        <a:gd name="T4" fmla="*/ 14 w 18"/>
                        <a:gd name="T5" fmla="*/ 17 h 53"/>
                        <a:gd name="T6" fmla="*/ 15 w 18"/>
                        <a:gd name="T7" fmla="*/ 8 h 53"/>
                        <a:gd name="T8" fmla="*/ 14 w 18"/>
                        <a:gd name="T9" fmla="*/ 0 h 53"/>
                        <a:gd name="T10" fmla="*/ 10 w 18"/>
                        <a:gd name="T11" fmla="*/ 5 h 53"/>
                        <a:gd name="T12" fmla="*/ 5 w 18"/>
                        <a:gd name="T13" fmla="*/ 19 h 53"/>
                        <a:gd name="T14" fmla="*/ 0 w 18"/>
                        <a:gd name="T15" fmla="*/ 34 h 53"/>
                        <a:gd name="T16" fmla="*/ 1 w 18"/>
                        <a:gd name="T17" fmla="*/ 43 h 53"/>
                        <a:gd name="T18" fmla="*/ 1 w 18"/>
                        <a:gd name="T19" fmla="*/ 52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53"/>
                        <a:gd name="T32" fmla="*/ 18 w 18"/>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53">
                          <a:moveTo>
                            <a:pt x="10" y="40"/>
                          </a:moveTo>
                          <a:lnTo>
                            <a:pt x="17" y="26"/>
                          </a:lnTo>
                          <a:lnTo>
                            <a:pt x="14" y="17"/>
                          </a:lnTo>
                          <a:lnTo>
                            <a:pt x="15" y="8"/>
                          </a:lnTo>
                          <a:lnTo>
                            <a:pt x="14" y="0"/>
                          </a:lnTo>
                          <a:lnTo>
                            <a:pt x="10" y="5"/>
                          </a:lnTo>
                          <a:lnTo>
                            <a:pt x="5" y="19"/>
                          </a:lnTo>
                          <a:lnTo>
                            <a:pt x="0" y="34"/>
                          </a:lnTo>
                          <a:lnTo>
                            <a:pt x="1" y="43"/>
                          </a:lnTo>
                          <a:lnTo>
                            <a:pt x="1" y="52"/>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796" name="Line 406"/>
                    <p:cNvSpPr>
                      <a:spLocks noChangeShapeType="1"/>
                    </p:cNvSpPr>
                    <p:nvPr/>
                  </p:nvSpPr>
                  <p:spPr bwMode="auto">
                    <a:xfrm flipV="1">
                      <a:off x="5385" y="273"/>
                      <a:ext cx="39" cy="114"/>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753" name="Group 407"/>
                  <p:cNvGrpSpPr>
                    <a:grpSpLocks/>
                  </p:cNvGrpSpPr>
                  <p:nvPr/>
                </p:nvGrpSpPr>
                <p:grpSpPr bwMode="auto">
                  <a:xfrm>
                    <a:off x="5400" y="232"/>
                    <a:ext cx="43" cy="148"/>
                    <a:chOff x="5400" y="232"/>
                    <a:chExt cx="43" cy="148"/>
                  </a:xfrm>
                </p:grpSpPr>
                <p:sp>
                  <p:nvSpPr>
                    <p:cNvPr id="793" name="Freeform 408"/>
                    <p:cNvSpPr>
                      <a:spLocks/>
                    </p:cNvSpPr>
                    <p:nvPr/>
                  </p:nvSpPr>
                  <p:spPr bwMode="auto">
                    <a:xfrm>
                      <a:off x="5400" y="330"/>
                      <a:ext cx="19" cy="50"/>
                    </a:xfrm>
                    <a:custGeom>
                      <a:avLst/>
                      <a:gdLst>
                        <a:gd name="T0" fmla="*/ 9 w 19"/>
                        <a:gd name="T1" fmla="*/ 36 h 50"/>
                        <a:gd name="T2" fmla="*/ 14 w 19"/>
                        <a:gd name="T3" fmla="*/ 23 h 50"/>
                        <a:gd name="T4" fmla="*/ 18 w 19"/>
                        <a:gd name="T5" fmla="*/ 8 h 50"/>
                        <a:gd name="T6" fmla="*/ 16 w 19"/>
                        <a:gd name="T7" fmla="*/ 0 h 50"/>
                        <a:gd name="T8" fmla="*/ 11 w 19"/>
                        <a:gd name="T9" fmla="*/ 5 h 50"/>
                        <a:gd name="T10" fmla="*/ 7 w 19"/>
                        <a:gd name="T11" fmla="*/ 10 h 50"/>
                        <a:gd name="T12" fmla="*/ 3 w 19"/>
                        <a:gd name="T13" fmla="*/ 24 h 50"/>
                        <a:gd name="T14" fmla="*/ 0 w 19"/>
                        <a:gd name="T15" fmla="*/ 39 h 50"/>
                        <a:gd name="T16" fmla="*/ 0 w 19"/>
                        <a:gd name="T17" fmla="*/ 49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0"/>
                        <a:gd name="T29" fmla="*/ 19 w 19"/>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0">
                          <a:moveTo>
                            <a:pt x="9" y="36"/>
                          </a:moveTo>
                          <a:lnTo>
                            <a:pt x="14" y="23"/>
                          </a:lnTo>
                          <a:lnTo>
                            <a:pt x="18" y="8"/>
                          </a:lnTo>
                          <a:lnTo>
                            <a:pt x="16" y="0"/>
                          </a:lnTo>
                          <a:lnTo>
                            <a:pt x="11" y="5"/>
                          </a:lnTo>
                          <a:lnTo>
                            <a:pt x="7" y="10"/>
                          </a:lnTo>
                          <a:lnTo>
                            <a:pt x="3" y="24"/>
                          </a:lnTo>
                          <a:lnTo>
                            <a:pt x="0" y="39"/>
                          </a:lnTo>
                          <a:lnTo>
                            <a:pt x="0" y="49"/>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794" name="Line 409"/>
                    <p:cNvSpPr>
                      <a:spLocks noChangeShapeType="1"/>
                    </p:cNvSpPr>
                    <p:nvPr/>
                  </p:nvSpPr>
                  <p:spPr bwMode="auto">
                    <a:xfrm flipV="1">
                      <a:off x="5402" y="232"/>
                      <a:ext cx="41" cy="113"/>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754" name="Group 410"/>
                  <p:cNvGrpSpPr>
                    <a:grpSpLocks/>
                  </p:cNvGrpSpPr>
                  <p:nvPr/>
                </p:nvGrpSpPr>
                <p:grpSpPr bwMode="auto">
                  <a:xfrm>
                    <a:off x="5416" y="188"/>
                    <a:ext cx="40" cy="152"/>
                    <a:chOff x="5416" y="188"/>
                    <a:chExt cx="40" cy="152"/>
                  </a:xfrm>
                </p:grpSpPr>
                <p:sp>
                  <p:nvSpPr>
                    <p:cNvPr id="791" name="Freeform 411"/>
                    <p:cNvSpPr>
                      <a:spLocks/>
                    </p:cNvSpPr>
                    <p:nvPr/>
                  </p:nvSpPr>
                  <p:spPr bwMode="auto">
                    <a:xfrm>
                      <a:off x="5416" y="293"/>
                      <a:ext cx="26" cy="47"/>
                    </a:xfrm>
                    <a:custGeom>
                      <a:avLst/>
                      <a:gdLst>
                        <a:gd name="T0" fmla="*/ 16 w 26"/>
                        <a:gd name="T1" fmla="*/ 30 h 47"/>
                        <a:gd name="T2" fmla="*/ 16 w 26"/>
                        <a:gd name="T3" fmla="*/ 20 h 47"/>
                        <a:gd name="T4" fmla="*/ 20 w 26"/>
                        <a:gd name="T5" fmla="*/ 4 h 47"/>
                        <a:gd name="T6" fmla="*/ 25 w 26"/>
                        <a:gd name="T7" fmla="*/ 0 h 47"/>
                        <a:gd name="T8" fmla="*/ 14 w 26"/>
                        <a:gd name="T9" fmla="*/ 1 h 47"/>
                        <a:gd name="T10" fmla="*/ 4 w 26"/>
                        <a:gd name="T11" fmla="*/ 13 h 47"/>
                        <a:gd name="T12" fmla="*/ 0 w 26"/>
                        <a:gd name="T13" fmla="*/ 28 h 47"/>
                        <a:gd name="T14" fmla="*/ 1 w 26"/>
                        <a:gd name="T15" fmla="*/ 37 h 47"/>
                        <a:gd name="T16" fmla="*/ 1 w 26"/>
                        <a:gd name="T17" fmla="*/ 46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47"/>
                        <a:gd name="T29" fmla="*/ 26 w 26"/>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47">
                          <a:moveTo>
                            <a:pt x="16" y="30"/>
                          </a:moveTo>
                          <a:lnTo>
                            <a:pt x="16" y="20"/>
                          </a:lnTo>
                          <a:lnTo>
                            <a:pt x="20" y="4"/>
                          </a:lnTo>
                          <a:lnTo>
                            <a:pt x="25" y="0"/>
                          </a:lnTo>
                          <a:lnTo>
                            <a:pt x="14" y="1"/>
                          </a:lnTo>
                          <a:lnTo>
                            <a:pt x="4" y="13"/>
                          </a:lnTo>
                          <a:lnTo>
                            <a:pt x="0" y="28"/>
                          </a:lnTo>
                          <a:lnTo>
                            <a:pt x="1" y="37"/>
                          </a:lnTo>
                          <a:lnTo>
                            <a:pt x="1" y="46"/>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792" name="Line 412"/>
                    <p:cNvSpPr>
                      <a:spLocks noChangeShapeType="1"/>
                    </p:cNvSpPr>
                    <p:nvPr/>
                  </p:nvSpPr>
                  <p:spPr bwMode="auto">
                    <a:xfrm flipV="1">
                      <a:off x="5426" y="188"/>
                      <a:ext cx="30" cy="112"/>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755" name="Group 413"/>
                  <p:cNvGrpSpPr>
                    <a:grpSpLocks/>
                  </p:cNvGrpSpPr>
                  <p:nvPr/>
                </p:nvGrpSpPr>
                <p:grpSpPr bwMode="auto">
                  <a:xfrm>
                    <a:off x="5439" y="157"/>
                    <a:ext cx="38" cy="145"/>
                    <a:chOff x="5439" y="157"/>
                    <a:chExt cx="38" cy="145"/>
                  </a:xfrm>
                </p:grpSpPr>
                <p:sp>
                  <p:nvSpPr>
                    <p:cNvPr id="789" name="Freeform 414"/>
                    <p:cNvSpPr>
                      <a:spLocks/>
                    </p:cNvSpPr>
                    <p:nvPr/>
                  </p:nvSpPr>
                  <p:spPr bwMode="auto">
                    <a:xfrm>
                      <a:off x="5439" y="248"/>
                      <a:ext cx="18" cy="54"/>
                    </a:xfrm>
                    <a:custGeom>
                      <a:avLst/>
                      <a:gdLst>
                        <a:gd name="T0" fmla="*/ 12 w 18"/>
                        <a:gd name="T1" fmla="*/ 42 h 54"/>
                        <a:gd name="T2" fmla="*/ 17 w 18"/>
                        <a:gd name="T3" fmla="*/ 26 h 54"/>
                        <a:gd name="T4" fmla="*/ 17 w 18"/>
                        <a:gd name="T5" fmla="*/ 18 h 54"/>
                        <a:gd name="T6" fmla="*/ 15 w 18"/>
                        <a:gd name="T7" fmla="*/ 10 h 54"/>
                        <a:gd name="T8" fmla="*/ 14 w 18"/>
                        <a:gd name="T9" fmla="*/ 0 h 54"/>
                        <a:gd name="T10" fmla="*/ 9 w 18"/>
                        <a:gd name="T11" fmla="*/ 5 h 54"/>
                        <a:gd name="T12" fmla="*/ 4 w 18"/>
                        <a:gd name="T13" fmla="*/ 11 h 54"/>
                        <a:gd name="T14" fmla="*/ 0 w 18"/>
                        <a:gd name="T15" fmla="*/ 26 h 54"/>
                        <a:gd name="T16" fmla="*/ 1 w 18"/>
                        <a:gd name="T17" fmla="*/ 34 h 54"/>
                        <a:gd name="T18" fmla="*/ 2 w 18"/>
                        <a:gd name="T19" fmla="*/ 43 h 54"/>
                        <a:gd name="T20" fmla="*/ 2 w 18"/>
                        <a:gd name="T21" fmla="*/ 53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54"/>
                        <a:gd name="T35" fmla="*/ 18 w 18"/>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54">
                          <a:moveTo>
                            <a:pt x="12" y="42"/>
                          </a:moveTo>
                          <a:lnTo>
                            <a:pt x="17" y="26"/>
                          </a:lnTo>
                          <a:lnTo>
                            <a:pt x="17" y="18"/>
                          </a:lnTo>
                          <a:lnTo>
                            <a:pt x="15" y="10"/>
                          </a:lnTo>
                          <a:lnTo>
                            <a:pt x="14" y="0"/>
                          </a:lnTo>
                          <a:lnTo>
                            <a:pt x="9" y="5"/>
                          </a:lnTo>
                          <a:lnTo>
                            <a:pt x="4" y="11"/>
                          </a:lnTo>
                          <a:lnTo>
                            <a:pt x="0" y="26"/>
                          </a:lnTo>
                          <a:lnTo>
                            <a:pt x="1" y="34"/>
                          </a:lnTo>
                          <a:lnTo>
                            <a:pt x="2" y="43"/>
                          </a:lnTo>
                          <a:lnTo>
                            <a:pt x="2" y="53"/>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790" name="Line 415"/>
                    <p:cNvSpPr>
                      <a:spLocks noChangeShapeType="1"/>
                    </p:cNvSpPr>
                    <p:nvPr/>
                  </p:nvSpPr>
                  <p:spPr bwMode="auto">
                    <a:xfrm flipV="1">
                      <a:off x="5441" y="157"/>
                      <a:ext cx="36" cy="107"/>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756" name="Group 416"/>
                  <p:cNvGrpSpPr>
                    <a:grpSpLocks/>
                  </p:cNvGrpSpPr>
                  <p:nvPr/>
                </p:nvGrpSpPr>
                <p:grpSpPr bwMode="auto">
                  <a:xfrm>
                    <a:off x="5460" y="110"/>
                    <a:ext cx="41" cy="153"/>
                    <a:chOff x="5460" y="110"/>
                    <a:chExt cx="41" cy="153"/>
                  </a:xfrm>
                </p:grpSpPr>
                <p:sp>
                  <p:nvSpPr>
                    <p:cNvPr id="787" name="Freeform 417"/>
                    <p:cNvSpPr>
                      <a:spLocks/>
                    </p:cNvSpPr>
                    <p:nvPr/>
                  </p:nvSpPr>
                  <p:spPr bwMode="auto">
                    <a:xfrm>
                      <a:off x="5460" y="212"/>
                      <a:ext cx="21" cy="51"/>
                    </a:xfrm>
                    <a:custGeom>
                      <a:avLst/>
                      <a:gdLst>
                        <a:gd name="T0" fmla="*/ 10 w 21"/>
                        <a:gd name="T1" fmla="*/ 38 h 51"/>
                        <a:gd name="T2" fmla="*/ 14 w 21"/>
                        <a:gd name="T3" fmla="*/ 23 h 51"/>
                        <a:gd name="T4" fmla="*/ 20 w 21"/>
                        <a:gd name="T5" fmla="*/ 9 h 51"/>
                        <a:gd name="T6" fmla="*/ 18 w 21"/>
                        <a:gd name="T7" fmla="*/ 0 h 51"/>
                        <a:gd name="T8" fmla="*/ 9 w 21"/>
                        <a:gd name="T9" fmla="*/ 0 h 51"/>
                        <a:gd name="T10" fmla="*/ 5 w 21"/>
                        <a:gd name="T11" fmla="*/ 16 h 51"/>
                        <a:gd name="T12" fmla="*/ 1 w 21"/>
                        <a:gd name="T13" fmla="*/ 31 h 51"/>
                        <a:gd name="T14" fmla="*/ 0 w 21"/>
                        <a:gd name="T15" fmla="*/ 40 h 51"/>
                        <a:gd name="T16" fmla="*/ 1 w 21"/>
                        <a:gd name="T17" fmla="*/ 5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1"/>
                        <a:gd name="T29" fmla="*/ 21 w 2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1">
                          <a:moveTo>
                            <a:pt x="10" y="38"/>
                          </a:moveTo>
                          <a:lnTo>
                            <a:pt x="14" y="23"/>
                          </a:lnTo>
                          <a:lnTo>
                            <a:pt x="20" y="9"/>
                          </a:lnTo>
                          <a:lnTo>
                            <a:pt x="18" y="0"/>
                          </a:lnTo>
                          <a:lnTo>
                            <a:pt x="9" y="0"/>
                          </a:lnTo>
                          <a:lnTo>
                            <a:pt x="5" y="16"/>
                          </a:lnTo>
                          <a:lnTo>
                            <a:pt x="1" y="31"/>
                          </a:lnTo>
                          <a:lnTo>
                            <a:pt x="0" y="40"/>
                          </a:lnTo>
                          <a:lnTo>
                            <a:pt x="1" y="50"/>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788" name="Line 418"/>
                    <p:cNvSpPr>
                      <a:spLocks noChangeShapeType="1"/>
                    </p:cNvSpPr>
                    <p:nvPr/>
                  </p:nvSpPr>
                  <p:spPr bwMode="auto">
                    <a:xfrm flipV="1">
                      <a:off x="5466" y="110"/>
                      <a:ext cx="35" cy="117"/>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757" name="Group 419"/>
                  <p:cNvGrpSpPr>
                    <a:grpSpLocks/>
                  </p:cNvGrpSpPr>
                  <p:nvPr/>
                </p:nvGrpSpPr>
                <p:grpSpPr bwMode="auto">
                  <a:xfrm>
                    <a:off x="5478" y="84"/>
                    <a:ext cx="37" cy="146"/>
                    <a:chOff x="5478" y="84"/>
                    <a:chExt cx="37" cy="146"/>
                  </a:xfrm>
                </p:grpSpPr>
                <p:sp>
                  <p:nvSpPr>
                    <p:cNvPr id="785" name="Freeform 420"/>
                    <p:cNvSpPr>
                      <a:spLocks/>
                    </p:cNvSpPr>
                    <p:nvPr/>
                  </p:nvSpPr>
                  <p:spPr bwMode="auto">
                    <a:xfrm>
                      <a:off x="5478" y="177"/>
                      <a:ext cx="18" cy="53"/>
                    </a:xfrm>
                    <a:custGeom>
                      <a:avLst/>
                      <a:gdLst>
                        <a:gd name="T0" fmla="*/ 6 w 18"/>
                        <a:gd name="T1" fmla="*/ 38 h 53"/>
                        <a:gd name="T2" fmla="*/ 12 w 18"/>
                        <a:gd name="T3" fmla="*/ 24 h 53"/>
                        <a:gd name="T4" fmla="*/ 17 w 18"/>
                        <a:gd name="T5" fmla="*/ 9 h 53"/>
                        <a:gd name="T6" fmla="*/ 15 w 18"/>
                        <a:gd name="T7" fmla="*/ 0 h 53"/>
                        <a:gd name="T8" fmla="*/ 11 w 18"/>
                        <a:gd name="T9" fmla="*/ 4 h 53"/>
                        <a:gd name="T10" fmla="*/ 5 w 18"/>
                        <a:gd name="T11" fmla="*/ 11 h 53"/>
                        <a:gd name="T12" fmla="*/ 0 w 18"/>
                        <a:gd name="T13" fmla="*/ 25 h 53"/>
                        <a:gd name="T14" fmla="*/ 2 w 18"/>
                        <a:gd name="T15" fmla="*/ 34 h 53"/>
                        <a:gd name="T16" fmla="*/ 2 w 18"/>
                        <a:gd name="T17" fmla="*/ 43 h 53"/>
                        <a:gd name="T18" fmla="*/ 2 w 18"/>
                        <a:gd name="T19" fmla="*/ 52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53"/>
                        <a:gd name="T32" fmla="*/ 18 w 18"/>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53">
                          <a:moveTo>
                            <a:pt x="6" y="38"/>
                          </a:moveTo>
                          <a:lnTo>
                            <a:pt x="12" y="24"/>
                          </a:lnTo>
                          <a:lnTo>
                            <a:pt x="17" y="9"/>
                          </a:lnTo>
                          <a:lnTo>
                            <a:pt x="15" y="0"/>
                          </a:lnTo>
                          <a:lnTo>
                            <a:pt x="11" y="4"/>
                          </a:lnTo>
                          <a:lnTo>
                            <a:pt x="5" y="11"/>
                          </a:lnTo>
                          <a:lnTo>
                            <a:pt x="0" y="25"/>
                          </a:lnTo>
                          <a:lnTo>
                            <a:pt x="2" y="34"/>
                          </a:lnTo>
                          <a:lnTo>
                            <a:pt x="2" y="43"/>
                          </a:lnTo>
                          <a:lnTo>
                            <a:pt x="2" y="52"/>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786" name="Line 421"/>
                    <p:cNvSpPr>
                      <a:spLocks noChangeShapeType="1"/>
                    </p:cNvSpPr>
                    <p:nvPr/>
                  </p:nvSpPr>
                  <p:spPr bwMode="auto">
                    <a:xfrm flipV="1">
                      <a:off x="5480" y="84"/>
                      <a:ext cx="35" cy="108"/>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758" name="Group 422"/>
                  <p:cNvGrpSpPr>
                    <a:grpSpLocks/>
                  </p:cNvGrpSpPr>
                  <p:nvPr/>
                </p:nvGrpSpPr>
                <p:grpSpPr bwMode="auto">
                  <a:xfrm>
                    <a:off x="5499" y="48"/>
                    <a:ext cx="41" cy="151"/>
                    <a:chOff x="5499" y="48"/>
                    <a:chExt cx="41" cy="151"/>
                  </a:xfrm>
                </p:grpSpPr>
                <p:sp>
                  <p:nvSpPr>
                    <p:cNvPr id="783" name="Freeform 423"/>
                    <p:cNvSpPr>
                      <a:spLocks/>
                    </p:cNvSpPr>
                    <p:nvPr/>
                  </p:nvSpPr>
                  <p:spPr bwMode="auto">
                    <a:xfrm>
                      <a:off x="5499" y="146"/>
                      <a:ext cx="18" cy="53"/>
                    </a:xfrm>
                    <a:custGeom>
                      <a:avLst/>
                      <a:gdLst>
                        <a:gd name="T0" fmla="*/ 12 w 18"/>
                        <a:gd name="T1" fmla="*/ 41 h 53"/>
                        <a:gd name="T2" fmla="*/ 17 w 18"/>
                        <a:gd name="T3" fmla="*/ 27 h 53"/>
                        <a:gd name="T4" fmla="*/ 17 w 18"/>
                        <a:gd name="T5" fmla="*/ 17 h 53"/>
                        <a:gd name="T6" fmla="*/ 15 w 18"/>
                        <a:gd name="T7" fmla="*/ 9 h 53"/>
                        <a:gd name="T8" fmla="*/ 14 w 18"/>
                        <a:gd name="T9" fmla="*/ 0 h 53"/>
                        <a:gd name="T10" fmla="*/ 9 w 18"/>
                        <a:gd name="T11" fmla="*/ 4 h 53"/>
                        <a:gd name="T12" fmla="*/ 4 w 18"/>
                        <a:gd name="T13" fmla="*/ 19 h 53"/>
                        <a:gd name="T14" fmla="*/ 0 w 18"/>
                        <a:gd name="T15" fmla="*/ 34 h 53"/>
                        <a:gd name="T16" fmla="*/ 1 w 18"/>
                        <a:gd name="T17" fmla="*/ 43 h 53"/>
                        <a:gd name="T18" fmla="*/ 1 w 18"/>
                        <a:gd name="T19" fmla="*/ 52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53"/>
                        <a:gd name="T32" fmla="*/ 18 w 18"/>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53">
                          <a:moveTo>
                            <a:pt x="12" y="41"/>
                          </a:moveTo>
                          <a:lnTo>
                            <a:pt x="17" y="27"/>
                          </a:lnTo>
                          <a:lnTo>
                            <a:pt x="17" y="17"/>
                          </a:lnTo>
                          <a:lnTo>
                            <a:pt x="15" y="9"/>
                          </a:lnTo>
                          <a:lnTo>
                            <a:pt x="14" y="0"/>
                          </a:lnTo>
                          <a:lnTo>
                            <a:pt x="9" y="4"/>
                          </a:lnTo>
                          <a:lnTo>
                            <a:pt x="4" y="19"/>
                          </a:lnTo>
                          <a:lnTo>
                            <a:pt x="0" y="34"/>
                          </a:lnTo>
                          <a:lnTo>
                            <a:pt x="1" y="43"/>
                          </a:lnTo>
                          <a:lnTo>
                            <a:pt x="1" y="52"/>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784" name="Line 424"/>
                    <p:cNvSpPr>
                      <a:spLocks noChangeShapeType="1"/>
                    </p:cNvSpPr>
                    <p:nvPr/>
                  </p:nvSpPr>
                  <p:spPr bwMode="auto">
                    <a:xfrm flipV="1">
                      <a:off x="5500" y="48"/>
                      <a:ext cx="40" cy="112"/>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759" name="Group 425"/>
                  <p:cNvGrpSpPr>
                    <a:grpSpLocks/>
                  </p:cNvGrpSpPr>
                  <p:nvPr/>
                </p:nvGrpSpPr>
                <p:grpSpPr bwMode="auto">
                  <a:xfrm>
                    <a:off x="5480" y="97"/>
                    <a:ext cx="40" cy="152"/>
                    <a:chOff x="5480" y="97"/>
                    <a:chExt cx="40" cy="152"/>
                  </a:xfrm>
                </p:grpSpPr>
                <p:sp>
                  <p:nvSpPr>
                    <p:cNvPr id="781" name="Freeform 426"/>
                    <p:cNvSpPr>
                      <a:spLocks/>
                    </p:cNvSpPr>
                    <p:nvPr/>
                  </p:nvSpPr>
                  <p:spPr bwMode="auto">
                    <a:xfrm>
                      <a:off x="5480" y="194"/>
                      <a:ext cx="19" cy="55"/>
                    </a:xfrm>
                    <a:custGeom>
                      <a:avLst/>
                      <a:gdLst>
                        <a:gd name="T0" fmla="*/ 12 w 19"/>
                        <a:gd name="T1" fmla="*/ 42 h 55"/>
                        <a:gd name="T2" fmla="*/ 18 w 19"/>
                        <a:gd name="T3" fmla="*/ 27 h 55"/>
                        <a:gd name="T4" fmla="*/ 16 w 19"/>
                        <a:gd name="T5" fmla="*/ 19 h 55"/>
                        <a:gd name="T6" fmla="*/ 18 w 19"/>
                        <a:gd name="T7" fmla="*/ 10 h 55"/>
                        <a:gd name="T8" fmla="*/ 16 w 19"/>
                        <a:gd name="T9" fmla="*/ 0 h 55"/>
                        <a:gd name="T10" fmla="*/ 10 w 19"/>
                        <a:gd name="T11" fmla="*/ 6 h 55"/>
                        <a:gd name="T12" fmla="*/ 5 w 19"/>
                        <a:gd name="T13" fmla="*/ 21 h 55"/>
                        <a:gd name="T14" fmla="*/ 0 w 19"/>
                        <a:gd name="T15" fmla="*/ 35 h 55"/>
                        <a:gd name="T16" fmla="*/ 0 w 19"/>
                        <a:gd name="T17" fmla="*/ 45 h 55"/>
                        <a:gd name="T18" fmla="*/ 1 w 19"/>
                        <a:gd name="T19" fmla="*/ 54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55"/>
                        <a:gd name="T32" fmla="*/ 19 w 19"/>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55">
                          <a:moveTo>
                            <a:pt x="12" y="42"/>
                          </a:moveTo>
                          <a:lnTo>
                            <a:pt x="18" y="27"/>
                          </a:lnTo>
                          <a:lnTo>
                            <a:pt x="16" y="19"/>
                          </a:lnTo>
                          <a:lnTo>
                            <a:pt x="18" y="10"/>
                          </a:lnTo>
                          <a:lnTo>
                            <a:pt x="16" y="0"/>
                          </a:lnTo>
                          <a:lnTo>
                            <a:pt x="10" y="6"/>
                          </a:lnTo>
                          <a:lnTo>
                            <a:pt x="5" y="21"/>
                          </a:lnTo>
                          <a:lnTo>
                            <a:pt x="0" y="35"/>
                          </a:lnTo>
                          <a:lnTo>
                            <a:pt x="0" y="45"/>
                          </a:lnTo>
                          <a:lnTo>
                            <a:pt x="1" y="54"/>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782" name="Line 427"/>
                    <p:cNvSpPr>
                      <a:spLocks noChangeShapeType="1"/>
                    </p:cNvSpPr>
                    <p:nvPr/>
                  </p:nvSpPr>
                  <p:spPr bwMode="auto">
                    <a:xfrm flipV="1">
                      <a:off x="5481" y="97"/>
                      <a:ext cx="39" cy="114"/>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760" name="Group 428"/>
                  <p:cNvGrpSpPr>
                    <a:grpSpLocks/>
                  </p:cNvGrpSpPr>
                  <p:nvPr/>
                </p:nvGrpSpPr>
                <p:grpSpPr bwMode="auto">
                  <a:xfrm>
                    <a:off x="5374" y="317"/>
                    <a:ext cx="117" cy="144"/>
                    <a:chOff x="5374" y="317"/>
                    <a:chExt cx="117" cy="144"/>
                  </a:xfrm>
                </p:grpSpPr>
                <p:sp>
                  <p:nvSpPr>
                    <p:cNvPr id="779" name="Freeform 429"/>
                    <p:cNvSpPr>
                      <a:spLocks/>
                    </p:cNvSpPr>
                    <p:nvPr/>
                  </p:nvSpPr>
                  <p:spPr bwMode="auto">
                    <a:xfrm>
                      <a:off x="5374" y="405"/>
                      <a:ext cx="42" cy="56"/>
                    </a:xfrm>
                    <a:custGeom>
                      <a:avLst/>
                      <a:gdLst>
                        <a:gd name="T0" fmla="*/ 7 w 42"/>
                        <a:gd name="T1" fmla="*/ 34 h 56"/>
                        <a:gd name="T2" fmla="*/ 11 w 42"/>
                        <a:gd name="T3" fmla="*/ 28 h 56"/>
                        <a:gd name="T4" fmla="*/ 18 w 42"/>
                        <a:gd name="T5" fmla="*/ 22 h 56"/>
                        <a:gd name="T6" fmla="*/ 22 w 42"/>
                        <a:gd name="T7" fmla="*/ 17 h 56"/>
                        <a:gd name="T8" fmla="*/ 26 w 42"/>
                        <a:gd name="T9" fmla="*/ 11 h 56"/>
                        <a:gd name="T10" fmla="*/ 32 w 42"/>
                        <a:gd name="T11" fmla="*/ 6 h 56"/>
                        <a:gd name="T12" fmla="*/ 37 w 42"/>
                        <a:gd name="T13" fmla="*/ 0 h 56"/>
                        <a:gd name="T14" fmla="*/ 38 w 42"/>
                        <a:gd name="T15" fmla="*/ 10 h 56"/>
                        <a:gd name="T16" fmla="*/ 41 w 42"/>
                        <a:gd name="T17" fmla="*/ 20 h 56"/>
                        <a:gd name="T18" fmla="*/ 35 w 42"/>
                        <a:gd name="T19" fmla="*/ 26 h 56"/>
                        <a:gd name="T20" fmla="*/ 25 w 42"/>
                        <a:gd name="T21" fmla="*/ 37 h 56"/>
                        <a:gd name="T22" fmla="*/ 15 w 42"/>
                        <a:gd name="T23" fmla="*/ 48 h 56"/>
                        <a:gd name="T24" fmla="*/ 0 w 42"/>
                        <a:gd name="T25" fmla="*/ 55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56"/>
                        <a:gd name="T41" fmla="*/ 42 w 42"/>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56">
                          <a:moveTo>
                            <a:pt x="7" y="34"/>
                          </a:moveTo>
                          <a:lnTo>
                            <a:pt x="11" y="28"/>
                          </a:lnTo>
                          <a:lnTo>
                            <a:pt x="18" y="22"/>
                          </a:lnTo>
                          <a:lnTo>
                            <a:pt x="22" y="17"/>
                          </a:lnTo>
                          <a:lnTo>
                            <a:pt x="26" y="11"/>
                          </a:lnTo>
                          <a:lnTo>
                            <a:pt x="32" y="6"/>
                          </a:lnTo>
                          <a:lnTo>
                            <a:pt x="37" y="0"/>
                          </a:lnTo>
                          <a:lnTo>
                            <a:pt x="38" y="10"/>
                          </a:lnTo>
                          <a:lnTo>
                            <a:pt x="41" y="20"/>
                          </a:lnTo>
                          <a:lnTo>
                            <a:pt x="35" y="26"/>
                          </a:lnTo>
                          <a:lnTo>
                            <a:pt x="25" y="37"/>
                          </a:lnTo>
                          <a:lnTo>
                            <a:pt x="15" y="48"/>
                          </a:lnTo>
                          <a:lnTo>
                            <a:pt x="0" y="55"/>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780" name="Line 430"/>
                    <p:cNvSpPr>
                      <a:spLocks noChangeShapeType="1"/>
                    </p:cNvSpPr>
                    <p:nvPr/>
                  </p:nvSpPr>
                  <p:spPr bwMode="auto">
                    <a:xfrm flipV="1">
                      <a:off x="5407" y="317"/>
                      <a:ext cx="84" cy="114"/>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761" name="Group 431"/>
                  <p:cNvGrpSpPr>
                    <a:grpSpLocks/>
                  </p:cNvGrpSpPr>
                  <p:nvPr/>
                </p:nvGrpSpPr>
                <p:grpSpPr bwMode="auto">
                  <a:xfrm>
                    <a:off x="5403" y="266"/>
                    <a:ext cx="118" cy="143"/>
                    <a:chOff x="5403" y="266"/>
                    <a:chExt cx="118" cy="143"/>
                  </a:xfrm>
                </p:grpSpPr>
                <p:sp>
                  <p:nvSpPr>
                    <p:cNvPr id="777" name="Freeform 432"/>
                    <p:cNvSpPr>
                      <a:spLocks/>
                    </p:cNvSpPr>
                    <p:nvPr/>
                  </p:nvSpPr>
                  <p:spPr bwMode="auto">
                    <a:xfrm>
                      <a:off x="5403" y="359"/>
                      <a:ext cx="49" cy="50"/>
                    </a:xfrm>
                    <a:custGeom>
                      <a:avLst/>
                      <a:gdLst>
                        <a:gd name="T0" fmla="*/ 8 w 49"/>
                        <a:gd name="T1" fmla="*/ 27 h 50"/>
                        <a:gd name="T2" fmla="*/ 14 w 49"/>
                        <a:gd name="T3" fmla="*/ 23 h 50"/>
                        <a:gd name="T4" fmla="*/ 18 w 49"/>
                        <a:gd name="T5" fmla="*/ 16 h 50"/>
                        <a:gd name="T6" fmla="*/ 22 w 49"/>
                        <a:gd name="T7" fmla="*/ 12 h 50"/>
                        <a:gd name="T8" fmla="*/ 28 w 49"/>
                        <a:gd name="T9" fmla="*/ 6 h 50"/>
                        <a:gd name="T10" fmla="*/ 44 w 49"/>
                        <a:gd name="T11" fmla="*/ 0 h 50"/>
                        <a:gd name="T12" fmla="*/ 41 w 49"/>
                        <a:gd name="T13" fmla="*/ 5 h 50"/>
                        <a:gd name="T14" fmla="*/ 48 w 49"/>
                        <a:gd name="T15" fmla="*/ 9 h 50"/>
                        <a:gd name="T16" fmla="*/ 37 w 49"/>
                        <a:gd name="T17" fmla="*/ 21 h 50"/>
                        <a:gd name="T18" fmla="*/ 27 w 49"/>
                        <a:gd name="T19" fmla="*/ 32 h 50"/>
                        <a:gd name="T20" fmla="*/ 17 w 49"/>
                        <a:gd name="T21" fmla="*/ 42 h 50"/>
                        <a:gd name="T22" fmla="*/ 0 w 49"/>
                        <a:gd name="T23" fmla="*/ 49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50"/>
                        <a:gd name="T38" fmla="*/ 49 w 49"/>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50">
                          <a:moveTo>
                            <a:pt x="8" y="27"/>
                          </a:moveTo>
                          <a:lnTo>
                            <a:pt x="14" y="23"/>
                          </a:lnTo>
                          <a:lnTo>
                            <a:pt x="18" y="16"/>
                          </a:lnTo>
                          <a:lnTo>
                            <a:pt x="22" y="12"/>
                          </a:lnTo>
                          <a:lnTo>
                            <a:pt x="28" y="6"/>
                          </a:lnTo>
                          <a:lnTo>
                            <a:pt x="44" y="0"/>
                          </a:lnTo>
                          <a:lnTo>
                            <a:pt x="41" y="5"/>
                          </a:lnTo>
                          <a:lnTo>
                            <a:pt x="48" y="9"/>
                          </a:lnTo>
                          <a:lnTo>
                            <a:pt x="37" y="21"/>
                          </a:lnTo>
                          <a:lnTo>
                            <a:pt x="27" y="32"/>
                          </a:lnTo>
                          <a:lnTo>
                            <a:pt x="17" y="42"/>
                          </a:lnTo>
                          <a:lnTo>
                            <a:pt x="0" y="49"/>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778" name="Line 433"/>
                    <p:cNvSpPr>
                      <a:spLocks noChangeShapeType="1"/>
                    </p:cNvSpPr>
                    <p:nvPr/>
                  </p:nvSpPr>
                  <p:spPr bwMode="auto">
                    <a:xfrm flipV="1">
                      <a:off x="5437" y="266"/>
                      <a:ext cx="84" cy="111"/>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762" name="Group 434"/>
                  <p:cNvGrpSpPr>
                    <a:grpSpLocks/>
                  </p:cNvGrpSpPr>
                  <p:nvPr/>
                </p:nvGrpSpPr>
                <p:grpSpPr bwMode="auto">
                  <a:xfrm>
                    <a:off x="5427" y="229"/>
                    <a:ext cx="118" cy="133"/>
                    <a:chOff x="5427" y="229"/>
                    <a:chExt cx="118" cy="133"/>
                  </a:xfrm>
                </p:grpSpPr>
                <p:sp>
                  <p:nvSpPr>
                    <p:cNvPr id="775" name="Freeform 435"/>
                    <p:cNvSpPr>
                      <a:spLocks/>
                    </p:cNvSpPr>
                    <p:nvPr/>
                  </p:nvSpPr>
                  <p:spPr bwMode="auto">
                    <a:xfrm>
                      <a:off x="5427" y="318"/>
                      <a:ext cx="48" cy="44"/>
                    </a:xfrm>
                    <a:custGeom>
                      <a:avLst/>
                      <a:gdLst>
                        <a:gd name="T0" fmla="*/ 2 w 48"/>
                        <a:gd name="T1" fmla="*/ 28 h 44"/>
                        <a:gd name="T2" fmla="*/ 7 w 48"/>
                        <a:gd name="T3" fmla="*/ 21 h 44"/>
                        <a:gd name="T4" fmla="*/ 13 w 48"/>
                        <a:gd name="T5" fmla="*/ 16 h 44"/>
                        <a:gd name="T6" fmla="*/ 34 w 48"/>
                        <a:gd name="T7" fmla="*/ 4 h 44"/>
                        <a:gd name="T8" fmla="*/ 39 w 48"/>
                        <a:gd name="T9" fmla="*/ 0 h 44"/>
                        <a:gd name="T10" fmla="*/ 34 w 48"/>
                        <a:gd name="T11" fmla="*/ 4 h 44"/>
                        <a:gd name="T12" fmla="*/ 39 w 48"/>
                        <a:gd name="T13" fmla="*/ 0 h 44"/>
                        <a:gd name="T14" fmla="*/ 47 w 48"/>
                        <a:gd name="T15" fmla="*/ 4 h 44"/>
                        <a:gd name="T16" fmla="*/ 36 w 48"/>
                        <a:gd name="T17" fmla="*/ 14 h 44"/>
                        <a:gd name="T18" fmla="*/ 26 w 48"/>
                        <a:gd name="T19" fmla="*/ 26 h 44"/>
                        <a:gd name="T20" fmla="*/ 16 w 48"/>
                        <a:gd name="T21" fmla="*/ 37 h 44"/>
                        <a:gd name="T22" fmla="*/ 0 w 48"/>
                        <a:gd name="T23" fmla="*/ 43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44"/>
                        <a:gd name="T38" fmla="*/ 48 w 48"/>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44">
                          <a:moveTo>
                            <a:pt x="2" y="28"/>
                          </a:moveTo>
                          <a:lnTo>
                            <a:pt x="7" y="21"/>
                          </a:lnTo>
                          <a:lnTo>
                            <a:pt x="13" y="16"/>
                          </a:lnTo>
                          <a:lnTo>
                            <a:pt x="34" y="4"/>
                          </a:lnTo>
                          <a:lnTo>
                            <a:pt x="39" y="0"/>
                          </a:lnTo>
                          <a:lnTo>
                            <a:pt x="34" y="4"/>
                          </a:lnTo>
                          <a:lnTo>
                            <a:pt x="39" y="0"/>
                          </a:lnTo>
                          <a:lnTo>
                            <a:pt x="47" y="4"/>
                          </a:lnTo>
                          <a:lnTo>
                            <a:pt x="36" y="14"/>
                          </a:lnTo>
                          <a:lnTo>
                            <a:pt x="26" y="26"/>
                          </a:lnTo>
                          <a:lnTo>
                            <a:pt x="16" y="37"/>
                          </a:lnTo>
                          <a:lnTo>
                            <a:pt x="0" y="43"/>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776" name="Line 436"/>
                    <p:cNvSpPr>
                      <a:spLocks noChangeShapeType="1"/>
                    </p:cNvSpPr>
                    <p:nvPr/>
                  </p:nvSpPr>
                  <p:spPr bwMode="auto">
                    <a:xfrm flipV="1">
                      <a:off x="5461" y="229"/>
                      <a:ext cx="84" cy="104"/>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763" name="Group 437"/>
                  <p:cNvGrpSpPr>
                    <a:grpSpLocks/>
                  </p:cNvGrpSpPr>
                  <p:nvPr/>
                </p:nvGrpSpPr>
                <p:grpSpPr bwMode="auto">
                  <a:xfrm>
                    <a:off x="5451" y="183"/>
                    <a:ext cx="117" cy="145"/>
                    <a:chOff x="5451" y="183"/>
                    <a:chExt cx="117" cy="145"/>
                  </a:xfrm>
                </p:grpSpPr>
                <p:sp>
                  <p:nvSpPr>
                    <p:cNvPr id="773" name="Freeform 438"/>
                    <p:cNvSpPr>
                      <a:spLocks/>
                    </p:cNvSpPr>
                    <p:nvPr/>
                  </p:nvSpPr>
                  <p:spPr bwMode="auto">
                    <a:xfrm>
                      <a:off x="5451" y="271"/>
                      <a:ext cx="41" cy="57"/>
                    </a:xfrm>
                    <a:custGeom>
                      <a:avLst/>
                      <a:gdLst>
                        <a:gd name="T0" fmla="*/ 7 w 41"/>
                        <a:gd name="T1" fmla="*/ 34 h 57"/>
                        <a:gd name="T2" fmla="*/ 11 w 41"/>
                        <a:gd name="T3" fmla="*/ 29 h 57"/>
                        <a:gd name="T4" fmla="*/ 17 w 41"/>
                        <a:gd name="T5" fmla="*/ 23 h 57"/>
                        <a:gd name="T6" fmla="*/ 21 w 41"/>
                        <a:gd name="T7" fmla="*/ 18 h 57"/>
                        <a:gd name="T8" fmla="*/ 28 w 41"/>
                        <a:gd name="T9" fmla="*/ 12 h 57"/>
                        <a:gd name="T10" fmla="*/ 32 w 41"/>
                        <a:gd name="T11" fmla="*/ 6 h 57"/>
                        <a:gd name="T12" fmla="*/ 36 w 41"/>
                        <a:gd name="T13" fmla="*/ 0 h 57"/>
                        <a:gd name="T14" fmla="*/ 38 w 41"/>
                        <a:gd name="T15" fmla="*/ 10 h 57"/>
                        <a:gd name="T16" fmla="*/ 40 w 41"/>
                        <a:gd name="T17" fmla="*/ 20 h 57"/>
                        <a:gd name="T18" fmla="*/ 35 w 41"/>
                        <a:gd name="T19" fmla="*/ 26 h 57"/>
                        <a:gd name="T20" fmla="*/ 24 w 41"/>
                        <a:gd name="T21" fmla="*/ 37 h 57"/>
                        <a:gd name="T22" fmla="*/ 16 w 41"/>
                        <a:gd name="T23" fmla="*/ 49 h 57"/>
                        <a:gd name="T24" fmla="*/ 0 w 41"/>
                        <a:gd name="T25" fmla="*/ 5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57"/>
                        <a:gd name="T41" fmla="*/ 41 w 4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57">
                          <a:moveTo>
                            <a:pt x="7" y="34"/>
                          </a:moveTo>
                          <a:lnTo>
                            <a:pt x="11" y="29"/>
                          </a:lnTo>
                          <a:lnTo>
                            <a:pt x="17" y="23"/>
                          </a:lnTo>
                          <a:lnTo>
                            <a:pt x="21" y="18"/>
                          </a:lnTo>
                          <a:lnTo>
                            <a:pt x="28" y="12"/>
                          </a:lnTo>
                          <a:lnTo>
                            <a:pt x="32" y="6"/>
                          </a:lnTo>
                          <a:lnTo>
                            <a:pt x="36" y="0"/>
                          </a:lnTo>
                          <a:lnTo>
                            <a:pt x="38" y="10"/>
                          </a:lnTo>
                          <a:lnTo>
                            <a:pt x="40" y="20"/>
                          </a:lnTo>
                          <a:lnTo>
                            <a:pt x="35" y="26"/>
                          </a:lnTo>
                          <a:lnTo>
                            <a:pt x="24" y="37"/>
                          </a:lnTo>
                          <a:lnTo>
                            <a:pt x="16" y="49"/>
                          </a:lnTo>
                          <a:lnTo>
                            <a:pt x="0" y="56"/>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774" name="Line 439"/>
                    <p:cNvSpPr>
                      <a:spLocks noChangeShapeType="1"/>
                    </p:cNvSpPr>
                    <p:nvPr/>
                  </p:nvSpPr>
                  <p:spPr bwMode="auto">
                    <a:xfrm flipV="1">
                      <a:off x="5485" y="183"/>
                      <a:ext cx="83" cy="113"/>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764" name="Group 440"/>
                  <p:cNvGrpSpPr>
                    <a:grpSpLocks/>
                  </p:cNvGrpSpPr>
                  <p:nvPr/>
                </p:nvGrpSpPr>
                <p:grpSpPr bwMode="auto">
                  <a:xfrm>
                    <a:off x="5468" y="142"/>
                    <a:ext cx="119" cy="145"/>
                    <a:chOff x="5468" y="142"/>
                    <a:chExt cx="119" cy="145"/>
                  </a:xfrm>
                </p:grpSpPr>
                <p:sp>
                  <p:nvSpPr>
                    <p:cNvPr id="771" name="Freeform 441"/>
                    <p:cNvSpPr>
                      <a:spLocks/>
                    </p:cNvSpPr>
                    <p:nvPr/>
                  </p:nvSpPr>
                  <p:spPr bwMode="auto">
                    <a:xfrm>
                      <a:off x="5468" y="236"/>
                      <a:ext cx="41" cy="51"/>
                    </a:xfrm>
                    <a:custGeom>
                      <a:avLst/>
                      <a:gdLst>
                        <a:gd name="T0" fmla="*/ 8 w 41"/>
                        <a:gd name="T1" fmla="*/ 27 h 51"/>
                        <a:gd name="T2" fmla="*/ 12 w 41"/>
                        <a:gd name="T3" fmla="*/ 22 h 51"/>
                        <a:gd name="T4" fmla="*/ 18 w 41"/>
                        <a:gd name="T5" fmla="*/ 16 h 51"/>
                        <a:gd name="T6" fmla="*/ 23 w 41"/>
                        <a:gd name="T7" fmla="*/ 11 h 51"/>
                        <a:gd name="T8" fmla="*/ 29 w 41"/>
                        <a:gd name="T9" fmla="*/ 5 h 51"/>
                        <a:gd name="T10" fmla="*/ 33 w 41"/>
                        <a:gd name="T11" fmla="*/ 0 h 51"/>
                        <a:gd name="T12" fmla="*/ 40 w 41"/>
                        <a:gd name="T13" fmla="*/ 3 h 51"/>
                        <a:gd name="T14" fmla="*/ 36 w 41"/>
                        <a:gd name="T15" fmla="*/ 19 h 51"/>
                        <a:gd name="T16" fmla="*/ 27 w 41"/>
                        <a:gd name="T17" fmla="*/ 32 h 51"/>
                        <a:gd name="T18" fmla="*/ 5 w 41"/>
                        <a:gd name="T19" fmla="*/ 43 h 51"/>
                        <a:gd name="T20" fmla="*/ 0 w 41"/>
                        <a:gd name="T21" fmla="*/ 5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51"/>
                        <a:gd name="T35" fmla="*/ 41 w 41"/>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51">
                          <a:moveTo>
                            <a:pt x="8" y="27"/>
                          </a:moveTo>
                          <a:lnTo>
                            <a:pt x="12" y="22"/>
                          </a:lnTo>
                          <a:lnTo>
                            <a:pt x="18" y="16"/>
                          </a:lnTo>
                          <a:lnTo>
                            <a:pt x="23" y="11"/>
                          </a:lnTo>
                          <a:lnTo>
                            <a:pt x="29" y="5"/>
                          </a:lnTo>
                          <a:lnTo>
                            <a:pt x="33" y="0"/>
                          </a:lnTo>
                          <a:lnTo>
                            <a:pt x="40" y="3"/>
                          </a:lnTo>
                          <a:lnTo>
                            <a:pt x="36" y="19"/>
                          </a:lnTo>
                          <a:lnTo>
                            <a:pt x="27" y="32"/>
                          </a:lnTo>
                          <a:lnTo>
                            <a:pt x="5" y="43"/>
                          </a:lnTo>
                          <a:lnTo>
                            <a:pt x="0" y="50"/>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772" name="Line 442"/>
                    <p:cNvSpPr>
                      <a:spLocks noChangeShapeType="1"/>
                    </p:cNvSpPr>
                    <p:nvPr/>
                  </p:nvSpPr>
                  <p:spPr bwMode="auto">
                    <a:xfrm flipV="1">
                      <a:off x="5504" y="142"/>
                      <a:ext cx="83" cy="113"/>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765" name="Group 443"/>
                  <p:cNvGrpSpPr>
                    <a:grpSpLocks/>
                  </p:cNvGrpSpPr>
                  <p:nvPr/>
                </p:nvGrpSpPr>
                <p:grpSpPr bwMode="auto">
                  <a:xfrm>
                    <a:off x="5499" y="100"/>
                    <a:ext cx="118" cy="133"/>
                    <a:chOff x="5499" y="100"/>
                    <a:chExt cx="118" cy="133"/>
                  </a:xfrm>
                </p:grpSpPr>
                <p:sp>
                  <p:nvSpPr>
                    <p:cNvPr id="769" name="Freeform 444"/>
                    <p:cNvSpPr>
                      <a:spLocks/>
                    </p:cNvSpPr>
                    <p:nvPr/>
                  </p:nvSpPr>
                  <p:spPr bwMode="auto">
                    <a:xfrm>
                      <a:off x="5499" y="188"/>
                      <a:ext cx="43" cy="45"/>
                    </a:xfrm>
                    <a:custGeom>
                      <a:avLst/>
                      <a:gdLst>
                        <a:gd name="T0" fmla="*/ 2 w 43"/>
                        <a:gd name="T1" fmla="*/ 28 h 45"/>
                        <a:gd name="T2" fmla="*/ 8 w 43"/>
                        <a:gd name="T3" fmla="*/ 22 h 45"/>
                        <a:gd name="T4" fmla="*/ 12 w 43"/>
                        <a:gd name="T5" fmla="*/ 16 h 45"/>
                        <a:gd name="T6" fmla="*/ 29 w 43"/>
                        <a:gd name="T7" fmla="*/ 11 h 45"/>
                        <a:gd name="T8" fmla="*/ 34 w 43"/>
                        <a:gd name="T9" fmla="*/ 4 h 45"/>
                        <a:gd name="T10" fmla="*/ 39 w 43"/>
                        <a:gd name="T11" fmla="*/ 0 h 45"/>
                        <a:gd name="T12" fmla="*/ 42 w 43"/>
                        <a:gd name="T13" fmla="*/ 9 h 45"/>
                        <a:gd name="T14" fmla="*/ 36 w 43"/>
                        <a:gd name="T15" fmla="*/ 14 h 45"/>
                        <a:gd name="T16" fmla="*/ 21 w 43"/>
                        <a:gd name="T17" fmla="*/ 31 h 45"/>
                        <a:gd name="T18" fmla="*/ 17 w 43"/>
                        <a:gd name="T19" fmla="*/ 37 h 45"/>
                        <a:gd name="T20" fmla="*/ 0 w 43"/>
                        <a:gd name="T21" fmla="*/ 44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45"/>
                        <a:gd name="T35" fmla="*/ 43 w 43"/>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45">
                          <a:moveTo>
                            <a:pt x="2" y="28"/>
                          </a:moveTo>
                          <a:lnTo>
                            <a:pt x="8" y="22"/>
                          </a:lnTo>
                          <a:lnTo>
                            <a:pt x="12" y="16"/>
                          </a:lnTo>
                          <a:lnTo>
                            <a:pt x="29" y="11"/>
                          </a:lnTo>
                          <a:lnTo>
                            <a:pt x="34" y="4"/>
                          </a:lnTo>
                          <a:lnTo>
                            <a:pt x="39" y="0"/>
                          </a:lnTo>
                          <a:lnTo>
                            <a:pt x="42" y="9"/>
                          </a:lnTo>
                          <a:lnTo>
                            <a:pt x="36" y="14"/>
                          </a:lnTo>
                          <a:lnTo>
                            <a:pt x="21" y="31"/>
                          </a:lnTo>
                          <a:lnTo>
                            <a:pt x="17" y="37"/>
                          </a:lnTo>
                          <a:lnTo>
                            <a:pt x="0" y="44"/>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770" name="Line 445"/>
                    <p:cNvSpPr>
                      <a:spLocks noChangeShapeType="1"/>
                    </p:cNvSpPr>
                    <p:nvPr/>
                  </p:nvSpPr>
                  <p:spPr bwMode="auto">
                    <a:xfrm flipV="1">
                      <a:off x="5531" y="100"/>
                      <a:ext cx="86" cy="102"/>
                    </a:xfrm>
                    <a:prstGeom prst="line">
                      <a:avLst/>
                    </a:prstGeom>
                    <a:noFill/>
                    <a:ln w="12700">
                      <a:solidFill>
                        <a:srgbClr val="996633"/>
                      </a:solidFill>
                      <a:round/>
                      <a:headEnd type="none" w="sm" len="sm"/>
                      <a:tailEnd type="none" w="sm" len="sm"/>
                    </a:ln>
                  </p:spPr>
                  <p:txBody>
                    <a:bodyPr wrap="none" anchor="ctr"/>
                    <a:lstStyle/>
                    <a:p>
                      <a:endParaRPr lang="es-AR"/>
                    </a:p>
                  </p:txBody>
                </p:sp>
              </p:grpSp>
              <p:grpSp>
                <p:nvGrpSpPr>
                  <p:cNvPr id="766" name="Group 446"/>
                  <p:cNvGrpSpPr>
                    <a:grpSpLocks/>
                  </p:cNvGrpSpPr>
                  <p:nvPr/>
                </p:nvGrpSpPr>
                <p:grpSpPr bwMode="auto">
                  <a:xfrm>
                    <a:off x="5513" y="81"/>
                    <a:ext cx="113" cy="136"/>
                    <a:chOff x="5513" y="81"/>
                    <a:chExt cx="113" cy="136"/>
                  </a:xfrm>
                </p:grpSpPr>
                <p:sp>
                  <p:nvSpPr>
                    <p:cNvPr id="767" name="Freeform 447"/>
                    <p:cNvSpPr>
                      <a:spLocks/>
                    </p:cNvSpPr>
                    <p:nvPr/>
                  </p:nvSpPr>
                  <p:spPr bwMode="auto">
                    <a:xfrm>
                      <a:off x="5513" y="168"/>
                      <a:ext cx="42" cy="49"/>
                    </a:xfrm>
                    <a:custGeom>
                      <a:avLst/>
                      <a:gdLst>
                        <a:gd name="T0" fmla="*/ 3 w 42"/>
                        <a:gd name="T1" fmla="*/ 33 h 49"/>
                        <a:gd name="T2" fmla="*/ 7 w 42"/>
                        <a:gd name="T3" fmla="*/ 27 h 49"/>
                        <a:gd name="T4" fmla="*/ 12 w 42"/>
                        <a:gd name="T5" fmla="*/ 22 h 49"/>
                        <a:gd name="T6" fmla="*/ 22 w 42"/>
                        <a:gd name="T7" fmla="*/ 12 h 49"/>
                        <a:gd name="T8" fmla="*/ 28 w 42"/>
                        <a:gd name="T9" fmla="*/ 6 h 49"/>
                        <a:gd name="T10" fmla="*/ 32 w 42"/>
                        <a:gd name="T11" fmla="*/ 0 h 49"/>
                        <a:gd name="T12" fmla="*/ 39 w 42"/>
                        <a:gd name="T13" fmla="*/ 4 h 49"/>
                        <a:gd name="T14" fmla="*/ 41 w 42"/>
                        <a:gd name="T15" fmla="*/ 14 h 49"/>
                        <a:gd name="T16" fmla="*/ 35 w 42"/>
                        <a:gd name="T17" fmla="*/ 20 h 49"/>
                        <a:gd name="T18" fmla="*/ 25 w 42"/>
                        <a:gd name="T19" fmla="*/ 31 h 49"/>
                        <a:gd name="T20" fmla="*/ 16 w 42"/>
                        <a:gd name="T21" fmla="*/ 41 h 49"/>
                        <a:gd name="T22" fmla="*/ 0 w 42"/>
                        <a:gd name="T23" fmla="*/ 48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49"/>
                        <a:gd name="T38" fmla="*/ 42 w 42"/>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49">
                          <a:moveTo>
                            <a:pt x="3" y="33"/>
                          </a:moveTo>
                          <a:lnTo>
                            <a:pt x="7" y="27"/>
                          </a:lnTo>
                          <a:lnTo>
                            <a:pt x="12" y="22"/>
                          </a:lnTo>
                          <a:lnTo>
                            <a:pt x="22" y="12"/>
                          </a:lnTo>
                          <a:lnTo>
                            <a:pt x="28" y="6"/>
                          </a:lnTo>
                          <a:lnTo>
                            <a:pt x="32" y="0"/>
                          </a:lnTo>
                          <a:lnTo>
                            <a:pt x="39" y="4"/>
                          </a:lnTo>
                          <a:lnTo>
                            <a:pt x="41" y="14"/>
                          </a:lnTo>
                          <a:lnTo>
                            <a:pt x="35" y="20"/>
                          </a:lnTo>
                          <a:lnTo>
                            <a:pt x="25" y="31"/>
                          </a:lnTo>
                          <a:lnTo>
                            <a:pt x="16" y="41"/>
                          </a:lnTo>
                          <a:lnTo>
                            <a:pt x="0" y="48"/>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768" name="Line 448"/>
                    <p:cNvSpPr>
                      <a:spLocks noChangeShapeType="1"/>
                    </p:cNvSpPr>
                    <p:nvPr/>
                  </p:nvSpPr>
                  <p:spPr bwMode="auto">
                    <a:xfrm flipV="1">
                      <a:off x="5548" y="81"/>
                      <a:ext cx="78" cy="104"/>
                    </a:xfrm>
                    <a:prstGeom prst="line">
                      <a:avLst/>
                    </a:prstGeom>
                    <a:noFill/>
                    <a:ln w="12700">
                      <a:solidFill>
                        <a:srgbClr val="996633"/>
                      </a:solidFill>
                      <a:round/>
                      <a:headEnd type="none" w="sm" len="sm"/>
                      <a:tailEnd type="none" w="sm" len="sm"/>
                    </a:ln>
                  </p:spPr>
                  <p:txBody>
                    <a:bodyPr wrap="none" anchor="ctr"/>
                    <a:lstStyle/>
                    <a:p>
                      <a:endParaRPr lang="es-AR"/>
                    </a:p>
                  </p:txBody>
                </p:sp>
              </p:grpSp>
            </p:grpSp>
            <p:grpSp>
              <p:nvGrpSpPr>
                <p:cNvPr id="747" name="Group 449"/>
                <p:cNvGrpSpPr>
                  <a:grpSpLocks/>
                </p:cNvGrpSpPr>
                <p:nvPr/>
              </p:nvGrpSpPr>
              <p:grpSpPr bwMode="auto">
                <a:xfrm>
                  <a:off x="5505" y="31"/>
                  <a:ext cx="76" cy="171"/>
                  <a:chOff x="5505" y="31"/>
                  <a:chExt cx="76" cy="171"/>
                </a:xfrm>
              </p:grpSpPr>
              <p:sp>
                <p:nvSpPr>
                  <p:cNvPr id="748" name="Freeform 450"/>
                  <p:cNvSpPr>
                    <a:spLocks/>
                  </p:cNvSpPr>
                  <p:nvPr/>
                </p:nvSpPr>
                <p:spPr bwMode="auto">
                  <a:xfrm>
                    <a:off x="5505" y="125"/>
                    <a:ext cx="50" cy="77"/>
                  </a:xfrm>
                  <a:custGeom>
                    <a:avLst/>
                    <a:gdLst>
                      <a:gd name="T0" fmla="*/ 15 w 50"/>
                      <a:gd name="T1" fmla="*/ 51 h 77"/>
                      <a:gd name="T2" fmla="*/ 20 w 50"/>
                      <a:gd name="T3" fmla="*/ 45 h 77"/>
                      <a:gd name="T4" fmla="*/ 28 w 50"/>
                      <a:gd name="T5" fmla="*/ 25 h 77"/>
                      <a:gd name="T6" fmla="*/ 33 w 50"/>
                      <a:gd name="T7" fmla="*/ 20 h 77"/>
                      <a:gd name="T8" fmla="*/ 38 w 50"/>
                      <a:gd name="T9" fmla="*/ 5 h 77"/>
                      <a:gd name="T10" fmla="*/ 43 w 50"/>
                      <a:gd name="T11" fmla="*/ 0 h 77"/>
                      <a:gd name="T12" fmla="*/ 38 w 50"/>
                      <a:gd name="T13" fmla="*/ 5 h 77"/>
                      <a:gd name="T14" fmla="*/ 49 w 50"/>
                      <a:gd name="T15" fmla="*/ 2 h 77"/>
                      <a:gd name="T16" fmla="*/ 44 w 50"/>
                      <a:gd name="T17" fmla="*/ 9 h 77"/>
                      <a:gd name="T18" fmla="*/ 39 w 50"/>
                      <a:gd name="T19" fmla="*/ 14 h 77"/>
                      <a:gd name="T20" fmla="*/ 30 w 50"/>
                      <a:gd name="T21" fmla="*/ 35 h 77"/>
                      <a:gd name="T22" fmla="*/ 20 w 50"/>
                      <a:gd name="T23" fmla="*/ 45 h 77"/>
                      <a:gd name="T24" fmla="*/ 5 w 50"/>
                      <a:gd name="T25" fmla="*/ 70 h 77"/>
                      <a:gd name="T26" fmla="*/ 0 w 50"/>
                      <a:gd name="T27" fmla="*/ 76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77"/>
                      <a:gd name="T44" fmla="*/ 50 w 50"/>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77">
                        <a:moveTo>
                          <a:pt x="15" y="51"/>
                        </a:moveTo>
                        <a:lnTo>
                          <a:pt x="20" y="45"/>
                        </a:lnTo>
                        <a:lnTo>
                          <a:pt x="28" y="25"/>
                        </a:lnTo>
                        <a:lnTo>
                          <a:pt x="33" y="20"/>
                        </a:lnTo>
                        <a:lnTo>
                          <a:pt x="38" y="5"/>
                        </a:lnTo>
                        <a:lnTo>
                          <a:pt x="43" y="0"/>
                        </a:lnTo>
                        <a:lnTo>
                          <a:pt x="38" y="5"/>
                        </a:lnTo>
                        <a:lnTo>
                          <a:pt x="49" y="2"/>
                        </a:lnTo>
                        <a:lnTo>
                          <a:pt x="44" y="9"/>
                        </a:lnTo>
                        <a:lnTo>
                          <a:pt x="39" y="14"/>
                        </a:lnTo>
                        <a:lnTo>
                          <a:pt x="30" y="35"/>
                        </a:lnTo>
                        <a:lnTo>
                          <a:pt x="20" y="45"/>
                        </a:lnTo>
                        <a:lnTo>
                          <a:pt x="5" y="70"/>
                        </a:lnTo>
                        <a:lnTo>
                          <a:pt x="0" y="76"/>
                        </a:lnTo>
                      </a:path>
                    </a:pathLst>
                  </a:custGeom>
                  <a:solidFill>
                    <a:srgbClr val="CCCC00"/>
                  </a:solidFill>
                  <a:ln w="12700" cap="rnd">
                    <a:solidFill>
                      <a:srgbClr val="996633"/>
                    </a:solidFill>
                    <a:round/>
                    <a:headEnd type="none" w="sm" len="sm"/>
                    <a:tailEnd type="none" w="sm" len="sm"/>
                  </a:ln>
                </p:spPr>
                <p:txBody>
                  <a:bodyPr/>
                  <a:lstStyle/>
                  <a:p>
                    <a:endParaRPr lang="es-AR"/>
                  </a:p>
                </p:txBody>
              </p:sp>
              <p:sp>
                <p:nvSpPr>
                  <p:cNvPr id="749" name="Line 451"/>
                  <p:cNvSpPr>
                    <a:spLocks noChangeShapeType="1"/>
                  </p:cNvSpPr>
                  <p:nvPr/>
                </p:nvSpPr>
                <p:spPr bwMode="auto">
                  <a:xfrm flipV="1">
                    <a:off x="5535" y="31"/>
                    <a:ext cx="46" cy="120"/>
                  </a:xfrm>
                  <a:prstGeom prst="line">
                    <a:avLst/>
                  </a:prstGeom>
                  <a:noFill/>
                  <a:ln w="12700">
                    <a:solidFill>
                      <a:srgbClr val="996633"/>
                    </a:solidFill>
                    <a:round/>
                    <a:headEnd type="none" w="sm" len="sm"/>
                    <a:tailEnd type="none" w="sm" len="sm"/>
                  </a:ln>
                </p:spPr>
                <p:txBody>
                  <a:bodyPr wrap="none" anchor="ctr"/>
                  <a:lstStyle/>
                  <a:p>
                    <a:endParaRPr lang="es-AR"/>
                  </a:p>
                </p:txBody>
              </p:sp>
            </p:grpSp>
          </p:grpSp>
          <p:sp>
            <p:nvSpPr>
              <p:cNvPr id="135" name="Arc 452"/>
              <p:cNvSpPr>
                <a:spLocks/>
              </p:cNvSpPr>
              <p:nvPr/>
            </p:nvSpPr>
            <p:spPr bwMode="auto">
              <a:xfrm>
                <a:off x="3612" y="1098"/>
                <a:ext cx="9" cy="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solidFill>
                <a:schemeClr val="accent1"/>
              </a:solidFill>
              <a:ln w="12700" cap="rnd">
                <a:solidFill>
                  <a:schemeClr val="accent1"/>
                </a:solidFill>
                <a:round/>
                <a:headEnd/>
                <a:tailEnd/>
              </a:ln>
            </p:spPr>
            <p:txBody>
              <a:bodyPr wrap="none" anchor="ctr"/>
              <a:lstStyle/>
              <a:p>
                <a:endParaRPr lang="es-AR"/>
              </a:p>
            </p:txBody>
          </p:sp>
          <p:sp>
            <p:nvSpPr>
              <p:cNvPr id="136" name="Line 453"/>
              <p:cNvSpPr>
                <a:spLocks noChangeShapeType="1"/>
              </p:cNvSpPr>
              <p:nvPr/>
            </p:nvSpPr>
            <p:spPr bwMode="auto">
              <a:xfrm flipV="1">
                <a:off x="4122" y="856"/>
                <a:ext cx="0" cy="740"/>
              </a:xfrm>
              <a:prstGeom prst="line">
                <a:avLst/>
              </a:prstGeom>
              <a:noFill/>
              <a:ln w="25400">
                <a:solidFill>
                  <a:srgbClr val="669900"/>
                </a:solidFill>
                <a:round/>
                <a:headEnd type="none" w="sm" len="sm"/>
                <a:tailEnd type="none" w="sm" len="sm"/>
              </a:ln>
            </p:spPr>
            <p:txBody>
              <a:bodyPr wrap="none" anchor="ctr"/>
              <a:lstStyle/>
              <a:p>
                <a:endParaRPr lang="es-AR"/>
              </a:p>
            </p:txBody>
          </p:sp>
          <p:sp>
            <p:nvSpPr>
              <p:cNvPr id="137" name="Freeform 454"/>
              <p:cNvSpPr>
                <a:spLocks/>
              </p:cNvSpPr>
              <p:nvPr/>
            </p:nvSpPr>
            <p:spPr bwMode="auto">
              <a:xfrm>
                <a:off x="4130" y="1559"/>
                <a:ext cx="107" cy="31"/>
              </a:xfrm>
              <a:custGeom>
                <a:avLst/>
                <a:gdLst>
                  <a:gd name="T0" fmla="*/ 0 w 114"/>
                  <a:gd name="T1" fmla="*/ 30 h 34"/>
                  <a:gd name="T2" fmla="*/ 7 w 114"/>
                  <a:gd name="T3" fmla="*/ 24 h 34"/>
                  <a:gd name="T4" fmla="*/ 30 w 114"/>
                  <a:gd name="T5" fmla="*/ 12 h 34"/>
                  <a:gd name="T6" fmla="*/ 45 w 114"/>
                  <a:gd name="T7" fmla="*/ 5 h 34"/>
                  <a:gd name="T8" fmla="*/ 60 w 114"/>
                  <a:gd name="T9" fmla="*/ 0 h 34"/>
                  <a:gd name="T10" fmla="*/ 75 w 114"/>
                  <a:gd name="T11" fmla="*/ 0 h 34"/>
                  <a:gd name="T12" fmla="*/ 90 w 114"/>
                  <a:gd name="T13" fmla="*/ 0 h 34"/>
                  <a:gd name="T14" fmla="*/ 106 w 114"/>
                  <a:gd name="T15" fmla="*/ 5 h 34"/>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34"/>
                  <a:gd name="T26" fmla="*/ 114 w 114"/>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34">
                    <a:moveTo>
                      <a:pt x="0" y="33"/>
                    </a:moveTo>
                    <a:lnTo>
                      <a:pt x="7" y="26"/>
                    </a:lnTo>
                    <a:lnTo>
                      <a:pt x="32" y="13"/>
                    </a:lnTo>
                    <a:lnTo>
                      <a:pt x="48" y="6"/>
                    </a:lnTo>
                    <a:lnTo>
                      <a:pt x="64" y="0"/>
                    </a:lnTo>
                    <a:lnTo>
                      <a:pt x="80" y="0"/>
                    </a:lnTo>
                    <a:lnTo>
                      <a:pt x="96" y="0"/>
                    </a:lnTo>
                    <a:lnTo>
                      <a:pt x="113" y="6"/>
                    </a:lnTo>
                  </a:path>
                </a:pathLst>
              </a:custGeom>
              <a:noFill/>
              <a:ln w="12700" cap="rnd">
                <a:solidFill>
                  <a:srgbClr val="000000"/>
                </a:solidFill>
                <a:round/>
                <a:headEnd type="none" w="sm" len="sm"/>
                <a:tailEnd type="none" w="sm" len="sm"/>
              </a:ln>
            </p:spPr>
            <p:txBody>
              <a:bodyPr/>
              <a:lstStyle/>
              <a:p>
                <a:endParaRPr lang="es-AR"/>
              </a:p>
            </p:txBody>
          </p:sp>
          <p:sp>
            <p:nvSpPr>
              <p:cNvPr id="138" name="Freeform 455"/>
              <p:cNvSpPr>
                <a:spLocks/>
              </p:cNvSpPr>
              <p:nvPr/>
            </p:nvSpPr>
            <p:spPr bwMode="auto">
              <a:xfrm>
                <a:off x="4009" y="1552"/>
                <a:ext cx="114" cy="25"/>
              </a:xfrm>
              <a:custGeom>
                <a:avLst/>
                <a:gdLst>
                  <a:gd name="T0" fmla="*/ 113 w 121"/>
                  <a:gd name="T1" fmla="*/ 19 h 27"/>
                  <a:gd name="T2" fmla="*/ 97 w 121"/>
                  <a:gd name="T3" fmla="*/ 12 h 27"/>
                  <a:gd name="T4" fmla="*/ 82 w 121"/>
                  <a:gd name="T5" fmla="*/ 6 h 27"/>
                  <a:gd name="T6" fmla="*/ 67 w 121"/>
                  <a:gd name="T7" fmla="*/ 0 h 27"/>
                  <a:gd name="T8" fmla="*/ 53 w 121"/>
                  <a:gd name="T9" fmla="*/ 0 h 27"/>
                  <a:gd name="T10" fmla="*/ 45 w 121"/>
                  <a:gd name="T11" fmla="*/ 0 h 27"/>
                  <a:gd name="T12" fmla="*/ 30 w 121"/>
                  <a:gd name="T13" fmla="*/ 6 h 27"/>
                  <a:gd name="T14" fmla="*/ 15 w 121"/>
                  <a:gd name="T15" fmla="*/ 12 h 27"/>
                  <a:gd name="T16" fmla="*/ 7 w 121"/>
                  <a:gd name="T17" fmla="*/ 19 h 27"/>
                  <a:gd name="T18" fmla="*/ 0 w 121"/>
                  <a:gd name="T19" fmla="*/ 24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27"/>
                  <a:gd name="T32" fmla="*/ 121 w 1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27">
                    <a:moveTo>
                      <a:pt x="120" y="20"/>
                    </a:moveTo>
                    <a:lnTo>
                      <a:pt x="103" y="13"/>
                    </a:lnTo>
                    <a:lnTo>
                      <a:pt x="87" y="6"/>
                    </a:lnTo>
                    <a:lnTo>
                      <a:pt x="71" y="0"/>
                    </a:lnTo>
                    <a:lnTo>
                      <a:pt x="56" y="0"/>
                    </a:lnTo>
                    <a:lnTo>
                      <a:pt x="48" y="0"/>
                    </a:lnTo>
                    <a:lnTo>
                      <a:pt x="32" y="6"/>
                    </a:lnTo>
                    <a:lnTo>
                      <a:pt x="16" y="13"/>
                    </a:lnTo>
                    <a:lnTo>
                      <a:pt x="7" y="20"/>
                    </a:lnTo>
                    <a:lnTo>
                      <a:pt x="0" y="26"/>
                    </a:lnTo>
                  </a:path>
                </a:pathLst>
              </a:custGeom>
              <a:noFill/>
              <a:ln w="12700" cap="rnd">
                <a:solidFill>
                  <a:srgbClr val="000000"/>
                </a:solidFill>
                <a:round/>
                <a:headEnd type="none" w="sm" len="sm"/>
                <a:tailEnd type="none" w="sm" len="sm"/>
              </a:ln>
            </p:spPr>
            <p:txBody>
              <a:bodyPr/>
              <a:lstStyle/>
              <a:p>
                <a:endParaRPr lang="es-AR"/>
              </a:p>
            </p:txBody>
          </p:sp>
          <p:sp>
            <p:nvSpPr>
              <p:cNvPr id="139" name="Freeform 456"/>
              <p:cNvSpPr>
                <a:spLocks/>
              </p:cNvSpPr>
              <p:nvPr/>
            </p:nvSpPr>
            <p:spPr bwMode="auto">
              <a:xfrm>
                <a:off x="4122" y="1515"/>
                <a:ext cx="213" cy="32"/>
              </a:xfrm>
              <a:custGeom>
                <a:avLst/>
                <a:gdLst>
                  <a:gd name="T0" fmla="*/ 0 w 226"/>
                  <a:gd name="T1" fmla="*/ 19 h 36"/>
                  <a:gd name="T2" fmla="*/ 15 w 226"/>
                  <a:gd name="T3" fmla="*/ 12 h 36"/>
                  <a:gd name="T4" fmla="*/ 30 w 226"/>
                  <a:gd name="T5" fmla="*/ 6 h 36"/>
                  <a:gd name="T6" fmla="*/ 60 w 226"/>
                  <a:gd name="T7" fmla="*/ 0 h 36"/>
                  <a:gd name="T8" fmla="*/ 75 w 226"/>
                  <a:gd name="T9" fmla="*/ 0 h 36"/>
                  <a:gd name="T10" fmla="*/ 107 w 226"/>
                  <a:gd name="T11" fmla="*/ 0 h 36"/>
                  <a:gd name="T12" fmla="*/ 137 w 226"/>
                  <a:gd name="T13" fmla="*/ 6 h 36"/>
                  <a:gd name="T14" fmla="*/ 158 w 226"/>
                  <a:gd name="T15" fmla="*/ 12 h 36"/>
                  <a:gd name="T16" fmla="*/ 196 w 226"/>
                  <a:gd name="T17" fmla="*/ 25 h 36"/>
                  <a:gd name="T18" fmla="*/ 212 w 226"/>
                  <a:gd name="T19" fmla="*/ 31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6"/>
                  <a:gd name="T31" fmla="*/ 0 h 36"/>
                  <a:gd name="T32" fmla="*/ 226 w 226"/>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6" h="36">
                    <a:moveTo>
                      <a:pt x="0" y="21"/>
                    </a:moveTo>
                    <a:lnTo>
                      <a:pt x="16" y="14"/>
                    </a:lnTo>
                    <a:lnTo>
                      <a:pt x="32" y="7"/>
                    </a:lnTo>
                    <a:lnTo>
                      <a:pt x="64" y="0"/>
                    </a:lnTo>
                    <a:lnTo>
                      <a:pt x="80" y="0"/>
                    </a:lnTo>
                    <a:lnTo>
                      <a:pt x="113" y="0"/>
                    </a:lnTo>
                    <a:lnTo>
                      <a:pt x="145" y="7"/>
                    </a:lnTo>
                    <a:lnTo>
                      <a:pt x="168" y="14"/>
                    </a:lnTo>
                    <a:lnTo>
                      <a:pt x="208" y="28"/>
                    </a:lnTo>
                    <a:lnTo>
                      <a:pt x="225" y="35"/>
                    </a:lnTo>
                  </a:path>
                </a:pathLst>
              </a:custGeom>
              <a:noFill/>
              <a:ln w="12700" cap="rnd">
                <a:solidFill>
                  <a:srgbClr val="000000"/>
                </a:solidFill>
                <a:round/>
                <a:headEnd type="none" w="sm" len="sm"/>
                <a:tailEnd type="none" w="sm" len="sm"/>
              </a:ln>
            </p:spPr>
            <p:txBody>
              <a:bodyPr/>
              <a:lstStyle/>
              <a:p>
                <a:endParaRPr lang="es-AR"/>
              </a:p>
            </p:txBody>
          </p:sp>
          <p:sp>
            <p:nvSpPr>
              <p:cNvPr id="140" name="Freeform 457"/>
              <p:cNvSpPr>
                <a:spLocks/>
              </p:cNvSpPr>
              <p:nvPr/>
            </p:nvSpPr>
            <p:spPr bwMode="auto">
              <a:xfrm>
                <a:off x="3444" y="948"/>
                <a:ext cx="687" cy="214"/>
              </a:xfrm>
              <a:custGeom>
                <a:avLst/>
                <a:gdLst>
                  <a:gd name="T0" fmla="*/ 686 w 728"/>
                  <a:gd name="T1" fmla="*/ 200 h 237"/>
                  <a:gd name="T2" fmla="*/ 679 w 728"/>
                  <a:gd name="T3" fmla="*/ 195 h 237"/>
                  <a:gd name="T4" fmla="*/ 655 w 728"/>
                  <a:gd name="T5" fmla="*/ 171 h 237"/>
                  <a:gd name="T6" fmla="*/ 632 w 728"/>
                  <a:gd name="T7" fmla="*/ 152 h 237"/>
                  <a:gd name="T8" fmla="*/ 610 w 728"/>
                  <a:gd name="T9" fmla="*/ 134 h 237"/>
                  <a:gd name="T10" fmla="*/ 587 w 728"/>
                  <a:gd name="T11" fmla="*/ 121 h 237"/>
                  <a:gd name="T12" fmla="*/ 564 w 728"/>
                  <a:gd name="T13" fmla="*/ 109 h 237"/>
                  <a:gd name="T14" fmla="*/ 541 w 728"/>
                  <a:gd name="T15" fmla="*/ 97 h 237"/>
                  <a:gd name="T16" fmla="*/ 518 w 728"/>
                  <a:gd name="T17" fmla="*/ 91 h 237"/>
                  <a:gd name="T18" fmla="*/ 503 w 728"/>
                  <a:gd name="T19" fmla="*/ 85 h 237"/>
                  <a:gd name="T20" fmla="*/ 480 w 728"/>
                  <a:gd name="T21" fmla="*/ 79 h 237"/>
                  <a:gd name="T22" fmla="*/ 427 w 728"/>
                  <a:gd name="T23" fmla="*/ 67 h 237"/>
                  <a:gd name="T24" fmla="*/ 374 w 728"/>
                  <a:gd name="T25" fmla="*/ 61 h 237"/>
                  <a:gd name="T26" fmla="*/ 321 w 728"/>
                  <a:gd name="T27" fmla="*/ 55 h 237"/>
                  <a:gd name="T28" fmla="*/ 297 w 728"/>
                  <a:gd name="T29" fmla="*/ 55 h 237"/>
                  <a:gd name="T30" fmla="*/ 266 w 728"/>
                  <a:gd name="T31" fmla="*/ 55 h 237"/>
                  <a:gd name="T32" fmla="*/ 213 w 728"/>
                  <a:gd name="T33" fmla="*/ 49 h 237"/>
                  <a:gd name="T34" fmla="*/ 159 w 728"/>
                  <a:gd name="T35" fmla="*/ 42 h 237"/>
                  <a:gd name="T36" fmla="*/ 99 w 728"/>
                  <a:gd name="T37" fmla="*/ 31 h 237"/>
                  <a:gd name="T38" fmla="*/ 75 w 728"/>
                  <a:gd name="T39" fmla="*/ 24 h 237"/>
                  <a:gd name="T40" fmla="*/ 68 w 728"/>
                  <a:gd name="T41" fmla="*/ 24 h 237"/>
                  <a:gd name="T42" fmla="*/ 45 w 728"/>
                  <a:gd name="T43" fmla="*/ 18 h 237"/>
                  <a:gd name="T44" fmla="*/ 30 w 728"/>
                  <a:gd name="T45" fmla="*/ 13 h 237"/>
                  <a:gd name="T46" fmla="*/ 7 w 728"/>
                  <a:gd name="T47" fmla="*/ 6 h 237"/>
                  <a:gd name="T48" fmla="*/ 0 w 728"/>
                  <a:gd name="T49" fmla="*/ 0 h 237"/>
                  <a:gd name="T50" fmla="*/ 7 w 728"/>
                  <a:gd name="T51" fmla="*/ 0 h 237"/>
                  <a:gd name="T52" fmla="*/ 15 w 728"/>
                  <a:gd name="T53" fmla="*/ 0 h 237"/>
                  <a:gd name="T54" fmla="*/ 38 w 728"/>
                  <a:gd name="T55" fmla="*/ 0 h 237"/>
                  <a:gd name="T56" fmla="*/ 45 w 728"/>
                  <a:gd name="T57" fmla="*/ 0 h 237"/>
                  <a:gd name="T58" fmla="*/ 68 w 728"/>
                  <a:gd name="T59" fmla="*/ 6 h 237"/>
                  <a:gd name="T60" fmla="*/ 91 w 728"/>
                  <a:gd name="T61" fmla="*/ 13 h 237"/>
                  <a:gd name="T62" fmla="*/ 107 w 728"/>
                  <a:gd name="T63" fmla="*/ 18 h 237"/>
                  <a:gd name="T64" fmla="*/ 144 w 728"/>
                  <a:gd name="T65" fmla="*/ 31 h 237"/>
                  <a:gd name="T66" fmla="*/ 168 w 728"/>
                  <a:gd name="T67" fmla="*/ 42 h 237"/>
                  <a:gd name="T68" fmla="*/ 183 w 728"/>
                  <a:gd name="T69" fmla="*/ 49 h 237"/>
                  <a:gd name="T70" fmla="*/ 213 w 728"/>
                  <a:gd name="T71" fmla="*/ 61 h 237"/>
                  <a:gd name="T72" fmla="*/ 266 w 728"/>
                  <a:gd name="T73" fmla="*/ 79 h 237"/>
                  <a:gd name="T74" fmla="*/ 327 w 728"/>
                  <a:gd name="T75" fmla="*/ 97 h 237"/>
                  <a:gd name="T76" fmla="*/ 381 w 728"/>
                  <a:gd name="T77" fmla="*/ 109 h 237"/>
                  <a:gd name="T78" fmla="*/ 411 w 728"/>
                  <a:gd name="T79" fmla="*/ 116 h 237"/>
                  <a:gd name="T80" fmla="*/ 443 w 728"/>
                  <a:gd name="T81" fmla="*/ 121 h 237"/>
                  <a:gd name="T82" fmla="*/ 488 w 728"/>
                  <a:gd name="T83" fmla="*/ 127 h 237"/>
                  <a:gd name="T84" fmla="*/ 527 w 728"/>
                  <a:gd name="T85" fmla="*/ 134 h 237"/>
                  <a:gd name="T86" fmla="*/ 572 w 728"/>
                  <a:gd name="T87" fmla="*/ 146 h 237"/>
                  <a:gd name="T88" fmla="*/ 587 w 728"/>
                  <a:gd name="T89" fmla="*/ 152 h 237"/>
                  <a:gd name="T90" fmla="*/ 610 w 728"/>
                  <a:gd name="T91" fmla="*/ 158 h 237"/>
                  <a:gd name="T92" fmla="*/ 640 w 728"/>
                  <a:gd name="T93" fmla="*/ 171 h 237"/>
                  <a:gd name="T94" fmla="*/ 655 w 728"/>
                  <a:gd name="T95" fmla="*/ 182 h 237"/>
                  <a:gd name="T96" fmla="*/ 679 w 728"/>
                  <a:gd name="T97" fmla="*/ 200 h 237"/>
                  <a:gd name="T98" fmla="*/ 686 w 728"/>
                  <a:gd name="T99" fmla="*/ 213 h 2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8"/>
                  <a:gd name="T151" fmla="*/ 0 h 237"/>
                  <a:gd name="T152" fmla="*/ 728 w 728"/>
                  <a:gd name="T153" fmla="*/ 237 h 2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8" h="237">
                    <a:moveTo>
                      <a:pt x="727" y="222"/>
                    </a:moveTo>
                    <a:lnTo>
                      <a:pt x="719" y="216"/>
                    </a:lnTo>
                    <a:lnTo>
                      <a:pt x="694" y="189"/>
                    </a:lnTo>
                    <a:lnTo>
                      <a:pt x="670" y="168"/>
                    </a:lnTo>
                    <a:lnTo>
                      <a:pt x="646" y="148"/>
                    </a:lnTo>
                    <a:lnTo>
                      <a:pt x="622" y="134"/>
                    </a:lnTo>
                    <a:lnTo>
                      <a:pt x="598" y="121"/>
                    </a:lnTo>
                    <a:lnTo>
                      <a:pt x="573" y="107"/>
                    </a:lnTo>
                    <a:lnTo>
                      <a:pt x="549" y="101"/>
                    </a:lnTo>
                    <a:lnTo>
                      <a:pt x="533" y="94"/>
                    </a:lnTo>
                    <a:lnTo>
                      <a:pt x="509" y="87"/>
                    </a:lnTo>
                    <a:lnTo>
                      <a:pt x="453" y="74"/>
                    </a:lnTo>
                    <a:lnTo>
                      <a:pt x="396" y="68"/>
                    </a:lnTo>
                    <a:lnTo>
                      <a:pt x="340" y="61"/>
                    </a:lnTo>
                    <a:lnTo>
                      <a:pt x="315" y="61"/>
                    </a:lnTo>
                    <a:lnTo>
                      <a:pt x="282" y="61"/>
                    </a:lnTo>
                    <a:lnTo>
                      <a:pt x="226" y="54"/>
                    </a:lnTo>
                    <a:lnTo>
                      <a:pt x="169" y="47"/>
                    </a:lnTo>
                    <a:lnTo>
                      <a:pt x="105" y="34"/>
                    </a:lnTo>
                    <a:lnTo>
                      <a:pt x="80" y="27"/>
                    </a:lnTo>
                    <a:lnTo>
                      <a:pt x="72" y="27"/>
                    </a:lnTo>
                    <a:lnTo>
                      <a:pt x="48" y="20"/>
                    </a:lnTo>
                    <a:lnTo>
                      <a:pt x="32" y="14"/>
                    </a:lnTo>
                    <a:lnTo>
                      <a:pt x="7" y="7"/>
                    </a:lnTo>
                    <a:lnTo>
                      <a:pt x="0" y="0"/>
                    </a:lnTo>
                    <a:lnTo>
                      <a:pt x="7" y="0"/>
                    </a:lnTo>
                    <a:lnTo>
                      <a:pt x="16" y="0"/>
                    </a:lnTo>
                    <a:lnTo>
                      <a:pt x="40" y="0"/>
                    </a:lnTo>
                    <a:lnTo>
                      <a:pt x="48" y="0"/>
                    </a:lnTo>
                    <a:lnTo>
                      <a:pt x="72" y="7"/>
                    </a:lnTo>
                    <a:lnTo>
                      <a:pt x="96" y="14"/>
                    </a:lnTo>
                    <a:lnTo>
                      <a:pt x="113" y="20"/>
                    </a:lnTo>
                    <a:lnTo>
                      <a:pt x="153" y="34"/>
                    </a:lnTo>
                    <a:lnTo>
                      <a:pt x="178" y="47"/>
                    </a:lnTo>
                    <a:lnTo>
                      <a:pt x="194" y="54"/>
                    </a:lnTo>
                    <a:lnTo>
                      <a:pt x="226" y="68"/>
                    </a:lnTo>
                    <a:lnTo>
                      <a:pt x="282" y="87"/>
                    </a:lnTo>
                    <a:lnTo>
                      <a:pt x="347" y="107"/>
                    </a:lnTo>
                    <a:lnTo>
                      <a:pt x="404" y="121"/>
                    </a:lnTo>
                    <a:lnTo>
                      <a:pt x="436" y="128"/>
                    </a:lnTo>
                    <a:lnTo>
                      <a:pt x="469" y="134"/>
                    </a:lnTo>
                    <a:lnTo>
                      <a:pt x="517" y="141"/>
                    </a:lnTo>
                    <a:lnTo>
                      <a:pt x="558" y="148"/>
                    </a:lnTo>
                    <a:lnTo>
                      <a:pt x="606" y="162"/>
                    </a:lnTo>
                    <a:lnTo>
                      <a:pt x="622" y="168"/>
                    </a:lnTo>
                    <a:lnTo>
                      <a:pt x="646" y="175"/>
                    </a:lnTo>
                    <a:lnTo>
                      <a:pt x="678" y="189"/>
                    </a:lnTo>
                    <a:lnTo>
                      <a:pt x="694" y="202"/>
                    </a:lnTo>
                    <a:lnTo>
                      <a:pt x="719" y="222"/>
                    </a:lnTo>
                    <a:lnTo>
                      <a:pt x="727" y="236"/>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41" name="Freeform 458"/>
              <p:cNvSpPr>
                <a:spLocks/>
              </p:cNvSpPr>
              <p:nvPr/>
            </p:nvSpPr>
            <p:spPr bwMode="auto">
              <a:xfrm>
                <a:off x="4122" y="484"/>
                <a:ext cx="732" cy="435"/>
              </a:xfrm>
              <a:custGeom>
                <a:avLst/>
                <a:gdLst>
                  <a:gd name="T0" fmla="*/ 0 w 776"/>
                  <a:gd name="T1" fmla="*/ 384 h 481"/>
                  <a:gd name="T2" fmla="*/ 15 w 776"/>
                  <a:gd name="T3" fmla="*/ 373 h 481"/>
                  <a:gd name="T4" fmla="*/ 54 w 776"/>
                  <a:gd name="T5" fmla="*/ 342 h 481"/>
                  <a:gd name="T6" fmla="*/ 92 w 776"/>
                  <a:gd name="T7" fmla="*/ 317 h 481"/>
                  <a:gd name="T8" fmla="*/ 130 w 776"/>
                  <a:gd name="T9" fmla="*/ 293 h 481"/>
                  <a:gd name="T10" fmla="*/ 167 w 776"/>
                  <a:gd name="T11" fmla="*/ 269 h 481"/>
                  <a:gd name="T12" fmla="*/ 206 w 776"/>
                  <a:gd name="T13" fmla="*/ 251 h 481"/>
                  <a:gd name="T14" fmla="*/ 236 w 776"/>
                  <a:gd name="T15" fmla="*/ 232 h 481"/>
                  <a:gd name="T16" fmla="*/ 259 w 776"/>
                  <a:gd name="T17" fmla="*/ 221 h 481"/>
                  <a:gd name="T18" fmla="*/ 275 w 776"/>
                  <a:gd name="T19" fmla="*/ 213 h 481"/>
                  <a:gd name="T20" fmla="*/ 327 w 776"/>
                  <a:gd name="T21" fmla="*/ 189 h 481"/>
                  <a:gd name="T22" fmla="*/ 441 w 776"/>
                  <a:gd name="T23" fmla="*/ 147 h 481"/>
                  <a:gd name="T24" fmla="*/ 496 w 776"/>
                  <a:gd name="T25" fmla="*/ 128 h 481"/>
                  <a:gd name="T26" fmla="*/ 519 w 776"/>
                  <a:gd name="T27" fmla="*/ 122 h 481"/>
                  <a:gd name="T28" fmla="*/ 572 w 776"/>
                  <a:gd name="T29" fmla="*/ 98 h 481"/>
                  <a:gd name="T30" fmla="*/ 618 w 776"/>
                  <a:gd name="T31" fmla="*/ 79 h 481"/>
                  <a:gd name="T32" fmla="*/ 647 w 776"/>
                  <a:gd name="T33" fmla="*/ 61 h 481"/>
                  <a:gd name="T34" fmla="*/ 670 w 776"/>
                  <a:gd name="T35" fmla="*/ 49 h 481"/>
                  <a:gd name="T36" fmla="*/ 677 w 776"/>
                  <a:gd name="T37" fmla="*/ 43 h 481"/>
                  <a:gd name="T38" fmla="*/ 701 w 776"/>
                  <a:gd name="T39" fmla="*/ 30 h 481"/>
                  <a:gd name="T40" fmla="*/ 708 w 776"/>
                  <a:gd name="T41" fmla="*/ 24 h 481"/>
                  <a:gd name="T42" fmla="*/ 716 w 776"/>
                  <a:gd name="T43" fmla="*/ 18 h 481"/>
                  <a:gd name="T44" fmla="*/ 724 w 776"/>
                  <a:gd name="T45" fmla="*/ 12 h 481"/>
                  <a:gd name="T46" fmla="*/ 731 w 776"/>
                  <a:gd name="T47" fmla="*/ 5 h 481"/>
                  <a:gd name="T48" fmla="*/ 731 w 776"/>
                  <a:gd name="T49" fmla="*/ 0 h 481"/>
                  <a:gd name="T50" fmla="*/ 716 w 776"/>
                  <a:gd name="T51" fmla="*/ 5 h 481"/>
                  <a:gd name="T52" fmla="*/ 692 w 776"/>
                  <a:gd name="T53" fmla="*/ 12 h 481"/>
                  <a:gd name="T54" fmla="*/ 670 w 776"/>
                  <a:gd name="T55" fmla="*/ 18 h 481"/>
                  <a:gd name="T56" fmla="*/ 647 w 776"/>
                  <a:gd name="T57" fmla="*/ 24 h 481"/>
                  <a:gd name="T58" fmla="*/ 633 w 776"/>
                  <a:gd name="T59" fmla="*/ 30 h 481"/>
                  <a:gd name="T60" fmla="*/ 609 w 776"/>
                  <a:gd name="T61" fmla="*/ 36 h 481"/>
                  <a:gd name="T62" fmla="*/ 587 w 776"/>
                  <a:gd name="T63" fmla="*/ 49 h 481"/>
                  <a:gd name="T64" fmla="*/ 557 w 776"/>
                  <a:gd name="T65" fmla="*/ 61 h 481"/>
                  <a:gd name="T66" fmla="*/ 525 w 776"/>
                  <a:gd name="T67" fmla="*/ 73 h 481"/>
                  <a:gd name="T68" fmla="*/ 488 w 776"/>
                  <a:gd name="T69" fmla="*/ 91 h 481"/>
                  <a:gd name="T70" fmla="*/ 450 w 776"/>
                  <a:gd name="T71" fmla="*/ 109 h 481"/>
                  <a:gd name="T72" fmla="*/ 396 w 776"/>
                  <a:gd name="T73" fmla="*/ 134 h 481"/>
                  <a:gd name="T74" fmla="*/ 373 w 776"/>
                  <a:gd name="T75" fmla="*/ 147 h 481"/>
                  <a:gd name="T76" fmla="*/ 350 w 776"/>
                  <a:gd name="T77" fmla="*/ 158 h 481"/>
                  <a:gd name="T78" fmla="*/ 297 w 776"/>
                  <a:gd name="T79" fmla="*/ 184 h 481"/>
                  <a:gd name="T80" fmla="*/ 266 w 776"/>
                  <a:gd name="T81" fmla="*/ 202 h 481"/>
                  <a:gd name="T82" fmla="*/ 220 w 776"/>
                  <a:gd name="T83" fmla="*/ 226 h 481"/>
                  <a:gd name="T84" fmla="*/ 191 w 776"/>
                  <a:gd name="T85" fmla="*/ 244 h 481"/>
                  <a:gd name="T86" fmla="*/ 167 w 776"/>
                  <a:gd name="T87" fmla="*/ 257 h 481"/>
                  <a:gd name="T88" fmla="*/ 138 w 776"/>
                  <a:gd name="T89" fmla="*/ 276 h 481"/>
                  <a:gd name="T90" fmla="*/ 123 w 776"/>
                  <a:gd name="T91" fmla="*/ 288 h 481"/>
                  <a:gd name="T92" fmla="*/ 114 w 776"/>
                  <a:gd name="T93" fmla="*/ 293 h 481"/>
                  <a:gd name="T94" fmla="*/ 99 w 776"/>
                  <a:gd name="T95" fmla="*/ 311 h 481"/>
                  <a:gd name="T96" fmla="*/ 76 w 776"/>
                  <a:gd name="T97" fmla="*/ 336 h 481"/>
                  <a:gd name="T98" fmla="*/ 45 w 776"/>
                  <a:gd name="T99" fmla="*/ 373 h 481"/>
                  <a:gd name="T100" fmla="*/ 15 w 776"/>
                  <a:gd name="T101" fmla="*/ 415 h 481"/>
                  <a:gd name="T102" fmla="*/ 0 w 776"/>
                  <a:gd name="T103" fmla="*/ 434 h 4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76"/>
                  <a:gd name="T157" fmla="*/ 0 h 481"/>
                  <a:gd name="T158" fmla="*/ 776 w 776"/>
                  <a:gd name="T159" fmla="*/ 481 h 4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76" h="481">
                    <a:moveTo>
                      <a:pt x="0" y="425"/>
                    </a:moveTo>
                    <a:lnTo>
                      <a:pt x="16" y="412"/>
                    </a:lnTo>
                    <a:lnTo>
                      <a:pt x="57" y="378"/>
                    </a:lnTo>
                    <a:lnTo>
                      <a:pt x="97" y="350"/>
                    </a:lnTo>
                    <a:lnTo>
                      <a:pt x="138" y="324"/>
                    </a:lnTo>
                    <a:lnTo>
                      <a:pt x="177" y="297"/>
                    </a:lnTo>
                    <a:lnTo>
                      <a:pt x="218" y="277"/>
                    </a:lnTo>
                    <a:lnTo>
                      <a:pt x="250" y="257"/>
                    </a:lnTo>
                    <a:lnTo>
                      <a:pt x="275" y="244"/>
                    </a:lnTo>
                    <a:lnTo>
                      <a:pt x="291" y="236"/>
                    </a:lnTo>
                    <a:lnTo>
                      <a:pt x="347" y="209"/>
                    </a:lnTo>
                    <a:lnTo>
                      <a:pt x="468" y="162"/>
                    </a:lnTo>
                    <a:lnTo>
                      <a:pt x="526" y="142"/>
                    </a:lnTo>
                    <a:lnTo>
                      <a:pt x="550" y="135"/>
                    </a:lnTo>
                    <a:lnTo>
                      <a:pt x="606" y="108"/>
                    </a:lnTo>
                    <a:lnTo>
                      <a:pt x="655" y="87"/>
                    </a:lnTo>
                    <a:lnTo>
                      <a:pt x="686" y="67"/>
                    </a:lnTo>
                    <a:lnTo>
                      <a:pt x="710" y="54"/>
                    </a:lnTo>
                    <a:lnTo>
                      <a:pt x="718" y="47"/>
                    </a:lnTo>
                    <a:lnTo>
                      <a:pt x="743" y="33"/>
                    </a:lnTo>
                    <a:lnTo>
                      <a:pt x="751" y="27"/>
                    </a:lnTo>
                    <a:lnTo>
                      <a:pt x="759" y="20"/>
                    </a:lnTo>
                    <a:lnTo>
                      <a:pt x="767" y="13"/>
                    </a:lnTo>
                    <a:lnTo>
                      <a:pt x="775" y="6"/>
                    </a:lnTo>
                    <a:lnTo>
                      <a:pt x="775" y="0"/>
                    </a:lnTo>
                    <a:lnTo>
                      <a:pt x="759" y="6"/>
                    </a:lnTo>
                    <a:lnTo>
                      <a:pt x="734" y="13"/>
                    </a:lnTo>
                    <a:lnTo>
                      <a:pt x="710" y="20"/>
                    </a:lnTo>
                    <a:lnTo>
                      <a:pt x="686" y="27"/>
                    </a:lnTo>
                    <a:lnTo>
                      <a:pt x="671" y="33"/>
                    </a:lnTo>
                    <a:lnTo>
                      <a:pt x="646" y="40"/>
                    </a:lnTo>
                    <a:lnTo>
                      <a:pt x="622" y="54"/>
                    </a:lnTo>
                    <a:lnTo>
                      <a:pt x="590" y="67"/>
                    </a:lnTo>
                    <a:lnTo>
                      <a:pt x="557" y="81"/>
                    </a:lnTo>
                    <a:lnTo>
                      <a:pt x="517" y="101"/>
                    </a:lnTo>
                    <a:lnTo>
                      <a:pt x="477" y="121"/>
                    </a:lnTo>
                    <a:lnTo>
                      <a:pt x="420" y="148"/>
                    </a:lnTo>
                    <a:lnTo>
                      <a:pt x="395" y="162"/>
                    </a:lnTo>
                    <a:lnTo>
                      <a:pt x="371" y="175"/>
                    </a:lnTo>
                    <a:lnTo>
                      <a:pt x="315" y="203"/>
                    </a:lnTo>
                    <a:lnTo>
                      <a:pt x="282" y="223"/>
                    </a:lnTo>
                    <a:lnTo>
                      <a:pt x="233" y="250"/>
                    </a:lnTo>
                    <a:lnTo>
                      <a:pt x="202" y="270"/>
                    </a:lnTo>
                    <a:lnTo>
                      <a:pt x="177" y="284"/>
                    </a:lnTo>
                    <a:lnTo>
                      <a:pt x="146" y="305"/>
                    </a:lnTo>
                    <a:lnTo>
                      <a:pt x="130" y="318"/>
                    </a:lnTo>
                    <a:lnTo>
                      <a:pt x="121" y="324"/>
                    </a:lnTo>
                    <a:lnTo>
                      <a:pt x="105" y="344"/>
                    </a:lnTo>
                    <a:lnTo>
                      <a:pt x="81" y="371"/>
                    </a:lnTo>
                    <a:lnTo>
                      <a:pt x="48" y="412"/>
                    </a:lnTo>
                    <a:lnTo>
                      <a:pt x="16" y="459"/>
                    </a:lnTo>
                    <a:lnTo>
                      <a:pt x="0" y="480"/>
                    </a:lnTo>
                  </a:path>
                </a:pathLst>
              </a:custGeom>
              <a:solidFill>
                <a:schemeClr val="accent1"/>
              </a:solidFill>
              <a:ln w="12700" cap="rnd">
                <a:solidFill>
                  <a:schemeClr val="accent1"/>
                </a:solidFill>
                <a:round/>
                <a:headEnd type="none" w="sm" len="sm"/>
                <a:tailEnd type="none" w="sm" len="sm"/>
              </a:ln>
            </p:spPr>
            <p:txBody>
              <a:bodyPr/>
              <a:lstStyle/>
              <a:p>
                <a:endParaRPr lang="es-AR"/>
              </a:p>
            </p:txBody>
          </p:sp>
          <p:grpSp>
            <p:nvGrpSpPr>
              <p:cNvPr id="142" name="Group 459"/>
              <p:cNvGrpSpPr>
                <a:grpSpLocks/>
              </p:cNvGrpSpPr>
              <p:nvPr/>
            </p:nvGrpSpPr>
            <p:grpSpPr bwMode="auto">
              <a:xfrm>
                <a:off x="4122" y="175"/>
                <a:ext cx="123" cy="389"/>
                <a:chOff x="4458" y="65"/>
                <a:chExt cx="130" cy="431"/>
              </a:xfrm>
            </p:grpSpPr>
            <p:sp>
              <p:nvSpPr>
                <p:cNvPr id="694" name="Line 460"/>
                <p:cNvSpPr>
                  <a:spLocks noChangeShapeType="1"/>
                </p:cNvSpPr>
                <p:nvPr/>
              </p:nvSpPr>
              <p:spPr bwMode="auto">
                <a:xfrm flipV="1">
                  <a:off x="4474" y="227"/>
                  <a:ext cx="48" cy="269"/>
                </a:xfrm>
                <a:prstGeom prst="line">
                  <a:avLst/>
                </a:prstGeom>
                <a:noFill/>
                <a:ln w="12700">
                  <a:solidFill>
                    <a:srgbClr val="000000"/>
                  </a:solidFill>
                  <a:round/>
                  <a:headEnd type="none" w="sm" len="sm"/>
                  <a:tailEnd type="none" w="sm" len="sm"/>
                </a:ln>
              </p:spPr>
              <p:txBody>
                <a:bodyPr wrap="none" anchor="ctr"/>
                <a:lstStyle/>
                <a:p>
                  <a:endParaRPr lang="es-AR"/>
                </a:p>
              </p:txBody>
            </p:sp>
            <p:grpSp>
              <p:nvGrpSpPr>
                <p:cNvPr id="695" name="Group 461"/>
                <p:cNvGrpSpPr>
                  <a:grpSpLocks/>
                </p:cNvGrpSpPr>
                <p:nvPr/>
              </p:nvGrpSpPr>
              <p:grpSpPr bwMode="auto">
                <a:xfrm>
                  <a:off x="4458" y="360"/>
                  <a:ext cx="19" cy="136"/>
                  <a:chOff x="4458" y="360"/>
                  <a:chExt cx="19" cy="136"/>
                </a:xfrm>
              </p:grpSpPr>
              <p:sp>
                <p:nvSpPr>
                  <p:cNvPr id="744" name="Freeform 462"/>
                  <p:cNvSpPr>
                    <a:spLocks/>
                  </p:cNvSpPr>
                  <p:nvPr/>
                </p:nvSpPr>
                <p:spPr bwMode="auto">
                  <a:xfrm>
                    <a:off x="4458" y="461"/>
                    <a:ext cx="19" cy="35"/>
                  </a:xfrm>
                  <a:custGeom>
                    <a:avLst/>
                    <a:gdLst>
                      <a:gd name="T0" fmla="*/ 18 w 19"/>
                      <a:gd name="T1" fmla="*/ 27 h 35"/>
                      <a:gd name="T2" fmla="*/ 18 w 19"/>
                      <a:gd name="T3" fmla="*/ 21 h 35"/>
                      <a:gd name="T4" fmla="*/ 9 w 19"/>
                      <a:gd name="T5" fmla="*/ 7 h 35"/>
                      <a:gd name="T6" fmla="*/ 9 w 19"/>
                      <a:gd name="T7" fmla="*/ 0 h 35"/>
                      <a:gd name="T8" fmla="*/ 0 w 19"/>
                      <a:gd name="T9" fmla="*/ 0 h 35"/>
                      <a:gd name="T10" fmla="*/ 0 w 19"/>
                      <a:gd name="T11" fmla="*/ 7 h 35"/>
                      <a:gd name="T12" fmla="*/ 0 w 19"/>
                      <a:gd name="T13" fmla="*/ 13 h 35"/>
                      <a:gd name="T14" fmla="*/ 9 w 19"/>
                      <a:gd name="T15" fmla="*/ 27 h 35"/>
                      <a:gd name="T16" fmla="*/ 18 w 19"/>
                      <a:gd name="T17" fmla="*/ 34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35"/>
                      <a:gd name="T29" fmla="*/ 19 w 19"/>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35">
                        <a:moveTo>
                          <a:pt x="18" y="27"/>
                        </a:moveTo>
                        <a:lnTo>
                          <a:pt x="18" y="21"/>
                        </a:lnTo>
                        <a:lnTo>
                          <a:pt x="9" y="7"/>
                        </a:lnTo>
                        <a:lnTo>
                          <a:pt x="9" y="0"/>
                        </a:lnTo>
                        <a:lnTo>
                          <a:pt x="0" y="0"/>
                        </a:lnTo>
                        <a:lnTo>
                          <a:pt x="0" y="7"/>
                        </a:lnTo>
                        <a:lnTo>
                          <a:pt x="0" y="13"/>
                        </a:lnTo>
                        <a:lnTo>
                          <a:pt x="9" y="27"/>
                        </a:lnTo>
                        <a:lnTo>
                          <a:pt x="18" y="34"/>
                        </a:lnTo>
                      </a:path>
                    </a:pathLst>
                  </a:custGeom>
                  <a:noFill/>
                  <a:ln w="12700" cap="rnd">
                    <a:solidFill>
                      <a:srgbClr val="000000"/>
                    </a:solidFill>
                    <a:round/>
                    <a:headEnd type="none" w="sm" len="sm"/>
                    <a:tailEnd type="none" w="sm" len="sm"/>
                  </a:ln>
                </p:spPr>
                <p:txBody>
                  <a:bodyPr/>
                  <a:lstStyle/>
                  <a:p>
                    <a:endParaRPr lang="es-AR"/>
                  </a:p>
                </p:txBody>
              </p:sp>
              <p:sp>
                <p:nvSpPr>
                  <p:cNvPr id="745" name="Line 463"/>
                  <p:cNvSpPr>
                    <a:spLocks noChangeShapeType="1"/>
                  </p:cNvSpPr>
                  <p:nvPr/>
                </p:nvSpPr>
                <p:spPr bwMode="auto">
                  <a:xfrm flipV="1">
                    <a:off x="4458" y="360"/>
                    <a:ext cx="0" cy="111"/>
                  </a:xfrm>
                  <a:prstGeom prst="line">
                    <a:avLst/>
                  </a:prstGeom>
                  <a:noFill/>
                  <a:ln w="12700">
                    <a:solidFill>
                      <a:srgbClr val="000000"/>
                    </a:solidFill>
                    <a:round/>
                    <a:headEnd type="none" w="sm" len="sm"/>
                    <a:tailEnd type="none" w="sm" len="sm"/>
                  </a:ln>
                </p:spPr>
                <p:txBody>
                  <a:bodyPr wrap="none" anchor="ctr"/>
                  <a:lstStyle/>
                  <a:p>
                    <a:endParaRPr lang="es-AR"/>
                  </a:p>
                </p:txBody>
              </p:sp>
            </p:grpSp>
            <p:grpSp>
              <p:nvGrpSpPr>
                <p:cNvPr id="696" name="Group 464"/>
                <p:cNvGrpSpPr>
                  <a:grpSpLocks/>
                </p:cNvGrpSpPr>
                <p:nvPr/>
              </p:nvGrpSpPr>
              <p:grpSpPr bwMode="auto">
                <a:xfrm>
                  <a:off x="4474" y="320"/>
                  <a:ext cx="19" cy="136"/>
                  <a:chOff x="4474" y="320"/>
                  <a:chExt cx="19" cy="136"/>
                </a:xfrm>
              </p:grpSpPr>
              <p:sp>
                <p:nvSpPr>
                  <p:cNvPr id="742" name="Freeform 465"/>
                  <p:cNvSpPr>
                    <a:spLocks/>
                  </p:cNvSpPr>
                  <p:nvPr/>
                </p:nvSpPr>
                <p:spPr bwMode="auto">
                  <a:xfrm>
                    <a:off x="4474" y="421"/>
                    <a:ext cx="19" cy="35"/>
                  </a:xfrm>
                  <a:custGeom>
                    <a:avLst/>
                    <a:gdLst>
                      <a:gd name="T0" fmla="*/ 18 w 19"/>
                      <a:gd name="T1" fmla="*/ 27 h 35"/>
                      <a:gd name="T2" fmla="*/ 18 w 19"/>
                      <a:gd name="T3" fmla="*/ 20 h 35"/>
                      <a:gd name="T4" fmla="*/ 0 w 19"/>
                      <a:gd name="T5" fmla="*/ 6 h 35"/>
                      <a:gd name="T6" fmla="*/ 0 w 19"/>
                      <a:gd name="T7" fmla="*/ 0 h 35"/>
                      <a:gd name="T8" fmla="*/ 0 w 19"/>
                      <a:gd name="T9" fmla="*/ 6 h 35"/>
                      <a:gd name="T10" fmla="*/ 0 w 19"/>
                      <a:gd name="T11" fmla="*/ 20 h 35"/>
                      <a:gd name="T12" fmla="*/ 18 w 19"/>
                      <a:gd name="T13" fmla="*/ 34 h 35"/>
                      <a:gd name="T14" fmla="*/ 0 60000 65536"/>
                      <a:gd name="T15" fmla="*/ 0 60000 65536"/>
                      <a:gd name="T16" fmla="*/ 0 60000 65536"/>
                      <a:gd name="T17" fmla="*/ 0 60000 65536"/>
                      <a:gd name="T18" fmla="*/ 0 60000 65536"/>
                      <a:gd name="T19" fmla="*/ 0 60000 65536"/>
                      <a:gd name="T20" fmla="*/ 0 60000 65536"/>
                      <a:gd name="T21" fmla="*/ 0 w 19"/>
                      <a:gd name="T22" fmla="*/ 0 h 35"/>
                      <a:gd name="T23" fmla="*/ 19 w 19"/>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5">
                        <a:moveTo>
                          <a:pt x="18" y="27"/>
                        </a:moveTo>
                        <a:lnTo>
                          <a:pt x="18" y="20"/>
                        </a:lnTo>
                        <a:lnTo>
                          <a:pt x="0" y="6"/>
                        </a:lnTo>
                        <a:lnTo>
                          <a:pt x="0" y="0"/>
                        </a:lnTo>
                        <a:lnTo>
                          <a:pt x="0" y="6"/>
                        </a:lnTo>
                        <a:lnTo>
                          <a:pt x="0" y="20"/>
                        </a:lnTo>
                        <a:lnTo>
                          <a:pt x="18" y="34"/>
                        </a:lnTo>
                      </a:path>
                    </a:pathLst>
                  </a:custGeom>
                  <a:noFill/>
                  <a:ln w="12700" cap="rnd">
                    <a:solidFill>
                      <a:srgbClr val="000000"/>
                    </a:solidFill>
                    <a:round/>
                    <a:headEnd type="none" w="sm" len="sm"/>
                    <a:tailEnd type="none" w="sm" len="sm"/>
                  </a:ln>
                </p:spPr>
                <p:txBody>
                  <a:bodyPr/>
                  <a:lstStyle/>
                  <a:p>
                    <a:endParaRPr lang="es-AR"/>
                  </a:p>
                </p:txBody>
              </p:sp>
              <p:sp>
                <p:nvSpPr>
                  <p:cNvPr id="743" name="Line 466"/>
                  <p:cNvSpPr>
                    <a:spLocks noChangeShapeType="1"/>
                  </p:cNvSpPr>
                  <p:nvPr/>
                </p:nvSpPr>
                <p:spPr bwMode="auto">
                  <a:xfrm flipV="1">
                    <a:off x="4474" y="320"/>
                    <a:ext cx="0" cy="111"/>
                  </a:xfrm>
                  <a:prstGeom prst="line">
                    <a:avLst/>
                  </a:prstGeom>
                  <a:noFill/>
                  <a:ln w="12700">
                    <a:solidFill>
                      <a:srgbClr val="000000"/>
                    </a:solidFill>
                    <a:round/>
                    <a:headEnd type="none" w="sm" len="sm"/>
                    <a:tailEnd type="none" w="sm" len="sm"/>
                  </a:ln>
                </p:spPr>
                <p:txBody>
                  <a:bodyPr wrap="none" anchor="ctr"/>
                  <a:lstStyle/>
                  <a:p>
                    <a:endParaRPr lang="es-AR"/>
                  </a:p>
                </p:txBody>
              </p:sp>
            </p:grpSp>
            <p:grpSp>
              <p:nvGrpSpPr>
                <p:cNvPr id="697" name="Group 467"/>
                <p:cNvGrpSpPr>
                  <a:grpSpLocks/>
                </p:cNvGrpSpPr>
                <p:nvPr/>
              </p:nvGrpSpPr>
              <p:grpSpPr bwMode="auto">
                <a:xfrm>
                  <a:off x="4474" y="280"/>
                  <a:ext cx="19" cy="135"/>
                  <a:chOff x="4474" y="280"/>
                  <a:chExt cx="19" cy="135"/>
                </a:xfrm>
              </p:grpSpPr>
              <p:sp>
                <p:nvSpPr>
                  <p:cNvPr id="740" name="Freeform 468"/>
                  <p:cNvSpPr>
                    <a:spLocks/>
                  </p:cNvSpPr>
                  <p:nvPr/>
                </p:nvSpPr>
                <p:spPr bwMode="auto">
                  <a:xfrm>
                    <a:off x="4474" y="379"/>
                    <a:ext cx="19" cy="36"/>
                  </a:xfrm>
                  <a:custGeom>
                    <a:avLst/>
                    <a:gdLst>
                      <a:gd name="T0" fmla="*/ 18 w 19"/>
                      <a:gd name="T1" fmla="*/ 21 h 36"/>
                      <a:gd name="T2" fmla="*/ 18 w 19"/>
                      <a:gd name="T3" fmla="*/ 14 h 36"/>
                      <a:gd name="T4" fmla="*/ 8 w 19"/>
                      <a:gd name="T5" fmla="*/ 0 h 36"/>
                      <a:gd name="T6" fmla="*/ 0 w 19"/>
                      <a:gd name="T7" fmla="*/ 0 h 36"/>
                      <a:gd name="T8" fmla="*/ 0 w 19"/>
                      <a:gd name="T9" fmla="*/ 7 h 36"/>
                      <a:gd name="T10" fmla="*/ 0 w 19"/>
                      <a:gd name="T11" fmla="*/ 21 h 36"/>
                      <a:gd name="T12" fmla="*/ 8 w 19"/>
                      <a:gd name="T13" fmla="*/ 28 h 36"/>
                      <a:gd name="T14" fmla="*/ 8 w 19"/>
                      <a:gd name="T15" fmla="*/ 35 h 36"/>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6"/>
                      <a:gd name="T26" fmla="*/ 19 w 1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6">
                        <a:moveTo>
                          <a:pt x="18" y="21"/>
                        </a:moveTo>
                        <a:lnTo>
                          <a:pt x="18" y="14"/>
                        </a:lnTo>
                        <a:lnTo>
                          <a:pt x="8" y="0"/>
                        </a:lnTo>
                        <a:lnTo>
                          <a:pt x="0" y="0"/>
                        </a:lnTo>
                        <a:lnTo>
                          <a:pt x="0" y="7"/>
                        </a:lnTo>
                        <a:lnTo>
                          <a:pt x="0" y="21"/>
                        </a:lnTo>
                        <a:lnTo>
                          <a:pt x="8" y="28"/>
                        </a:lnTo>
                        <a:lnTo>
                          <a:pt x="8" y="35"/>
                        </a:lnTo>
                      </a:path>
                    </a:pathLst>
                  </a:custGeom>
                  <a:noFill/>
                  <a:ln w="12700" cap="rnd">
                    <a:solidFill>
                      <a:srgbClr val="000000"/>
                    </a:solidFill>
                    <a:round/>
                    <a:headEnd type="none" w="sm" len="sm"/>
                    <a:tailEnd type="none" w="sm" len="sm"/>
                  </a:ln>
                </p:spPr>
                <p:txBody>
                  <a:bodyPr/>
                  <a:lstStyle/>
                  <a:p>
                    <a:endParaRPr lang="es-AR"/>
                  </a:p>
                </p:txBody>
              </p:sp>
              <p:sp>
                <p:nvSpPr>
                  <p:cNvPr id="741" name="Line 469"/>
                  <p:cNvSpPr>
                    <a:spLocks noChangeShapeType="1"/>
                  </p:cNvSpPr>
                  <p:nvPr/>
                </p:nvSpPr>
                <p:spPr bwMode="auto">
                  <a:xfrm flipV="1">
                    <a:off x="4474" y="280"/>
                    <a:ext cx="0" cy="109"/>
                  </a:xfrm>
                  <a:prstGeom prst="line">
                    <a:avLst/>
                  </a:prstGeom>
                  <a:noFill/>
                  <a:ln w="12700">
                    <a:solidFill>
                      <a:srgbClr val="000000"/>
                    </a:solidFill>
                    <a:round/>
                    <a:headEnd type="none" w="sm" len="sm"/>
                    <a:tailEnd type="none" w="sm" len="sm"/>
                  </a:ln>
                </p:spPr>
                <p:txBody>
                  <a:bodyPr wrap="none" anchor="ctr"/>
                  <a:lstStyle/>
                  <a:p>
                    <a:endParaRPr lang="es-AR"/>
                  </a:p>
                </p:txBody>
              </p:sp>
            </p:grpSp>
            <p:grpSp>
              <p:nvGrpSpPr>
                <p:cNvPr id="698" name="Group 470"/>
                <p:cNvGrpSpPr>
                  <a:grpSpLocks/>
                </p:cNvGrpSpPr>
                <p:nvPr/>
              </p:nvGrpSpPr>
              <p:grpSpPr bwMode="auto">
                <a:xfrm>
                  <a:off x="4482" y="240"/>
                  <a:ext cx="20" cy="135"/>
                  <a:chOff x="4482" y="240"/>
                  <a:chExt cx="20" cy="135"/>
                </a:xfrm>
              </p:grpSpPr>
              <p:sp>
                <p:nvSpPr>
                  <p:cNvPr id="738" name="Freeform 471"/>
                  <p:cNvSpPr>
                    <a:spLocks/>
                  </p:cNvSpPr>
                  <p:nvPr/>
                </p:nvSpPr>
                <p:spPr bwMode="auto">
                  <a:xfrm>
                    <a:off x="4482" y="341"/>
                    <a:ext cx="20" cy="34"/>
                  </a:xfrm>
                  <a:custGeom>
                    <a:avLst/>
                    <a:gdLst>
                      <a:gd name="T0" fmla="*/ 19 w 20"/>
                      <a:gd name="T1" fmla="*/ 20 h 34"/>
                      <a:gd name="T2" fmla="*/ 19 w 20"/>
                      <a:gd name="T3" fmla="*/ 12 h 34"/>
                      <a:gd name="T4" fmla="*/ 8 w 20"/>
                      <a:gd name="T5" fmla="*/ 0 h 34"/>
                      <a:gd name="T6" fmla="*/ 0 w 20"/>
                      <a:gd name="T7" fmla="*/ 0 h 34"/>
                      <a:gd name="T8" fmla="*/ 0 w 20"/>
                      <a:gd name="T9" fmla="*/ 6 h 34"/>
                      <a:gd name="T10" fmla="*/ 0 w 20"/>
                      <a:gd name="T11" fmla="*/ 20 h 34"/>
                      <a:gd name="T12" fmla="*/ 8 w 20"/>
                      <a:gd name="T13" fmla="*/ 26 h 34"/>
                      <a:gd name="T14" fmla="*/ 8 w 20"/>
                      <a:gd name="T15" fmla="*/ 33 h 34"/>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34"/>
                      <a:gd name="T26" fmla="*/ 20 w 20"/>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34">
                        <a:moveTo>
                          <a:pt x="19" y="20"/>
                        </a:moveTo>
                        <a:lnTo>
                          <a:pt x="19" y="12"/>
                        </a:lnTo>
                        <a:lnTo>
                          <a:pt x="8" y="0"/>
                        </a:lnTo>
                        <a:lnTo>
                          <a:pt x="0" y="0"/>
                        </a:lnTo>
                        <a:lnTo>
                          <a:pt x="0" y="6"/>
                        </a:lnTo>
                        <a:lnTo>
                          <a:pt x="0" y="20"/>
                        </a:lnTo>
                        <a:lnTo>
                          <a:pt x="8" y="26"/>
                        </a:lnTo>
                        <a:lnTo>
                          <a:pt x="8" y="33"/>
                        </a:lnTo>
                      </a:path>
                    </a:pathLst>
                  </a:custGeom>
                  <a:noFill/>
                  <a:ln w="12700" cap="rnd">
                    <a:solidFill>
                      <a:srgbClr val="000000"/>
                    </a:solidFill>
                    <a:round/>
                    <a:headEnd type="none" w="sm" len="sm"/>
                    <a:tailEnd type="none" w="sm" len="sm"/>
                  </a:ln>
                </p:spPr>
                <p:txBody>
                  <a:bodyPr/>
                  <a:lstStyle/>
                  <a:p>
                    <a:endParaRPr lang="es-AR"/>
                  </a:p>
                </p:txBody>
              </p:sp>
              <p:sp>
                <p:nvSpPr>
                  <p:cNvPr id="739" name="Line 472"/>
                  <p:cNvSpPr>
                    <a:spLocks noChangeShapeType="1"/>
                  </p:cNvSpPr>
                  <p:nvPr/>
                </p:nvSpPr>
                <p:spPr bwMode="auto">
                  <a:xfrm flipV="1">
                    <a:off x="4482" y="240"/>
                    <a:ext cx="0" cy="110"/>
                  </a:xfrm>
                  <a:prstGeom prst="line">
                    <a:avLst/>
                  </a:prstGeom>
                  <a:noFill/>
                  <a:ln w="12700">
                    <a:solidFill>
                      <a:srgbClr val="000000"/>
                    </a:solidFill>
                    <a:round/>
                    <a:headEnd type="none" w="sm" len="sm"/>
                    <a:tailEnd type="none" w="sm" len="sm"/>
                  </a:ln>
                </p:spPr>
                <p:txBody>
                  <a:bodyPr wrap="none" anchor="ctr"/>
                  <a:lstStyle/>
                  <a:p>
                    <a:endParaRPr lang="es-AR"/>
                  </a:p>
                </p:txBody>
              </p:sp>
            </p:grpSp>
            <p:grpSp>
              <p:nvGrpSpPr>
                <p:cNvPr id="699" name="Group 473"/>
                <p:cNvGrpSpPr>
                  <a:grpSpLocks/>
                </p:cNvGrpSpPr>
                <p:nvPr/>
              </p:nvGrpSpPr>
              <p:grpSpPr bwMode="auto">
                <a:xfrm>
                  <a:off x="4491" y="206"/>
                  <a:ext cx="18" cy="136"/>
                  <a:chOff x="4491" y="206"/>
                  <a:chExt cx="18" cy="136"/>
                </a:xfrm>
              </p:grpSpPr>
              <p:sp>
                <p:nvSpPr>
                  <p:cNvPr id="736" name="Freeform 474"/>
                  <p:cNvSpPr>
                    <a:spLocks/>
                  </p:cNvSpPr>
                  <p:nvPr/>
                </p:nvSpPr>
                <p:spPr bwMode="auto">
                  <a:xfrm>
                    <a:off x="4491" y="300"/>
                    <a:ext cx="18" cy="42"/>
                  </a:xfrm>
                  <a:custGeom>
                    <a:avLst/>
                    <a:gdLst>
                      <a:gd name="T0" fmla="*/ 17 w 18"/>
                      <a:gd name="T1" fmla="*/ 27 h 42"/>
                      <a:gd name="T2" fmla="*/ 17 w 18"/>
                      <a:gd name="T3" fmla="*/ 20 h 42"/>
                      <a:gd name="T4" fmla="*/ 0 w 18"/>
                      <a:gd name="T5" fmla="*/ 6 h 42"/>
                      <a:gd name="T6" fmla="*/ 0 w 18"/>
                      <a:gd name="T7" fmla="*/ 0 h 42"/>
                      <a:gd name="T8" fmla="*/ 0 w 18"/>
                      <a:gd name="T9" fmla="*/ 6 h 42"/>
                      <a:gd name="T10" fmla="*/ 0 w 18"/>
                      <a:gd name="T11" fmla="*/ 13 h 42"/>
                      <a:gd name="T12" fmla="*/ 0 w 18"/>
                      <a:gd name="T13" fmla="*/ 27 h 42"/>
                      <a:gd name="T14" fmla="*/ 17 w 18"/>
                      <a:gd name="T15" fmla="*/ 34 h 42"/>
                      <a:gd name="T16" fmla="*/ 17 w 18"/>
                      <a:gd name="T17" fmla="*/ 4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42"/>
                      <a:gd name="T29" fmla="*/ 18 w 18"/>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42">
                        <a:moveTo>
                          <a:pt x="17" y="27"/>
                        </a:moveTo>
                        <a:lnTo>
                          <a:pt x="17" y="20"/>
                        </a:lnTo>
                        <a:lnTo>
                          <a:pt x="0" y="6"/>
                        </a:lnTo>
                        <a:lnTo>
                          <a:pt x="0" y="0"/>
                        </a:lnTo>
                        <a:lnTo>
                          <a:pt x="0" y="6"/>
                        </a:lnTo>
                        <a:lnTo>
                          <a:pt x="0" y="13"/>
                        </a:lnTo>
                        <a:lnTo>
                          <a:pt x="0" y="27"/>
                        </a:lnTo>
                        <a:lnTo>
                          <a:pt x="17" y="34"/>
                        </a:lnTo>
                        <a:lnTo>
                          <a:pt x="17" y="41"/>
                        </a:lnTo>
                      </a:path>
                    </a:pathLst>
                  </a:custGeom>
                  <a:noFill/>
                  <a:ln w="12700" cap="rnd">
                    <a:solidFill>
                      <a:srgbClr val="000000"/>
                    </a:solidFill>
                    <a:round/>
                    <a:headEnd type="none" w="sm" len="sm"/>
                    <a:tailEnd type="none" w="sm" len="sm"/>
                  </a:ln>
                </p:spPr>
                <p:txBody>
                  <a:bodyPr/>
                  <a:lstStyle/>
                  <a:p>
                    <a:endParaRPr lang="es-AR"/>
                  </a:p>
                </p:txBody>
              </p:sp>
              <p:sp>
                <p:nvSpPr>
                  <p:cNvPr id="737" name="Line 475"/>
                  <p:cNvSpPr>
                    <a:spLocks noChangeShapeType="1"/>
                  </p:cNvSpPr>
                  <p:nvPr/>
                </p:nvSpPr>
                <p:spPr bwMode="auto">
                  <a:xfrm flipV="1">
                    <a:off x="4491" y="206"/>
                    <a:ext cx="0" cy="109"/>
                  </a:xfrm>
                  <a:prstGeom prst="line">
                    <a:avLst/>
                  </a:prstGeom>
                  <a:noFill/>
                  <a:ln w="12700">
                    <a:solidFill>
                      <a:srgbClr val="000000"/>
                    </a:solidFill>
                    <a:round/>
                    <a:headEnd type="none" w="sm" len="sm"/>
                    <a:tailEnd type="none" w="sm" len="sm"/>
                  </a:ln>
                </p:spPr>
                <p:txBody>
                  <a:bodyPr wrap="none" anchor="ctr"/>
                  <a:lstStyle/>
                  <a:p>
                    <a:endParaRPr lang="es-AR"/>
                  </a:p>
                </p:txBody>
              </p:sp>
            </p:grpSp>
            <p:grpSp>
              <p:nvGrpSpPr>
                <p:cNvPr id="700" name="Group 476"/>
                <p:cNvGrpSpPr>
                  <a:grpSpLocks/>
                </p:cNvGrpSpPr>
                <p:nvPr/>
              </p:nvGrpSpPr>
              <p:grpSpPr bwMode="auto">
                <a:xfrm>
                  <a:off x="4491" y="167"/>
                  <a:ext cx="18" cy="127"/>
                  <a:chOff x="4491" y="167"/>
                  <a:chExt cx="18" cy="127"/>
                </a:xfrm>
              </p:grpSpPr>
              <p:sp>
                <p:nvSpPr>
                  <p:cNvPr id="734" name="Freeform 477"/>
                  <p:cNvSpPr>
                    <a:spLocks/>
                  </p:cNvSpPr>
                  <p:nvPr/>
                </p:nvSpPr>
                <p:spPr bwMode="auto">
                  <a:xfrm>
                    <a:off x="4491" y="260"/>
                    <a:ext cx="18" cy="34"/>
                  </a:xfrm>
                  <a:custGeom>
                    <a:avLst/>
                    <a:gdLst>
                      <a:gd name="T0" fmla="*/ 17 w 18"/>
                      <a:gd name="T1" fmla="*/ 26 h 34"/>
                      <a:gd name="T2" fmla="*/ 17 w 18"/>
                      <a:gd name="T3" fmla="*/ 19 h 34"/>
                      <a:gd name="T4" fmla="*/ 8 w 18"/>
                      <a:gd name="T5" fmla="*/ 6 h 34"/>
                      <a:gd name="T6" fmla="*/ 8 w 18"/>
                      <a:gd name="T7" fmla="*/ 0 h 34"/>
                      <a:gd name="T8" fmla="*/ 0 w 18"/>
                      <a:gd name="T9" fmla="*/ 0 h 34"/>
                      <a:gd name="T10" fmla="*/ 0 w 18"/>
                      <a:gd name="T11" fmla="*/ 6 h 34"/>
                      <a:gd name="T12" fmla="*/ 8 w 18"/>
                      <a:gd name="T13" fmla="*/ 26 h 34"/>
                      <a:gd name="T14" fmla="*/ 17 w 18"/>
                      <a:gd name="T15" fmla="*/ 33 h 34"/>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34"/>
                      <a:gd name="T26" fmla="*/ 18 w 18"/>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34">
                        <a:moveTo>
                          <a:pt x="17" y="26"/>
                        </a:moveTo>
                        <a:lnTo>
                          <a:pt x="17" y="19"/>
                        </a:lnTo>
                        <a:lnTo>
                          <a:pt x="8" y="6"/>
                        </a:lnTo>
                        <a:lnTo>
                          <a:pt x="8" y="0"/>
                        </a:lnTo>
                        <a:lnTo>
                          <a:pt x="0" y="0"/>
                        </a:lnTo>
                        <a:lnTo>
                          <a:pt x="0" y="6"/>
                        </a:lnTo>
                        <a:lnTo>
                          <a:pt x="8" y="26"/>
                        </a:lnTo>
                        <a:lnTo>
                          <a:pt x="17" y="33"/>
                        </a:lnTo>
                      </a:path>
                    </a:pathLst>
                  </a:custGeom>
                  <a:noFill/>
                  <a:ln w="12700" cap="rnd">
                    <a:solidFill>
                      <a:srgbClr val="000000"/>
                    </a:solidFill>
                    <a:round/>
                    <a:headEnd type="none" w="sm" len="sm"/>
                    <a:tailEnd type="none" w="sm" len="sm"/>
                  </a:ln>
                </p:spPr>
                <p:txBody>
                  <a:bodyPr/>
                  <a:lstStyle/>
                  <a:p>
                    <a:endParaRPr lang="es-AR"/>
                  </a:p>
                </p:txBody>
              </p:sp>
              <p:sp>
                <p:nvSpPr>
                  <p:cNvPr id="735" name="Line 478"/>
                  <p:cNvSpPr>
                    <a:spLocks noChangeShapeType="1"/>
                  </p:cNvSpPr>
                  <p:nvPr/>
                </p:nvSpPr>
                <p:spPr bwMode="auto">
                  <a:xfrm flipV="1">
                    <a:off x="4491" y="167"/>
                    <a:ext cx="8" cy="101"/>
                  </a:xfrm>
                  <a:prstGeom prst="line">
                    <a:avLst/>
                  </a:prstGeom>
                  <a:noFill/>
                  <a:ln w="12700">
                    <a:solidFill>
                      <a:srgbClr val="000000"/>
                    </a:solidFill>
                    <a:round/>
                    <a:headEnd type="none" w="sm" len="sm"/>
                    <a:tailEnd type="none" w="sm" len="sm"/>
                  </a:ln>
                </p:spPr>
                <p:txBody>
                  <a:bodyPr wrap="none" anchor="ctr"/>
                  <a:lstStyle/>
                  <a:p>
                    <a:endParaRPr lang="es-AR"/>
                  </a:p>
                </p:txBody>
              </p:sp>
            </p:grpSp>
            <p:grpSp>
              <p:nvGrpSpPr>
                <p:cNvPr id="701" name="Group 479"/>
                <p:cNvGrpSpPr>
                  <a:grpSpLocks/>
                </p:cNvGrpSpPr>
                <p:nvPr/>
              </p:nvGrpSpPr>
              <p:grpSpPr bwMode="auto">
                <a:xfrm>
                  <a:off x="4499" y="131"/>
                  <a:ext cx="18" cy="137"/>
                  <a:chOff x="4499" y="131"/>
                  <a:chExt cx="18" cy="137"/>
                </a:xfrm>
              </p:grpSpPr>
              <p:sp>
                <p:nvSpPr>
                  <p:cNvPr id="732" name="Freeform 480"/>
                  <p:cNvSpPr>
                    <a:spLocks/>
                  </p:cNvSpPr>
                  <p:nvPr/>
                </p:nvSpPr>
                <p:spPr bwMode="auto">
                  <a:xfrm>
                    <a:off x="4499" y="232"/>
                    <a:ext cx="18" cy="36"/>
                  </a:xfrm>
                  <a:custGeom>
                    <a:avLst/>
                    <a:gdLst>
                      <a:gd name="T0" fmla="*/ 17 w 18"/>
                      <a:gd name="T1" fmla="*/ 21 h 36"/>
                      <a:gd name="T2" fmla="*/ 17 w 18"/>
                      <a:gd name="T3" fmla="*/ 14 h 36"/>
                      <a:gd name="T4" fmla="*/ 8 w 18"/>
                      <a:gd name="T5" fmla="*/ 0 h 36"/>
                      <a:gd name="T6" fmla="*/ 0 w 18"/>
                      <a:gd name="T7" fmla="*/ 0 h 36"/>
                      <a:gd name="T8" fmla="*/ 0 w 18"/>
                      <a:gd name="T9" fmla="*/ 7 h 36"/>
                      <a:gd name="T10" fmla="*/ 0 w 18"/>
                      <a:gd name="T11" fmla="*/ 21 h 36"/>
                      <a:gd name="T12" fmla="*/ 8 w 18"/>
                      <a:gd name="T13" fmla="*/ 28 h 36"/>
                      <a:gd name="T14" fmla="*/ 8 w 18"/>
                      <a:gd name="T15" fmla="*/ 35 h 36"/>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36"/>
                      <a:gd name="T26" fmla="*/ 18 w 18"/>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36">
                        <a:moveTo>
                          <a:pt x="17" y="21"/>
                        </a:moveTo>
                        <a:lnTo>
                          <a:pt x="17" y="14"/>
                        </a:lnTo>
                        <a:lnTo>
                          <a:pt x="8" y="0"/>
                        </a:lnTo>
                        <a:lnTo>
                          <a:pt x="0" y="0"/>
                        </a:lnTo>
                        <a:lnTo>
                          <a:pt x="0" y="7"/>
                        </a:lnTo>
                        <a:lnTo>
                          <a:pt x="0" y="21"/>
                        </a:lnTo>
                        <a:lnTo>
                          <a:pt x="8" y="28"/>
                        </a:lnTo>
                        <a:lnTo>
                          <a:pt x="8" y="35"/>
                        </a:lnTo>
                      </a:path>
                    </a:pathLst>
                  </a:custGeom>
                  <a:noFill/>
                  <a:ln w="12700" cap="rnd">
                    <a:solidFill>
                      <a:srgbClr val="000000"/>
                    </a:solidFill>
                    <a:round/>
                    <a:headEnd type="none" w="sm" len="sm"/>
                    <a:tailEnd type="none" w="sm" len="sm"/>
                  </a:ln>
                </p:spPr>
                <p:txBody>
                  <a:bodyPr/>
                  <a:lstStyle/>
                  <a:p>
                    <a:endParaRPr lang="es-AR"/>
                  </a:p>
                </p:txBody>
              </p:sp>
              <p:sp>
                <p:nvSpPr>
                  <p:cNvPr id="733" name="Line 481"/>
                  <p:cNvSpPr>
                    <a:spLocks noChangeShapeType="1"/>
                  </p:cNvSpPr>
                  <p:nvPr/>
                </p:nvSpPr>
                <p:spPr bwMode="auto">
                  <a:xfrm flipV="1">
                    <a:off x="4499" y="131"/>
                    <a:ext cx="0" cy="111"/>
                  </a:xfrm>
                  <a:prstGeom prst="line">
                    <a:avLst/>
                  </a:prstGeom>
                  <a:noFill/>
                  <a:ln w="12700">
                    <a:solidFill>
                      <a:srgbClr val="000000"/>
                    </a:solidFill>
                    <a:round/>
                    <a:headEnd type="none" w="sm" len="sm"/>
                    <a:tailEnd type="none" w="sm" len="sm"/>
                  </a:ln>
                </p:spPr>
                <p:txBody>
                  <a:bodyPr wrap="none" anchor="ctr"/>
                  <a:lstStyle/>
                  <a:p>
                    <a:endParaRPr lang="es-AR"/>
                  </a:p>
                </p:txBody>
              </p:sp>
            </p:grpSp>
            <p:grpSp>
              <p:nvGrpSpPr>
                <p:cNvPr id="702" name="Group 482"/>
                <p:cNvGrpSpPr>
                  <a:grpSpLocks/>
                </p:cNvGrpSpPr>
                <p:nvPr/>
              </p:nvGrpSpPr>
              <p:grpSpPr bwMode="auto">
                <a:xfrm>
                  <a:off x="4506" y="99"/>
                  <a:ext cx="19" cy="135"/>
                  <a:chOff x="4506" y="99"/>
                  <a:chExt cx="19" cy="135"/>
                </a:xfrm>
              </p:grpSpPr>
              <p:sp>
                <p:nvSpPr>
                  <p:cNvPr id="730" name="Freeform 483"/>
                  <p:cNvSpPr>
                    <a:spLocks/>
                  </p:cNvSpPr>
                  <p:nvPr/>
                </p:nvSpPr>
                <p:spPr bwMode="auto">
                  <a:xfrm>
                    <a:off x="4506" y="199"/>
                    <a:ext cx="19" cy="35"/>
                  </a:xfrm>
                  <a:custGeom>
                    <a:avLst/>
                    <a:gdLst>
                      <a:gd name="T0" fmla="*/ 18 w 19"/>
                      <a:gd name="T1" fmla="*/ 20 h 35"/>
                      <a:gd name="T2" fmla="*/ 18 w 19"/>
                      <a:gd name="T3" fmla="*/ 13 h 35"/>
                      <a:gd name="T4" fmla="*/ 9 w 19"/>
                      <a:gd name="T5" fmla="*/ 0 h 35"/>
                      <a:gd name="T6" fmla="*/ 0 w 19"/>
                      <a:gd name="T7" fmla="*/ 0 h 35"/>
                      <a:gd name="T8" fmla="*/ 0 w 19"/>
                      <a:gd name="T9" fmla="*/ 6 h 35"/>
                      <a:gd name="T10" fmla="*/ 9 w 19"/>
                      <a:gd name="T11" fmla="*/ 20 h 35"/>
                      <a:gd name="T12" fmla="*/ 18 w 19"/>
                      <a:gd name="T13" fmla="*/ 27 h 35"/>
                      <a:gd name="T14" fmla="*/ 18 w 19"/>
                      <a:gd name="T15" fmla="*/ 34 h 35"/>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5"/>
                      <a:gd name="T26" fmla="*/ 19 w 1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5">
                        <a:moveTo>
                          <a:pt x="18" y="20"/>
                        </a:moveTo>
                        <a:lnTo>
                          <a:pt x="18" y="13"/>
                        </a:lnTo>
                        <a:lnTo>
                          <a:pt x="9" y="0"/>
                        </a:lnTo>
                        <a:lnTo>
                          <a:pt x="0" y="0"/>
                        </a:lnTo>
                        <a:lnTo>
                          <a:pt x="0" y="6"/>
                        </a:lnTo>
                        <a:lnTo>
                          <a:pt x="9" y="20"/>
                        </a:lnTo>
                        <a:lnTo>
                          <a:pt x="18" y="27"/>
                        </a:lnTo>
                        <a:lnTo>
                          <a:pt x="18" y="34"/>
                        </a:lnTo>
                      </a:path>
                    </a:pathLst>
                  </a:custGeom>
                  <a:noFill/>
                  <a:ln w="12700" cap="rnd">
                    <a:solidFill>
                      <a:srgbClr val="000000"/>
                    </a:solidFill>
                    <a:round/>
                    <a:headEnd type="none" w="sm" len="sm"/>
                    <a:tailEnd type="none" w="sm" len="sm"/>
                  </a:ln>
                </p:spPr>
                <p:txBody>
                  <a:bodyPr/>
                  <a:lstStyle/>
                  <a:p>
                    <a:endParaRPr lang="es-AR"/>
                  </a:p>
                </p:txBody>
              </p:sp>
              <p:sp>
                <p:nvSpPr>
                  <p:cNvPr id="731" name="Line 484"/>
                  <p:cNvSpPr>
                    <a:spLocks noChangeShapeType="1"/>
                  </p:cNvSpPr>
                  <p:nvPr/>
                </p:nvSpPr>
                <p:spPr bwMode="auto">
                  <a:xfrm flipV="1">
                    <a:off x="4506" y="99"/>
                    <a:ext cx="8" cy="107"/>
                  </a:xfrm>
                  <a:prstGeom prst="line">
                    <a:avLst/>
                  </a:prstGeom>
                  <a:noFill/>
                  <a:ln w="12700">
                    <a:solidFill>
                      <a:srgbClr val="000000"/>
                    </a:solidFill>
                    <a:round/>
                    <a:headEnd type="none" w="sm" len="sm"/>
                    <a:tailEnd type="none" w="sm" len="sm"/>
                  </a:ln>
                </p:spPr>
                <p:txBody>
                  <a:bodyPr wrap="none" anchor="ctr"/>
                  <a:lstStyle/>
                  <a:p>
                    <a:endParaRPr lang="es-AR"/>
                  </a:p>
                </p:txBody>
              </p:sp>
            </p:grpSp>
            <p:grpSp>
              <p:nvGrpSpPr>
                <p:cNvPr id="703" name="Group 485"/>
                <p:cNvGrpSpPr>
                  <a:grpSpLocks/>
                </p:cNvGrpSpPr>
                <p:nvPr/>
              </p:nvGrpSpPr>
              <p:grpSpPr bwMode="auto">
                <a:xfrm>
                  <a:off x="4506" y="145"/>
                  <a:ext cx="19" cy="135"/>
                  <a:chOff x="4506" y="145"/>
                  <a:chExt cx="19" cy="135"/>
                </a:xfrm>
              </p:grpSpPr>
              <p:sp>
                <p:nvSpPr>
                  <p:cNvPr id="728" name="Freeform 486"/>
                  <p:cNvSpPr>
                    <a:spLocks/>
                  </p:cNvSpPr>
                  <p:nvPr/>
                </p:nvSpPr>
                <p:spPr bwMode="auto">
                  <a:xfrm>
                    <a:off x="4506" y="246"/>
                    <a:ext cx="19" cy="34"/>
                  </a:xfrm>
                  <a:custGeom>
                    <a:avLst/>
                    <a:gdLst>
                      <a:gd name="T0" fmla="*/ 18 w 19"/>
                      <a:gd name="T1" fmla="*/ 26 h 34"/>
                      <a:gd name="T2" fmla="*/ 18 w 19"/>
                      <a:gd name="T3" fmla="*/ 19 h 34"/>
                      <a:gd name="T4" fmla="*/ 9 w 19"/>
                      <a:gd name="T5" fmla="*/ 6 h 34"/>
                      <a:gd name="T6" fmla="*/ 9 w 19"/>
                      <a:gd name="T7" fmla="*/ 0 h 34"/>
                      <a:gd name="T8" fmla="*/ 0 w 19"/>
                      <a:gd name="T9" fmla="*/ 0 h 34"/>
                      <a:gd name="T10" fmla="*/ 0 w 19"/>
                      <a:gd name="T11" fmla="*/ 6 h 34"/>
                      <a:gd name="T12" fmla="*/ 0 w 19"/>
                      <a:gd name="T13" fmla="*/ 19 h 34"/>
                      <a:gd name="T14" fmla="*/ 9 w 19"/>
                      <a:gd name="T15" fmla="*/ 26 h 34"/>
                      <a:gd name="T16" fmla="*/ 9 w 19"/>
                      <a:gd name="T17" fmla="*/ 33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34"/>
                      <a:gd name="T29" fmla="*/ 19 w 19"/>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34">
                        <a:moveTo>
                          <a:pt x="18" y="26"/>
                        </a:moveTo>
                        <a:lnTo>
                          <a:pt x="18" y="19"/>
                        </a:lnTo>
                        <a:lnTo>
                          <a:pt x="9" y="6"/>
                        </a:lnTo>
                        <a:lnTo>
                          <a:pt x="9" y="0"/>
                        </a:lnTo>
                        <a:lnTo>
                          <a:pt x="0" y="0"/>
                        </a:lnTo>
                        <a:lnTo>
                          <a:pt x="0" y="6"/>
                        </a:lnTo>
                        <a:lnTo>
                          <a:pt x="0" y="19"/>
                        </a:lnTo>
                        <a:lnTo>
                          <a:pt x="9" y="26"/>
                        </a:lnTo>
                        <a:lnTo>
                          <a:pt x="9" y="33"/>
                        </a:lnTo>
                      </a:path>
                    </a:pathLst>
                  </a:custGeom>
                  <a:noFill/>
                  <a:ln w="12700" cap="rnd">
                    <a:solidFill>
                      <a:srgbClr val="000000"/>
                    </a:solidFill>
                    <a:round/>
                    <a:headEnd type="none" w="sm" len="sm"/>
                    <a:tailEnd type="none" w="sm" len="sm"/>
                  </a:ln>
                </p:spPr>
                <p:txBody>
                  <a:bodyPr/>
                  <a:lstStyle/>
                  <a:p>
                    <a:endParaRPr lang="es-AR"/>
                  </a:p>
                </p:txBody>
              </p:sp>
              <p:sp>
                <p:nvSpPr>
                  <p:cNvPr id="729" name="Line 487"/>
                  <p:cNvSpPr>
                    <a:spLocks noChangeShapeType="1"/>
                  </p:cNvSpPr>
                  <p:nvPr/>
                </p:nvSpPr>
                <p:spPr bwMode="auto">
                  <a:xfrm flipV="1">
                    <a:off x="4506" y="145"/>
                    <a:ext cx="0" cy="111"/>
                  </a:xfrm>
                  <a:prstGeom prst="line">
                    <a:avLst/>
                  </a:prstGeom>
                  <a:noFill/>
                  <a:ln w="12700">
                    <a:solidFill>
                      <a:srgbClr val="000000"/>
                    </a:solidFill>
                    <a:round/>
                    <a:headEnd type="none" w="sm" len="sm"/>
                    <a:tailEnd type="none" w="sm" len="sm"/>
                  </a:ln>
                </p:spPr>
                <p:txBody>
                  <a:bodyPr wrap="none" anchor="ctr"/>
                  <a:lstStyle/>
                  <a:p>
                    <a:endParaRPr lang="es-AR"/>
                  </a:p>
                </p:txBody>
              </p:sp>
            </p:grpSp>
            <p:grpSp>
              <p:nvGrpSpPr>
                <p:cNvPr id="704" name="Group 488"/>
                <p:cNvGrpSpPr>
                  <a:grpSpLocks/>
                </p:cNvGrpSpPr>
                <p:nvPr/>
              </p:nvGrpSpPr>
              <p:grpSpPr bwMode="auto">
                <a:xfrm>
                  <a:off x="4474" y="342"/>
                  <a:ext cx="65" cy="141"/>
                  <a:chOff x="4474" y="342"/>
                  <a:chExt cx="65" cy="141"/>
                </a:xfrm>
              </p:grpSpPr>
              <p:sp>
                <p:nvSpPr>
                  <p:cNvPr id="726" name="Freeform 489"/>
                  <p:cNvSpPr>
                    <a:spLocks/>
                  </p:cNvSpPr>
                  <p:nvPr/>
                </p:nvSpPr>
                <p:spPr bwMode="auto">
                  <a:xfrm>
                    <a:off x="4474" y="448"/>
                    <a:ext cx="26" cy="35"/>
                  </a:xfrm>
                  <a:custGeom>
                    <a:avLst/>
                    <a:gdLst>
                      <a:gd name="T0" fmla="*/ 0 w 26"/>
                      <a:gd name="T1" fmla="*/ 27 h 35"/>
                      <a:gd name="T2" fmla="*/ 7 w 26"/>
                      <a:gd name="T3" fmla="*/ 13 h 35"/>
                      <a:gd name="T4" fmla="*/ 16 w 26"/>
                      <a:gd name="T5" fmla="*/ 6 h 35"/>
                      <a:gd name="T6" fmla="*/ 25 w 26"/>
                      <a:gd name="T7" fmla="*/ 0 h 35"/>
                      <a:gd name="T8" fmla="*/ 25 w 26"/>
                      <a:gd name="T9" fmla="*/ 13 h 35"/>
                      <a:gd name="T10" fmla="*/ 16 w 26"/>
                      <a:gd name="T11" fmla="*/ 20 h 35"/>
                      <a:gd name="T12" fmla="*/ 7 w 26"/>
                      <a:gd name="T13" fmla="*/ 27 h 35"/>
                      <a:gd name="T14" fmla="*/ 0 w 26"/>
                      <a:gd name="T15" fmla="*/ 34 h 35"/>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35"/>
                      <a:gd name="T26" fmla="*/ 26 w 26"/>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35">
                        <a:moveTo>
                          <a:pt x="0" y="27"/>
                        </a:moveTo>
                        <a:lnTo>
                          <a:pt x="7" y="13"/>
                        </a:lnTo>
                        <a:lnTo>
                          <a:pt x="16" y="6"/>
                        </a:lnTo>
                        <a:lnTo>
                          <a:pt x="25" y="0"/>
                        </a:lnTo>
                        <a:lnTo>
                          <a:pt x="25" y="13"/>
                        </a:lnTo>
                        <a:lnTo>
                          <a:pt x="16" y="20"/>
                        </a:lnTo>
                        <a:lnTo>
                          <a:pt x="7" y="27"/>
                        </a:lnTo>
                        <a:lnTo>
                          <a:pt x="0" y="34"/>
                        </a:lnTo>
                      </a:path>
                    </a:pathLst>
                  </a:custGeom>
                  <a:noFill/>
                  <a:ln w="12700" cap="rnd">
                    <a:solidFill>
                      <a:srgbClr val="000000"/>
                    </a:solidFill>
                    <a:round/>
                    <a:headEnd type="none" w="sm" len="sm"/>
                    <a:tailEnd type="none" w="sm" len="sm"/>
                  </a:ln>
                </p:spPr>
                <p:txBody>
                  <a:bodyPr/>
                  <a:lstStyle/>
                  <a:p>
                    <a:endParaRPr lang="es-AR"/>
                  </a:p>
                </p:txBody>
              </p:sp>
              <p:sp>
                <p:nvSpPr>
                  <p:cNvPr id="727" name="Line 490"/>
                  <p:cNvSpPr>
                    <a:spLocks noChangeShapeType="1"/>
                  </p:cNvSpPr>
                  <p:nvPr/>
                </p:nvSpPr>
                <p:spPr bwMode="auto">
                  <a:xfrm flipV="1">
                    <a:off x="4499" y="342"/>
                    <a:ext cx="40" cy="120"/>
                  </a:xfrm>
                  <a:prstGeom prst="line">
                    <a:avLst/>
                  </a:prstGeom>
                  <a:noFill/>
                  <a:ln w="12700">
                    <a:solidFill>
                      <a:srgbClr val="000000"/>
                    </a:solidFill>
                    <a:round/>
                    <a:headEnd type="none" w="sm" len="sm"/>
                    <a:tailEnd type="none" w="sm" len="sm"/>
                  </a:ln>
                </p:spPr>
                <p:txBody>
                  <a:bodyPr wrap="none" anchor="ctr"/>
                  <a:lstStyle/>
                  <a:p>
                    <a:endParaRPr lang="es-AR"/>
                  </a:p>
                </p:txBody>
              </p:sp>
            </p:grpSp>
            <p:grpSp>
              <p:nvGrpSpPr>
                <p:cNvPr id="705" name="Group 491"/>
                <p:cNvGrpSpPr>
                  <a:grpSpLocks/>
                </p:cNvGrpSpPr>
                <p:nvPr/>
              </p:nvGrpSpPr>
              <p:grpSpPr bwMode="auto">
                <a:xfrm>
                  <a:off x="4482" y="294"/>
                  <a:ext cx="64" cy="142"/>
                  <a:chOff x="4482" y="294"/>
                  <a:chExt cx="64" cy="142"/>
                </a:xfrm>
              </p:grpSpPr>
              <p:sp>
                <p:nvSpPr>
                  <p:cNvPr id="724" name="Freeform 492"/>
                  <p:cNvSpPr>
                    <a:spLocks/>
                  </p:cNvSpPr>
                  <p:nvPr/>
                </p:nvSpPr>
                <p:spPr bwMode="auto">
                  <a:xfrm>
                    <a:off x="4482" y="394"/>
                    <a:ext cx="33" cy="42"/>
                  </a:xfrm>
                  <a:custGeom>
                    <a:avLst/>
                    <a:gdLst>
                      <a:gd name="T0" fmla="*/ 0 w 33"/>
                      <a:gd name="T1" fmla="*/ 27 h 42"/>
                      <a:gd name="T2" fmla="*/ 7 w 33"/>
                      <a:gd name="T3" fmla="*/ 13 h 42"/>
                      <a:gd name="T4" fmla="*/ 15 w 33"/>
                      <a:gd name="T5" fmla="*/ 6 h 42"/>
                      <a:gd name="T6" fmla="*/ 23 w 33"/>
                      <a:gd name="T7" fmla="*/ 0 h 42"/>
                      <a:gd name="T8" fmla="*/ 32 w 33"/>
                      <a:gd name="T9" fmla="*/ 6 h 42"/>
                      <a:gd name="T10" fmla="*/ 32 w 33"/>
                      <a:gd name="T11" fmla="*/ 13 h 42"/>
                      <a:gd name="T12" fmla="*/ 23 w 33"/>
                      <a:gd name="T13" fmla="*/ 20 h 42"/>
                      <a:gd name="T14" fmla="*/ 15 w 33"/>
                      <a:gd name="T15" fmla="*/ 34 h 42"/>
                      <a:gd name="T16" fmla="*/ 7 w 33"/>
                      <a:gd name="T17" fmla="*/ 4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2"/>
                      <a:gd name="T29" fmla="*/ 33 w 33"/>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2">
                        <a:moveTo>
                          <a:pt x="0" y="27"/>
                        </a:moveTo>
                        <a:lnTo>
                          <a:pt x="7" y="13"/>
                        </a:lnTo>
                        <a:lnTo>
                          <a:pt x="15" y="6"/>
                        </a:lnTo>
                        <a:lnTo>
                          <a:pt x="23" y="0"/>
                        </a:lnTo>
                        <a:lnTo>
                          <a:pt x="32" y="6"/>
                        </a:lnTo>
                        <a:lnTo>
                          <a:pt x="32" y="13"/>
                        </a:lnTo>
                        <a:lnTo>
                          <a:pt x="23" y="20"/>
                        </a:lnTo>
                        <a:lnTo>
                          <a:pt x="15" y="34"/>
                        </a:lnTo>
                        <a:lnTo>
                          <a:pt x="7" y="41"/>
                        </a:lnTo>
                      </a:path>
                    </a:pathLst>
                  </a:custGeom>
                  <a:noFill/>
                  <a:ln w="12700" cap="rnd">
                    <a:solidFill>
                      <a:srgbClr val="000000"/>
                    </a:solidFill>
                    <a:round/>
                    <a:headEnd type="none" w="sm" len="sm"/>
                    <a:tailEnd type="none" w="sm" len="sm"/>
                  </a:ln>
                </p:spPr>
                <p:txBody>
                  <a:bodyPr/>
                  <a:lstStyle/>
                  <a:p>
                    <a:endParaRPr lang="es-AR"/>
                  </a:p>
                </p:txBody>
              </p:sp>
              <p:sp>
                <p:nvSpPr>
                  <p:cNvPr id="725" name="Line 493"/>
                  <p:cNvSpPr>
                    <a:spLocks noChangeShapeType="1"/>
                  </p:cNvSpPr>
                  <p:nvPr/>
                </p:nvSpPr>
                <p:spPr bwMode="auto">
                  <a:xfrm flipV="1">
                    <a:off x="4506" y="294"/>
                    <a:ext cx="40" cy="114"/>
                  </a:xfrm>
                  <a:prstGeom prst="line">
                    <a:avLst/>
                  </a:prstGeom>
                  <a:noFill/>
                  <a:ln w="12700">
                    <a:solidFill>
                      <a:srgbClr val="000000"/>
                    </a:solidFill>
                    <a:round/>
                    <a:headEnd type="none" w="sm" len="sm"/>
                    <a:tailEnd type="none" w="sm" len="sm"/>
                  </a:ln>
                </p:spPr>
                <p:txBody>
                  <a:bodyPr wrap="none" anchor="ctr"/>
                  <a:lstStyle/>
                  <a:p>
                    <a:endParaRPr lang="es-AR"/>
                  </a:p>
                </p:txBody>
              </p:sp>
            </p:grpSp>
            <p:grpSp>
              <p:nvGrpSpPr>
                <p:cNvPr id="706" name="Group 494"/>
                <p:cNvGrpSpPr>
                  <a:grpSpLocks/>
                </p:cNvGrpSpPr>
                <p:nvPr/>
              </p:nvGrpSpPr>
              <p:grpSpPr bwMode="auto">
                <a:xfrm>
                  <a:off x="4491" y="247"/>
                  <a:ext cx="64" cy="141"/>
                  <a:chOff x="4491" y="247"/>
                  <a:chExt cx="64" cy="141"/>
                </a:xfrm>
              </p:grpSpPr>
              <p:sp>
                <p:nvSpPr>
                  <p:cNvPr id="722" name="Freeform 495"/>
                  <p:cNvSpPr>
                    <a:spLocks/>
                  </p:cNvSpPr>
                  <p:nvPr/>
                </p:nvSpPr>
                <p:spPr bwMode="auto">
                  <a:xfrm>
                    <a:off x="4491" y="347"/>
                    <a:ext cx="32" cy="41"/>
                  </a:xfrm>
                  <a:custGeom>
                    <a:avLst/>
                    <a:gdLst>
                      <a:gd name="T0" fmla="*/ 0 w 32"/>
                      <a:gd name="T1" fmla="*/ 27 h 41"/>
                      <a:gd name="T2" fmla="*/ 7 w 32"/>
                      <a:gd name="T3" fmla="*/ 14 h 41"/>
                      <a:gd name="T4" fmla="*/ 14 w 32"/>
                      <a:gd name="T5" fmla="*/ 7 h 41"/>
                      <a:gd name="T6" fmla="*/ 22 w 32"/>
                      <a:gd name="T7" fmla="*/ 0 h 41"/>
                      <a:gd name="T8" fmla="*/ 31 w 32"/>
                      <a:gd name="T9" fmla="*/ 7 h 41"/>
                      <a:gd name="T10" fmla="*/ 31 w 32"/>
                      <a:gd name="T11" fmla="*/ 14 h 41"/>
                      <a:gd name="T12" fmla="*/ 22 w 32"/>
                      <a:gd name="T13" fmla="*/ 20 h 41"/>
                      <a:gd name="T14" fmla="*/ 14 w 32"/>
                      <a:gd name="T15" fmla="*/ 33 h 41"/>
                      <a:gd name="T16" fmla="*/ 7 w 32"/>
                      <a:gd name="T17" fmla="*/ 4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41"/>
                      <a:gd name="T29" fmla="*/ 32 w 32"/>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41">
                        <a:moveTo>
                          <a:pt x="0" y="27"/>
                        </a:moveTo>
                        <a:lnTo>
                          <a:pt x="7" y="14"/>
                        </a:lnTo>
                        <a:lnTo>
                          <a:pt x="14" y="7"/>
                        </a:lnTo>
                        <a:lnTo>
                          <a:pt x="22" y="0"/>
                        </a:lnTo>
                        <a:lnTo>
                          <a:pt x="31" y="7"/>
                        </a:lnTo>
                        <a:lnTo>
                          <a:pt x="31" y="14"/>
                        </a:lnTo>
                        <a:lnTo>
                          <a:pt x="22" y="20"/>
                        </a:lnTo>
                        <a:lnTo>
                          <a:pt x="14" y="33"/>
                        </a:lnTo>
                        <a:lnTo>
                          <a:pt x="7" y="40"/>
                        </a:lnTo>
                      </a:path>
                    </a:pathLst>
                  </a:custGeom>
                  <a:noFill/>
                  <a:ln w="12700" cap="rnd">
                    <a:solidFill>
                      <a:srgbClr val="000000"/>
                    </a:solidFill>
                    <a:round/>
                    <a:headEnd type="none" w="sm" len="sm"/>
                    <a:tailEnd type="none" w="sm" len="sm"/>
                  </a:ln>
                </p:spPr>
                <p:txBody>
                  <a:bodyPr/>
                  <a:lstStyle/>
                  <a:p>
                    <a:endParaRPr lang="es-AR"/>
                  </a:p>
                </p:txBody>
              </p:sp>
              <p:sp>
                <p:nvSpPr>
                  <p:cNvPr id="723" name="Line 496"/>
                  <p:cNvSpPr>
                    <a:spLocks noChangeShapeType="1"/>
                  </p:cNvSpPr>
                  <p:nvPr/>
                </p:nvSpPr>
                <p:spPr bwMode="auto">
                  <a:xfrm flipV="1">
                    <a:off x="4514" y="247"/>
                    <a:ext cx="41" cy="113"/>
                  </a:xfrm>
                  <a:prstGeom prst="line">
                    <a:avLst/>
                  </a:prstGeom>
                  <a:noFill/>
                  <a:ln w="12700">
                    <a:solidFill>
                      <a:srgbClr val="000000"/>
                    </a:solidFill>
                    <a:round/>
                    <a:headEnd type="none" w="sm" len="sm"/>
                    <a:tailEnd type="none" w="sm" len="sm"/>
                  </a:ln>
                </p:spPr>
                <p:txBody>
                  <a:bodyPr wrap="none" anchor="ctr"/>
                  <a:lstStyle/>
                  <a:p>
                    <a:endParaRPr lang="es-AR"/>
                  </a:p>
                </p:txBody>
              </p:sp>
            </p:grpSp>
            <p:grpSp>
              <p:nvGrpSpPr>
                <p:cNvPr id="707" name="Group 497"/>
                <p:cNvGrpSpPr>
                  <a:grpSpLocks/>
                </p:cNvGrpSpPr>
                <p:nvPr/>
              </p:nvGrpSpPr>
              <p:grpSpPr bwMode="auto">
                <a:xfrm>
                  <a:off x="4506" y="206"/>
                  <a:ext cx="64" cy="143"/>
                  <a:chOff x="4506" y="206"/>
                  <a:chExt cx="64" cy="143"/>
                </a:xfrm>
              </p:grpSpPr>
              <p:sp>
                <p:nvSpPr>
                  <p:cNvPr id="720" name="Freeform 498"/>
                  <p:cNvSpPr>
                    <a:spLocks/>
                  </p:cNvSpPr>
                  <p:nvPr/>
                </p:nvSpPr>
                <p:spPr bwMode="auto">
                  <a:xfrm>
                    <a:off x="4506" y="307"/>
                    <a:ext cx="25" cy="42"/>
                  </a:xfrm>
                  <a:custGeom>
                    <a:avLst/>
                    <a:gdLst>
                      <a:gd name="T0" fmla="*/ 0 w 25"/>
                      <a:gd name="T1" fmla="*/ 27 h 42"/>
                      <a:gd name="T2" fmla="*/ 7 w 25"/>
                      <a:gd name="T3" fmla="*/ 13 h 42"/>
                      <a:gd name="T4" fmla="*/ 16 w 25"/>
                      <a:gd name="T5" fmla="*/ 6 h 42"/>
                      <a:gd name="T6" fmla="*/ 24 w 25"/>
                      <a:gd name="T7" fmla="*/ 0 h 42"/>
                      <a:gd name="T8" fmla="*/ 24 w 25"/>
                      <a:gd name="T9" fmla="*/ 6 h 42"/>
                      <a:gd name="T10" fmla="*/ 24 w 25"/>
                      <a:gd name="T11" fmla="*/ 13 h 42"/>
                      <a:gd name="T12" fmla="*/ 16 w 25"/>
                      <a:gd name="T13" fmla="*/ 20 h 42"/>
                      <a:gd name="T14" fmla="*/ 7 w 25"/>
                      <a:gd name="T15" fmla="*/ 34 h 42"/>
                      <a:gd name="T16" fmla="*/ 0 w 25"/>
                      <a:gd name="T17" fmla="*/ 4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42"/>
                      <a:gd name="T29" fmla="*/ 25 w 25"/>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42">
                        <a:moveTo>
                          <a:pt x="0" y="27"/>
                        </a:moveTo>
                        <a:lnTo>
                          <a:pt x="7" y="13"/>
                        </a:lnTo>
                        <a:lnTo>
                          <a:pt x="16" y="6"/>
                        </a:lnTo>
                        <a:lnTo>
                          <a:pt x="24" y="0"/>
                        </a:lnTo>
                        <a:lnTo>
                          <a:pt x="24" y="6"/>
                        </a:lnTo>
                        <a:lnTo>
                          <a:pt x="24" y="13"/>
                        </a:lnTo>
                        <a:lnTo>
                          <a:pt x="16" y="20"/>
                        </a:lnTo>
                        <a:lnTo>
                          <a:pt x="7" y="34"/>
                        </a:lnTo>
                        <a:lnTo>
                          <a:pt x="0" y="41"/>
                        </a:lnTo>
                      </a:path>
                    </a:pathLst>
                  </a:custGeom>
                  <a:noFill/>
                  <a:ln w="12700" cap="rnd">
                    <a:solidFill>
                      <a:srgbClr val="000000"/>
                    </a:solidFill>
                    <a:round/>
                    <a:headEnd type="none" w="sm" len="sm"/>
                    <a:tailEnd type="none" w="sm" len="sm"/>
                  </a:ln>
                </p:spPr>
                <p:txBody>
                  <a:bodyPr/>
                  <a:lstStyle/>
                  <a:p>
                    <a:endParaRPr lang="es-AR"/>
                  </a:p>
                </p:txBody>
              </p:sp>
              <p:sp>
                <p:nvSpPr>
                  <p:cNvPr id="721" name="Line 499"/>
                  <p:cNvSpPr>
                    <a:spLocks noChangeShapeType="1"/>
                  </p:cNvSpPr>
                  <p:nvPr/>
                </p:nvSpPr>
                <p:spPr bwMode="auto">
                  <a:xfrm flipV="1">
                    <a:off x="4530" y="206"/>
                    <a:ext cx="40" cy="114"/>
                  </a:xfrm>
                  <a:prstGeom prst="line">
                    <a:avLst/>
                  </a:prstGeom>
                  <a:noFill/>
                  <a:ln w="12700">
                    <a:solidFill>
                      <a:srgbClr val="000000"/>
                    </a:solidFill>
                    <a:round/>
                    <a:headEnd type="none" w="sm" len="sm"/>
                    <a:tailEnd type="none" w="sm" len="sm"/>
                  </a:ln>
                </p:spPr>
                <p:txBody>
                  <a:bodyPr wrap="none" anchor="ctr"/>
                  <a:lstStyle/>
                  <a:p>
                    <a:endParaRPr lang="es-AR"/>
                  </a:p>
                </p:txBody>
              </p:sp>
            </p:grpSp>
            <p:grpSp>
              <p:nvGrpSpPr>
                <p:cNvPr id="708" name="Group 500"/>
                <p:cNvGrpSpPr>
                  <a:grpSpLocks/>
                </p:cNvGrpSpPr>
                <p:nvPr/>
              </p:nvGrpSpPr>
              <p:grpSpPr bwMode="auto">
                <a:xfrm>
                  <a:off x="4506" y="166"/>
                  <a:ext cx="64" cy="142"/>
                  <a:chOff x="4506" y="166"/>
                  <a:chExt cx="64" cy="142"/>
                </a:xfrm>
              </p:grpSpPr>
              <p:sp>
                <p:nvSpPr>
                  <p:cNvPr id="718" name="Freeform 501"/>
                  <p:cNvSpPr>
                    <a:spLocks/>
                  </p:cNvSpPr>
                  <p:nvPr/>
                </p:nvSpPr>
                <p:spPr bwMode="auto">
                  <a:xfrm>
                    <a:off x="4506" y="274"/>
                    <a:ext cx="25" cy="34"/>
                  </a:xfrm>
                  <a:custGeom>
                    <a:avLst/>
                    <a:gdLst>
                      <a:gd name="T0" fmla="*/ 0 w 25"/>
                      <a:gd name="T1" fmla="*/ 26 h 34"/>
                      <a:gd name="T2" fmla="*/ 7 w 25"/>
                      <a:gd name="T3" fmla="*/ 12 h 34"/>
                      <a:gd name="T4" fmla="*/ 16 w 25"/>
                      <a:gd name="T5" fmla="*/ 6 h 34"/>
                      <a:gd name="T6" fmla="*/ 24 w 25"/>
                      <a:gd name="T7" fmla="*/ 0 h 34"/>
                      <a:gd name="T8" fmla="*/ 24 w 25"/>
                      <a:gd name="T9" fmla="*/ 12 h 34"/>
                      <a:gd name="T10" fmla="*/ 16 w 25"/>
                      <a:gd name="T11" fmla="*/ 19 h 34"/>
                      <a:gd name="T12" fmla="*/ 7 w 25"/>
                      <a:gd name="T13" fmla="*/ 26 h 34"/>
                      <a:gd name="T14" fmla="*/ 0 w 25"/>
                      <a:gd name="T15" fmla="*/ 33 h 34"/>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34"/>
                      <a:gd name="T26" fmla="*/ 25 w 2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34">
                        <a:moveTo>
                          <a:pt x="0" y="26"/>
                        </a:moveTo>
                        <a:lnTo>
                          <a:pt x="7" y="12"/>
                        </a:lnTo>
                        <a:lnTo>
                          <a:pt x="16" y="6"/>
                        </a:lnTo>
                        <a:lnTo>
                          <a:pt x="24" y="0"/>
                        </a:lnTo>
                        <a:lnTo>
                          <a:pt x="24" y="12"/>
                        </a:lnTo>
                        <a:lnTo>
                          <a:pt x="16" y="19"/>
                        </a:lnTo>
                        <a:lnTo>
                          <a:pt x="7" y="26"/>
                        </a:lnTo>
                        <a:lnTo>
                          <a:pt x="0" y="33"/>
                        </a:lnTo>
                      </a:path>
                    </a:pathLst>
                  </a:custGeom>
                  <a:noFill/>
                  <a:ln w="12700" cap="rnd">
                    <a:solidFill>
                      <a:srgbClr val="000000"/>
                    </a:solidFill>
                    <a:round/>
                    <a:headEnd type="none" w="sm" len="sm"/>
                    <a:tailEnd type="none" w="sm" len="sm"/>
                  </a:ln>
                </p:spPr>
                <p:txBody>
                  <a:bodyPr/>
                  <a:lstStyle/>
                  <a:p>
                    <a:endParaRPr lang="es-AR"/>
                  </a:p>
                </p:txBody>
              </p:sp>
              <p:sp>
                <p:nvSpPr>
                  <p:cNvPr id="719" name="Line 502"/>
                  <p:cNvSpPr>
                    <a:spLocks noChangeShapeType="1"/>
                  </p:cNvSpPr>
                  <p:nvPr/>
                </p:nvSpPr>
                <p:spPr bwMode="auto">
                  <a:xfrm flipV="1">
                    <a:off x="4530" y="166"/>
                    <a:ext cx="40" cy="120"/>
                  </a:xfrm>
                  <a:prstGeom prst="line">
                    <a:avLst/>
                  </a:prstGeom>
                  <a:noFill/>
                  <a:ln w="12700">
                    <a:solidFill>
                      <a:srgbClr val="000000"/>
                    </a:solidFill>
                    <a:round/>
                    <a:headEnd type="none" w="sm" len="sm"/>
                    <a:tailEnd type="none" w="sm" len="sm"/>
                  </a:ln>
                </p:spPr>
                <p:txBody>
                  <a:bodyPr wrap="none" anchor="ctr"/>
                  <a:lstStyle/>
                  <a:p>
                    <a:endParaRPr lang="es-AR"/>
                  </a:p>
                </p:txBody>
              </p:sp>
            </p:grpSp>
            <p:grpSp>
              <p:nvGrpSpPr>
                <p:cNvPr id="709" name="Group 503"/>
                <p:cNvGrpSpPr>
                  <a:grpSpLocks/>
                </p:cNvGrpSpPr>
                <p:nvPr/>
              </p:nvGrpSpPr>
              <p:grpSpPr bwMode="auto">
                <a:xfrm>
                  <a:off x="4522" y="119"/>
                  <a:ext cx="66" cy="142"/>
                  <a:chOff x="4522" y="119"/>
                  <a:chExt cx="66" cy="142"/>
                </a:xfrm>
              </p:grpSpPr>
              <p:sp>
                <p:nvSpPr>
                  <p:cNvPr id="716" name="Freeform 504"/>
                  <p:cNvSpPr>
                    <a:spLocks/>
                  </p:cNvSpPr>
                  <p:nvPr/>
                </p:nvSpPr>
                <p:spPr bwMode="auto">
                  <a:xfrm>
                    <a:off x="4522" y="219"/>
                    <a:ext cx="25" cy="42"/>
                  </a:xfrm>
                  <a:custGeom>
                    <a:avLst/>
                    <a:gdLst>
                      <a:gd name="T0" fmla="*/ 0 w 25"/>
                      <a:gd name="T1" fmla="*/ 27 h 42"/>
                      <a:gd name="T2" fmla="*/ 7 w 25"/>
                      <a:gd name="T3" fmla="*/ 13 h 42"/>
                      <a:gd name="T4" fmla="*/ 16 w 25"/>
                      <a:gd name="T5" fmla="*/ 6 h 42"/>
                      <a:gd name="T6" fmla="*/ 24 w 25"/>
                      <a:gd name="T7" fmla="*/ 0 h 42"/>
                      <a:gd name="T8" fmla="*/ 24 w 25"/>
                      <a:gd name="T9" fmla="*/ 6 h 42"/>
                      <a:gd name="T10" fmla="*/ 24 w 25"/>
                      <a:gd name="T11" fmla="*/ 13 h 42"/>
                      <a:gd name="T12" fmla="*/ 16 w 25"/>
                      <a:gd name="T13" fmla="*/ 20 h 42"/>
                      <a:gd name="T14" fmla="*/ 7 w 25"/>
                      <a:gd name="T15" fmla="*/ 34 h 42"/>
                      <a:gd name="T16" fmla="*/ 0 w 25"/>
                      <a:gd name="T17" fmla="*/ 4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42"/>
                      <a:gd name="T29" fmla="*/ 25 w 25"/>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42">
                        <a:moveTo>
                          <a:pt x="0" y="27"/>
                        </a:moveTo>
                        <a:lnTo>
                          <a:pt x="7" y="13"/>
                        </a:lnTo>
                        <a:lnTo>
                          <a:pt x="16" y="6"/>
                        </a:lnTo>
                        <a:lnTo>
                          <a:pt x="24" y="0"/>
                        </a:lnTo>
                        <a:lnTo>
                          <a:pt x="24" y="6"/>
                        </a:lnTo>
                        <a:lnTo>
                          <a:pt x="24" y="13"/>
                        </a:lnTo>
                        <a:lnTo>
                          <a:pt x="16" y="20"/>
                        </a:lnTo>
                        <a:lnTo>
                          <a:pt x="7" y="34"/>
                        </a:lnTo>
                        <a:lnTo>
                          <a:pt x="0" y="41"/>
                        </a:lnTo>
                      </a:path>
                    </a:pathLst>
                  </a:custGeom>
                  <a:noFill/>
                  <a:ln w="12700" cap="rnd">
                    <a:solidFill>
                      <a:srgbClr val="000000"/>
                    </a:solidFill>
                    <a:round/>
                    <a:headEnd type="none" w="sm" len="sm"/>
                    <a:tailEnd type="none" w="sm" len="sm"/>
                  </a:ln>
                </p:spPr>
                <p:txBody>
                  <a:bodyPr/>
                  <a:lstStyle/>
                  <a:p>
                    <a:endParaRPr lang="es-AR"/>
                  </a:p>
                </p:txBody>
              </p:sp>
              <p:sp>
                <p:nvSpPr>
                  <p:cNvPr id="717" name="Line 505"/>
                  <p:cNvSpPr>
                    <a:spLocks noChangeShapeType="1"/>
                  </p:cNvSpPr>
                  <p:nvPr/>
                </p:nvSpPr>
                <p:spPr bwMode="auto">
                  <a:xfrm flipV="1">
                    <a:off x="4546" y="119"/>
                    <a:ext cx="42" cy="114"/>
                  </a:xfrm>
                  <a:prstGeom prst="line">
                    <a:avLst/>
                  </a:prstGeom>
                  <a:noFill/>
                  <a:ln w="12700">
                    <a:solidFill>
                      <a:srgbClr val="000000"/>
                    </a:solidFill>
                    <a:round/>
                    <a:headEnd type="none" w="sm" len="sm"/>
                    <a:tailEnd type="none" w="sm" len="sm"/>
                  </a:ln>
                </p:spPr>
                <p:txBody>
                  <a:bodyPr wrap="none" anchor="ctr"/>
                  <a:lstStyle/>
                  <a:p>
                    <a:endParaRPr lang="es-AR"/>
                  </a:p>
                </p:txBody>
              </p:sp>
            </p:grpSp>
            <p:grpSp>
              <p:nvGrpSpPr>
                <p:cNvPr id="710" name="Group 506"/>
                <p:cNvGrpSpPr>
                  <a:grpSpLocks/>
                </p:cNvGrpSpPr>
                <p:nvPr/>
              </p:nvGrpSpPr>
              <p:grpSpPr bwMode="auto">
                <a:xfrm>
                  <a:off x="4530" y="99"/>
                  <a:ext cx="58" cy="141"/>
                  <a:chOff x="4530" y="99"/>
                  <a:chExt cx="58" cy="141"/>
                </a:xfrm>
              </p:grpSpPr>
              <p:sp>
                <p:nvSpPr>
                  <p:cNvPr id="714" name="Freeform 507"/>
                  <p:cNvSpPr>
                    <a:spLocks/>
                  </p:cNvSpPr>
                  <p:nvPr/>
                </p:nvSpPr>
                <p:spPr bwMode="auto">
                  <a:xfrm>
                    <a:off x="4530" y="198"/>
                    <a:ext cx="26" cy="42"/>
                  </a:xfrm>
                  <a:custGeom>
                    <a:avLst/>
                    <a:gdLst>
                      <a:gd name="T0" fmla="*/ 0 w 26"/>
                      <a:gd name="T1" fmla="*/ 27 h 42"/>
                      <a:gd name="T2" fmla="*/ 7 w 26"/>
                      <a:gd name="T3" fmla="*/ 14 h 42"/>
                      <a:gd name="T4" fmla="*/ 25 w 26"/>
                      <a:gd name="T5" fmla="*/ 0 h 42"/>
                      <a:gd name="T6" fmla="*/ 25 w 26"/>
                      <a:gd name="T7" fmla="*/ 7 h 42"/>
                      <a:gd name="T8" fmla="*/ 25 w 26"/>
                      <a:gd name="T9" fmla="*/ 14 h 42"/>
                      <a:gd name="T10" fmla="*/ 16 w 26"/>
                      <a:gd name="T11" fmla="*/ 20 h 42"/>
                      <a:gd name="T12" fmla="*/ 7 w 26"/>
                      <a:gd name="T13" fmla="*/ 34 h 42"/>
                      <a:gd name="T14" fmla="*/ 0 w 26"/>
                      <a:gd name="T15" fmla="*/ 41 h 42"/>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42"/>
                      <a:gd name="T26" fmla="*/ 26 w 26"/>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42">
                        <a:moveTo>
                          <a:pt x="0" y="27"/>
                        </a:moveTo>
                        <a:lnTo>
                          <a:pt x="7" y="14"/>
                        </a:lnTo>
                        <a:lnTo>
                          <a:pt x="25" y="0"/>
                        </a:lnTo>
                        <a:lnTo>
                          <a:pt x="25" y="7"/>
                        </a:lnTo>
                        <a:lnTo>
                          <a:pt x="25" y="14"/>
                        </a:lnTo>
                        <a:lnTo>
                          <a:pt x="16" y="20"/>
                        </a:lnTo>
                        <a:lnTo>
                          <a:pt x="7" y="34"/>
                        </a:lnTo>
                        <a:lnTo>
                          <a:pt x="0" y="41"/>
                        </a:lnTo>
                      </a:path>
                    </a:pathLst>
                  </a:custGeom>
                  <a:noFill/>
                  <a:ln w="12700" cap="rnd">
                    <a:solidFill>
                      <a:srgbClr val="000000"/>
                    </a:solidFill>
                    <a:round/>
                    <a:headEnd type="none" w="sm" len="sm"/>
                    <a:tailEnd type="none" w="sm" len="sm"/>
                  </a:ln>
                </p:spPr>
                <p:txBody>
                  <a:bodyPr/>
                  <a:lstStyle/>
                  <a:p>
                    <a:endParaRPr lang="es-AR"/>
                  </a:p>
                </p:txBody>
              </p:sp>
              <p:sp>
                <p:nvSpPr>
                  <p:cNvPr id="715" name="Line 508"/>
                  <p:cNvSpPr>
                    <a:spLocks noChangeShapeType="1"/>
                  </p:cNvSpPr>
                  <p:nvPr/>
                </p:nvSpPr>
                <p:spPr bwMode="auto">
                  <a:xfrm flipV="1">
                    <a:off x="4546" y="99"/>
                    <a:ext cx="42" cy="113"/>
                  </a:xfrm>
                  <a:prstGeom prst="line">
                    <a:avLst/>
                  </a:prstGeom>
                  <a:noFill/>
                  <a:ln w="12700">
                    <a:solidFill>
                      <a:srgbClr val="000000"/>
                    </a:solidFill>
                    <a:round/>
                    <a:headEnd type="none" w="sm" len="sm"/>
                    <a:tailEnd type="none" w="sm" len="sm"/>
                  </a:ln>
                </p:spPr>
                <p:txBody>
                  <a:bodyPr wrap="none" anchor="ctr"/>
                  <a:lstStyle/>
                  <a:p>
                    <a:endParaRPr lang="es-AR"/>
                  </a:p>
                </p:txBody>
              </p:sp>
            </p:grpSp>
            <p:grpSp>
              <p:nvGrpSpPr>
                <p:cNvPr id="711" name="Group 509"/>
                <p:cNvGrpSpPr>
                  <a:grpSpLocks/>
                </p:cNvGrpSpPr>
                <p:nvPr/>
              </p:nvGrpSpPr>
              <p:grpSpPr bwMode="auto">
                <a:xfrm>
                  <a:off x="4530" y="65"/>
                  <a:ext cx="33" cy="142"/>
                  <a:chOff x="4530" y="65"/>
                  <a:chExt cx="33" cy="142"/>
                </a:xfrm>
              </p:grpSpPr>
              <p:sp>
                <p:nvSpPr>
                  <p:cNvPr id="712" name="Freeform 510"/>
                  <p:cNvSpPr>
                    <a:spLocks/>
                  </p:cNvSpPr>
                  <p:nvPr/>
                </p:nvSpPr>
                <p:spPr bwMode="auto">
                  <a:xfrm>
                    <a:off x="4530" y="172"/>
                    <a:ext cx="19" cy="35"/>
                  </a:xfrm>
                  <a:custGeom>
                    <a:avLst/>
                    <a:gdLst>
                      <a:gd name="T0" fmla="*/ 0 w 19"/>
                      <a:gd name="T1" fmla="*/ 20 h 35"/>
                      <a:gd name="T2" fmla="*/ 18 w 19"/>
                      <a:gd name="T3" fmla="*/ 6 h 35"/>
                      <a:gd name="T4" fmla="*/ 18 w 19"/>
                      <a:gd name="T5" fmla="*/ 0 h 35"/>
                      <a:gd name="T6" fmla="*/ 18 w 19"/>
                      <a:gd name="T7" fmla="*/ 6 h 35"/>
                      <a:gd name="T8" fmla="*/ 18 w 19"/>
                      <a:gd name="T9" fmla="*/ 20 h 35"/>
                      <a:gd name="T10" fmla="*/ 0 w 19"/>
                      <a:gd name="T11" fmla="*/ 34 h 35"/>
                      <a:gd name="T12" fmla="*/ 0 60000 65536"/>
                      <a:gd name="T13" fmla="*/ 0 60000 65536"/>
                      <a:gd name="T14" fmla="*/ 0 60000 65536"/>
                      <a:gd name="T15" fmla="*/ 0 60000 65536"/>
                      <a:gd name="T16" fmla="*/ 0 60000 65536"/>
                      <a:gd name="T17" fmla="*/ 0 60000 65536"/>
                      <a:gd name="T18" fmla="*/ 0 w 19"/>
                      <a:gd name="T19" fmla="*/ 0 h 35"/>
                      <a:gd name="T20" fmla="*/ 19 w 1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9" h="35">
                        <a:moveTo>
                          <a:pt x="0" y="20"/>
                        </a:moveTo>
                        <a:lnTo>
                          <a:pt x="18" y="6"/>
                        </a:lnTo>
                        <a:lnTo>
                          <a:pt x="18" y="0"/>
                        </a:lnTo>
                        <a:lnTo>
                          <a:pt x="18" y="6"/>
                        </a:lnTo>
                        <a:lnTo>
                          <a:pt x="18" y="20"/>
                        </a:lnTo>
                        <a:lnTo>
                          <a:pt x="0" y="34"/>
                        </a:lnTo>
                      </a:path>
                    </a:pathLst>
                  </a:custGeom>
                  <a:noFill/>
                  <a:ln w="12700" cap="rnd">
                    <a:solidFill>
                      <a:srgbClr val="000000"/>
                    </a:solidFill>
                    <a:round/>
                    <a:headEnd type="none" w="sm" len="sm"/>
                    <a:tailEnd type="none" w="sm" len="sm"/>
                  </a:ln>
                </p:spPr>
                <p:txBody>
                  <a:bodyPr/>
                  <a:lstStyle/>
                  <a:p>
                    <a:endParaRPr lang="es-AR"/>
                  </a:p>
                </p:txBody>
              </p:sp>
              <p:sp>
                <p:nvSpPr>
                  <p:cNvPr id="713" name="Line 511"/>
                  <p:cNvSpPr>
                    <a:spLocks noChangeShapeType="1"/>
                  </p:cNvSpPr>
                  <p:nvPr/>
                </p:nvSpPr>
                <p:spPr bwMode="auto">
                  <a:xfrm flipV="1">
                    <a:off x="4539" y="65"/>
                    <a:ext cx="24" cy="115"/>
                  </a:xfrm>
                  <a:prstGeom prst="line">
                    <a:avLst/>
                  </a:prstGeom>
                  <a:noFill/>
                  <a:ln w="12700">
                    <a:solidFill>
                      <a:srgbClr val="000000"/>
                    </a:solidFill>
                    <a:round/>
                    <a:headEnd type="none" w="sm" len="sm"/>
                    <a:tailEnd type="none" w="sm" len="sm"/>
                  </a:ln>
                </p:spPr>
                <p:txBody>
                  <a:bodyPr wrap="none" anchor="ctr"/>
                  <a:lstStyle/>
                  <a:p>
                    <a:endParaRPr lang="es-AR"/>
                  </a:p>
                </p:txBody>
              </p:sp>
            </p:grpSp>
          </p:grpSp>
          <p:sp>
            <p:nvSpPr>
              <p:cNvPr id="143" name="Line 512"/>
              <p:cNvSpPr>
                <a:spLocks noChangeShapeType="1"/>
              </p:cNvSpPr>
              <p:nvPr/>
            </p:nvSpPr>
            <p:spPr bwMode="auto">
              <a:xfrm flipV="1">
                <a:off x="4122" y="662"/>
                <a:ext cx="0" cy="209"/>
              </a:xfrm>
              <a:prstGeom prst="line">
                <a:avLst/>
              </a:prstGeom>
              <a:noFill/>
              <a:ln w="25400">
                <a:solidFill>
                  <a:srgbClr val="669900"/>
                </a:solidFill>
                <a:round/>
                <a:headEnd type="none" w="sm" len="sm"/>
                <a:tailEnd type="none" w="sm" len="sm"/>
              </a:ln>
            </p:spPr>
            <p:txBody>
              <a:bodyPr wrap="none" anchor="ctr"/>
              <a:lstStyle/>
              <a:p>
                <a:endParaRPr lang="es-AR"/>
              </a:p>
            </p:txBody>
          </p:sp>
          <p:sp>
            <p:nvSpPr>
              <p:cNvPr id="144" name="Line 513"/>
              <p:cNvSpPr>
                <a:spLocks noChangeShapeType="1"/>
              </p:cNvSpPr>
              <p:nvPr/>
            </p:nvSpPr>
            <p:spPr bwMode="auto">
              <a:xfrm>
                <a:off x="3856" y="1114"/>
                <a:ext cx="17" cy="0"/>
              </a:xfrm>
              <a:prstGeom prst="line">
                <a:avLst/>
              </a:prstGeom>
              <a:noFill/>
              <a:ln w="12700">
                <a:solidFill>
                  <a:schemeClr val="accent1"/>
                </a:solidFill>
                <a:round/>
                <a:headEnd type="none" w="sm" len="sm"/>
                <a:tailEnd type="none" w="sm" len="sm"/>
              </a:ln>
            </p:spPr>
            <p:txBody>
              <a:bodyPr wrap="none" anchor="ctr"/>
              <a:lstStyle/>
              <a:p>
                <a:endParaRPr lang="es-AR"/>
              </a:p>
            </p:txBody>
          </p:sp>
          <p:sp>
            <p:nvSpPr>
              <p:cNvPr id="145" name="Line 514"/>
              <p:cNvSpPr>
                <a:spLocks noChangeShapeType="1"/>
              </p:cNvSpPr>
              <p:nvPr/>
            </p:nvSpPr>
            <p:spPr bwMode="auto">
              <a:xfrm flipV="1">
                <a:off x="4205" y="905"/>
                <a:ext cx="39" cy="647"/>
              </a:xfrm>
              <a:prstGeom prst="line">
                <a:avLst/>
              </a:prstGeom>
              <a:noFill/>
              <a:ln w="25400">
                <a:solidFill>
                  <a:srgbClr val="669900"/>
                </a:solidFill>
                <a:round/>
                <a:headEnd type="none" w="sm" len="sm"/>
                <a:tailEnd type="none" w="sm" len="sm"/>
              </a:ln>
            </p:spPr>
            <p:txBody>
              <a:bodyPr wrap="none" anchor="ctr"/>
              <a:lstStyle/>
              <a:p>
                <a:endParaRPr lang="es-AR"/>
              </a:p>
            </p:txBody>
          </p:sp>
          <p:sp>
            <p:nvSpPr>
              <p:cNvPr id="146" name="Freeform 515"/>
              <p:cNvSpPr>
                <a:spLocks/>
              </p:cNvSpPr>
              <p:nvPr/>
            </p:nvSpPr>
            <p:spPr bwMode="auto">
              <a:xfrm>
                <a:off x="3771" y="1380"/>
                <a:ext cx="329" cy="117"/>
              </a:xfrm>
              <a:custGeom>
                <a:avLst/>
                <a:gdLst>
                  <a:gd name="T0" fmla="*/ 328 w 348"/>
                  <a:gd name="T1" fmla="*/ 110 h 130"/>
                  <a:gd name="T2" fmla="*/ 320 w 348"/>
                  <a:gd name="T3" fmla="*/ 103 h 130"/>
                  <a:gd name="T4" fmla="*/ 305 w 348"/>
                  <a:gd name="T5" fmla="*/ 92 h 130"/>
                  <a:gd name="T6" fmla="*/ 284 w 348"/>
                  <a:gd name="T7" fmla="*/ 79 h 130"/>
                  <a:gd name="T8" fmla="*/ 260 w 348"/>
                  <a:gd name="T9" fmla="*/ 67 h 130"/>
                  <a:gd name="T10" fmla="*/ 229 w 348"/>
                  <a:gd name="T11" fmla="*/ 55 h 130"/>
                  <a:gd name="T12" fmla="*/ 207 w 348"/>
                  <a:gd name="T13" fmla="*/ 49 h 130"/>
                  <a:gd name="T14" fmla="*/ 168 w 348"/>
                  <a:gd name="T15" fmla="*/ 37 h 130"/>
                  <a:gd name="T16" fmla="*/ 138 w 348"/>
                  <a:gd name="T17" fmla="*/ 31 h 130"/>
                  <a:gd name="T18" fmla="*/ 114 w 348"/>
                  <a:gd name="T19" fmla="*/ 24 h 130"/>
                  <a:gd name="T20" fmla="*/ 92 w 348"/>
                  <a:gd name="T21" fmla="*/ 18 h 130"/>
                  <a:gd name="T22" fmla="*/ 61 w 348"/>
                  <a:gd name="T23" fmla="*/ 13 h 130"/>
                  <a:gd name="T24" fmla="*/ 45 w 348"/>
                  <a:gd name="T25" fmla="*/ 13 h 130"/>
                  <a:gd name="T26" fmla="*/ 23 w 348"/>
                  <a:gd name="T27" fmla="*/ 6 h 130"/>
                  <a:gd name="T28" fmla="*/ 8 w 348"/>
                  <a:gd name="T29" fmla="*/ 6 h 130"/>
                  <a:gd name="T30" fmla="*/ 0 w 348"/>
                  <a:gd name="T31" fmla="*/ 0 h 130"/>
                  <a:gd name="T32" fmla="*/ 15 w 348"/>
                  <a:gd name="T33" fmla="*/ 6 h 130"/>
                  <a:gd name="T34" fmla="*/ 30 w 348"/>
                  <a:gd name="T35" fmla="*/ 13 h 130"/>
                  <a:gd name="T36" fmla="*/ 61 w 348"/>
                  <a:gd name="T37" fmla="*/ 18 h 130"/>
                  <a:gd name="T38" fmla="*/ 92 w 348"/>
                  <a:gd name="T39" fmla="*/ 31 h 130"/>
                  <a:gd name="T40" fmla="*/ 123 w 348"/>
                  <a:gd name="T41" fmla="*/ 49 h 130"/>
                  <a:gd name="T42" fmla="*/ 130 w 348"/>
                  <a:gd name="T43" fmla="*/ 55 h 130"/>
                  <a:gd name="T44" fmla="*/ 145 w 348"/>
                  <a:gd name="T45" fmla="*/ 61 h 130"/>
                  <a:gd name="T46" fmla="*/ 184 w 348"/>
                  <a:gd name="T47" fmla="*/ 79 h 130"/>
                  <a:gd name="T48" fmla="*/ 222 w 348"/>
                  <a:gd name="T49" fmla="*/ 92 h 130"/>
                  <a:gd name="T50" fmla="*/ 284 w 348"/>
                  <a:gd name="T51" fmla="*/ 110 h 130"/>
                  <a:gd name="T52" fmla="*/ 305 w 348"/>
                  <a:gd name="T53" fmla="*/ 116 h 1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8"/>
                  <a:gd name="T82" fmla="*/ 0 h 130"/>
                  <a:gd name="T83" fmla="*/ 348 w 348"/>
                  <a:gd name="T84" fmla="*/ 130 h 1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8" h="130">
                    <a:moveTo>
                      <a:pt x="347" y="122"/>
                    </a:moveTo>
                    <a:lnTo>
                      <a:pt x="339" y="115"/>
                    </a:lnTo>
                    <a:lnTo>
                      <a:pt x="323" y="102"/>
                    </a:lnTo>
                    <a:lnTo>
                      <a:pt x="300" y="88"/>
                    </a:lnTo>
                    <a:lnTo>
                      <a:pt x="275" y="75"/>
                    </a:lnTo>
                    <a:lnTo>
                      <a:pt x="242" y="61"/>
                    </a:lnTo>
                    <a:lnTo>
                      <a:pt x="219" y="54"/>
                    </a:lnTo>
                    <a:lnTo>
                      <a:pt x="178" y="41"/>
                    </a:lnTo>
                    <a:lnTo>
                      <a:pt x="146" y="34"/>
                    </a:lnTo>
                    <a:lnTo>
                      <a:pt x="121" y="27"/>
                    </a:lnTo>
                    <a:lnTo>
                      <a:pt x="97" y="20"/>
                    </a:lnTo>
                    <a:lnTo>
                      <a:pt x="65" y="14"/>
                    </a:lnTo>
                    <a:lnTo>
                      <a:pt x="48" y="14"/>
                    </a:lnTo>
                    <a:lnTo>
                      <a:pt x="24" y="7"/>
                    </a:lnTo>
                    <a:lnTo>
                      <a:pt x="8" y="7"/>
                    </a:lnTo>
                    <a:lnTo>
                      <a:pt x="0" y="0"/>
                    </a:lnTo>
                    <a:lnTo>
                      <a:pt x="16" y="7"/>
                    </a:lnTo>
                    <a:lnTo>
                      <a:pt x="32" y="14"/>
                    </a:lnTo>
                    <a:lnTo>
                      <a:pt x="65" y="20"/>
                    </a:lnTo>
                    <a:lnTo>
                      <a:pt x="97" y="34"/>
                    </a:lnTo>
                    <a:lnTo>
                      <a:pt x="130" y="54"/>
                    </a:lnTo>
                    <a:lnTo>
                      <a:pt x="137" y="61"/>
                    </a:lnTo>
                    <a:lnTo>
                      <a:pt x="153" y="68"/>
                    </a:lnTo>
                    <a:lnTo>
                      <a:pt x="195" y="88"/>
                    </a:lnTo>
                    <a:lnTo>
                      <a:pt x="235" y="102"/>
                    </a:lnTo>
                    <a:lnTo>
                      <a:pt x="300" y="122"/>
                    </a:lnTo>
                    <a:lnTo>
                      <a:pt x="323" y="129"/>
                    </a:lnTo>
                  </a:path>
                </a:pathLst>
              </a:custGeom>
              <a:solidFill>
                <a:srgbClr val="CCCC00"/>
              </a:solidFill>
              <a:ln w="12700" cap="rnd">
                <a:solidFill>
                  <a:srgbClr val="669900"/>
                </a:solidFill>
                <a:round/>
                <a:headEnd type="none" w="sm" len="sm"/>
                <a:tailEnd type="none" w="sm" len="sm"/>
              </a:ln>
            </p:spPr>
            <p:txBody>
              <a:bodyPr/>
              <a:lstStyle/>
              <a:p>
                <a:endParaRPr lang="es-AR"/>
              </a:p>
            </p:txBody>
          </p:sp>
          <p:sp>
            <p:nvSpPr>
              <p:cNvPr id="147" name="Freeform 516"/>
              <p:cNvSpPr>
                <a:spLocks/>
              </p:cNvSpPr>
              <p:nvPr/>
            </p:nvSpPr>
            <p:spPr bwMode="auto">
              <a:xfrm>
                <a:off x="4205" y="1307"/>
                <a:ext cx="336" cy="180"/>
              </a:xfrm>
              <a:custGeom>
                <a:avLst/>
                <a:gdLst>
                  <a:gd name="T0" fmla="*/ 0 w 356"/>
                  <a:gd name="T1" fmla="*/ 31 h 199"/>
                  <a:gd name="T2" fmla="*/ 22 w 356"/>
                  <a:gd name="T3" fmla="*/ 25 h 199"/>
                  <a:gd name="T4" fmla="*/ 45 w 356"/>
                  <a:gd name="T5" fmla="*/ 18 h 199"/>
                  <a:gd name="T6" fmla="*/ 67 w 356"/>
                  <a:gd name="T7" fmla="*/ 13 h 199"/>
                  <a:gd name="T8" fmla="*/ 98 w 356"/>
                  <a:gd name="T9" fmla="*/ 6 h 199"/>
                  <a:gd name="T10" fmla="*/ 128 w 356"/>
                  <a:gd name="T11" fmla="*/ 0 h 199"/>
                  <a:gd name="T12" fmla="*/ 151 w 356"/>
                  <a:gd name="T13" fmla="*/ 0 h 199"/>
                  <a:gd name="T14" fmla="*/ 166 w 356"/>
                  <a:gd name="T15" fmla="*/ 0 h 199"/>
                  <a:gd name="T16" fmla="*/ 189 w 356"/>
                  <a:gd name="T17" fmla="*/ 6 h 199"/>
                  <a:gd name="T18" fmla="*/ 197 w 356"/>
                  <a:gd name="T19" fmla="*/ 6 h 199"/>
                  <a:gd name="T20" fmla="*/ 220 w 356"/>
                  <a:gd name="T21" fmla="*/ 13 h 199"/>
                  <a:gd name="T22" fmla="*/ 244 w 356"/>
                  <a:gd name="T23" fmla="*/ 18 h 199"/>
                  <a:gd name="T24" fmla="*/ 258 w 356"/>
                  <a:gd name="T25" fmla="*/ 25 h 199"/>
                  <a:gd name="T26" fmla="*/ 281 w 356"/>
                  <a:gd name="T27" fmla="*/ 37 h 199"/>
                  <a:gd name="T28" fmla="*/ 281 w 356"/>
                  <a:gd name="T29" fmla="*/ 43 h 199"/>
                  <a:gd name="T30" fmla="*/ 289 w 356"/>
                  <a:gd name="T31" fmla="*/ 50 h 199"/>
                  <a:gd name="T32" fmla="*/ 296 w 356"/>
                  <a:gd name="T33" fmla="*/ 68 h 199"/>
                  <a:gd name="T34" fmla="*/ 296 w 356"/>
                  <a:gd name="T35" fmla="*/ 80 h 199"/>
                  <a:gd name="T36" fmla="*/ 296 w 356"/>
                  <a:gd name="T37" fmla="*/ 104 h 199"/>
                  <a:gd name="T38" fmla="*/ 296 w 356"/>
                  <a:gd name="T39" fmla="*/ 110 h 199"/>
                  <a:gd name="T40" fmla="*/ 296 w 356"/>
                  <a:gd name="T41" fmla="*/ 123 h 199"/>
                  <a:gd name="T42" fmla="*/ 296 w 356"/>
                  <a:gd name="T43" fmla="*/ 141 h 199"/>
                  <a:gd name="T44" fmla="*/ 304 w 356"/>
                  <a:gd name="T45" fmla="*/ 160 h 199"/>
                  <a:gd name="T46" fmla="*/ 312 w 356"/>
                  <a:gd name="T47" fmla="*/ 172 h 199"/>
                  <a:gd name="T48" fmla="*/ 319 w 356"/>
                  <a:gd name="T49" fmla="*/ 179 h 199"/>
                  <a:gd name="T50" fmla="*/ 328 w 356"/>
                  <a:gd name="T51" fmla="*/ 179 h 199"/>
                  <a:gd name="T52" fmla="*/ 335 w 356"/>
                  <a:gd name="T53" fmla="*/ 172 h 199"/>
                  <a:gd name="T54" fmla="*/ 335 w 356"/>
                  <a:gd name="T55" fmla="*/ 166 h 199"/>
                  <a:gd name="T56" fmla="*/ 335 w 356"/>
                  <a:gd name="T57" fmla="*/ 160 h 199"/>
                  <a:gd name="T58" fmla="*/ 335 w 356"/>
                  <a:gd name="T59" fmla="*/ 153 h 199"/>
                  <a:gd name="T60" fmla="*/ 335 w 356"/>
                  <a:gd name="T61" fmla="*/ 141 h 199"/>
                  <a:gd name="T62" fmla="*/ 328 w 356"/>
                  <a:gd name="T63" fmla="*/ 128 h 199"/>
                  <a:gd name="T64" fmla="*/ 319 w 356"/>
                  <a:gd name="T65" fmla="*/ 110 h 199"/>
                  <a:gd name="T66" fmla="*/ 312 w 356"/>
                  <a:gd name="T67" fmla="*/ 99 h 199"/>
                  <a:gd name="T68" fmla="*/ 304 w 356"/>
                  <a:gd name="T69" fmla="*/ 86 h 199"/>
                  <a:gd name="T70" fmla="*/ 289 w 356"/>
                  <a:gd name="T71" fmla="*/ 68 h 199"/>
                  <a:gd name="T72" fmla="*/ 266 w 356"/>
                  <a:gd name="T73" fmla="*/ 55 h 199"/>
                  <a:gd name="T74" fmla="*/ 244 w 356"/>
                  <a:gd name="T75" fmla="*/ 43 h 199"/>
                  <a:gd name="T76" fmla="*/ 220 w 356"/>
                  <a:gd name="T77" fmla="*/ 37 h 199"/>
                  <a:gd name="T78" fmla="*/ 197 w 356"/>
                  <a:gd name="T79" fmla="*/ 31 h 199"/>
                  <a:gd name="T80" fmla="*/ 166 w 356"/>
                  <a:gd name="T81" fmla="*/ 25 h 199"/>
                  <a:gd name="T82" fmla="*/ 136 w 356"/>
                  <a:gd name="T83" fmla="*/ 18 h 199"/>
                  <a:gd name="T84" fmla="*/ 113 w 356"/>
                  <a:gd name="T85" fmla="*/ 13 h 199"/>
                  <a:gd name="T86" fmla="*/ 105 w 356"/>
                  <a:gd name="T87" fmla="*/ 13 h 199"/>
                  <a:gd name="T88" fmla="*/ 98 w 356"/>
                  <a:gd name="T89" fmla="*/ 13 h 199"/>
                  <a:gd name="T90" fmla="*/ 76 w 356"/>
                  <a:gd name="T91" fmla="*/ 13 h 199"/>
                  <a:gd name="T92" fmla="*/ 45 w 356"/>
                  <a:gd name="T93" fmla="*/ 13 h 199"/>
                  <a:gd name="T94" fmla="*/ 15 w 356"/>
                  <a:gd name="T95" fmla="*/ 18 h 199"/>
                  <a:gd name="T96" fmla="*/ 0 w 356"/>
                  <a:gd name="T97" fmla="*/ 25 h 1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6"/>
                  <a:gd name="T148" fmla="*/ 0 h 199"/>
                  <a:gd name="T149" fmla="*/ 356 w 356"/>
                  <a:gd name="T150" fmla="*/ 199 h 1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6" h="199">
                    <a:moveTo>
                      <a:pt x="0" y="34"/>
                    </a:moveTo>
                    <a:lnTo>
                      <a:pt x="23" y="28"/>
                    </a:lnTo>
                    <a:lnTo>
                      <a:pt x="48" y="20"/>
                    </a:lnTo>
                    <a:lnTo>
                      <a:pt x="71" y="14"/>
                    </a:lnTo>
                    <a:lnTo>
                      <a:pt x="104" y="7"/>
                    </a:lnTo>
                    <a:lnTo>
                      <a:pt x="136" y="0"/>
                    </a:lnTo>
                    <a:lnTo>
                      <a:pt x="160" y="0"/>
                    </a:lnTo>
                    <a:lnTo>
                      <a:pt x="176" y="0"/>
                    </a:lnTo>
                    <a:lnTo>
                      <a:pt x="200" y="7"/>
                    </a:lnTo>
                    <a:lnTo>
                      <a:pt x="209" y="7"/>
                    </a:lnTo>
                    <a:lnTo>
                      <a:pt x="233" y="14"/>
                    </a:lnTo>
                    <a:lnTo>
                      <a:pt x="258" y="20"/>
                    </a:lnTo>
                    <a:lnTo>
                      <a:pt x="273" y="28"/>
                    </a:lnTo>
                    <a:lnTo>
                      <a:pt x="298" y="41"/>
                    </a:lnTo>
                    <a:lnTo>
                      <a:pt x="298" y="47"/>
                    </a:lnTo>
                    <a:lnTo>
                      <a:pt x="306" y="55"/>
                    </a:lnTo>
                    <a:lnTo>
                      <a:pt x="314" y="75"/>
                    </a:lnTo>
                    <a:lnTo>
                      <a:pt x="314" y="88"/>
                    </a:lnTo>
                    <a:lnTo>
                      <a:pt x="314" y="115"/>
                    </a:lnTo>
                    <a:lnTo>
                      <a:pt x="314" y="122"/>
                    </a:lnTo>
                    <a:lnTo>
                      <a:pt x="314" y="136"/>
                    </a:lnTo>
                    <a:lnTo>
                      <a:pt x="314" y="156"/>
                    </a:lnTo>
                    <a:lnTo>
                      <a:pt x="322" y="177"/>
                    </a:lnTo>
                    <a:lnTo>
                      <a:pt x="331" y="190"/>
                    </a:lnTo>
                    <a:lnTo>
                      <a:pt x="338" y="198"/>
                    </a:lnTo>
                    <a:lnTo>
                      <a:pt x="347" y="198"/>
                    </a:lnTo>
                    <a:lnTo>
                      <a:pt x="355" y="190"/>
                    </a:lnTo>
                    <a:lnTo>
                      <a:pt x="355" y="183"/>
                    </a:lnTo>
                    <a:lnTo>
                      <a:pt x="355" y="177"/>
                    </a:lnTo>
                    <a:lnTo>
                      <a:pt x="355" y="169"/>
                    </a:lnTo>
                    <a:lnTo>
                      <a:pt x="355" y="156"/>
                    </a:lnTo>
                    <a:lnTo>
                      <a:pt x="347" y="142"/>
                    </a:lnTo>
                    <a:lnTo>
                      <a:pt x="338" y="122"/>
                    </a:lnTo>
                    <a:lnTo>
                      <a:pt x="331" y="109"/>
                    </a:lnTo>
                    <a:lnTo>
                      <a:pt x="322" y="95"/>
                    </a:lnTo>
                    <a:lnTo>
                      <a:pt x="306" y="75"/>
                    </a:lnTo>
                    <a:lnTo>
                      <a:pt x="282" y="61"/>
                    </a:lnTo>
                    <a:lnTo>
                      <a:pt x="258" y="47"/>
                    </a:lnTo>
                    <a:lnTo>
                      <a:pt x="233" y="41"/>
                    </a:lnTo>
                    <a:lnTo>
                      <a:pt x="209" y="34"/>
                    </a:lnTo>
                    <a:lnTo>
                      <a:pt x="176" y="28"/>
                    </a:lnTo>
                    <a:lnTo>
                      <a:pt x="144" y="20"/>
                    </a:lnTo>
                    <a:lnTo>
                      <a:pt x="120" y="14"/>
                    </a:lnTo>
                    <a:lnTo>
                      <a:pt x="111" y="14"/>
                    </a:lnTo>
                    <a:lnTo>
                      <a:pt x="104" y="14"/>
                    </a:lnTo>
                    <a:lnTo>
                      <a:pt x="80" y="14"/>
                    </a:lnTo>
                    <a:lnTo>
                      <a:pt x="48" y="14"/>
                    </a:lnTo>
                    <a:lnTo>
                      <a:pt x="16" y="20"/>
                    </a:lnTo>
                    <a:lnTo>
                      <a:pt x="0" y="28"/>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148" name="Freeform 517"/>
              <p:cNvSpPr>
                <a:spLocks/>
              </p:cNvSpPr>
              <p:nvPr/>
            </p:nvSpPr>
            <p:spPr bwMode="auto">
              <a:xfrm>
                <a:off x="3726" y="917"/>
                <a:ext cx="496" cy="270"/>
              </a:xfrm>
              <a:custGeom>
                <a:avLst/>
                <a:gdLst>
                  <a:gd name="T0" fmla="*/ 495 w 526"/>
                  <a:gd name="T1" fmla="*/ 256 h 299"/>
                  <a:gd name="T2" fmla="*/ 488 w 526"/>
                  <a:gd name="T3" fmla="*/ 238 h 299"/>
                  <a:gd name="T4" fmla="*/ 456 w 526"/>
                  <a:gd name="T5" fmla="*/ 201 h 299"/>
                  <a:gd name="T6" fmla="*/ 433 w 526"/>
                  <a:gd name="T7" fmla="*/ 183 h 299"/>
                  <a:gd name="T8" fmla="*/ 404 w 526"/>
                  <a:gd name="T9" fmla="*/ 159 h 299"/>
                  <a:gd name="T10" fmla="*/ 388 w 526"/>
                  <a:gd name="T11" fmla="*/ 146 h 299"/>
                  <a:gd name="T12" fmla="*/ 372 w 526"/>
                  <a:gd name="T13" fmla="*/ 140 h 299"/>
                  <a:gd name="T14" fmla="*/ 327 w 526"/>
                  <a:gd name="T15" fmla="*/ 121 h 299"/>
                  <a:gd name="T16" fmla="*/ 289 w 526"/>
                  <a:gd name="T17" fmla="*/ 109 h 299"/>
                  <a:gd name="T18" fmla="*/ 252 w 526"/>
                  <a:gd name="T19" fmla="*/ 98 h 299"/>
                  <a:gd name="T20" fmla="*/ 228 w 526"/>
                  <a:gd name="T21" fmla="*/ 92 h 299"/>
                  <a:gd name="T22" fmla="*/ 206 w 526"/>
                  <a:gd name="T23" fmla="*/ 86 h 299"/>
                  <a:gd name="T24" fmla="*/ 159 w 526"/>
                  <a:gd name="T25" fmla="*/ 73 h 299"/>
                  <a:gd name="T26" fmla="*/ 107 w 526"/>
                  <a:gd name="T27" fmla="*/ 55 h 299"/>
                  <a:gd name="T28" fmla="*/ 75 w 526"/>
                  <a:gd name="T29" fmla="*/ 42 h 299"/>
                  <a:gd name="T30" fmla="*/ 53 w 526"/>
                  <a:gd name="T31" fmla="*/ 31 h 299"/>
                  <a:gd name="T32" fmla="*/ 38 w 526"/>
                  <a:gd name="T33" fmla="*/ 24 h 299"/>
                  <a:gd name="T34" fmla="*/ 30 w 526"/>
                  <a:gd name="T35" fmla="*/ 18 h 299"/>
                  <a:gd name="T36" fmla="*/ 22 w 526"/>
                  <a:gd name="T37" fmla="*/ 13 h 299"/>
                  <a:gd name="T38" fmla="*/ 7 w 526"/>
                  <a:gd name="T39" fmla="*/ 6 h 299"/>
                  <a:gd name="T40" fmla="*/ 0 w 526"/>
                  <a:gd name="T41" fmla="*/ 0 h 299"/>
                  <a:gd name="T42" fmla="*/ 15 w 526"/>
                  <a:gd name="T43" fmla="*/ 0 h 299"/>
                  <a:gd name="T44" fmla="*/ 38 w 526"/>
                  <a:gd name="T45" fmla="*/ 6 h 299"/>
                  <a:gd name="T46" fmla="*/ 61 w 526"/>
                  <a:gd name="T47" fmla="*/ 18 h 299"/>
                  <a:gd name="T48" fmla="*/ 75 w 526"/>
                  <a:gd name="T49" fmla="*/ 24 h 299"/>
                  <a:gd name="T50" fmla="*/ 91 w 526"/>
                  <a:gd name="T51" fmla="*/ 37 h 299"/>
                  <a:gd name="T52" fmla="*/ 114 w 526"/>
                  <a:gd name="T53" fmla="*/ 49 h 299"/>
                  <a:gd name="T54" fmla="*/ 130 w 526"/>
                  <a:gd name="T55" fmla="*/ 61 h 299"/>
                  <a:gd name="T56" fmla="*/ 137 w 526"/>
                  <a:gd name="T57" fmla="*/ 67 h 299"/>
                  <a:gd name="T58" fmla="*/ 152 w 526"/>
                  <a:gd name="T59" fmla="*/ 80 h 299"/>
                  <a:gd name="T60" fmla="*/ 198 w 526"/>
                  <a:gd name="T61" fmla="*/ 104 h 299"/>
                  <a:gd name="T62" fmla="*/ 243 w 526"/>
                  <a:gd name="T63" fmla="*/ 128 h 299"/>
                  <a:gd name="T64" fmla="*/ 281 w 526"/>
                  <a:gd name="T65" fmla="*/ 146 h 299"/>
                  <a:gd name="T66" fmla="*/ 297 w 526"/>
                  <a:gd name="T67" fmla="*/ 153 h 299"/>
                  <a:gd name="T68" fmla="*/ 321 w 526"/>
                  <a:gd name="T69" fmla="*/ 159 h 299"/>
                  <a:gd name="T70" fmla="*/ 350 w 526"/>
                  <a:gd name="T71" fmla="*/ 171 h 299"/>
                  <a:gd name="T72" fmla="*/ 380 w 526"/>
                  <a:gd name="T73" fmla="*/ 183 h 299"/>
                  <a:gd name="T74" fmla="*/ 419 w 526"/>
                  <a:gd name="T75" fmla="*/ 201 h 299"/>
                  <a:gd name="T76" fmla="*/ 426 w 526"/>
                  <a:gd name="T77" fmla="*/ 208 h 299"/>
                  <a:gd name="T78" fmla="*/ 433 w 526"/>
                  <a:gd name="T79" fmla="*/ 214 h 299"/>
                  <a:gd name="T80" fmla="*/ 464 w 526"/>
                  <a:gd name="T81" fmla="*/ 232 h 299"/>
                  <a:gd name="T82" fmla="*/ 479 w 526"/>
                  <a:gd name="T83" fmla="*/ 251 h 299"/>
                  <a:gd name="T84" fmla="*/ 495 w 526"/>
                  <a:gd name="T85" fmla="*/ 263 h 299"/>
                  <a:gd name="T86" fmla="*/ 495 w 526"/>
                  <a:gd name="T87" fmla="*/ 269 h 2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6"/>
                  <a:gd name="T133" fmla="*/ 0 h 299"/>
                  <a:gd name="T134" fmla="*/ 526 w 526"/>
                  <a:gd name="T135" fmla="*/ 299 h 2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6" h="299">
                    <a:moveTo>
                      <a:pt x="525" y="284"/>
                    </a:moveTo>
                    <a:lnTo>
                      <a:pt x="517" y="264"/>
                    </a:lnTo>
                    <a:lnTo>
                      <a:pt x="484" y="223"/>
                    </a:lnTo>
                    <a:lnTo>
                      <a:pt x="459" y="203"/>
                    </a:lnTo>
                    <a:lnTo>
                      <a:pt x="428" y="176"/>
                    </a:lnTo>
                    <a:lnTo>
                      <a:pt x="411" y="162"/>
                    </a:lnTo>
                    <a:lnTo>
                      <a:pt x="395" y="155"/>
                    </a:lnTo>
                    <a:lnTo>
                      <a:pt x="347" y="134"/>
                    </a:lnTo>
                    <a:lnTo>
                      <a:pt x="307" y="121"/>
                    </a:lnTo>
                    <a:lnTo>
                      <a:pt x="267" y="108"/>
                    </a:lnTo>
                    <a:lnTo>
                      <a:pt x="242" y="102"/>
                    </a:lnTo>
                    <a:lnTo>
                      <a:pt x="218" y="95"/>
                    </a:lnTo>
                    <a:lnTo>
                      <a:pt x="169" y="81"/>
                    </a:lnTo>
                    <a:lnTo>
                      <a:pt x="113" y="61"/>
                    </a:lnTo>
                    <a:lnTo>
                      <a:pt x="80" y="47"/>
                    </a:lnTo>
                    <a:lnTo>
                      <a:pt x="56" y="34"/>
                    </a:lnTo>
                    <a:lnTo>
                      <a:pt x="40" y="27"/>
                    </a:lnTo>
                    <a:lnTo>
                      <a:pt x="32" y="20"/>
                    </a:lnTo>
                    <a:lnTo>
                      <a:pt x="23" y="14"/>
                    </a:lnTo>
                    <a:lnTo>
                      <a:pt x="7" y="7"/>
                    </a:lnTo>
                    <a:lnTo>
                      <a:pt x="0" y="0"/>
                    </a:lnTo>
                    <a:lnTo>
                      <a:pt x="16" y="0"/>
                    </a:lnTo>
                    <a:lnTo>
                      <a:pt x="40" y="7"/>
                    </a:lnTo>
                    <a:lnTo>
                      <a:pt x="65" y="20"/>
                    </a:lnTo>
                    <a:lnTo>
                      <a:pt x="80" y="27"/>
                    </a:lnTo>
                    <a:lnTo>
                      <a:pt x="96" y="41"/>
                    </a:lnTo>
                    <a:lnTo>
                      <a:pt x="121" y="54"/>
                    </a:lnTo>
                    <a:lnTo>
                      <a:pt x="138" y="68"/>
                    </a:lnTo>
                    <a:lnTo>
                      <a:pt x="145" y="74"/>
                    </a:lnTo>
                    <a:lnTo>
                      <a:pt x="161" y="89"/>
                    </a:lnTo>
                    <a:lnTo>
                      <a:pt x="210" y="115"/>
                    </a:lnTo>
                    <a:lnTo>
                      <a:pt x="258" y="142"/>
                    </a:lnTo>
                    <a:lnTo>
                      <a:pt x="298" y="162"/>
                    </a:lnTo>
                    <a:lnTo>
                      <a:pt x="315" y="169"/>
                    </a:lnTo>
                    <a:lnTo>
                      <a:pt x="340" y="176"/>
                    </a:lnTo>
                    <a:lnTo>
                      <a:pt x="371" y="189"/>
                    </a:lnTo>
                    <a:lnTo>
                      <a:pt x="403" y="203"/>
                    </a:lnTo>
                    <a:lnTo>
                      <a:pt x="444" y="223"/>
                    </a:lnTo>
                    <a:lnTo>
                      <a:pt x="452" y="230"/>
                    </a:lnTo>
                    <a:lnTo>
                      <a:pt x="459" y="237"/>
                    </a:lnTo>
                    <a:lnTo>
                      <a:pt x="492" y="257"/>
                    </a:lnTo>
                    <a:lnTo>
                      <a:pt x="508" y="278"/>
                    </a:lnTo>
                    <a:lnTo>
                      <a:pt x="525" y="291"/>
                    </a:lnTo>
                    <a:lnTo>
                      <a:pt x="525" y="298"/>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49" name="Freeform 518"/>
              <p:cNvSpPr>
                <a:spLocks/>
              </p:cNvSpPr>
              <p:nvPr/>
            </p:nvSpPr>
            <p:spPr bwMode="auto">
              <a:xfrm>
                <a:off x="4236" y="650"/>
                <a:ext cx="680" cy="318"/>
              </a:xfrm>
              <a:custGeom>
                <a:avLst/>
                <a:gdLst>
                  <a:gd name="T0" fmla="*/ 7 w 720"/>
                  <a:gd name="T1" fmla="*/ 280 h 353"/>
                  <a:gd name="T2" fmla="*/ 30 w 720"/>
                  <a:gd name="T3" fmla="*/ 268 h 353"/>
                  <a:gd name="T4" fmla="*/ 67 w 720"/>
                  <a:gd name="T5" fmla="*/ 243 h 353"/>
                  <a:gd name="T6" fmla="*/ 98 w 720"/>
                  <a:gd name="T7" fmla="*/ 225 h 353"/>
                  <a:gd name="T8" fmla="*/ 136 w 720"/>
                  <a:gd name="T9" fmla="*/ 207 h 353"/>
                  <a:gd name="T10" fmla="*/ 167 w 720"/>
                  <a:gd name="T11" fmla="*/ 188 h 353"/>
                  <a:gd name="T12" fmla="*/ 197 w 720"/>
                  <a:gd name="T13" fmla="*/ 177 h 353"/>
                  <a:gd name="T14" fmla="*/ 220 w 720"/>
                  <a:gd name="T15" fmla="*/ 164 h 353"/>
                  <a:gd name="T16" fmla="*/ 244 w 720"/>
                  <a:gd name="T17" fmla="*/ 159 h 353"/>
                  <a:gd name="T18" fmla="*/ 259 w 720"/>
                  <a:gd name="T19" fmla="*/ 152 h 353"/>
                  <a:gd name="T20" fmla="*/ 304 w 720"/>
                  <a:gd name="T21" fmla="*/ 141 h 353"/>
                  <a:gd name="T22" fmla="*/ 412 w 720"/>
                  <a:gd name="T23" fmla="*/ 110 h 353"/>
                  <a:gd name="T24" fmla="*/ 458 w 720"/>
                  <a:gd name="T25" fmla="*/ 97 h 353"/>
                  <a:gd name="T26" fmla="*/ 481 w 720"/>
                  <a:gd name="T27" fmla="*/ 92 h 353"/>
                  <a:gd name="T28" fmla="*/ 534 w 720"/>
                  <a:gd name="T29" fmla="*/ 73 h 353"/>
                  <a:gd name="T30" fmla="*/ 564 w 720"/>
                  <a:gd name="T31" fmla="*/ 61 h 353"/>
                  <a:gd name="T32" fmla="*/ 610 w 720"/>
                  <a:gd name="T33" fmla="*/ 42 h 353"/>
                  <a:gd name="T34" fmla="*/ 625 w 720"/>
                  <a:gd name="T35" fmla="*/ 37 h 353"/>
                  <a:gd name="T36" fmla="*/ 640 w 720"/>
                  <a:gd name="T37" fmla="*/ 31 h 353"/>
                  <a:gd name="T38" fmla="*/ 648 w 720"/>
                  <a:gd name="T39" fmla="*/ 24 h 353"/>
                  <a:gd name="T40" fmla="*/ 656 w 720"/>
                  <a:gd name="T41" fmla="*/ 18 h 353"/>
                  <a:gd name="T42" fmla="*/ 663 w 720"/>
                  <a:gd name="T43" fmla="*/ 13 h 353"/>
                  <a:gd name="T44" fmla="*/ 679 w 720"/>
                  <a:gd name="T45" fmla="*/ 6 h 353"/>
                  <a:gd name="T46" fmla="*/ 679 w 720"/>
                  <a:gd name="T47" fmla="*/ 0 h 353"/>
                  <a:gd name="T48" fmla="*/ 663 w 720"/>
                  <a:gd name="T49" fmla="*/ 6 h 353"/>
                  <a:gd name="T50" fmla="*/ 640 w 720"/>
                  <a:gd name="T51" fmla="*/ 13 h 353"/>
                  <a:gd name="T52" fmla="*/ 617 w 720"/>
                  <a:gd name="T53" fmla="*/ 18 h 353"/>
                  <a:gd name="T54" fmla="*/ 602 w 720"/>
                  <a:gd name="T55" fmla="*/ 18 h 353"/>
                  <a:gd name="T56" fmla="*/ 594 w 720"/>
                  <a:gd name="T57" fmla="*/ 18 h 353"/>
                  <a:gd name="T58" fmla="*/ 579 w 720"/>
                  <a:gd name="T59" fmla="*/ 24 h 353"/>
                  <a:gd name="T60" fmla="*/ 542 w 720"/>
                  <a:gd name="T61" fmla="*/ 37 h 353"/>
                  <a:gd name="T62" fmla="*/ 527 w 720"/>
                  <a:gd name="T63" fmla="*/ 42 h 353"/>
                  <a:gd name="T64" fmla="*/ 487 w 720"/>
                  <a:gd name="T65" fmla="*/ 55 h 353"/>
                  <a:gd name="T66" fmla="*/ 450 w 720"/>
                  <a:gd name="T67" fmla="*/ 67 h 353"/>
                  <a:gd name="T68" fmla="*/ 419 w 720"/>
                  <a:gd name="T69" fmla="*/ 79 h 353"/>
                  <a:gd name="T70" fmla="*/ 374 w 720"/>
                  <a:gd name="T71" fmla="*/ 97 h 353"/>
                  <a:gd name="T72" fmla="*/ 350 w 720"/>
                  <a:gd name="T73" fmla="*/ 104 h 353"/>
                  <a:gd name="T74" fmla="*/ 328 w 720"/>
                  <a:gd name="T75" fmla="*/ 110 h 353"/>
                  <a:gd name="T76" fmla="*/ 289 w 720"/>
                  <a:gd name="T77" fmla="*/ 129 h 353"/>
                  <a:gd name="T78" fmla="*/ 244 w 720"/>
                  <a:gd name="T79" fmla="*/ 146 h 353"/>
                  <a:gd name="T80" fmla="*/ 212 w 720"/>
                  <a:gd name="T81" fmla="*/ 159 h 353"/>
                  <a:gd name="T82" fmla="*/ 189 w 720"/>
                  <a:gd name="T83" fmla="*/ 170 h 353"/>
                  <a:gd name="T84" fmla="*/ 160 w 720"/>
                  <a:gd name="T85" fmla="*/ 183 h 353"/>
                  <a:gd name="T86" fmla="*/ 145 w 720"/>
                  <a:gd name="T87" fmla="*/ 195 h 353"/>
                  <a:gd name="T88" fmla="*/ 121 w 720"/>
                  <a:gd name="T89" fmla="*/ 207 h 353"/>
                  <a:gd name="T90" fmla="*/ 113 w 720"/>
                  <a:gd name="T91" fmla="*/ 213 h 353"/>
                  <a:gd name="T92" fmla="*/ 98 w 720"/>
                  <a:gd name="T93" fmla="*/ 225 h 353"/>
                  <a:gd name="T94" fmla="*/ 76 w 720"/>
                  <a:gd name="T95" fmla="*/ 243 h 353"/>
                  <a:gd name="T96" fmla="*/ 44 w 720"/>
                  <a:gd name="T97" fmla="*/ 268 h 353"/>
                  <a:gd name="T98" fmla="*/ 15 w 720"/>
                  <a:gd name="T99" fmla="*/ 299 h 353"/>
                  <a:gd name="T100" fmla="*/ 0 w 720"/>
                  <a:gd name="T101" fmla="*/ 317 h 3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0"/>
                  <a:gd name="T154" fmla="*/ 0 h 353"/>
                  <a:gd name="T155" fmla="*/ 720 w 720"/>
                  <a:gd name="T156" fmla="*/ 353 h 35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0" h="353">
                    <a:moveTo>
                      <a:pt x="7" y="311"/>
                    </a:moveTo>
                    <a:lnTo>
                      <a:pt x="32" y="297"/>
                    </a:lnTo>
                    <a:lnTo>
                      <a:pt x="71" y="270"/>
                    </a:lnTo>
                    <a:lnTo>
                      <a:pt x="104" y="250"/>
                    </a:lnTo>
                    <a:lnTo>
                      <a:pt x="144" y="230"/>
                    </a:lnTo>
                    <a:lnTo>
                      <a:pt x="177" y="209"/>
                    </a:lnTo>
                    <a:lnTo>
                      <a:pt x="209" y="196"/>
                    </a:lnTo>
                    <a:lnTo>
                      <a:pt x="233" y="182"/>
                    </a:lnTo>
                    <a:lnTo>
                      <a:pt x="258" y="176"/>
                    </a:lnTo>
                    <a:lnTo>
                      <a:pt x="274" y="169"/>
                    </a:lnTo>
                    <a:lnTo>
                      <a:pt x="322" y="156"/>
                    </a:lnTo>
                    <a:lnTo>
                      <a:pt x="436" y="122"/>
                    </a:lnTo>
                    <a:lnTo>
                      <a:pt x="485" y="108"/>
                    </a:lnTo>
                    <a:lnTo>
                      <a:pt x="509" y="102"/>
                    </a:lnTo>
                    <a:lnTo>
                      <a:pt x="565" y="81"/>
                    </a:lnTo>
                    <a:lnTo>
                      <a:pt x="597" y="68"/>
                    </a:lnTo>
                    <a:lnTo>
                      <a:pt x="646" y="47"/>
                    </a:lnTo>
                    <a:lnTo>
                      <a:pt x="662" y="41"/>
                    </a:lnTo>
                    <a:lnTo>
                      <a:pt x="678" y="34"/>
                    </a:lnTo>
                    <a:lnTo>
                      <a:pt x="686" y="27"/>
                    </a:lnTo>
                    <a:lnTo>
                      <a:pt x="695" y="20"/>
                    </a:lnTo>
                    <a:lnTo>
                      <a:pt x="702" y="14"/>
                    </a:lnTo>
                    <a:lnTo>
                      <a:pt x="719" y="7"/>
                    </a:lnTo>
                    <a:lnTo>
                      <a:pt x="719" y="0"/>
                    </a:lnTo>
                    <a:lnTo>
                      <a:pt x="702" y="7"/>
                    </a:lnTo>
                    <a:lnTo>
                      <a:pt x="678" y="14"/>
                    </a:lnTo>
                    <a:lnTo>
                      <a:pt x="653" y="20"/>
                    </a:lnTo>
                    <a:lnTo>
                      <a:pt x="637" y="20"/>
                    </a:lnTo>
                    <a:lnTo>
                      <a:pt x="629" y="20"/>
                    </a:lnTo>
                    <a:lnTo>
                      <a:pt x="613" y="27"/>
                    </a:lnTo>
                    <a:lnTo>
                      <a:pt x="574" y="41"/>
                    </a:lnTo>
                    <a:lnTo>
                      <a:pt x="558" y="47"/>
                    </a:lnTo>
                    <a:lnTo>
                      <a:pt x="516" y="61"/>
                    </a:lnTo>
                    <a:lnTo>
                      <a:pt x="476" y="74"/>
                    </a:lnTo>
                    <a:lnTo>
                      <a:pt x="444" y="88"/>
                    </a:lnTo>
                    <a:lnTo>
                      <a:pt x="396" y="108"/>
                    </a:lnTo>
                    <a:lnTo>
                      <a:pt x="371" y="116"/>
                    </a:lnTo>
                    <a:lnTo>
                      <a:pt x="347" y="122"/>
                    </a:lnTo>
                    <a:lnTo>
                      <a:pt x="306" y="143"/>
                    </a:lnTo>
                    <a:lnTo>
                      <a:pt x="258" y="162"/>
                    </a:lnTo>
                    <a:lnTo>
                      <a:pt x="225" y="176"/>
                    </a:lnTo>
                    <a:lnTo>
                      <a:pt x="200" y="189"/>
                    </a:lnTo>
                    <a:lnTo>
                      <a:pt x="169" y="203"/>
                    </a:lnTo>
                    <a:lnTo>
                      <a:pt x="153" y="216"/>
                    </a:lnTo>
                    <a:lnTo>
                      <a:pt x="128" y="230"/>
                    </a:lnTo>
                    <a:lnTo>
                      <a:pt x="120" y="236"/>
                    </a:lnTo>
                    <a:lnTo>
                      <a:pt x="104" y="250"/>
                    </a:lnTo>
                    <a:lnTo>
                      <a:pt x="80" y="270"/>
                    </a:lnTo>
                    <a:lnTo>
                      <a:pt x="47" y="297"/>
                    </a:lnTo>
                    <a:lnTo>
                      <a:pt x="16" y="332"/>
                    </a:lnTo>
                    <a:lnTo>
                      <a:pt x="0" y="352"/>
                    </a:lnTo>
                  </a:path>
                </a:pathLst>
              </a:custGeom>
              <a:solidFill>
                <a:schemeClr val="accent1"/>
              </a:solidFill>
              <a:ln w="12700" cap="rnd">
                <a:solidFill>
                  <a:srgbClr val="669900"/>
                </a:solidFill>
                <a:round/>
                <a:headEnd type="none" w="sm" len="sm"/>
                <a:tailEnd type="none" w="sm" len="sm"/>
              </a:ln>
            </p:spPr>
            <p:txBody>
              <a:bodyPr/>
              <a:lstStyle/>
              <a:p>
                <a:endParaRPr lang="es-AR"/>
              </a:p>
            </p:txBody>
          </p:sp>
          <p:grpSp>
            <p:nvGrpSpPr>
              <p:cNvPr id="150" name="Group 519"/>
              <p:cNvGrpSpPr>
                <a:grpSpLocks/>
              </p:cNvGrpSpPr>
              <p:nvPr/>
            </p:nvGrpSpPr>
            <p:grpSpPr bwMode="auto">
              <a:xfrm>
                <a:off x="4153" y="363"/>
                <a:ext cx="94" cy="373"/>
                <a:chOff x="4491" y="274"/>
                <a:chExt cx="99" cy="413"/>
              </a:xfrm>
            </p:grpSpPr>
            <p:sp>
              <p:nvSpPr>
                <p:cNvPr id="642" name="Line 520"/>
                <p:cNvSpPr>
                  <a:spLocks noChangeShapeType="1"/>
                </p:cNvSpPr>
                <p:nvPr/>
              </p:nvSpPr>
              <p:spPr bwMode="auto">
                <a:xfrm flipH="1" flipV="1">
                  <a:off x="4530" y="436"/>
                  <a:ext cx="49" cy="250"/>
                </a:xfrm>
                <a:prstGeom prst="line">
                  <a:avLst/>
                </a:prstGeom>
                <a:noFill/>
                <a:ln w="12700">
                  <a:solidFill>
                    <a:schemeClr val="accent1"/>
                  </a:solidFill>
                  <a:round/>
                  <a:headEnd type="none" w="sm" len="sm"/>
                  <a:tailEnd type="none" w="sm" len="sm"/>
                </a:ln>
              </p:spPr>
              <p:txBody>
                <a:bodyPr wrap="none" anchor="ctr"/>
                <a:lstStyle/>
                <a:p>
                  <a:endParaRPr lang="es-AR"/>
                </a:p>
              </p:txBody>
            </p:sp>
            <p:grpSp>
              <p:nvGrpSpPr>
                <p:cNvPr id="643" name="Group 521"/>
                <p:cNvGrpSpPr>
                  <a:grpSpLocks/>
                </p:cNvGrpSpPr>
                <p:nvPr/>
              </p:nvGrpSpPr>
              <p:grpSpPr bwMode="auto">
                <a:xfrm>
                  <a:off x="4530" y="564"/>
                  <a:ext cx="44" cy="123"/>
                  <a:chOff x="4530" y="564"/>
                  <a:chExt cx="44" cy="123"/>
                </a:xfrm>
              </p:grpSpPr>
              <p:sp>
                <p:nvSpPr>
                  <p:cNvPr id="692" name="Freeform 522"/>
                  <p:cNvSpPr>
                    <a:spLocks/>
                  </p:cNvSpPr>
                  <p:nvPr/>
                </p:nvSpPr>
                <p:spPr bwMode="auto">
                  <a:xfrm>
                    <a:off x="4555" y="645"/>
                    <a:ext cx="19" cy="42"/>
                  </a:xfrm>
                  <a:custGeom>
                    <a:avLst/>
                    <a:gdLst>
                      <a:gd name="T0" fmla="*/ 18 w 19"/>
                      <a:gd name="T1" fmla="*/ 27 h 42"/>
                      <a:gd name="T2" fmla="*/ 18 w 19"/>
                      <a:gd name="T3" fmla="*/ 20 h 42"/>
                      <a:gd name="T4" fmla="*/ 8 w 19"/>
                      <a:gd name="T5" fmla="*/ 13 h 42"/>
                      <a:gd name="T6" fmla="*/ 0 w 19"/>
                      <a:gd name="T7" fmla="*/ 0 h 42"/>
                      <a:gd name="T8" fmla="*/ 0 w 19"/>
                      <a:gd name="T9" fmla="*/ 6 h 42"/>
                      <a:gd name="T10" fmla="*/ 0 w 19"/>
                      <a:gd name="T11" fmla="*/ 13 h 42"/>
                      <a:gd name="T12" fmla="*/ 8 w 19"/>
                      <a:gd name="T13" fmla="*/ 34 h 42"/>
                      <a:gd name="T14" fmla="*/ 18 w 19"/>
                      <a:gd name="T15" fmla="*/ 41 h 42"/>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42"/>
                      <a:gd name="T26" fmla="*/ 19 w 1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42">
                        <a:moveTo>
                          <a:pt x="18" y="27"/>
                        </a:moveTo>
                        <a:lnTo>
                          <a:pt x="18" y="20"/>
                        </a:lnTo>
                        <a:lnTo>
                          <a:pt x="8" y="13"/>
                        </a:lnTo>
                        <a:lnTo>
                          <a:pt x="0" y="0"/>
                        </a:lnTo>
                        <a:lnTo>
                          <a:pt x="0" y="6"/>
                        </a:lnTo>
                        <a:lnTo>
                          <a:pt x="0" y="13"/>
                        </a:lnTo>
                        <a:lnTo>
                          <a:pt x="8" y="34"/>
                        </a:lnTo>
                        <a:lnTo>
                          <a:pt x="18" y="41"/>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693" name="Line 523"/>
                  <p:cNvSpPr>
                    <a:spLocks noChangeShapeType="1"/>
                  </p:cNvSpPr>
                  <p:nvPr/>
                </p:nvSpPr>
                <p:spPr bwMode="auto">
                  <a:xfrm flipH="1" flipV="1">
                    <a:off x="4530" y="564"/>
                    <a:ext cx="25" cy="95"/>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644" name="Group 524"/>
                <p:cNvGrpSpPr>
                  <a:grpSpLocks/>
                </p:cNvGrpSpPr>
                <p:nvPr/>
              </p:nvGrpSpPr>
              <p:grpSpPr bwMode="auto">
                <a:xfrm>
                  <a:off x="4522" y="529"/>
                  <a:ext cx="52" cy="116"/>
                  <a:chOff x="4522" y="529"/>
                  <a:chExt cx="52" cy="116"/>
                </a:xfrm>
              </p:grpSpPr>
              <p:sp>
                <p:nvSpPr>
                  <p:cNvPr id="690" name="Freeform 525"/>
                  <p:cNvSpPr>
                    <a:spLocks/>
                  </p:cNvSpPr>
                  <p:nvPr/>
                </p:nvSpPr>
                <p:spPr bwMode="auto">
                  <a:xfrm>
                    <a:off x="4555" y="609"/>
                    <a:ext cx="19" cy="36"/>
                  </a:xfrm>
                  <a:custGeom>
                    <a:avLst/>
                    <a:gdLst>
                      <a:gd name="T0" fmla="*/ 18 w 19"/>
                      <a:gd name="T1" fmla="*/ 28 h 36"/>
                      <a:gd name="T2" fmla="*/ 18 w 19"/>
                      <a:gd name="T3" fmla="*/ 21 h 36"/>
                      <a:gd name="T4" fmla="*/ 8 w 19"/>
                      <a:gd name="T5" fmla="*/ 14 h 36"/>
                      <a:gd name="T6" fmla="*/ 0 w 19"/>
                      <a:gd name="T7" fmla="*/ 0 h 36"/>
                      <a:gd name="T8" fmla="*/ 0 w 19"/>
                      <a:gd name="T9" fmla="*/ 7 h 36"/>
                      <a:gd name="T10" fmla="*/ 0 w 19"/>
                      <a:gd name="T11" fmla="*/ 14 h 36"/>
                      <a:gd name="T12" fmla="*/ 0 w 19"/>
                      <a:gd name="T13" fmla="*/ 21 h 36"/>
                      <a:gd name="T14" fmla="*/ 8 w 19"/>
                      <a:gd name="T15" fmla="*/ 28 h 36"/>
                      <a:gd name="T16" fmla="*/ 18 w 19"/>
                      <a:gd name="T17" fmla="*/ 35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36"/>
                      <a:gd name="T29" fmla="*/ 19 w 19"/>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36">
                        <a:moveTo>
                          <a:pt x="18" y="28"/>
                        </a:moveTo>
                        <a:lnTo>
                          <a:pt x="18" y="21"/>
                        </a:lnTo>
                        <a:lnTo>
                          <a:pt x="8" y="14"/>
                        </a:lnTo>
                        <a:lnTo>
                          <a:pt x="0" y="0"/>
                        </a:lnTo>
                        <a:lnTo>
                          <a:pt x="0" y="7"/>
                        </a:lnTo>
                        <a:lnTo>
                          <a:pt x="0" y="14"/>
                        </a:lnTo>
                        <a:lnTo>
                          <a:pt x="0" y="21"/>
                        </a:lnTo>
                        <a:lnTo>
                          <a:pt x="8" y="28"/>
                        </a:lnTo>
                        <a:lnTo>
                          <a:pt x="18" y="35"/>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691" name="Line 526"/>
                  <p:cNvSpPr>
                    <a:spLocks noChangeShapeType="1"/>
                  </p:cNvSpPr>
                  <p:nvPr/>
                </p:nvSpPr>
                <p:spPr bwMode="auto">
                  <a:xfrm flipH="1" flipV="1">
                    <a:off x="4522" y="529"/>
                    <a:ext cx="33" cy="95"/>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645" name="Group 527"/>
                <p:cNvGrpSpPr>
                  <a:grpSpLocks/>
                </p:cNvGrpSpPr>
                <p:nvPr/>
              </p:nvGrpSpPr>
              <p:grpSpPr bwMode="auto">
                <a:xfrm>
                  <a:off x="4514" y="489"/>
                  <a:ext cx="51" cy="116"/>
                  <a:chOff x="4514" y="489"/>
                  <a:chExt cx="51" cy="116"/>
                </a:xfrm>
              </p:grpSpPr>
              <p:sp>
                <p:nvSpPr>
                  <p:cNvPr id="688" name="Freeform 528"/>
                  <p:cNvSpPr>
                    <a:spLocks/>
                  </p:cNvSpPr>
                  <p:nvPr/>
                </p:nvSpPr>
                <p:spPr bwMode="auto">
                  <a:xfrm>
                    <a:off x="4546" y="569"/>
                    <a:ext cx="19" cy="36"/>
                  </a:xfrm>
                  <a:custGeom>
                    <a:avLst/>
                    <a:gdLst>
                      <a:gd name="T0" fmla="*/ 18 w 19"/>
                      <a:gd name="T1" fmla="*/ 28 h 36"/>
                      <a:gd name="T2" fmla="*/ 18 w 19"/>
                      <a:gd name="T3" fmla="*/ 21 h 36"/>
                      <a:gd name="T4" fmla="*/ 9 w 19"/>
                      <a:gd name="T5" fmla="*/ 14 h 36"/>
                      <a:gd name="T6" fmla="*/ 0 w 19"/>
                      <a:gd name="T7" fmla="*/ 0 h 36"/>
                      <a:gd name="T8" fmla="*/ 0 w 19"/>
                      <a:gd name="T9" fmla="*/ 7 h 36"/>
                      <a:gd name="T10" fmla="*/ 0 w 19"/>
                      <a:gd name="T11" fmla="*/ 14 h 36"/>
                      <a:gd name="T12" fmla="*/ 0 w 19"/>
                      <a:gd name="T13" fmla="*/ 21 h 36"/>
                      <a:gd name="T14" fmla="*/ 18 w 19"/>
                      <a:gd name="T15" fmla="*/ 35 h 36"/>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6"/>
                      <a:gd name="T26" fmla="*/ 19 w 1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6">
                        <a:moveTo>
                          <a:pt x="18" y="28"/>
                        </a:moveTo>
                        <a:lnTo>
                          <a:pt x="18" y="21"/>
                        </a:lnTo>
                        <a:lnTo>
                          <a:pt x="9" y="14"/>
                        </a:lnTo>
                        <a:lnTo>
                          <a:pt x="0" y="0"/>
                        </a:lnTo>
                        <a:lnTo>
                          <a:pt x="0" y="7"/>
                        </a:lnTo>
                        <a:lnTo>
                          <a:pt x="0" y="14"/>
                        </a:lnTo>
                        <a:lnTo>
                          <a:pt x="0" y="21"/>
                        </a:lnTo>
                        <a:lnTo>
                          <a:pt x="18" y="35"/>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689" name="Line 529"/>
                  <p:cNvSpPr>
                    <a:spLocks noChangeShapeType="1"/>
                  </p:cNvSpPr>
                  <p:nvPr/>
                </p:nvSpPr>
                <p:spPr bwMode="auto">
                  <a:xfrm flipH="1" flipV="1">
                    <a:off x="4514" y="489"/>
                    <a:ext cx="32" cy="95"/>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646" name="Group 530"/>
                <p:cNvGrpSpPr>
                  <a:grpSpLocks/>
                </p:cNvGrpSpPr>
                <p:nvPr/>
              </p:nvGrpSpPr>
              <p:grpSpPr bwMode="auto">
                <a:xfrm>
                  <a:off x="4506" y="448"/>
                  <a:ext cx="51" cy="123"/>
                  <a:chOff x="4506" y="448"/>
                  <a:chExt cx="51" cy="123"/>
                </a:xfrm>
              </p:grpSpPr>
              <p:sp>
                <p:nvSpPr>
                  <p:cNvPr id="686" name="Freeform 531"/>
                  <p:cNvSpPr>
                    <a:spLocks/>
                  </p:cNvSpPr>
                  <p:nvPr/>
                </p:nvSpPr>
                <p:spPr bwMode="auto">
                  <a:xfrm>
                    <a:off x="4539" y="529"/>
                    <a:ext cx="18" cy="42"/>
                  </a:xfrm>
                  <a:custGeom>
                    <a:avLst/>
                    <a:gdLst>
                      <a:gd name="T0" fmla="*/ 17 w 18"/>
                      <a:gd name="T1" fmla="*/ 27 h 42"/>
                      <a:gd name="T2" fmla="*/ 17 w 18"/>
                      <a:gd name="T3" fmla="*/ 20 h 42"/>
                      <a:gd name="T4" fmla="*/ 8 w 18"/>
                      <a:gd name="T5" fmla="*/ 13 h 42"/>
                      <a:gd name="T6" fmla="*/ 0 w 18"/>
                      <a:gd name="T7" fmla="*/ 0 h 42"/>
                      <a:gd name="T8" fmla="*/ 0 w 18"/>
                      <a:gd name="T9" fmla="*/ 6 h 42"/>
                      <a:gd name="T10" fmla="*/ 0 w 18"/>
                      <a:gd name="T11" fmla="*/ 13 h 42"/>
                      <a:gd name="T12" fmla="*/ 0 w 18"/>
                      <a:gd name="T13" fmla="*/ 20 h 42"/>
                      <a:gd name="T14" fmla="*/ 8 w 18"/>
                      <a:gd name="T15" fmla="*/ 34 h 42"/>
                      <a:gd name="T16" fmla="*/ 17 w 18"/>
                      <a:gd name="T17" fmla="*/ 4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42"/>
                      <a:gd name="T29" fmla="*/ 18 w 18"/>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42">
                        <a:moveTo>
                          <a:pt x="17" y="27"/>
                        </a:moveTo>
                        <a:lnTo>
                          <a:pt x="17" y="20"/>
                        </a:lnTo>
                        <a:lnTo>
                          <a:pt x="8" y="13"/>
                        </a:lnTo>
                        <a:lnTo>
                          <a:pt x="0" y="0"/>
                        </a:lnTo>
                        <a:lnTo>
                          <a:pt x="0" y="6"/>
                        </a:lnTo>
                        <a:lnTo>
                          <a:pt x="0" y="13"/>
                        </a:lnTo>
                        <a:lnTo>
                          <a:pt x="0" y="20"/>
                        </a:lnTo>
                        <a:lnTo>
                          <a:pt x="8" y="34"/>
                        </a:lnTo>
                        <a:lnTo>
                          <a:pt x="17" y="41"/>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687" name="Line 532"/>
                  <p:cNvSpPr>
                    <a:spLocks noChangeShapeType="1"/>
                  </p:cNvSpPr>
                  <p:nvPr/>
                </p:nvSpPr>
                <p:spPr bwMode="auto">
                  <a:xfrm flipH="1" flipV="1">
                    <a:off x="4506" y="448"/>
                    <a:ext cx="33" cy="95"/>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647" name="Group 533"/>
                <p:cNvGrpSpPr>
                  <a:grpSpLocks/>
                </p:cNvGrpSpPr>
                <p:nvPr/>
              </p:nvGrpSpPr>
              <p:grpSpPr bwMode="auto">
                <a:xfrm>
                  <a:off x="4506" y="415"/>
                  <a:ext cx="43" cy="122"/>
                  <a:chOff x="4506" y="415"/>
                  <a:chExt cx="43" cy="122"/>
                </a:xfrm>
              </p:grpSpPr>
              <p:sp>
                <p:nvSpPr>
                  <p:cNvPr id="684" name="Freeform 534"/>
                  <p:cNvSpPr>
                    <a:spLocks/>
                  </p:cNvSpPr>
                  <p:nvPr/>
                </p:nvSpPr>
                <p:spPr bwMode="auto">
                  <a:xfrm>
                    <a:off x="4530" y="503"/>
                    <a:ext cx="19" cy="34"/>
                  </a:xfrm>
                  <a:custGeom>
                    <a:avLst/>
                    <a:gdLst>
                      <a:gd name="T0" fmla="*/ 18 w 19"/>
                      <a:gd name="T1" fmla="*/ 20 h 34"/>
                      <a:gd name="T2" fmla="*/ 18 w 19"/>
                      <a:gd name="T3" fmla="*/ 12 h 34"/>
                      <a:gd name="T4" fmla="*/ 8 w 19"/>
                      <a:gd name="T5" fmla="*/ 6 h 34"/>
                      <a:gd name="T6" fmla="*/ 0 w 19"/>
                      <a:gd name="T7" fmla="*/ 0 h 34"/>
                      <a:gd name="T8" fmla="*/ 0 w 19"/>
                      <a:gd name="T9" fmla="*/ 6 h 34"/>
                      <a:gd name="T10" fmla="*/ 0 w 19"/>
                      <a:gd name="T11" fmla="*/ 12 h 34"/>
                      <a:gd name="T12" fmla="*/ 8 w 19"/>
                      <a:gd name="T13" fmla="*/ 26 h 34"/>
                      <a:gd name="T14" fmla="*/ 18 w 19"/>
                      <a:gd name="T15" fmla="*/ 33 h 34"/>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4"/>
                      <a:gd name="T26" fmla="*/ 19 w 19"/>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4">
                        <a:moveTo>
                          <a:pt x="18" y="20"/>
                        </a:moveTo>
                        <a:lnTo>
                          <a:pt x="18" y="12"/>
                        </a:lnTo>
                        <a:lnTo>
                          <a:pt x="8" y="6"/>
                        </a:lnTo>
                        <a:lnTo>
                          <a:pt x="0" y="0"/>
                        </a:lnTo>
                        <a:lnTo>
                          <a:pt x="0" y="6"/>
                        </a:lnTo>
                        <a:lnTo>
                          <a:pt x="0" y="12"/>
                        </a:lnTo>
                        <a:lnTo>
                          <a:pt x="8" y="26"/>
                        </a:lnTo>
                        <a:lnTo>
                          <a:pt x="18" y="33"/>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685" name="Line 535"/>
                  <p:cNvSpPr>
                    <a:spLocks noChangeShapeType="1"/>
                  </p:cNvSpPr>
                  <p:nvPr/>
                </p:nvSpPr>
                <p:spPr bwMode="auto">
                  <a:xfrm flipH="1" flipV="1">
                    <a:off x="4506" y="415"/>
                    <a:ext cx="24" cy="102"/>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648" name="Group 536"/>
                <p:cNvGrpSpPr>
                  <a:grpSpLocks/>
                </p:cNvGrpSpPr>
                <p:nvPr/>
              </p:nvGrpSpPr>
              <p:grpSpPr bwMode="auto">
                <a:xfrm>
                  <a:off x="4499" y="380"/>
                  <a:ext cx="43" cy="116"/>
                  <a:chOff x="4499" y="380"/>
                  <a:chExt cx="43" cy="116"/>
                </a:xfrm>
              </p:grpSpPr>
              <p:sp>
                <p:nvSpPr>
                  <p:cNvPr id="682" name="Freeform 537"/>
                  <p:cNvSpPr>
                    <a:spLocks/>
                  </p:cNvSpPr>
                  <p:nvPr/>
                </p:nvSpPr>
                <p:spPr bwMode="auto">
                  <a:xfrm>
                    <a:off x="4522" y="461"/>
                    <a:ext cx="20" cy="35"/>
                  </a:xfrm>
                  <a:custGeom>
                    <a:avLst/>
                    <a:gdLst>
                      <a:gd name="T0" fmla="*/ 19 w 20"/>
                      <a:gd name="T1" fmla="*/ 27 h 35"/>
                      <a:gd name="T2" fmla="*/ 19 w 20"/>
                      <a:gd name="T3" fmla="*/ 21 h 35"/>
                      <a:gd name="T4" fmla="*/ 8 w 20"/>
                      <a:gd name="T5" fmla="*/ 13 h 35"/>
                      <a:gd name="T6" fmla="*/ 0 w 20"/>
                      <a:gd name="T7" fmla="*/ 0 h 35"/>
                      <a:gd name="T8" fmla="*/ 0 w 20"/>
                      <a:gd name="T9" fmla="*/ 7 h 35"/>
                      <a:gd name="T10" fmla="*/ 0 w 20"/>
                      <a:gd name="T11" fmla="*/ 13 h 35"/>
                      <a:gd name="T12" fmla="*/ 8 w 20"/>
                      <a:gd name="T13" fmla="*/ 27 h 35"/>
                      <a:gd name="T14" fmla="*/ 19 w 20"/>
                      <a:gd name="T15" fmla="*/ 34 h 35"/>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35"/>
                      <a:gd name="T26" fmla="*/ 20 w 20"/>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35">
                        <a:moveTo>
                          <a:pt x="19" y="27"/>
                        </a:moveTo>
                        <a:lnTo>
                          <a:pt x="19" y="21"/>
                        </a:lnTo>
                        <a:lnTo>
                          <a:pt x="8" y="13"/>
                        </a:lnTo>
                        <a:lnTo>
                          <a:pt x="0" y="0"/>
                        </a:lnTo>
                        <a:lnTo>
                          <a:pt x="0" y="7"/>
                        </a:lnTo>
                        <a:lnTo>
                          <a:pt x="0" y="13"/>
                        </a:lnTo>
                        <a:lnTo>
                          <a:pt x="8" y="27"/>
                        </a:lnTo>
                        <a:lnTo>
                          <a:pt x="19" y="34"/>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683" name="Line 538"/>
                  <p:cNvSpPr>
                    <a:spLocks noChangeShapeType="1"/>
                  </p:cNvSpPr>
                  <p:nvPr/>
                </p:nvSpPr>
                <p:spPr bwMode="auto">
                  <a:xfrm flipH="1" flipV="1">
                    <a:off x="4499" y="380"/>
                    <a:ext cx="23" cy="96"/>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649" name="Group 539"/>
                <p:cNvGrpSpPr>
                  <a:grpSpLocks/>
                </p:cNvGrpSpPr>
                <p:nvPr/>
              </p:nvGrpSpPr>
              <p:grpSpPr bwMode="auto">
                <a:xfrm>
                  <a:off x="4491" y="349"/>
                  <a:ext cx="49" cy="121"/>
                  <a:chOff x="4491" y="349"/>
                  <a:chExt cx="49" cy="121"/>
                </a:xfrm>
              </p:grpSpPr>
              <p:sp>
                <p:nvSpPr>
                  <p:cNvPr id="680" name="Freeform 540"/>
                  <p:cNvSpPr>
                    <a:spLocks/>
                  </p:cNvSpPr>
                  <p:nvPr/>
                </p:nvSpPr>
                <p:spPr bwMode="auto">
                  <a:xfrm>
                    <a:off x="4514" y="435"/>
                    <a:ext cx="26" cy="35"/>
                  </a:xfrm>
                  <a:custGeom>
                    <a:avLst/>
                    <a:gdLst>
                      <a:gd name="T0" fmla="*/ 25 w 26"/>
                      <a:gd name="T1" fmla="*/ 20 h 35"/>
                      <a:gd name="T2" fmla="*/ 25 w 26"/>
                      <a:gd name="T3" fmla="*/ 13 h 35"/>
                      <a:gd name="T4" fmla="*/ 16 w 26"/>
                      <a:gd name="T5" fmla="*/ 6 h 35"/>
                      <a:gd name="T6" fmla="*/ 0 w 26"/>
                      <a:gd name="T7" fmla="*/ 0 h 35"/>
                      <a:gd name="T8" fmla="*/ 0 w 26"/>
                      <a:gd name="T9" fmla="*/ 6 h 35"/>
                      <a:gd name="T10" fmla="*/ 0 w 26"/>
                      <a:gd name="T11" fmla="*/ 13 h 35"/>
                      <a:gd name="T12" fmla="*/ 7 w 26"/>
                      <a:gd name="T13" fmla="*/ 20 h 35"/>
                      <a:gd name="T14" fmla="*/ 16 w 26"/>
                      <a:gd name="T15" fmla="*/ 27 h 35"/>
                      <a:gd name="T16" fmla="*/ 25 w 26"/>
                      <a:gd name="T17" fmla="*/ 34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35"/>
                      <a:gd name="T29" fmla="*/ 26 w 26"/>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35">
                        <a:moveTo>
                          <a:pt x="25" y="20"/>
                        </a:moveTo>
                        <a:lnTo>
                          <a:pt x="25" y="13"/>
                        </a:lnTo>
                        <a:lnTo>
                          <a:pt x="16" y="6"/>
                        </a:lnTo>
                        <a:lnTo>
                          <a:pt x="0" y="0"/>
                        </a:lnTo>
                        <a:lnTo>
                          <a:pt x="0" y="6"/>
                        </a:lnTo>
                        <a:lnTo>
                          <a:pt x="0" y="13"/>
                        </a:lnTo>
                        <a:lnTo>
                          <a:pt x="7" y="20"/>
                        </a:lnTo>
                        <a:lnTo>
                          <a:pt x="16" y="27"/>
                        </a:lnTo>
                        <a:lnTo>
                          <a:pt x="25" y="34"/>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681" name="Line 541"/>
                  <p:cNvSpPr>
                    <a:spLocks noChangeShapeType="1"/>
                  </p:cNvSpPr>
                  <p:nvPr/>
                </p:nvSpPr>
                <p:spPr bwMode="auto">
                  <a:xfrm flipH="1" flipV="1">
                    <a:off x="4491" y="349"/>
                    <a:ext cx="31" cy="99"/>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650" name="Group 542"/>
                <p:cNvGrpSpPr>
                  <a:grpSpLocks/>
                </p:cNvGrpSpPr>
                <p:nvPr/>
              </p:nvGrpSpPr>
              <p:grpSpPr bwMode="auto">
                <a:xfrm>
                  <a:off x="4491" y="321"/>
                  <a:ext cx="42" cy="114"/>
                  <a:chOff x="4491" y="321"/>
                  <a:chExt cx="42" cy="114"/>
                </a:xfrm>
              </p:grpSpPr>
              <p:sp>
                <p:nvSpPr>
                  <p:cNvPr id="678" name="Freeform 543"/>
                  <p:cNvSpPr>
                    <a:spLocks/>
                  </p:cNvSpPr>
                  <p:nvPr/>
                </p:nvSpPr>
                <p:spPr bwMode="auto">
                  <a:xfrm>
                    <a:off x="4514" y="400"/>
                    <a:ext cx="19" cy="35"/>
                  </a:xfrm>
                  <a:custGeom>
                    <a:avLst/>
                    <a:gdLst>
                      <a:gd name="T0" fmla="*/ 18 w 19"/>
                      <a:gd name="T1" fmla="*/ 21 h 35"/>
                      <a:gd name="T2" fmla="*/ 18 w 19"/>
                      <a:gd name="T3" fmla="*/ 13 h 35"/>
                      <a:gd name="T4" fmla="*/ 8 w 19"/>
                      <a:gd name="T5" fmla="*/ 7 h 35"/>
                      <a:gd name="T6" fmla="*/ 0 w 19"/>
                      <a:gd name="T7" fmla="*/ 0 h 35"/>
                      <a:gd name="T8" fmla="*/ 0 w 19"/>
                      <a:gd name="T9" fmla="*/ 7 h 35"/>
                      <a:gd name="T10" fmla="*/ 0 w 19"/>
                      <a:gd name="T11" fmla="*/ 13 h 35"/>
                      <a:gd name="T12" fmla="*/ 8 w 19"/>
                      <a:gd name="T13" fmla="*/ 27 h 35"/>
                      <a:gd name="T14" fmla="*/ 18 w 19"/>
                      <a:gd name="T15" fmla="*/ 34 h 35"/>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5"/>
                      <a:gd name="T26" fmla="*/ 19 w 1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5">
                        <a:moveTo>
                          <a:pt x="18" y="21"/>
                        </a:moveTo>
                        <a:lnTo>
                          <a:pt x="18" y="13"/>
                        </a:lnTo>
                        <a:lnTo>
                          <a:pt x="8" y="7"/>
                        </a:lnTo>
                        <a:lnTo>
                          <a:pt x="0" y="0"/>
                        </a:lnTo>
                        <a:lnTo>
                          <a:pt x="0" y="7"/>
                        </a:lnTo>
                        <a:lnTo>
                          <a:pt x="0" y="13"/>
                        </a:lnTo>
                        <a:lnTo>
                          <a:pt x="8" y="27"/>
                        </a:lnTo>
                        <a:lnTo>
                          <a:pt x="18" y="34"/>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679" name="Line 544"/>
                  <p:cNvSpPr>
                    <a:spLocks noChangeShapeType="1"/>
                  </p:cNvSpPr>
                  <p:nvPr/>
                </p:nvSpPr>
                <p:spPr bwMode="auto">
                  <a:xfrm flipH="1" flipV="1">
                    <a:off x="4491" y="321"/>
                    <a:ext cx="23" cy="94"/>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651" name="Group 545"/>
                <p:cNvGrpSpPr>
                  <a:grpSpLocks/>
                </p:cNvGrpSpPr>
                <p:nvPr/>
              </p:nvGrpSpPr>
              <p:grpSpPr bwMode="auto">
                <a:xfrm>
                  <a:off x="4499" y="361"/>
                  <a:ext cx="50" cy="122"/>
                  <a:chOff x="4499" y="361"/>
                  <a:chExt cx="50" cy="122"/>
                </a:xfrm>
              </p:grpSpPr>
              <p:sp>
                <p:nvSpPr>
                  <p:cNvPr id="676" name="Freeform 546"/>
                  <p:cNvSpPr>
                    <a:spLocks/>
                  </p:cNvSpPr>
                  <p:nvPr/>
                </p:nvSpPr>
                <p:spPr bwMode="auto">
                  <a:xfrm>
                    <a:off x="4530" y="441"/>
                    <a:ext cx="19" cy="42"/>
                  </a:xfrm>
                  <a:custGeom>
                    <a:avLst/>
                    <a:gdLst>
                      <a:gd name="T0" fmla="*/ 18 w 19"/>
                      <a:gd name="T1" fmla="*/ 27 h 42"/>
                      <a:gd name="T2" fmla="*/ 18 w 19"/>
                      <a:gd name="T3" fmla="*/ 20 h 42"/>
                      <a:gd name="T4" fmla="*/ 8 w 19"/>
                      <a:gd name="T5" fmla="*/ 13 h 42"/>
                      <a:gd name="T6" fmla="*/ 0 w 19"/>
                      <a:gd name="T7" fmla="*/ 0 h 42"/>
                      <a:gd name="T8" fmla="*/ 0 w 19"/>
                      <a:gd name="T9" fmla="*/ 6 h 42"/>
                      <a:gd name="T10" fmla="*/ 0 w 19"/>
                      <a:gd name="T11" fmla="*/ 13 h 42"/>
                      <a:gd name="T12" fmla="*/ 0 w 19"/>
                      <a:gd name="T13" fmla="*/ 20 h 42"/>
                      <a:gd name="T14" fmla="*/ 8 w 19"/>
                      <a:gd name="T15" fmla="*/ 34 h 42"/>
                      <a:gd name="T16" fmla="*/ 18 w 19"/>
                      <a:gd name="T17" fmla="*/ 4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2"/>
                      <a:gd name="T29" fmla="*/ 19 w 1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2">
                        <a:moveTo>
                          <a:pt x="18" y="27"/>
                        </a:moveTo>
                        <a:lnTo>
                          <a:pt x="18" y="20"/>
                        </a:lnTo>
                        <a:lnTo>
                          <a:pt x="8" y="13"/>
                        </a:lnTo>
                        <a:lnTo>
                          <a:pt x="0" y="0"/>
                        </a:lnTo>
                        <a:lnTo>
                          <a:pt x="0" y="6"/>
                        </a:lnTo>
                        <a:lnTo>
                          <a:pt x="0" y="13"/>
                        </a:lnTo>
                        <a:lnTo>
                          <a:pt x="0" y="20"/>
                        </a:lnTo>
                        <a:lnTo>
                          <a:pt x="8" y="34"/>
                        </a:lnTo>
                        <a:lnTo>
                          <a:pt x="18" y="41"/>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677" name="Line 547"/>
                  <p:cNvSpPr>
                    <a:spLocks noChangeShapeType="1"/>
                  </p:cNvSpPr>
                  <p:nvPr/>
                </p:nvSpPr>
                <p:spPr bwMode="auto">
                  <a:xfrm flipH="1" flipV="1">
                    <a:off x="4499" y="361"/>
                    <a:ext cx="31" cy="94"/>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652" name="Group 548"/>
                <p:cNvGrpSpPr>
                  <a:grpSpLocks/>
                </p:cNvGrpSpPr>
                <p:nvPr/>
              </p:nvGrpSpPr>
              <p:grpSpPr bwMode="auto">
                <a:xfrm>
                  <a:off x="4570" y="529"/>
                  <a:ext cx="20" cy="144"/>
                  <a:chOff x="4570" y="529"/>
                  <a:chExt cx="20" cy="144"/>
                </a:xfrm>
              </p:grpSpPr>
              <p:sp>
                <p:nvSpPr>
                  <p:cNvPr id="674" name="Freeform 549"/>
                  <p:cNvSpPr>
                    <a:spLocks/>
                  </p:cNvSpPr>
                  <p:nvPr/>
                </p:nvSpPr>
                <p:spPr bwMode="auto">
                  <a:xfrm>
                    <a:off x="4570" y="631"/>
                    <a:ext cx="20" cy="42"/>
                  </a:xfrm>
                  <a:custGeom>
                    <a:avLst/>
                    <a:gdLst>
                      <a:gd name="T0" fmla="*/ 0 w 20"/>
                      <a:gd name="T1" fmla="*/ 27 h 42"/>
                      <a:gd name="T2" fmla="*/ 0 w 20"/>
                      <a:gd name="T3" fmla="*/ 20 h 42"/>
                      <a:gd name="T4" fmla="*/ 19 w 20"/>
                      <a:gd name="T5" fmla="*/ 6 h 42"/>
                      <a:gd name="T6" fmla="*/ 19 w 20"/>
                      <a:gd name="T7" fmla="*/ 0 h 42"/>
                      <a:gd name="T8" fmla="*/ 19 w 20"/>
                      <a:gd name="T9" fmla="*/ 6 h 42"/>
                      <a:gd name="T10" fmla="*/ 19 w 20"/>
                      <a:gd name="T11" fmla="*/ 13 h 42"/>
                      <a:gd name="T12" fmla="*/ 19 w 20"/>
                      <a:gd name="T13" fmla="*/ 27 h 42"/>
                      <a:gd name="T14" fmla="*/ 19 w 20"/>
                      <a:gd name="T15" fmla="*/ 34 h 42"/>
                      <a:gd name="T16" fmla="*/ 0 w 20"/>
                      <a:gd name="T17" fmla="*/ 4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42"/>
                      <a:gd name="T29" fmla="*/ 20 w 20"/>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42">
                        <a:moveTo>
                          <a:pt x="0" y="27"/>
                        </a:moveTo>
                        <a:lnTo>
                          <a:pt x="0" y="20"/>
                        </a:lnTo>
                        <a:lnTo>
                          <a:pt x="19" y="6"/>
                        </a:lnTo>
                        <a:lnTo>
                          <a:pt x="19" y="0"/>
                        </a:lnTo>
                        <a:lnTo>
                          <a:pt x="19" y="6"/>
                        </a:lnTo>
                        <a:lnTo>
                          <a:pt x="19" y="13"/>
                        </a:lnTo>
                        <a:lnTo>
                          <a:pt x="19" y="27"/>
                        </a:lnTo>
                        <a:lnTo>
                          <a:pt x="19" y="34"/>
                        </a:lnTo>
                        <a:lnTo>
                          <a:pt x="0" y="41"/>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675" name="Line 550"/>
                  <p:cNvSpPr>
                    <a:spLocks noChangeShapeType="1"/>
                  </p:cNvSpPr>
                  <p:nvPr/>
                </p:nvSpPr>
                <p:spPr bwMode="auto">
                  <a:xfrm flipV="1">
                    <a:off x="4579" y="529"/>
                    <a:ext cx="0" cy="118"/>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653" name="Group 551"/>
                <p:cNvGrpSpPr>
                  <a:grpSpLocks/>
                </p:cNvGrpSpPr>
                <p:nvPr/>
              </p:nvGrpSpPr>
              <p:grpSpPr bwMode="auto">
                <a:xfrm>
                  <a:off x="4563" y="482"/>
                  <a:ext cx="19" cy="142"/>
                  <a:chOff x="4563" y="482"/>
                  <a:chExt cx="19" cy="142"/>
                </a:xfrm>
              </p:grpSpPr>
              <p:sp>
                <p:nvSpPr>
                  <p:cNvPr id="672" name="Freeform 552"/>
                  <p:cNvSpPr>
                    <a:spLocks/>
                  </p:cNvSpPr>
                  <p:nvPr/>
                </p:nvSpPr>
                <p:spPr bwMode="auto">
                  <a:xfrm>
                    <a:off x="4563" y="583"/>
                    <a:ext cx="19" cy="41"/>
                  </a:xfrm>
                  <a:custGeom>
                    <a:avLst/>
                    <a:gdLst>
                      <a:gd name="T0" fmla="*/ 0 w 19"/>
                      <a:gd name="T1" fmla="*/ 26 h 41"/>
                      <a:gd name="T2" fmla="*/ 0 w 19"/>
                      <a:gd name="T3" fmla="*/ 20 h 41"/>
                      <a:gd name="T4" fmla="*/ 18 w 19"/>
                      <a:gd name="T5" fmla="*/ 7 h 41"/>
                      <a:gd name="T6" fmla="*/ 18 w 19"/>
                      <a:gd name="T7" fmla="*/ 0 h 41"/>
                      <a:gd name="T8" fmla="*/ 18 w 19"/>
                      <a:gd name="T9" fmla="*/ 7 h 41"/>
                      <a:gd name="T10" fmla="*/ 18 w 19"/>
                      <a:gd name="T11" fmla="*/ 13 h 41"/>
                      <a:gd name="T12" fmla="*/ 18 w 19"/>
                      <a:gd name="T13" fmla="*/ 26 h 41"/>
                      <a:gd name="T14" fmla="*/ 18 w 19"/>
                      <a:gd name="T15" fmla="*/ 33 h 41"/>
                      <a:gd name="T16" fmla="*/ 0 w 19"/>
                      <a:gd name="T17" fmla="*/ 4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1"/>
                      <a:gd name="T29" fmla="*/ 19 w 19"/>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1">
                        <a:moveTo>
                          <a:pt x="0" y="26"/>
                        </a:moveTo>
                        <a:lnTo>
                          <a:pt x="0" y="20"/>
                        </a:lnTo>
                        <a:lnTo>
                          <a:pt x="18" y="7"/>
                        </a:lnTo>
                        <a:lnTo>
                          <a:pt x="18" y="0"/>
                        </a:lnTo>
                        <a:lnTo>
                          <a:pt x="18" y="7"/>
                        </a:lnTo>
                        <a:lnTo>
                          <a:pt x="18" y="13"/>
                        </a:lnTo>
                        <a:lnTo>
                          <a:pt x="18" y="26"/>
                        </a:lnTo>
                        <a:lnTo>
                          <a:pt x="18" y="33"/>
                        </a:lnTo>
                        <a:lnTo>
                          <a:pt x="0" y="4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673" name="Line 553"/>
                  <p:cNvSpPr>
                    <a:spLocks noChangeShapeType="1"/>
                  </p:cNvSpPr>
                  <p:nvPr/>
                </p:nvSpPr>
                <p:spPr bwMode="auto">
                  <a:xfrm flipV="1">
                    <a:off x="4570" y="482"/>
                    <a:ext cx="0" cy="118"/>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654" name="Group 554"/>
                <p:cNvGrpSpPr>
                  <a:grpSpLocks/>
                </p:cNvGrpSpPr>
                <p:nvPr/>
              </p:nvGrpSpPr>
              <p:grpSpPr bwMode="auto">
                <a:xfrm>
                  <a:off x="4555" y="441"/>
                  <a:ext cx="19" cy="143"/>
                  <a:chOff x="4555" y="441"/>
                  <a:chExt cx="19" cy="143"/>
                </a:xfrm>
              </p:grpSpPr>
              <p:sp>
                <p:nvSpPr>
                  <p:cNvPr id="670" name="Freeform 555"/>
                  <p:cNvSpPr>
                    <a:spLocks/>
                  </p:cNvSpPr>
                  <p:nvPr/>
                </p:nvSpPr>
                <p:spPr bwMode="auto">
                  <a:xfrm>
                    <a:off x="4555" y="549"/>
                    <a:ext cx="19" cy="35"/>
                  </a:xfrm>
                  <a:custGeom>
                    <a:avLst/>
                    <a:gdLst>
                      <a:gd name="T0" fmla="*/ 0 w 19"/>
                      <a:gd name="T1" fmla="*/ 21 h 35"/>
                      <a:gd name="T2" fmla="*/ 0 w 19"/>
                      <a:gd name="T3" fmla="*/ 13 h 35"/>
                      <a:gd name="T4" fmla="*/ 8 w 19"/>
                      <a:gd name="T5" fmla="*/ 0 h 35"/>
                      <a:gd name="T6" fmla="*/ 18 w 19"/>
                      <a:gd name="T7" fmla="*/ 0 h 35"/>
                      <a:gd name="T8" fmla="*/ 18 w 19"/>
                      <a:gd name="T9" fmla="*/ 7 h 35"/>
                      <a:gd name="T10" fmla="*/ 18 w 19"/>
                      <a:gd name="T11" fmla="*/ 13 h 35"/>
                      <a:gd name="T12" fmla="*/ 8 w 19"/>
                      <a:gd name="T13" fmla="*/ 27 h 35"/>
                      <a:gd name="T14" fmla="*/ 8 w 19"/>
                      <a:gd name="T15" fmla="*/ 34 h 35"/>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5"/>
                      <a:gd name="T26" fmla="*/ 19 w 1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5">
                        <a:moveTo>
                          <a:pt x="0" y="21"/>
                        </a:moveTo>
                        <a:lnTo>
                          <a:pt x="0" y="13"/>
                        </a:lnTo>
                        <a:lnTo>
                          <a:pt x="8" y="0"/>
                        </a:lnTo>
                        <a:lnTo>
                          <a:pt x="18" y="0"/>
                        </a:lnTo>
                        <a:lnTo>
                          <a:pt x="18" y="7"/>
                        </a:lnTo>
                        <a:lnTo>
                          <a:pt x="18" y="13"/>
                        </a:lnTo>
                        <a:lnTo>
                          <a:pt x="8" y="27"/>
                        </a:lnTo>
                        <a:lnTo>
                          <a:pt x="8" y="34"/>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671" name="Line 556"/>
                  <p:cNvSpPr>
                    <a:spLocks noChangeShapeType="1"/>
                  </p:cNvSpPr>
                  <p:nvPr/>
                </p:nvSpPr>
                <p:spPr bwMode="auto">
                  <a:xfrm flipH="1" flipV="1">
                    <a:off x="4563" y="441"/>
                    <a:ext cx="7" cy="116"/>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655" name="Group 557"/>
                <p:cNvGrpSpPr>
                  <a:grpSpLocks/>
                </p:cNvGrpSpPr>
                <p:nvPr/>
              </p:nvGrpSpPr>
              <p:grpSpPr bwMode="auto">
                <a:xfrm>
                  <a:off x="4555" y="401"/>
                  <a:ext cx="19" cy="143"/>
                  <a:chOff x="4555" y="401"/>
                  <a:chExt cx="19" cy="143"/>
                </a:xfrm>
              </p:grpSpPr>
              <p:sp>
                <p:nvSpPr>
                  <p:cNvPr id="668" name="Freeform 558"/>
                  <p:cNvSpPr>
                    <a:spLocks/>
                  </p:cNvSpPr>
                  <p:nvPr/>
                </p:nvSpPr>
                <p:spPr bwMode="auto">
                  <a:xfrm>
                    <a:off x="4555" y="509"/>
                    <a:ext cx="19" cy="35"/>
                  </a:xfrm>
                  <a:custGeom>
                    <a:avLst/>
                    <a:gdLst>
                      <a:gd name="T0" fmla="*/ 0 w 19"/>
                      <a:gd name="T1" fmla="*/ 20 h 35"/>
                      <a:gd name="T2" fmla="*/ 0 w 19"/>
                      <a:gd name="T3" fmla="*/ 13 h 35"/>
                      <a:gd name="T4" fmla="*/ 0 w 19"/>
                      <a:gd name="T5" fmla="*/ 6 h 35"/>
                      <a:gd name="T6" fmla="*/ 0 w 19"/>
                      <a:gd name="T7" fmla="*/ 0 h 35"/>
                      <a:gd name="T8" fmla="*/ 18 w 19"/>
                      <a:gd name="T9" fmla="*/ 0 h 35"/>
                      <a:gd name="T10" fmla="*/ 18 w 19"/>
                      <a:gd name="T11" fmla="*/ 6 h 35"/>
                      <a:gd name="T12" fmla="*/ 18 w 19"/>
                      <a:gd name="T13" fmla="*/ 20 h 35"/>
                      <a:gd name="T14" fmla="*/ 18 w 19"/>
                      <a:gd name="T15" fmla="*/ 27 h 35"/>
                      <a:gd name="T16" fmla="*/ 0 w 19"/>
                      <a:gd name="T17" fmla="*/ 34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35"/>
                      <a:gd name="T29" fmla="*/ 19 w 19"/>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35">
                        <a:moveTo>
                          <a:pt x="0" y="20"/>
                        </a:moveTo>
                        <a:lnTo>
                          <a:pt x="0" y="13"/>
                        </a:lnTo>
                        <a:lnTo>
                          <a:pt x="0" y="6"/>
                        </a:lnTo>
                        <a:lnTo>
                          <a:pt x="0" y="0"/>
                        </a:lnTo>
                        <a:lnTo>
                          <a:pt x="18" y="0"/>
                        </a:lnTo>
                        <a:lnTo>
                          <a:pt x="18" y="6"/>
                        </a:lnTo>
                        <a:lnTo>
                          <a:pt x="18" y="20"/>
                        </a:lnTo>
                        <a:lnTo>
                          <a:pt x="18" y="27"/>
                        </a:lnTo>
                        <a:lnTo>
                          <a:pt x="0" y="34"/>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669" name="Line 559"/>
                  <p:cNvSpPr>
                    <a:spLocks noChangeShapeType="1"/>
                  </p:cNvSpPr>
                  <p:nvPr/>
                </p:nvSpPr>
                <p:spPr bwMode="auto">
                  <a:xfrm flipV="1">
                    <a:off x="4563" y="401"/>
                    <a:ext cx="0" cy="118"/>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656" name="Group 560"/>
                <p:cNvGrpSpPr>
                  <a:grpSpLocks/>
                </p:cNvGrpSpPr>
                <p:nvPr/>
              </p:nvGrpSpPr>
              <p:grpSpPr bwMode="auto">
                <a:xfrm>
                  <a:off x="4546" y="368"/>
                  <a:ext cx="19" cy="141"/>
                  <a:chOff x="4546" y="368"/>
                  <a:chExt cx="19" cy="141"/>
                </a:xfrm>
              </p:grpSpPr>
              <p:sp>
                <p:nvSpPr>
                  <p:cNvPr id="666" name="Freeform 561"/>
                  <p:cNvSpPr>
                    <a:spLocks/>
                  </p:cNvSpPr>
                  <p:nvPr/>
                </p:nvSpPr>
                <p:spPr bwMode="auto">
                  <a:xfrm>
                    <a:off x="4546" y="468"/>
                    <a:ext cx="19" cy="41"/>
                  </a:xfrm>
                  <a:custGeom>
                    <a:avLst/>
                    <a:gdLst>
                      <a:gd name="T0" fmla="*/ 0 w 19"/>
                      <a:gd name="T1" fmla="*/ 26 h 41"/>
                      <a:gd name="T2" fmla="*/ 0 w 19"/>
                      <a:gd name="T3" fmla="*/ 20 h 41"/>
                      <a:gd name="T4" fmla="*/ 0 w 19"/>
                      <a:gd name="T5" fmla="*/ 7 h 41"/>
                      <a:gd name="T6" fmla="*/ 0 w 19"/>
                      <a:gd name="T7" fmla="*/ 0 h 41"/>
                      <a:gd name="T8" fmla="*/ 18 w 19"/>
                      <a:gd name="T9" fmla="*/ 0 h 41"/>
                      <a:gd name="T10" fmla="*/ 18 w 19"/>
                      <a:gd name="T11" fmla="*/ 7 h 41"/>
                      <a:gd name="T12" fmla="*/ 18 w 19"/>
                      <a:gd name="T13" fmla="*/ 26 h 41"/>
                      <a:gd name="T14" fmla="*/ 18 w 19"/>
                      <a:gd name="T15" fmla="*/ 33 h 41"/>
                      <a:gd name="T16" fmla="*/ 0 w 19"/>
                      <a:gd name="T17" fmla="*/ 4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1"/>
                      <a:gd name="T29" fmla="*/ 19 w 19"/>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1">
                        <a:moveTo>
                          <a:pt x="0" y="26"/>
                        </a:moveTo>
                        <a:lnTo>
                          <a:pt x="0" y="20"/>
                        </a:lnTo>
                        <a:lnTo>
                          <a:pt x="0" y="7"/>
                        </a:lnTo>
                        <a:lnTo>
                          <a:pt x="0" y="0"/>
                        </a:lnTo>
                        <a:lnTo>
                          <a:pt x="18" y="0"/>
                        </a:lnTo>
                        <a:lnTo>
                          <a:pt x="18" y="7"/>
                        </a:lnTo>
                        <a:lnTo>
                          <a:pt x="18" y="26"/>
                        </a:lnTo>
                        <a:lnTo>
                          <a:pt x="18" y="33"/>
                        </a:lnTo>
                        <a:lnTo>
                          <a:pt x="0" y="4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667" name="Line 562"/>
                  <p:cNvSpPr>
                    <a:spLocks noChangeShapeType="1"/>
                  </p:cNvSpPr>
                  <p:nvPr/>
                </p:nvSpPr>
                <p:spPr bwMode="auto">
                  <a:xfrm flipV="1">
                    <a:off x="4555" y="368"/>
                    <a:ext cx="0" cy="116"/>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657" name="Group 563"/>
                <p:cNvGrpSpPr>
                  <a:grpSpLocks/>
                </p:cNvGrpSpPr>
                <p:nvPr/>
              </p:nvGrpSpPr>
              <p:grpSpPr bwMode="auto">
                <a:xfrm>
                  <a:off x="4539" y="320"/>
                  <a:ext cx="18" cy="142"/>
                  <a:chOff x="4539" y="320"/>
                  <a:chExt cx="18" cy="142"/>
                </a:xfrm>
              </p:grpSpPr>
              <p:sp>
                <p:nvSpPr>
                  <p:cNvPr id="664" name="Freeform 564"/>
                  <p:cNvSpPr>
                    <a:spLocks/>
                  </p:cNvSpPr>
                  <p:nvPr/>
                </p:nvSpPr>
                <p:spPr bwMode="auto">
                  <a:xfrm>
                    <a:off x="4539" y="420"/>
                    <a:ext cx="18" cy="42"/>
                  </a:xfrm>
                  <a:custGeom>
                    <a:avLst/>
                    <a:gdLst>
                      <a:gd name="T0" fmla="*/ 0 w 18"/>
                      <a:gd name="T1" fmla="*/ 27 h 42"/>
                      <a:gd name="T2" fmla="*/ 0 w 18"/>
                      <a:gd name="T3" fmla="*/ 20 h 42"/>
                      <a:gd name="T4" fmla="*/ 17 w 18"/>
                      <a:gd name="T5" fmla="*/ 7 h 42"/>
                      <a:gd name="T6" fmla="*/ 17 w 18"/>
                      <a:gd name="T7" fmla="*/ 0 h 42"/>
                      <a:gd name="T8" fmla="*/ 17 w 18"/>
                      <a:gd name="T9" fmla="*/ 7 h 42"/>
                      <a:gd name="T10" fmla="*/ 17 w 18"/>
                      <a:gd name="T11" fmla="*/ 14 h 42"/>
                      <a:gd name="T12" fmla="*/ 17 w 18"/>
                      <a:gd name="T13" fmla="*/ 27 h 42"/>
                      <a:gd name="T14" fmla="*/ 17 w 18"/>
                      <a:gd name="T15" fmla="*/ 34 h 42"/>
                      <a:gd name="T16" fmla="*/ 0 w 18"/>
                      <a:gd name="T17" fmla="*/ 4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42"/>
                      <a:gd name="T29" fmla="*/ 18 w 18"/>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42">
                        <a:moveTo>
                          <a:pt x="0" y="27"/>
                        </a:moveTo>
                        <a:lnTo>
                          <a:pt x="0" y="20"/>
                        </a:lnTo>
                        <a:lnTo>
                          <a:pt x="17" y="7"/>
                        </a:lnTo>
                        <a:lnTo>
                          <a:pt x="17" y="0"/>
                        </a:lnTo>
                        <a:lnTo>
                          <a:pt x="17" y="7"/>
                        </a:lnTo>
                        <a:lnTo>
                          <a:pt x="17" y="14"/>
                        </a:lnTo>
                        <a:lnTo>
                          <a:pt x="17" y="27"/>
                        </a:lnTo>
                        <a:lnTo>
                          <a:pt x="17" y="34"/>
                        </a:lnTo>
                        <a:lnTo>
                          <a:pt x="0" y="41"/>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665" name="Line 565"/>
                  <p:cNvSpPr>
                    <a:spLocks noChangeShapeType="1"/>
                  </p:cNvSpPr>
                  <p:nvPr/>
                </p:nvSpPr>
                <p:spPr bwMode="auto">
                  <a:xfrm flipV="1">
                    <a:off x="4546" y="320"/>
                    <a:ext cx="0" cy="117"/>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658" name="Group 566"/>
                <p:cNvGrpSpPr>
                  <a:grpSpLocks/>
                </p:cNvGrpSpPr>
                <p:nvPr/>
              </p:nvGrpSpPr>
              <p:grpSpPr bwMode="auto">
                <a:xfrm>
                  <a:off x="4539" y="300"/>
                  <a:ext cx="18" cy="141"/>
                  <a:chOff x="4539" y="300"/>
                  <a:chExt cx="18" cy="141"/>
                </a:xfrm>
              </p:grpSpPr>
              <p:sp>
                <p:nvSpPr>
                  <p:cNvPr id="662" name="Freeform 567"/>
                  <p:cNvSpPr>
                    <a:spLocks/>
                  </p:cNvSpPr>
                  <p:nvPr/>
                </p:nvSpPr>
                <p:spPr bwMode="auto">
                  <a:xfrm>
                    <a:off x="4539" y="400"/>
                    <a:ext cx="18" cy="41"/>
                  </a:xfrm>
                  <a:custGeom>
                    <a:avLst/>
                    <a:gdLst>
                      <a:gd name="T0" fmla="*/ 0 w 18"/>
                      <a:gd name="T1" fmla="*/ 26 h 41"/>
                      <a:gd name="T2" fmla="*/ 0 w 18"/>
                      <a:gd name="T3" fmla="*/ 20 h 41"/>
                      <a:gd name="T4" fmla="*/ 17 w 18"/>
                      <a:gd name="T5" fmla="*/ 7 h 41"/>
                      <a:gd name="T6" fmla="*/ 17 w 18"/>
                      <a:gd name="T7" fmla="*/ 0 h 41"/>
                      <a:gd name="T8" fmla="*/ 17 w 18"/>
                      <a:gd name="T9" fmla="*/ 7 h 41"/>
                      <a:gd name="T10" fmla="*/ 17 w 18"/>
                      <a:gd name="T11" fmla="*/ 13 h 41"/>
                      <a:gd name="T12" fmla="*/ 17 w 18"/>
                      <a:gd name="T13" fmla="*/ 26 h 41"/>
                      <a:gd name="T14" fmla="*/ 17 w 18"/>
                      <a:gd name="T15" fmla="*/ 33 h 41"/>
                      <a:gd name="T16" fmla="*/ 0 w 18"/>
                      <a:gd name="T17" fmla="*/ 4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41"/>
                      <a:gd name="T29" fmla="*/ 18 w 1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41">
                        <a:moveTo>
                          <a:pt x="0" y="26"/>
                        </a:moveTo>
                        <a:lnTo>
                          <a:pt x="0" y="20"/>
                        </a:lnTo>
                        <a:lnTo>
                          <a:pt x="17" y="7"/>
                        </a:lnTo>
                        <a:lnTo>
                          <a:pt x="17" y="0"/>
                        </a:lnTo>
                        <a:lnTo>
                          <a:pt x="17" y="7"/>
                        </a:lnTo>
                        <a:lnTo>
                          <a:pt x="17" y="13"/>
                        </a:lnTo>
                        <a:lnTo>
                          <a:pt x="17" y="26"/>
                        </a:lnTo>
                        <a:lnTo>
                          <a:pt x="17" y="33"/>
                        </a:lnTo>
                        <a:lnTo>
                          <a:pt x="0" y="4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663" name="Line 568"/>
                  <p:cNvSpPr>
                    <a:spLocks noChangeShapeType="1"/>
                  </p:cNvSpPr>
                  <p:nvPr/>
                </p:nvSpPr>
                <p:spPr bwMode="auto">
                  <a:xfrm flipV="1">
                    <a:off x="4546" y="300"/>
                    <a:ext cx="0" cy="117"/>
                  </a:xfrm>
                  <a:prstGeom prst="line">
                    <a:avLst/>
                  </a:prstGeom>
                  <a:noFill/>
                  <a:ln w="12700">
                    <a:solidFill>
                      <a:schemeClr val="accent1"/>
                    </a:solidFill>
                    <a:round/>
                    <a:headEnd type="none" w="sm" len="sm"/>
                    <a:tailEnd type="none" w="sm" len="sm"/>
                  </a:ln>
                </p:spPr>
                <p:txBody>
                  <a:bodyPr wrap="none" anchor="ctr"/>
                  <a:lstStyle/>
                  <a:p>
                    <a:endParaRPr lang="es-AR"/>
                  </a:p>
                </p:txBody>
              </p:sp>
            </p:grpSp>
            <p:grpSp>
              <p:nvGrpSpPr>
                <p:cNvPr id="659" name="Group 569"/>
                <p:cNvGrpSpPr>
                  <a:grpSpLocks/>
                </p:cNvGrpSpPr>
                <p:nvPr/>
              </p:nvGrpSpPr>
              <p:grpSpPr bwMode="auto">
                <a:xfrm>
                  <a:off x="4514" y="274"/>
                  <a:ext cx="17" cy="134"/>
                  <a:chOff x="4514" y="274"/>
                  <a:chExt cx="17" cy="134"/>
                </a:xfrm>
              </p:grpSpPr>
              <p:sp>
                <p:nvSpPr>
                  <p:cNvPr id="660" name="Freeform 570"/>
                  <p:cNvSpPr>
                    <a:spLocks/>
                  </p:cNvSpPr>
                  <p:nvPr/>
                </p:nvSpPr>
                <p:spPr bwMode="auto">
                  <a:xfrm>
                    <a:off x="4530" y="374"/>
                    <a:ext cx="1" cy="34"/>
                  </a:xfrm>
                  <a:custGeom>
                    <a:avLst/>
                    <a:gdLst>
                      <a:gd name="T0" fmla="*/ 0 w 1"/>
                      <a:gd name="T1" fmla="*/ 26 h 34"/>
                      <a:gd name="T2" fmla="*/ 0 w 1"/>
                      <a:gd name="T3" fmla="*/ 20 h 34"/>
                      <a:gd name="T4" fmla="*/ 0 w 1"/>
                      <a:gd name="T5" fmla="*/ 6 h 34"/>
                      <a:gd name="T6" fmla="*/ 0 w 1"/>
                      <a:gd name="T7" fmla="*/ 0 h 34"/>
                      <a:gd name="T8" fmla="*/ 0 w 1"/>
                      <a:gd name="T9" fmla="*/ 6 h 34"/>
                      <a:gd name="T10" fmla="*/ 0 w 1"/>
                      <a:gd name="T11" fmla="*/ 26 h 34"/>
                      <a:gd name="T12" fmla="*/ 0 w 1"/>
                      <a:gd name="T13" fmla="*/ 33 h 34"/>
                      <a:gd name="T14" fmla="*/ 0 60000 65536"/>
                      <a:gd name="T15" fmla="*/ 0 60000 65536"/>
                      <a:gd name="T16" fmla="*/ 0 60000 65536"/>
                      <a:gd name="T17" fmla="*/ 0 60000 65536"/>
                      <a:gd name="T18" fmla="*/ 0 60000 65536"/>
                      <a:gd name="T19" fmla="*/ 0 60000 65536"/>
                      <a:gd name="T20" fmla="*/ 0 60000 65536"/>
                      <a:gd name="T21" fmla="*/ 0 w 1"/>
                      <a:gd name="T22" fmla="*/ 0 h 34"/>
                      <a:gd name="T23" fmla="*/ 1 w 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4">
                        <a:moveTo>
                          <a:pt x="0" y="26"/>
                        </a:moveTo>
                        <a:lnTo>
                          <a:pt x="0" y="20"/>
                        </a:lnTo>
                        <a:lnTo>
                          <a:pt x="0" y="6"/>
                        </a:lnTo>
                        <a:lnTo>
                          <a:pt x="0" y="0"/>
                        </a:lnTo>
                        <a:lnTo>
                          <a:pt x="0" y="6"/>
                        </a:lnTo>
                        <a:lnTo>
                          <a:pt x="0" y="26"/>
                        </a:lnTo>
                        <a:lnTo>
                          <a:pt x="0" y="33"/>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661" name="Line 571"/>
                  <p:cNvSpPr>
                    <a:spLocks noChangeShapeType="1"/>
                  </p:cNvSpPr>
                  <p:nvPr/>
                </p:nvSpPr>
                <p:spPr bwMode="auto">
                  <a:xfrm flipH="1" flipV="1">
                    <a:off x="4514" y="274"/>
                    <a:ext cx="16" cy="106"/>
                  </a:xfrm>
                  <a:prstGeom prst="line">
                    <a:avLst/>
                  </a:prstGeom>
                  <a:noFill/>
                  <a:ln w="12700">
                    <a:solidFill>
                      <a:schemeClr val="accent1"/>
                    </a:solidFill>
                    <a:round/>
                    <a:headEnd type="none" w="sm" len="sm"/>
                    <a:tailEnd type="none" w="sm" len="sm"/>
                  </a:ln>
                </p:spPr>
                <p:txBody>
                  <a:bodyPr wrap="none" anchor="ctr"/>
                  <a:lstStyle/>
                  <a:p>
                    <a:endParaRPr lang="es-AR"/>
                  </a:p>
                </p:txBody>
              </p:sp>
            </p:grpSp>
          </p:grpSp>
          <p:sp>
            <p:nvSpPr>
              <p:cNvPr id="151" name="Line 572"/>
              <p:cNvSpPr>
                <a:spLocks noChangeShapeType="1"/>
              </p:cNvSpPr>
              <p:nvPr/>
            </p:nvSpPr>
            <p:spPr bwMode="auto">
              <a:xfrm flipV="1">
                <a:off x="4236" y="772"/>
                <a:ext cx="15" cy="146"/>
              </a:xfrm>
              <a:prstGeom prst="line">
                <a:avLst/>
              </a:prstGeom>
              <a:noFill/>
              <a:ln w="12700">
                <a:solidFill>
                  <a:schemeClr val="accent1"/>
                </a:solidFill>
                <a:round/>
                <a:headEnd type="none" w="sm" len="sm"/>
                <a:tailEnd type="none" w="sm" len="sm"/>
              </a:ln>
            </p:spPr>
            <p:txBody>
              <a:bodyPr wrap="none" anchor="ctr"/>
              <a:lstStyle/>
              <a:p>
                <a:endParaRPr lang="es-AR"/>
              </a:p>
            </p:txBody>
          </p:sp>
          <p:sp>
            <p:nvSpPr>
              <p:cNvPr id="152" name="Freeform 573"/>
              <p:cNvSpPr>
                <a:spLocks/>
              </p:cNvSpPr>
              <p:nvPr/>
            </p:nvSpPr>
            <p:spPr bwMode="auto">
              <a:xfrm>
                <a:off x="4122" y="1528"/>
                <a:ext cx="84" cy="62"/>
              </a:xfrm>
              <a:custGeom>
                <a:avLst/>
                <a:gdLst>
                  <a:gd name="T0" fmla="*/ 0 w 89"/>
                  <a:gd name="T1" fmla="*/ 61 h 68"/>
                  <a:gd name="T2" fmla="*/ 7 w 89"/>
                  <a:gd name="T3" fmla="*/ 55 h 68"/>
                  <a:gd name="T4" fmla="*/ 29 w 89"/>
                  <a:gd name="T5" fmla="*/ 43 h 68"/>
                  <a:gd name="T6" fmla="*/ 37 w 89"/>
                  <a:gd name="T7" fmla="*/ 36 h 68"/>
                  <a:gd name="T8" fmla="*/ 59 w 89"/>
                  <a:gd name="T9" fmla="*/ 25 h 68"/>
                  <a:gd name="T10" fmla="*/ 59 w 89"/>
                  <a:gd name="T11" fmla="*/ 18 h 68"/>
                  <a:gd name="T12" fmla="*/ 67 w 89"/>
                  <a:gd name="T13" fmla="*/ 12 h 68"/>
                  <a:gd name="T14" fmla="*/ 75 w 89"/>
                  <a:gd name="T15" fmla="*/ 5 h 68"/>
                  <a:gd name="T16" fmla="*/ 83 w 89"/>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68"/>
                  <a:gd name="T29" fmla="*/ 89 w 89"/>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68">
                    <a:moveTo>
                      <a:pt x="0" y="67"/>
                    </a:moveTo>
                    <a:lnTo>
                      <a:pt x="7" y="60"/>
                    </a:lnTo>
                    <a:lnTo>
                      <a:pt x="31" y="47"/>
                    </a:lnTo>
                    <a:lnTo>
                      <a:pt x="39" y="40"/>
                    </a:lnTo>
                    <a:lnTo>
                      <a:pt x="63" y="27"/>
                    </a:lnTo>
                    <a:lnTo>
                      <a:pt x="63" y="20"/>
                    </a:lnTo>
                    <a:lnTo>
                      <a:pt x="71" y="13"/>
                    </a:lnTo>
                    <a:lnTo>
                      <a:pt x="79" y="6"/>
                    </a:lnTo>
                    <a:lnTo>
                      <a:pt x="88" y="0"/>
                    </a:lnTo>
                  </a:path>
                </a:pathLst>
              </a:custGeom>
              <a:noFill/>
              <a:ln w="25400" cap="rnd">
                <a:solidFill>
                  <a:srgbClr val="000000"/>
                </a:solidFill>
                <a:round/>
                <a:headEnd type="none" w="sm" len="sm"/>
                <a:tailEnd type="none" w="sm" len="sm"/>
              </a:ln>
            </p:spPr>
            <p:txBody>
              <a:bodyPr/>
              <a:lstStyle/>
              <a:p>
                <a:endParaRPr lang="es-AR"/>
              </a:p>
            </p:txBody>
          </p:sp>
          <p:sp>
            <p:nvSpPr>
              <p:cNvPr id="153" name="Line 574"/>
              <p:cNvSpPr>
                <a:spLocks noChangeShapeType="1"/>
              </p:cNvSpPr>
              <p:nvPr/>
            </p:nvSpPr>
            <p:spPr bwMode="auto">
              <a:xfrm>
                <a:off x="3703" y="1162"/>
                <a:ext cx="18" cy="0"/>
              </a:xfrm>
              <a:prstGeom prst="line">
                <a:avLst/>
              </a:prstGeom>
              <a:noFill/>
              <a:ln w="12700">
                <a:solidFill>
                  <a:schemeClr val="accent1"/>
                </a:solidFill>
                <a:round/>
                <a:headEnd type="none" w="sm" len="sm"/>
                <a:tailEnd type="none" w="sm" len="sm"/>
              </a:ln>
            </p:spPr>
            <p:txBody>
              <a:bodyPr wrap="none" anchor="ctr"/>
              <a:lstStyle/>
              <a:p>
                <a:endParaRPr lang="es-AR"/>
              </a:p>
            </p:txBody>
          </p:sp>
          <p:sp>
            <p:nvSpPr>
              <p:cNvPr id="154" name="Line 575"/>
              <p:cNvSpPr>
                <a:spLocks noChangeShapeType="1"/>
              </p:cNvSpPr>
              <p:nvPr/>
            </p:nvSpPr>
            <p:spPr bwMode="auto">
              <a:xfrm flipH="1" flipV="1">
                <a:off x="4001" y="961"/>
                <a:ext cx="62" cy="586"/>
              </a:xfrm>
              <a:prstGeom prst="line">
                <a:avLst/>
              </a:prstGeom>
              <a:noFill/>
              <a:ln w="25400">
                <a:solidFill>
                  <a:srgbClr val="669900"/>
                </a:solidFill>
                <a:round/>
                <a:headEnd type="none" w="sm" len="sm"/>
                <a:tailEnd type="none" w="sm" len="sm"/>
              </a:ln>
            </p:spPr>
            <p:txBody>
              <a:bodyPr wrap="none" anchor="ctr"/>
              <a:lstStyle/>
              <a:p>
                <a:endParaRPr lang="es-AR"/>
              </a:p>
            </p:txBody>
          </p:sp>
          <p:sp>
            <p:nvSpPr>
              <p:cNvPr id="155" name="Freeform 576"/>
              <p:cNvSpPr>
                <a:spLocks/>
              </p:cNvSpPr>
              <p:nvPr/>
            </p:nvSpPr>
            <p:spPr bwMode="auto">
              <a:xfrm>
                <a:off x="3856" y="1478"/>
                <a:ext cx="207" cy="63"/>
              </a:xfrm>
              <a:custGeom>
                <a:avLst/>
                <a:gdLst>
                  <a:gd name="T0" fmla="*/ 206 w 219"/>
                  <a:gd name="T1" fmla="*/ 0 h 69"/>
                  <a:gd name="T2" fmla="*/ 198 w 219"/>
                  <a:gd name="T3" fmla="*/ 6 h 69"/>
                  <a:gd name="T4" fmla="*/ 166 w 219"/>
                  <a:gd name="T5" fmla="*/ 25 h 69"/>
                  <a:gd name="T6" fmla="*/ 137 w 219"/>
                  <a:gd name="T7" fmla="*/ 37 h 69"/>
                  <a:gd name="T8" fmla="*/ 98 w 219"/>
                  <a:gd name="T9" fmla="*/ 44 h 69"/>
                  <a:gd name="T10" fmla="*/ 76 w 219"/>
                  <a:gd name="T11" fmla="*/ 49 h 69"/>
                  <a:gd name="T12" fmla="*/ 68 w 219"/>
                  <a:gd name="T13" fmla="*/ 49 h 69"/>
                  <a:gd name="T14" fmla="*/ 44 w 219"/>
                  <a:gd name="T15" fmla="*/ 56 h 69"/>
                  <a:gd name="T16" fmla="*/ 22 w 219"/>
                  <a:gd name="T17" fmla="*/ 62 h 69"/>
                  <a:gd name="T18" fmla="*/ 7 w 219"/>
                  <a:gd name="T19" fmla="*/ 62 h 69"/>
                  <a:gd name="T20" fmla="*/ 0 w 219"/>
                  <a:gd name="T21" fmla="*/ 62 h 69"/>
                  <a:gd name="T22" fmla="*/ 7 w 219"/>
                  <a:gd name="T23" fmla="*/ 62 h 69"/>
                  <a:gd name="T24" fmla="*/ 29 w 219"/>
                  <a:gd name="T25" fmla="*/ 56 h 69"/>
                  <a:gd name="T26" fmla="*/ 60 w 219"/>
                  <a:gd name="T27" fmla="*/ 44 h 69"/>
                  <a:gd name="T28" fmla="*/ 82 w 219"/>
                  <a:gd name="T29" fmla="*/ 31 h 69"/>
                  <a:gd name="T30" fmla="*/ 98 w 219"/>
                  <a:gd name="T31" fmla="*/ 25 h 69"/>
                  <a:gd name="T32" fmla="*/ 113 w 219"/>
                  <a:gd name="T33" fmla="*/ 18 h 69"/>
                  <a:gd name="T34" fmla="*/ 137 w 219"/>
                  <a:gd name="T35" fmla="*/ 12 h 69"/>
                  <a:gd name="T36" fmla="*/ 166 w 219"/>
                  <a:gd name="T37" fmla="*/ 6 h 69"/>
                  <a:gd name="T38" fmla="*/ 190 w 219"/>
                  <a:gd name="T39" fmla="*/ 0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9"/>
                  <a:gd name="T61" fmla="*/ 0 h 69"/>
                  <a:gd name="T62" fmla="*/ 219 w 219"/>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9" h="69">
                    <a:moveTo>
                      <a:pt x="218" y="0"/>
                    </a:moveTo>
                    <a:lnTo>
                      <a:pt x="209" y="7"/>
                    </a:lnTo>
                    <a:lnTo>
                      <a:pt x="176" y="27"/>
                    </a:lnTo>
                    <a:lnTo>
                      <a:pt x="145" y="40"/>
                    </a:lnTo>
                    <a:lnTo>
                      <a:pt x="104" y="48"/>
                    </a:lnTo>
                    <a:lnTo>
                      <a:pt x="80" y="54"/>
                    </a:lnTo>
                    <a:lnTo>
                      <a:pt x="72" y="54"/>
                    </a:lnTo>
                    <a:lnTo>
                      <a:pt x="47" y="61"/>
                    </a:lnTo>
                    <a:lnTo>
                      <a:pt x="23" y="68"/>
                    </a:lnTo>
                    <a:lnTo>
                      <a:pt x="7" y="68"/>
                    </a:lnTo>
                    <a:lnTo>
                      <a:pt x="0" y="68"/>
                    </a:lnTo>
                    <a:lnTo>
                      <a:pt x="7" y="68"/>
                    </a:lnTo>
                    <a:lnTo>
                      <a:pt x="31" y="61"/>
                    </a:lnTo>
                    <a:lnTo>
                      <a:pt x="63" y="48"/>
                    </a:lnTo>
                    <a:lnTo>
                      <a:pt x="87" y="34"/>
                    </a:lnTo>
                    <a:lnTo>
                      <a:pt x="104" y="27"/>
                    </a:lnTo>
                    <a:lnTo>
                      <a:pt x="120" y="20"/>
                    </a:lnTo>
                    <a:lnTo>
                      <a:pt x="145" y="13"/>
                    </a:lnTo>
                    <a:lnTo>
                      <a:pt x="176" y="7"/>
                    </a:lnTo>
                    <a:lnTo>
                      <a:pt x="201" y="0"/>
                    </a:lnTo>
                  </a:path>
                </a:pathLst>
              </a:custGeom>
              <a:solidFill>
                <a:srgbClr val="CCCC00"/>
              </a:solidFill>
              <a:ln w="12700" cap="rnd">
                <a:solidFill>
                  <a:schemeClr val="tx1"/>
                </a:solidFill>
                <a:round/>
                <a:headEnd type="none" w="sm" len="sm"/>
                <a:tailEnd type="none" w="sm" len="sm"/>
              </a:ln>
            </p:spPr>
            <p:txBody>
              <a:bodyPr/>
              <a:lstStyle/>
              <a:p>
                <a:endParaRPr lang="es-AR"/>
              </a:p>
            </p:txBody>
          </p:sp>
          <p:sp>
            <p:nvSpPr>
              <p:cNvPr id="156" name="Freeform 577"/>
              <p:cNvSpPr>
                <a:spLocks/>
              </p:cNvSpPr>
              <p:nvPr/>
            </p:nvSpPr>
            <p:spPr bwMode="auto">
              <a:xfrm>
                <a:off x="4032" y="1332"/>
                <a:ext cx="243" cy="178"/>
              </a:xfrm>
              <a:custGeom>
                <a:avLst/>
                <a:gdLst>
                  <a:gd name="T0" fmla="*/ 0 w 258"/>
                  <a:gd name="T1" fmla="*/ 6 h 197"/>
                  <a:gd name="T2" fmla="*/ 15 w 258"/>
                  <a:gd name="T3" fmla="*/ 6 h 197"/>
                  <a:gd name="T4" fmla="*/ 59 w 258"/>
                  <a:gd name="T5" fmla="*/ 0 h 197"/>
                  <a:gd name="T6" fmla="*/ 90 w 258"/>
                  <a:gd name="T7" fmla="*/ 6 h 197"/>
                  <a:gd name="T8" fmla="*/ 114 w 258"/>
                  <a:gd name="T9" fmla="*/ 13 h 197"/>
                  <a:gd name="T10" fmla="*/ 128 w 258"/>
                  <a:gd name="T11" fmla="*/ 18 h 197"/>
                  <a:gd name="T12" fmla="*/ 143 w 258"/>
                  <a:gd name="T13" fmla="*/ 24 h 197"/>
                  <a:gd name="T14" fmla="*/ 159 w 258"/>
                  <a:gd name="T15" fmla="*/ 37 h 197"/>
                  <a:gd name="T16" fmla="*/ 174 w 258"/>
                  <a:gd name="T17" fmla="*/ 49 h 197"/>
                  <a:gd name="T18" fmla="*/ 189 w 258"/>
                  <a:gd name="T19" fmla="*/ 61 h 197"/>
                  <a:gd name="T20" fmla="*/ 189 w 258"/>
                  <a:gd name="T21" fmla="*/ 68 h 197"/>
                  <a:gd name="T22" fmla="*/ 198 w 258"/>
                  <a:gd name="T23" fmla="*/ 73 h 197"/>
                  <a:gd name="T24" fmla="*/ 198 w 258"/>
                  <a:gd name="T25" fmla="*/ 80 h 197"/>
                  <a:gd name="T26" fmla="*/ 204 w 258"/>
                  <a:gd name="T27" fmla="*/ 92 h 197"/>
                  <a:gd name="T28" fmla="*/ 213 w 258"/>
                  <a:gd name="T29" fmla="*/ 116 h 197"/>
                  <a:gd name="T30" fmla="*/ 213 w 258"/>
                  <a:gd name="T31" fmla="*/ 122 h 197"/>
                  <a:gd name="T32" fmla="*/ 213 w 258"/>
                  <a:gd name="T33" fmla="*/ 135 h 197"/>
                  <a:gd name="T34" fmla="*/ 213 w 258"/>
                  <a:gd name="T35" fmla="*/ 146 h 197"/>
                  <a:gd name="T36" fmla="*/ 220 w 258"/>
                  <a:gd name="T37" fmla="*/ 159 h 197"/>
                  <a:gd name="T38" fmla="*/ 228 w 258"/>
                  <a:gd name="T39" fmla="*/ 171 h 197"/>
                  <a:gd name="T40" fmla="*/ 235 w 258"/>
                  <a:gd name="T41" fmla="*/ 177 h 197"/>
                  <a:gd name="T42" fmla="*/ 242 w 258"/>
                  <a:gd name="T43" fmla="*/ 177 h 197"/>
                  <a:gd name="T44" fmla="*/ 235 w 258"/>
                  <a:gd name="T45" fmla="*/ 171 h 197"/>
                  <a:gd name="T46" fmla="*/ 235 w 258"/>
                  <a:gd name="T47" fmla="*/ 164 h 197"/>
                  <a:gd name="T48" fmla="*/ 235 w 258"/>
                  <a:gd name="T49" fmla="*/ 159 h 197"/>
                  <a:gd name="T50" fmla="*/ 235 w 258"/>
                  <a:gd name="T51" fmla="*/ 153 h 197"/>
                  <a:gd name="T52" fmla="*/ 228 w 258"/>
                  <a:gd name="T53" fmla="*/ 140 h 197"/>
                  <a:gd name="T54" fmla="*/ 220 w 258"/>
                  <a:gd name="T55" fmla="*/ 122 h 197"/>
                  <a:gd name="T56" fmla="*/ 213 w 258"/>
                  <a:gd name="T57" fmla="*/ 109 h 197"/>
                  <a:gd name="T58" fmla="*/ 213 w 258"/>
                  <a:gd name="T59" fmla="*/ 104 h 197"/>
                  <a:gd name="T60" fmla="*/ 198 w 258"/>
                  <a:gd name="T61" fmla="*/ 85 h 197"/>
                  <a:gd name="T62" fmla="*/ 183 w 258"/>
                  <a:gd name="T63" fmla="*/ 73 h 197"/>
                  <a:gd name="T64" fmla="*/ 159 w 258"/>
                  <a:gd name="T65" fmla="*/ 54 h 197"/>
                  <a:gd name="T66" fmla="*/ 143 w 258"/>
                  <a:gd name="T67" fmla="*/ 49 h 197"/>
                  <a:gd name="T68" fmla="*/ 128 w 258"/>
                  <a:gd name="T69" fmla="*/ 42 h 197"/>
                  <a:gd name="T70" fmla="*/ 105 w 258"/>
                  <a:gd name="T71" fmla="*/ 31 h 197"/>
                  <a:gd name="T72" fmla="*/ 90 w 258"/>
                  <a:gd name="T73" fmla="*/ 24 h 197"/>
                  <a:gd name="T74" fmla="*/ 75 w 258"/>
                  <a:gd name="T75" fmla="*/ 18 h 197"/>
                  <a:gd name="T76" fmla="*/ 68 w 258"/>
                  <a:gd name="T77" fmla="*/ 13 h 197"/>
                  <a:gd name="T78" fmla="*/ 59 w 258"/>
                  <a:gd name="T79" fmla="*/ 13 h 197"/>
                  <a:gd name="T80" fmla="*/ 44 w 258"/>
                  <a:gd name="T81" fmla="*/ 6 h 197"/>
                  <a:gd name="T82" fmla="*/ 30 w 258"/>
                  <a:gd name="T83" fmla="*/ 6 h 197"/>
                  <a:gd name="T84" fmla="*/ 8 w 258"/>
                  <a:gd name="T85" fmla="*/ 6 h 197"/>
                  <a:gd name="T86" fmla="*/ 0 w 258"/>
                  <a:gd name="T87" fmla="*/ 6 h 1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8"/>
                  <a:gd name="T133" fmla="*/ 0 h 197"/>
                  <a:gd name="T134" fmla="*/ 258 w 258"/>
                  <a:gd name="T135" fmla="*/ 197 h 1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8" h="197">
                    <a:moveTo>
                      <a:pt x="0" y="7"/>
                    </a:moveTo>
                    <a:lnTo>
                      <a:pt x="16" y="7"/>
                    </a:lnTo>
                    <a:lnTo>
                      <a:pt x="63" y="0"/>
                    </a:lnTo>
                    <a:lnTo>
                      <a:pt x="96" y="7"/>
                    </a:lnTo>
                    <a:lnTo>
                      <a:pt x="121" y="14"/>
                    </a:lnTo>
                    <a:lnTo>
                      <a:pt x="136" y="20"/>
                    </a:lnTo>
                    <a:lnTo>
                      <a:pt x="152" y="27"/>
                    </a:lnTo>
                    <a:lnTo>
                      <a:pt x="169" y="41"/>
                    </a:lnTo>
                    <a:lnTo>
                      <a:pt x="185" y="54"/>
                    </a:lnTo>
                    <a:lnTo>
                      <a:pt x="201" y="68"/>
                    </a:lnTo>
                    <a:lnTo>
                      <a:pt x="201" y="75"/>
                    </a:lnTo>
                    <a:lnTo>
                      <a:pt x="210" y="81"/>
                    </a:lnTo>
                    <a:lnTo>
                      <a:pt x="210" y="88"/>
                    </a:lnTo>
                    <a:lnTo>
                      <a:pt x="217" y="102"/>
                    </a:lnTo>
                    <a:lnTo>
                      <a:pt x="226" y="128"/>
                    </a:lnTo>
                    <a:lnTo>
                      <a:pt x="226" y="135"/>
                    </a:lnTo>
                    <a:lnTo>
                      <a:pt x="226" y="149"/>
                    </a:lnTo>
                    <a:lnTo>
                      <a:pt x="226" y="162"/>
                    </a:lnTo>
                    <a:lnTo>
                      <a:pt x="234" y="176"/>
                    </a:lnTo>
                    <a:lnTo>
                      <a:pt x="242" y="189"/>
                    </a:lnTo>
                    <a:lnTo>
                      <a:pt x="250" y="196"/>
                    </a:lnTo>
                    <a:lnTo>
                      <a:pt x="257" y="196"/>
                    </a:lnTo>
                    <a:lnTo>
                      <a:pt x="250" y="189"/>
                    </a:lnTo>
                    <a:lnTo>
                      <a:pt x="250" y="182"/>
                    </a:lnTo>
                    <a:lnTo>
                      <a:pt x="250" y="176"/>
                    </a:lnTo>
                    <a:lnTo>
                      <a:pt x="250" y="169"/>
                    </a:lnTo>
                    <a:lnTo>
                      <a:pt x="242" y="155"/>
                    </a:lnTo>
                    <a:lnTo>
                      <a:pt x="234" y="135"/>
                    </a:lnTo>
                    <a:lnTo>
                      <a:pt x="226" y="121"/>
                    </a:lnTo>
                    <a:lnTo>
                      <a:pt x="226" y="115"/>
                    </a:lnTo>
                    <a:lnTo>
                      <a:pt x="210" y="94"/>
                    </a:lnTo>
                    <a:lnTo>
                      <a:pt x="194" y="81"/>
                    </a:lnTo>
                    <a:lnTo>
                      <a:pt x="169" y="60"/>
                    </a:lnTo>
                    <a:lnTo>
                      <a:pt x="152" y="54"/>
                    </a:lnTo>
                    <a:lnTo>
                      <a:pt x="136" y="47"/>
                    </a:lnTo>
                    <a:lnTo>
                      <a:pt x="112" y="34"/>
                    </a:lnTo>
                    <a:lnTo>
                      <a:pt x="96" y="27"/>
                    </a:lnTo>
                    <a:lnTo>
                      <a:pt x="80" y="20"/>
                    </a:lnTo>
                    <a:lnTo>
                      <a:pt x="72" y="14"/>
                    </a:lnTo>
                    <a:lnTo>
                      <a:pt x="63" y="14"/>
                    </a:lnTo>
                    <a:lnTo>
                      <a:pt x="47" y="7"/>
                    </a:lnTo>
                    <a:lnTo>
                      <a:pt x="32" y="7"/>
                    </a:lnTo>
                    <a:lnTo>
                      <a:pt x="8" y="7"/>
                    </a:lnTo>
                    <a:lnTo>
                      <a:pt x="0" y="7"/>
                    </a:lnTo>
                  </a:path>
                </a:pathLst>
              </a:custGeom>
              <a:solidFill>
                <a:srgbClr val="CCCC00"/>
              </a:solidFill>
              <a:ln w="12700" cap="rnd">
                <a:solidFill>
                  <a:srgbClr val="669900"/>
                </a:solidFill>
                <a:round/>
                <a:headEnd/>
                <a:tailEnd/>
              </a:ln>
            </p:spPr>
            <p:txBody>
              <a:bodyPr/>
              <a:lstStyle/>
              <a:p>
                <a:endParaRPr lang="es-AR"/>
              </a:p>
            </p:txBody>
          </p:sp>
          <p:sp>
            <p:nvSpPr>
              <p:cNvPr id="157" name="Freeform 578"/>
              <p:cNvSpPr>
                <a:spLocks/>
              </p:cNvSpPr>
              <p:nvPr/>
            </p:nvSpPr>
            <p:spPr bwMode="auto">
              <a:xfrm>
                <a:off x="3497" y="1088"/>
                <a:ext cx="520" cy="86"/>
              </a:xfrm>
              <a:custGeom>
                <a:avLst/>
                <a:gdLst>
                  <a:gd name="T0" fmla="*/ 511 w 551"/>
                  <a:gd name="T1" fmla="*/ 79 h 95"/>
                  <a:gd name="T2" fmla="*/ 488 w 551"/>
                  <a:gd name="T3" fmla="*/ 67 h 95"/>
                  <a:gd name="T4" fmla="*/ 449 w 551"/>
                  <a:gd name="T5" fmla="*/ 43 h 95"/>
                  <a:gd name="T6" fmla="*/ 411 w 551"/>
                  <a:gd name="T7" fmla="*/ 24 h 95"/>
                  <a:gd name="T8" fmla="*/ 373 w 551"/>
                  <a:gd name="T9" fmla="*/ 12 h 95"/>
                  <a:gd name="T10" fmla="*/ 350 w 551"/>
                  <a:gd name="T11" fmla="*/ 6 h 95"/>
                  <a:gd name="T12" fmla="*/ 335 w 551"/>
                  <a:gd name="T13" fmla="*/ 6 h 95"/>
                  <a:gd name="T14" fmla="*/ 305 w 551"/>
                  <a:gd name="T15" fmla="*/ 6 h 95"/>
                  <a:gd name="T16" fmla="*/ 259 w 551"/>
                  <a:gd name="T17" fmla="*/ 6 h 95"/>
                  <a:gd name="T18" fmla="*/ 221 w 551"/>
                  <a:gd name="T19" fmla="*/ 12 h 95"/>
                  <a:gd name="T20" fmla="*/ 206 w 551"/>
                  <a:gd name="T21" fmla="*/ 12 h 95"/>
                  <a:gd name="T22" fmla="*/ 167 w 551"/>
                  <a:gd name="T23" fmla="*/ 18 h 95"/>
                  <a:gd name="T24" fmla="*/ 98 w 551"/>
                  <a:gd name="T25" fmla="*/ 18 h 95"/>
                  <a:gd name="T26" fmla="*/ 60 w 551"/>
                  <a:gd name="T27" fmla="*/ 12 h 95"/>
                  <a:gd name="T28" fmla="*/ 53 w 551"/>
                  <a:gd name="T29" fmla="*/ 12 h 95"/>
                  <a:gd name="T30" fmla="*/ 38 w 551"/>
                  <a:gd name="T31" fmla="*/ 12 h 95"/>
                  <a:gd name="T32" fmla="*/ 14 w 551"/>
                  <a:gd name="T33" fmla="*/ 6 h 95"/>
                  <a:gd name="T34" fmla="*/ 7 w 551"/>
                  <a:gd name="T35" fmla="*/ 6 h 95"/>
                  <a:gd name="T36" fmla="*/ 0 w 551"/>
                  <a:gd name="T37" fmla="*/ 0 h 95"/>
                  <a:gd name="T38" fmla="*/ 7 w 551"/>
                  <a:gd name="T39" fmla="*/ 0 h 95"/>
                  <a:gd name="T40" fmla="*/ 14 w 551"/>
                  <a:gd name="T41" fmla="*/ 0 h 95"/>
                  <a:gd name="T42" fmla="*/ 38 w 551"/>
                  <a:gd name="T43" fmla="*/ 0 h 95"/>
                  <a:gd name="T44" fmla="*/ 44 w 551"/>
                  <a:gd name="T45" fmla="*/ 0 h 95"/>
                  <a:gd name="T46" fmla="*/ 60 w 551"/>
                  <a:gd name="T47" fmla="*/ 0 h 95"/>
                  <a:gd name="T48" fmla="*/ 83 w 551"/>
                  <a:gd name="T49" fmla="*/ 6 h 95"/>
                  <a:gd name="T50" fmla="*/ 106 w 551"/>
                  <a:gd name="T51" fmla="*/ 12 h 95"/>
                  <a:gd name="T52" fmla="*/ 128 w 551"/>
                  <a:gd name="T53" fmla="*/ 18 h 95"/>
                  <a:gd name="T54" fmla="*/ 137 w 551"/>
                  <a:gd name="T55" fmla="*/ 18 h 95"/>
                  <a:gd name="T56" fmla="*/ 159 w 551"/>
                  <a:gd name="T57" fmla="*/ 24 h 95"/>
                  <a:gd name="T58" fmla="*/ 212 w 551"/>
                  <a:gd name="T59" fmla="*/ 36 h 95"/>
                  <a:gd name="T60" fmla="*/ 251 w 551"/>
                  <a:gd name="T61" fmla="*/ 43 h 95"/>
                  <a:gd name="T62" fmla="*/ 290 w 551"/>
                  <a:gd name="T63" fmla="*/ 43 h 95"/>
                  <a:gd name="T64" fmla="*/ 305 w 551"/>
                  <a:gd name="T65" fmla="*/ 43 h 95"/>
                  <a:gd name="T66" fmla="*/ 343 w 551"/>
                  <a:gd name="T67" fmla="*/ 43 h 95"/>
                  <a:gd name="T68" fmla="*/ 404 w 551"/>
                  <a:gd name="T69" fmla="*/ 48 h 95"/>
                  <a:gd name="T70" fmla="*/ 427 w 551"/>
                  <a:gd name="T71" fmla="*/ 48 h 95"/>
                  <a:gd name="T72" fmla="*/ 457 w 551"/>
                  <a:gd name="T73" fmla="*/ 54 h 95"/>
                  <a:gd name="T74" fmla="*/ 503 w 551"/>
                  <a:gd name="T75" fmla="*/ 72 h 95"/>
                  <a:gd name="T76" fmla="*/ 519 w 551"/>
                  <a:gd name="T77" fmla="*/ 85 h 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1"/>
                  <a:gd name="T118" fmla="*/ 0 h 95"/>
                  <a:gd name="T119" fmla="*/ 551 w 551"/>
                  <a:gd name="T120" fmla="*/ 95 h 9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1" h="95">
                    <a:moveTo>
                      <a:pt x="541" y="87"/>
                    </a:moveTo>
                    <a:lnTo>
                      <a:pt x="517" y="74"/>
                    </a:lnTo>
                    <a:lnTo>
                      <a:pt x="476" y="47"/>
                    </a:lnTo>
                    <a:lnTo>
                      <a:pt x="436" y="26"/>
                    </a:lnTo>
                    <a:lnTo>
                      <a:pt x="395" y="13"/>
                    </a:lnTo>
                    <a:lnTo>
                      <a:pt x="371" y="7"/>
                    </a:lnTo>
                    <a:lnTo>
                      <a:pt x="355" y="7"/>
                    </a:lnTo>
                    <a:lnTo>
                      <a:pt x="323" y="7"/>
                    </a:lnTo>
                    <a:lnTo>
                      <a:pt x="274" y="7"/>
                    </a:lnTo>
                    <a:lnTo>
                      <a:pt x="234" y="13"/>
                    </a:lnTo>
                    <a:lnTo>
                      <a:pt x="218" y="13"/>
                    </a:lnTo>
                    <a:lnTo>
                      <a:pt x="177" y="20"/>
                    </a:lnTo>
                    <a:lnTo>
                      <a:pt x="104" y="20"/>
                    </a:lnTo>
                    <a:lnTo>
                      <a:pt x="64" y="13"/>
                    </a:lnTo>
                    <a:lnTo>
                      <a:pt x="56" y="13"/>
                    </a:lnTo>
                    <a:lnTo>
                      <a:pt x="40" y="13"/>
                    </a:lnTo>
                    <a:lnTo>
                      <a:pt x="15" y="7"/>
                    </a:lnTo>
                    <a:lnTo>
                      <a:pt x="7" y="7"/>
                    </a:lnTo>
                    <a:lnTo>
                      <a:pt x="0" y="0"/>
                    </a:lnTo>
                    <a:lnTo>
                      <a:pt x="7" y="0"/>
                    </a:lnTo>
                    <a:lnTo>
                      <a:pt x="15" y="0"/>
                    </a:lnTo>
                    <a:lnTo>
                      <a:pt x="40" y="0"/>
                    </a:lnTo>
                    <a:lnTo>
                      <a:pt x="47" y="0"/>
                    </a:lnTo>
                    <a:lnTo>
                      <a:pt x="64" y="0"/>
                    </a:lnTo>
                    <a:lnTo>
                      <a:pt x="88" y="7"/>
                    </a:lnTo>
                    <a:lnTo>
                      <a:pt x="112" y="13"/>
                    </a:lnTo>
                    <a:lnTo>
                      <a:pt x="136" y="20"/>
                    </a:lnTo>
                    <a:lnTo>
                      <a:pt x="145" y="20"/>
                    </a:lnTo>
                    <a:lnTo>
                      <a:pt x="169" y="26"/>
                    </a:lnTo>
                    <a:lnTo>
                      <a:pt x="225" y="40"/>
                    </a:lnTo>
                    <a:lnTo>
                      <a:pt x="266" y="47"/>
                    </a:lnTo>
                    <a:lnTo>
                      <a:pt x="307" y="47"/>
                    </a:lnTo>
                    <a:lnTo>
                      <a:pt x="323" y="47"/>
                    </a:lnTo>
                    <a:lnTo>
                      <a:pt x="363" y="47"/>
                    </a:lnTo>
                    <a:lnTo>
                      <a:pt x="428" y="53"/>
                    </a:lnTo>
                    <a:lnTo>
                      <a:pt x="452" y="53"/>
                    </a:lnTo>
                    <a:lnTo>
                      <a:pt x="484" y="60"/>
                    </a:lnTo>
                    <a:lnTo>
                      <a:pt x="533" y="80"/>
                    </a:lnTo>
                    <a:lnTo>
                      <a:pt x="550" y="94"/>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158" name="Freeform 579"/>
              <p:cNvSpPr>
                <a:spLocks/>
              </p:cNvSpPr>
              <p:nvPr/>
            </p:nvSpPr>
            <p:spPr bwMode="auto">
              <a:xfrm>
                <a:off x="4009" y="650"/>
                <a:ext cx="548" cy="348"/>
              </a:xfrm>
              <a:custGeom>
                <a:avLst/>
                <a:gdLst>
                  <a:gd name="T0" fmla="*/ 0 w 581"/>
                  <a:gd name="T1" fmla="*/ 310 h 386"/>
                  <a:gd name="T2" fmla="*/ 15 w 581"/>
                  <a:gd name="T3" fmla="*/ 298 h 386"/>
                  <a:gd name="T4" fmla="*/ 45 w 581"/>
                  <a:gd name="T5" fmla="*/ 274 h 386"/>
                  <a:gd name="T6" fmla="*/ 67 w 581"/>
                  <a:gd name="T7" fmla="*/ 256 h 386"/>
                  <a:gd name="T8" fmla="*/ 90 w 581"/>
                  <a:gd name="T9" fmla="*/ 237 h 386"/>
                  <a:gd name="T10" fmla="*/ 121 w 581"/>
                  <a:gd name="T11" fmla="*/ 218 h 386"/>
                  <a:gd name="T12" fmla="*/ 151 w 581"/>
                  <a:gd name="T13" fmla="*/ 201 h 386"/>
                  <a:gd name="T14" fmla="*/ 167 w 581"/>
                  <a:gd name="T15" fmla="*/ 188 h 386"/>
                  <a:gd name="T16" fmla="*/ 182 w 581"/>
                  <a:gd name="T17" fmla="*/ 177 h 386"/>
                  <a:gd name="T18" fmla="*/ 197 w 581"/>
                  <a:gd name="T19" fmla="*/ 169 h 386"/>
                  <a:gd name="T20" fmla="*/ 242 w 581"/>
                  <a:gd name="T21" fmla="*/ 152 h 386"/>
                  <a:gd name="T22" fmla="*/ 318 w 581"/>
                  <a:gd name="T23" fmla="*/ 122 h 386"/>
                  <a:gd name="T24" fmla="*/ 363 w 581"/>
                  <a:gd name="T25" fmla="*/ 104 h 386"/>
                  <a:gd name="T26" fmla="*/ 378 w 581"/>
                  <a:gd name="T27" fmla="*/ 97 h 386"/>
                  <a:gd name="T28" fmla="*/ 417 w 581"/>
                  <a:gd name="T29" fmla="*/ 79 h 386"/>
                  <a:gd name="T30" fmla="*/ 456 w 581"/>
                  <a:gd name="T31" fmla="*/ 61 h 386"/>
                  <a:gd name="T32" fmla="*/ 485 w 581"/>
                  <a:gd name="T33" fmla="*/ 42 h 386"/>
                  <a:gd name="T34" fmla="*/ 501 w 581"/>
                  <a:gd name="T35" fmla="*/ 31 h 386"/>
                  <a:gd name="T36" fmla="*/ 508 w 581"/>
                  <a:gd name="T37" fmla="*/ 24 h 386"/>
                  <a:gd name="T38" fmla="*/ 540 w 581"/>
                  <a:gd name="T39" fmla="*/ 6 h 386"/>
                  <a:gd name="T40" fmla="*/ 547 w 581"/>
                  <a:gd name="T41" fmla="*/ 0 h 386"/>
                  <a:gd name="T42" fmla="*/ 531 w 581"/>
                  <a:gd name="T43" fmla="*/ 0 h 386"/>
                  <a:gd name="T44" fmla="*/ 516 w 581"/>
                  <a:gd name="T45" fmla="*/ 6 h 386"/>
                  <a:gd name="T46" fmla="*/ 493 w 581"/>
                  <a:gd name="T47" fmla="*/ 13 h 386"/>
                  <a:gd name="T48" fmla="*/ 478 w 581"/>
                  <a:gd name="T49" fmla="*/ 18 h 386"/>
                  <a:gd name="T50" fmla="*/ 456 w 581"/>
                  <a:gd name="T51" fmla="*/ 24 h 386"/>
                  <a:gd name="T52" fmla="*/ 432 w 581"/>
                  <a:gd name="T53" fmla="*/ 37 h 386"/>
                  <a:gd name="T54" fmla="*/ 409 w 581"/>
                  <a:gd name="T55" fmla="*/ 49 h 386"/>
                  <a:gd name="T56" fmla="*/ 387 w 581"/>
                  <a:gd name="T57" fmla="*/ 61 h 386"/>
                  <a:gd name="T58" fmla="*/ 363 w 581"/>
                  <a:gd name="T59" fmla="*/ 73 h 386"/>
                  <a:gd name="T60" fmla="*/ 334 w 581"/>
                  <a:gd name="T61" fmla="*/ 91 h 386"/>
                  <a:gd name="T62" fmla="*/ 294 w 581"/>
                  <a:gd name="T63" fmla="*/ 110 h 386"/>
                  <a:gd name="T64" fmla="*/ 272 w 581"/>
                  <a:gd name="T65" fmla="*/ 122 h 386"/>
                  <a:gd name="T66" fmla="*/ 251 w 581"/>
                  <a:gd name="T67" fmla="*/ 134 h 386"/>
                  <a:gd name="T68" fmla="*/ 211 w 581"/>
                  <a:gd name="T69" fmla="*/ 152 h 386"/>
                  <a:gd name="T70" fmla="*/ 189 w 581"/>
                  <a:gd name="T71" fmla="*/ 164 h 386"/>
                  <a:gd name="T72" fmla="*/ 167 w 581"/>
                  <a:gd name="T73" fmla="*/ 182 h 386"/>
                  <a:gd name="T74" fmla="*/ 143 w 581"/>
                  <a:gd name="T75" fmla="*/ 194 h 386"/>
                  <a:gd name="T76" fmla="*/ 113 w 581"/>
                  <a:gd name="T77" fmla="*/ 213 h 386"/>
                  <a:gd name="T78" fmla="*/ 98 w 581"/>
                  <a:gd name="T79" fmla="*/ 225 h 386"/>
                  <a:gd name="T80" fmla="*/ 90 w 581"/>
                  <a:gd name="T81" fmla="*/ 231 h 386"/>
                  <a:gd name="T82" fmla="*/ 82 w 581"/>
                  <a:gd name="T83" fmla="*/ 237 h 386"/>
                  <a:gd name="T84" fmla="*/ 75 w 581"/>
                  <a:gd name="T85" fmla="*/ 243 h 386"/>
                  <a:gd name="T86" fmla="*/ 53 w 581"/>
                  <a:gd name="T87" fmla="*/ 274 h 386"/>
                  <a:gd name="T88" fmla="*/ 38 w 581"/>
                  <a:gd name="T89" fmla="*/ 298 h 386"/>
                  <a:gd name="T90" fmla="*/ 15 w 581"/>
                  <a:gd name="T91" fmla="*/ 334 h 386"/>
                  <a:gd name="T92" fmla="*/ 7 w 581"/>
                  <a:gd name="T93" fmla="*/ 347 h 3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1"/>
                  <a:gd name="T142" fmla="*/ 0 h 386"/>
                  <a:gd name="T143" fmla="*/ 581 w 581"/>
                  <a:gd name="T144" fmla="*/ 386 h 3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1" h="386">
                    <a:moveTo>
                      <a:pt x="0" y="344"/>
                    </a:moveTo>
                    <a:lnTo>
                      <a:pt x="16" y="331"/>
                    </a:lnTo>
                    <a:lnTo>
                      <a:pt x="48" y="304"/>
                    </a:lnTo>
                    <a:lnTo>
                      <a:pt x="71" y="284"/>
                    </a:lnTo>
                    <a:lnTo>
                      <a:pt x="95" y="263"/>
                    </a:lnTo>
                    <a:lnTo>
                      <a:pt x="128" y="242"/>
                    </a:lnTo>
                    <a:lnTo>
                      <a:pt x="160" y="223"/>
                    </a:lnTo>
                    <a:lnTo>
                      <a:pt x="177" y="209"/>
                    </a:lnTo>
                    <a:lnTo>
                      <a:pt x="193" y="196"/>
                    </a:lnTo>
                    <a:lnTo>
                      <a:pt x="209" y="188"/>
                    </a:lnTo>
                    <a:lnTo>
                      <a:pt x="257" y="169"/>
                    </a:lnTo>
                    <a:lnTo>
                      <a:pt x="337" y="135"/>
                    </a:lnTo>
                    <a:lnTo>
                      <a:pt x="385" y="115"/>
                    </a:lnTo>
                    <a:lnTo>
                      <a:pt x="401" y="108"/>
                    </a:lnTo>
                    <a:lnTo>
                      <a:pt x="442" y="88"/>
                    </a:lnTo>
                    <a:lnTo>
                      <a:pt x="483" y="68"/>
                    </a:lnTo>
                    <a:lnTo>
                      <a:pt x="514" y="47"/>
                    </a:lnTo>
                    <a:lnTo>
                      <a:pt x="531" y="34"/>
                    </a:lnTo>
                    <a:lnTo>
                      <a:pt x="539" y="27"/>
                    </a:lnTo>
                    <a:lnTo>
                      <a:pt x="572" y="7"/>
                    </a:lnTo>
                    <a:lnTo>
                      <a:pt x="580" y="0"/>
                    </a:lnTo>
                    <a:lnTo>
                      <a:pt x="563" y="0"/>
                    </a:lnTo>
                    <a:lnTo>
                      <a:pt x="547" y="7"/>
                    </a:lnTo>
                    <a:lnTo>
                      <a:pt x="523" y="14"/>
                    </a:lnTo>
                    <a:lnTo>
                      <a:pt x="507" y="20"/>
                    </a:lnTo>
                    <a:lnTo>
                      <a:pt x="483" y="27"/>
                    </a:lnTo>
                    <a:lnTo>
                      <a:pt x="458" y="41"/>
                    </a:lnTo>
                    <a:lnTo>
                      <a:pt x="434" y="54"/>
                    </a:lnTo>
                    <a:lnTo>
                      <a:pt x="410" y="68"/>
                    </a:lnTo>
                    <a:lnTo>
                      <a:pt x="385" y="81"/>
                    </a:lnTo>
                    <a:lnTo>
                      <a:pt x="354" y="101"/>
                    </a:lnTo>
                    <a:lnTo>
                      <a:pt x="312" y="122"/>
                    </a:lnTo>
                    <a:lnTo>
                      <a:pt x="288" y="135"/>
                    </a:lnTo>
                    <a:lnTo>
                      <a:pt x="266" y="149"/>
                    </a:lnTo>
                    <a:lnTo>
                      <a:pt x="224" y="169"/>
                    </a:lnTo>
                    <a:lnTo>
                      <a:pt x="200" y="182"/>
                    </a:lnTo>
                    <a:lnTo>
                      <a:pt x="177" y="202"/>
                    </a:lnTo>
                    <a:lnTo>
                      <a:pt x="152" y="215"/>
                    </a:lnTo>
                    <a:lnTo>
                      <a:pt x="120" y="236"/>
                    </a:lnTo>
                    <a:lnTo>
                      <a:pt x="104" y="250"/>
                    </a:lnTo>
                    <a:lnTo>
                      <a:pt x="95" y="256"/>
                    </a:lnTo>
                    <a:lnTo>
                      <a:pt x="87" y="263"/>
                    </a:lnTo>
                    <a:lnTo>
                      <a:pt x="79" y="270"/>
                    </a:lnTo>
                    <a:lnTo>
                      <a:pt x="56" y="304"/>
                    </a:lnTo>
                    <a:lnTo>
                      <a:pt x="40" y="331"/>
                    </a:lnTo>
                    <a:lnTo>
                      <a:pt x="16" y="371"/>
                    </a:lnTo>
                    <a:lnTo>
                      <a:pt x="7" y="385"/>
                    </a:lnTo>
                  </a:path>
                </a:pathLst>
              </a:custGeom>
              <a:solidFill>
                <a:schemeClr val="accent1"/>
              </a:solidFill>
              <a:ln w="12700" cap="rnd">
                <a:solidFill>
                  <a:srgbClr val="669900"/>
                </a:solidFill>
                <a:round/>
                <a:headEnd type="none" w="sm" len="sm"/>
                <a:tailEnd type="none" w="sm" len="sm"/>
              </a:ln>
            </p:spPr>
            <p:txBody>
              <a:bodyPr/>
              <a:lstStyle/>
              <a:p>
                <a:endParaRPr lang="es-AR"/>
              </a:p>
            </p:txBody>
          </p:sp>
          <p:grpSp>
            <p:nvGrpSpPr>
              <p:cNvPr id="159" name="Group 580"/>
              <p:cNvGrpSpPr>
                <a:grpSpLocks/>
              </p:cNvGrpSpPr>
              <p:nvPr/>
            </p:nvGrpSpPr>
            <p:grpSpPr bwMode="auto">
              <a:xfrm>
                <a:off x="4001" y="455"/>
                <a:ext cx="67" cy="323"/>
                <a:chOff x="4330" y="375"/>
                <a:chExt cx="71" cy="358"/>
              </a:xfrm>
            </p:grpSpPr>
            <p:sp>
              <p:nvSpPr>
                <p:cNvPr id="590" name="Line 581"/>
                <p:cNvSpPr>
                  <a:spLocks noChangeShapeType="1"/>
                </p:cNvSpPr>
                <p:nvPr/>
              </p:nvSpPr>
              <p:spPr bwMode="auto">
                <a:xfrm flipV="1">
                  <a:off x="4338" y="510"/>
                  <a:ext cx="24" cy="223"/>
                </a:xfrm>
                <a:prstGeom prst="line">
                  <a:avLst/>
                </a:prstGeom>
                <a:noFill/>
                <a:ln w="12700">
                  <a:solidFill>
                    <a:srgbClr val="669900"/>
                  </a:solidFill>
                  <a:round/>
                  <a:headEnd type="none" w="sm" len="sm"/>
                  <a:tailEnd type="none" w="sm" len="sm"/>
                </a:ln>
              </p:spPr>
              <p:txBody>
                <a:bodyPr wrap="none" anchor="ctr"/>
                <a:lstStyle/>
                <a:p>
                  <a:endParaRPr lang="es-AR"/>
                </a:p>
              </p:txBody>
            </p:sp>
            <p:grpSp>
              <p:nvGrpSpPr>
                <p:cNvPr id="591" name="Group 582"/>
                <p:cNvGrpSpPr>
                  <a:grpSpLocks/>
                </p:cNvGrpSpPr>
                <p:nvPr/>
              </p:nvGrpSpPr>
              <p:grpSpPr bwMode="auto">
                <a:xfrm>
                  <a:off x="4330" y="624"/>
                  <a:ext cx="19" cy="109"/>
                  <a:chOff x="4330" y="624"/>
                  <a:chExt cx="19" cy="109"/>
                </a:xfrm>
              </p:grpSpPr>
              <p:sp>
                <p:nvSpPr>
                  <p:cNvPr id="640" name="Freeform 583"/>
                  <p:cNvSpPr>
                    <a:spLocks/>
                  </p:cNvSpPr>
                  <p:nvPr/>
                </p:nvSpPr>
                <p:spPr bwMode="auto">
                  <a:xfrm>
                    <a:off x="4330" y="697"/>
                    <a:ext cx="19" cy="36"/>
                  </a:xfrm>
                  <a:custGeom>
                    <a:avLst/>
                    <a:gdLst>
                      <a:gd name="T0" fmla="*/ 18 w 19"/>
                      <a:gd name="T1" fmla="*/ 28 h 36"/>
                      <a:gd name="T2" fmla="*/ 18 w 19"/>
                      <a:gd name="T3" fmla="*/ 21 h 36"/>
                      <a:gd name="T4" fmla="*/ 0 w 19"/>
                      <a:gd name="T5" fmla="*/ 7 h 36"/>
                      <a:gd name="T6" fmla="*/ 0 w 19"/>
                      <a:gd name="T7" fmla="*/ 0 h 36"/>
                      <a:gd name="T8" fmla="*/ 0 w 19"/>
                      <a:gd name="T9" fmla="*/ 7 h 36"/>
                      <a:gd name="T10" fmla="*/ 0 w 19"/>
                      <a:gd name="T11" fmla="*/ 14 h 36"/>
                      <a:gd name="T12" fmla="*/ 0 w 19"/>
                      <a:gd name="T13" fmla="*/ 21 h 36"/>
                      <a:gd name="T14" fmla="*/ 18 w 19"/>
                      <a:gd name="T15" fmla="*/ 35 h 36"/>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6"/>
                      <a:gd name="T26" fmla="*/ 19 w 1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6">
                        <a:moveTo>
                          <a:pt x="18" y="28"/>
                        </a:moveTo>
                        <a:lnTo>
                          <a:pt x="18" y="21"/>
                        </a:lnTo>
                        <a:lnTo>
                          <a:pt x="0" y="7"/>
                        </a:lnTo>
                        <a:lnTo>
                          <a:pt x="0" y="0"/>
                        </a:lnTo>
                        <a:lnTo>
                          <a:pt x="0" y="7"/>
                        </a:lnTo>
                        <a:lnTo>
                          <a:pt x="0" y="14"/>
                        </a:lnTo>
                        <a:lnTo>
                          <a:pt x="0" y="21"/>
                        </a:lnTo>
                        <a:lnTo>
                          <a:pt x="18" y="35"/>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641" name="Line 584"/>
                  <p:cNvSpPr>
                    <a:spLocks noChangeShapeType="1"/>
                  </p:cNvSpPr>
                  <p:nvPr/>
                </p:nvSpPr>
                <p:spPr bwMode="auto">
                  <a:xfrm flipV="1">
                    <a:off x="4330" y="624"/>
                    <a:ext cx="0" cy="90"/>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92" name="Group 585"/>
                <p:cNvGrpSpPr>
                  <a:grpSpLocks/>
                </p:cNvGrpSpPr>
                <p:nvPr/>
              </p:nvGrpSpPr>
              <p:grpSpPr bwMode="auto">
                <a:xfrm>
                  <a:off x="4330" y="591"/>
                  <a:ext cx="19" cy="107"/>
                  <a:chOff x="4330" y="591"/>
                  <a:chExt cx="19" cy="107"/>
                </a:xfrm>
              </p:grpSpPr>
              <p:sp>
                <p:nvSpPr>
                  <p:cNvPr id="638" name="Freeform 586"/>
                  <p:cNvSpPr>
                    <a:spLocks/>
                  </p:cNvSpPr>
                  <p:nvPr/>
                </p:nvSpPr>
                <p:spPr bwMode="auto">
                  <a:xfrm>
                    <a:off x="4330" y="665"/>
                    <a:ext cx="19" cy="33"/>
                  </a:xfrm>
                  <a:custGeom>
                    <a:avLst/>
                    <a:gdLst>
                      <a:gd name="T0" fmla="*/ 18 w 19"/>
                      <a:gd name="T1" fmla="*/ 25 h 33"/>
                      <a:gd name="T2" fmla="*/ 18 w 19"/>
                      <a:gd name="T3" fmla="*/ 19 h 33"/>
                      <a:gd name="T4" fmla="*/ 9 w 19"/>
                      <a:gd name="T5" fmla="*/ 6 h 33"/>
                      <a:gd name="T6" fmla="*/ 9 w 19"/>
                      <a:gd name="T7" fmla="*/ 0 h 33"/>
                      <a:gd name="T8" fmla="*/ 9 w 19"/>
                      <a:gd name="T9" fmla="*/ 6 h 33"/>
                      <a:gd name="T10" fmla="*/ 0 w 19"/>
                      <a:gd name="T11" fmla="*/ 12 h 33"/>
                      <a:gd name="T12" fmla="*/ 9 w 19"/>
                      <a:gd name="T13" fmla="*/ 19 h 33"/>
                      <a:gd name="T14" fmla="*/ 9 w 19"/>
                      <a:gd name="T15" fmla="*/ 32 h 33"/>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3"/>
                      <a:gd name="T26" fmla="*/ 19 w 19"/>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3">
                        <a:moveTo>
                          <a:pt x="18" y="25"/>
                        </a:moveTo>
                        <a:lnTo>
                          <a:pt x="18" y="19"/>
                        </a:lnTo>
                        <a:lnTo>
                          <a:pt x="9" y="6"/>
                        </a:lnTo>
                        <a:lnTo>
                          <a:pt x="9" y="0"/>
                        </a:lnTo>
                        <a:lnTo>
                          <a:pt x="9" y="6"/>
                        </a:lnTo>
                        <a:lnTo>
                          <a:pt x="0" y="12"/>
                        </a:lnTo>
                        <a:lnTo>
                          <a:pt x="9" y="19"/>
                        </a:lnTo>
                        <a:lnTo>
                          <a:pt x="9" y="32"/>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639" name="Line 587"/>
                  <p:cNvSpPr>
                    <a:spLocks noChangeShapeType="1"/>
                  </p:cNvSpPr>
                  <p:nvPr/>
                </p:nvSpPr>
                <p:spPr bwMode="auto">
                  <a:xfrm flipV="1">
                    <a:off x="4338" y="591"/>
                    <a:ext cx="0" cy="90"/>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93" name="Group 588"/>
                <p:cNvGrpSpPr>
                  <a:grpSpLocks/>
                </p:cNvGrpSpPr>
                <p:nvPr/>
              </p:nvGrpSpPr>
              <p:grpSpPr bwMode="auto">
                <a:xfrm>
                  <a:off x="4338" y="557"/>
                  <a:ext cx="18" cy="109"/>
                  <a:chOff x="4338" y="557"/>
                  <a:chExt cx="18" cy="109"/>
                </a:xfrm>
              </p:grpSpPr>
              <p:sp>
                <p:nvSpPr>
                  <p:cNvPr id="636" name="Freeform 589"/>
                  <p:cNvSpPr>
                    <a:spLocks/>
                  </p:cNvSpPr>
                  <p:nvPr/>
                </p:nvSpPr>
                <p:spPr bwMode="auto">
                  <a:xfrm>
                    <a:off x="4338" y="630"/>
                    <a:ext cx="18" cy="36"/>
                  </a:xfrm>
                  <a:custGeom>
                    <a:avLst/>
                    <a:gdLst>
                      <a:gd name="T0" fmla="*/ 17 w 18"/>
                      <a:gd name="T1" fmla="*/ 28 h 36"/>
                      <a:gd name="T2" fmla="*/ 17 w 18"/>
                      <a:gd name="T3" fmla="*/ 21 h 36"/>
                      <a:gd name="T4" fmla="*/ 0 w 18"/>
                      <a:gd name="T5" fmla="*/ 7 h 36"/>
                      <a:gd name="T6" fmla="*/ 0 w 18"/>
                      <a:gd name="T7" fmla="*/ 0 h 36"/>
                      <a:gd name="T8" fmla="*/ 0 w 18"/>
                      <a:gd name="T9" fmla="*/ 7 h 36"/>
                      <a:gd name="T10" fmla="*/ 0 w 18"/>
                      <a:gd name="T11" fmla="*/ 14 h 36"/>
                      <a:gd name="T12" fmla="*/ 0 w 18"/>
                      <a:gd name="T13" fmla="*/ 21 h 36"/>
                      <a:gd name="T14" fmla="*/ 17 w 18"/>
                      <a:gd name="T15" fmla="*/ 35 h 36"/>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36"/>
                      <a:gd name="T26" fmla="*/ 18 w 18"/>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36">
                        <a:moveTo>
                          <a:pt x="17" y="28"/>
                        </a:moveTo>
                        <a:lnTo>
                          <a:pt x="17" y="21"/>
                        </a:lnTo>
                        <a:lnTo>
                          <a:pt x="0" y="7"/>
                        </a:lnTo>
                        <a:lnTo>
                          <a:pt x="0" y="0"/>
                        </a:lnTo>
                        <a:lnTo>
                          <a:pt x="0" y="7"/>
                        </a:lnTo>
                        <a:lnTo>
                          <a:pt x="0" y="14"/>
                        </a:lnTo>
                        <a:lnTo>
                          <a:pt x="0" y="21"/>
                        </a:lnTo>
                        <a:lnTo>
                          <a:pt x="17" y="35"/>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637" name="Line 590"/>
                  <p:cNvSpPr>
                    <a:spLocks noChangeShapeType="1"/>
                  </p:cNvSpPr>
                  <p:nvPr/>
                </p:nvSpPr>
                <p:spPr bwMode="auto">
                  <a:xfrm flipV="1">
                    <a:off x="4338" y="557"/>
                    <a:ext cx="0" cy="90"/>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94" name="Group 591"/>
                <p:cNvGrpSpPr>
                  <a:grpSpLocks/>
                </p:cNvGrpSpPr>
                <p:nvPr/>
              </p:nvGrpSpPr>
              <p:grpSpPr bwMode="auto">
                <a:xfrm>
                  <a:off x="4338" y="523"/>
                  <a:ext cx="18" cy="109"/>
                  <a:chOff x="4338" y="523"/>
                  <a:chExt cx="18" cy="109"/>
                </a:xfrm>
              </p:grpSpPr>
              <p:sp>
                <p:nvSpPr>
                  <p:cNvPr id="634" name="Freeform 592"/>
                  <p:cNvSpPr>
                    <a:spLocks/>
                  </p:cNvSpPr>
                  <p:nvPr/>
                </p:nvSpPr>
                <p:spPr bwMode="auto">
                  <a:xfrm>
                    <a:off x="4338" y="605"/>
                    <a:ext cx="18" cy="27"/>
                  </a:xfrm>
                  <a:custGeom>
                    <a:avLst/>
                    <a:gdLst>
                      <a:gd name="T0" fmla="*/ 17 w 18"/>
                      <a:gd name="T1" fmla="*/ 19 h 27"/>
                      <a:gd name="T2" fmla="*/ 17 w 18"/>
                      <a:gd name="T3" fmla="*/ 13 h 27"/>
                      <a:gd name="T4" fmla="*/ 17 w 18"/>
                      <a:gd name="T5" fmla="*/ 6 h 27"/>
                      <a:gd name="T6" fmla="*/ 17 w 18"/>
                      <a:gd name="T7" fmla="*/ 0 h 27"/>
                      <a:gd name="T8" fmla="*/ 0 w 18"/>
                      <a:gd name="T9" fmla="*/ 0 h 27"/>
                      <a:gd name="T10" fmla="*/ 0 w 18"/>
                      <a:gd name="T11" fmla="*/ 6 h 27"/>
                      <a:gd name="T12" fmla="*/ 17 w 18"/>
                      <a:gd name="T13" fmla="*/ 19 h 27"/>
                      <a:gd name="T14" fmla="*/ 17 w 18"/>
                      <a:gd name="T15" fmla="*/ 26 h 27"/>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7"/>
                      <a:gd name="T26" fmla="*/ 18 w 18"/>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7">
                        <a:moveTo>
                          <a:pt x="17" y="19"/>
                        </a:moveTo>
                        <a:lnTo>
                          <a:pt x="17" y="13"/>
                        </a:lnTo>
                        <a:lnTo>
                          <a:pt x="17" y="6"/>
                        </a:lnTo>
                        <a:lnTo>
                          <a:pt x="17" y="0"/>
                        </a:lnTo>
                        <a:lnTo>
                          <a:pt x="0" y="0"/>
                        </a:lnTo>
                        <a:lnTo>
                          <a:pt x="0" y="6"/>
                        </a:lnTo>
                        <a:lnTo>
                          <a:pt x="17" y="19"/>
                        </a:lnTo>
                        <a:lnTo>
                          <a:pt x="17" y="26"/>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635" name="Line 593"/>
                  <p:cNvSpPr>
                    <a:spLocks noChangeShapeType="1"/>
                  </p:cNvSpPr>
                  <p:nvPr/>
                </p:nvSpPr>
                <p:spPr bwMode="auto">
                  <a:xfrm flipV="1">
                    <a:off x="4338" y="523"/>
                    <a:ext cx="0" cy="89"/>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95" name="Group 594"/>
                <p:cNvGrpSpPr>
                  <a:grpSpLocks/>
                </p:cNvGrpSpPr>
                <p:nvPr/>
              </p:nvGrpSpPr>
              <p:grpSpPr bwMode="auto">
                <a:xfrm>
                  <a:off x="4338" y="496"/>
                  <a:ext cx="18" cy="109"/>
                  <a:chOff x="4338" y="496"/>
                  <a:chExt cx="18" cy="109"/>
                </a:xfrm>
              </p:grpSpPr>
              <p:sp>
                <p:nvSpPr>
                  <p:cNvPr id="632" name="Freeform 595"/>
                  <p:cNvSpPr>
                    <a:spLocks/>
                  </p:cNvSpPr>
                  <p:nvPr/>
                </p:nvSpPr>
                <p:spPr bwMode="auto">
                  <a:xfrm>
                    <a:off x="4338" y="569"/>
                    <a:ext cx="18" cy="36"/>
                  </a:xfrm>
                  <a:custGeom>
                    <a:avLst/>
                    <a:gdLst>
                      <a:gd name="T0" fmla="*/ 17 w 18"/>
                      <a:gd name="T1" fmla="*/ 21 h 36"/>
                      <a:gd name="T2" fmla="*/ 8 w 18"/>
                      <a:gd name="T3" fmla="*/ 7 h 36"/>
                      <a:gd name="T4" fmla="*/ 8 w 18"/>
                      <a:gd name="T5" fmla="*/ 0 h 36"/>
                      <a:gd name="T6" fmla="*/ 8 w 18"/>
                      <a:gd name="T7" fmla="*/ 7 h 36"/>
                      <a:gd name="T8" fmla="*/ 0 w 18"/>
                      <a:gd name="T9" fmla="*/ 14 h 36"/>
                      <a:gd name="T10" fmla="*/ 8 w 18"/>
                      <a:gd name="T11" fmla="*/ 21 h 36"/>
                      <a:gd name="T12" fmla="*/ 8 w 18"/>
                      <a:gd name="T13" fmla="*/ 35 h 36"/>
                      <a:gd name="T14" fmla="*/ 0 60000 65536"/>
                      <a:gd name="T15" fmla="*/ 0 60000 65536"/>
                      <a:gd name="T16" fmla="*/ 0 60000 65536"/>
                      <a:gd name="T17" fmla="*/ 0 60000 65536"/>
                      <a:gd name="T18" fmla="*/ 0 60000 65536"/>
                      <a:gd name="T19" fmla="*/ 0 60000 65536"/>
                      <a:gd name="T20" fmla="*/ 0 60000 65536"/>
                      <a:gd name="T21" fmla="*/ 0 w 18"/>
                      <a:gd name="T22" fmla="*/ 0 h 36"/>
                      <a:gd name="T23" fmla="*/ 18 w 1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6">
                        <a:moveTo>
                          <a:pt x="17" y="21"/>
                        </a:moveTo>
                        <a:lnTo>
                          <a:pt x="8" y="7"/>
                        </a:lnTo>
                        <a:lnTo>
                          <a:pt x="8" y="0"/>
                        </a:lnTo>
                        <a:lnTo>
                          <a:pt x="8" y="7"/>
                        </a:lnTo>
                        <a:lnTo>
                          <a:pt x="0" y="14"/>
                        </a:lnTo>
                        <a:lnTo>
                          <a:pt x="8" y="21"/>
                        </a:lnTo>
                        <a:lnTo>
                          <a:pt x="8" y="35"/>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633" name="Line 596"/>
                  <p:cNvSpPr>
                    <a:spLocks noChangeShapeType="1"/>
                  </p:cNvSpPr>
                  <p:nvPr/>
                </p:nvSpPr>
                <p:spPr bwMode="auto">
                  <a:xfrm flipV="1">
                    <a:off x="4345" y="496"/>
                    <a:ext cx="0" cy="90"/>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96" name="Group 597"/>
                <p:cNvGrpSpPr>
                  <a:grpSpLocks/>
                </p:cNvGrpSpPr>
                <p:nvPr/>
              </p:nvGrpSpPr>
              <p:grpSpPr bwMode="auto">
                <a:xfrm>
                  <a:off x="4345" y="462"/>
                  <a:ext cx="19" cy="108"/>
                  <a:chOff x="4345" y="462"/>
                  <a:chExt cx="19" cy="108"/>
                </a:xfrm>
              </p:grpSpPr>
              <p:sp>
                <p:nvSpPr>
                  <p:cNvPr id="630" name="Freeform 598"/>
                  <p:cNvSpPr>
                    <a:spLocks/>
                  </p:cNvSpPr>
                  <p:nvPr/>
                </p:nvSpPr>
                <p:spPr bwMode="auto">
                  <a:xfrm>
                    <a:off x="4345" y="542"/>
                    <a:ext cx="19" cy="28"/>
                  </a:xfrm>
                  <a:custGeom>
                    <a:avLst/>
                    <a:gdLst>
                      <a:gd name="T0" fmla="*/ 18 w 19"/>
                      <a:gd name="T1" fmla="*/ 13 h 28"/>
                      <a:gd name="T2" fmla="*/ 18 w 19"/>
                      <a:gd name="T3" fmla="*/ 7 h 28"/>
                      <a:gd name="T4" fmla="*/ 18 w 19"/>
                      <a:gd name="T5" fmla="*/ 0 h 28"/>
                      <a:gd name="T6" fmla="*/ 0 w 19"/>
                      <a:gd name="T7" fmla="*/ 0 h 28"/>
                      <a:gd name="T8" fmla="*/ 0 w 19"/>
                      <a:gd name="T9" fmla="*/ 7 h 28"/>
                      <a:gd name="T10" fmla="*/ 18 w 19"/>
                      <a:gd name="T11" fmla="*/ 20 h 28"/>
                      <a:gd name="T12" fmla="*/ 18 w 19"/>
                      <a:gd name="T13" fmla="*/ 27 h 28"/>
                      <a:gd name="T14" fmla="*/ 0 60000 65536"/>
                      <a:gd name="T15" fmla="*/ 0 60000 65536"/>
                      <a:gd name="T16" fmla="*/ 0 60000 65536"/>
                      <a:gd name="T17" fmla="*/ 0 60000 65536"/>
                      <a:gd name="T18" fmla="*/ 0 60000 65536"/>
                      <a:gd name="T19" fmla="*/ 0 60000 65536"/>
                      <a:gd name="T20" fmla="*/ 0 60000 65536"/>
                      <a:gd name="T21" fmla="*/ 0 w 19"/>
                      <a:gd name="T22" fmla="*/ 0 h 28"/>
                      <a:gd name="T23" fmla="*/ 19 w 1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8">
                        <a:moveTo>
                          <a:pt x="18" y="13"/>
                        </a:moveTo>
                        <a:lnTo>
                          <a:pt x="18" y="7"/>
                        </a:lnTo>
                        <a:lnTo>
                          <a:pt x="18" y="0"/>
                        </a:lnTo>
                        <a:lnTo>
                          <a:pt x="0" y="0"/>
                        </a:lnTo>
                        <a:lnTo>
                          <a:pt x="0" y="7"/>
                        </a:lnTo>
                        <a:lnTo>
                          <a:pt x="18" y="20"/>
                        </a:lnTo>
                        <a:lnTo>
                          <a:pt x="18" y="27"/>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631" name="Line 599"/>
                  <p:cNvSpPr>
                    <a:spLocks noChangeShapeType="1"/>
                  </p:cNvSpPr>
                  <p:nvPr/>
                </p:nvSpPr>
                <p:spPr bwMode="auto">
                  <a:xfrm flipV="1">
                    <a:off x="4345" y="462"/>
                    <a:ext cx="0" cy="89"/>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97" name="Group 600"/>
                <p:cNvGrpSpPr>
                  <a:grpSpLocks/>
                </p:cNvGrpSpPr>
                <p:nvPr/>
              </p:nvGrpSpPr>
              <p:grpSpPr bwMode="auto">
                <a:xfrm>
                  <a:off x="4345" y="435"/>
                  <a:ext cx="19" cy="109"/>
                  <a:chOff x="4345" y="435"/>
                  <a:chExt cx="19" cy="109"/>
                </a:xfrm>
              </p:grpSpPr>
              <p:sp>
                <p:nvSpPr>
                  <p:cNvPr id="628" name="Freeform 601"/>
                  <p:cNvSpPr>
                    <a:spLocks/>
                  </p:cNvSpPr>
                  <p:nvPr/>
                </p:nvSpPr>
                <p:spPr bwMode="auto">
                  <a:xfrm>
                    <a:off x="4345" y="517"/>
                    <a:ext cx="19" cy="27"/>
                  </a:xfrm>
                  <a:custGeom>
                    <a:avLst/>
                    <a:gdLst>
                      <a:gd name="T0" fmla="*/ 18 w 19"/>
                      <a:gd name="T1" fmla="*/ 19 h 27"/>
                      <a:gd name="T2" fmla="*/ 18 w 19"/>
                      <a:gd name="T3" fmla="*/ 13 h 27"/>
                      <a:gd name="T4" fmla="*/ 9 w 19"/>
                      <a:gd name="T5" fmla="*/ 0 h 27"/>
                      <a:gd name="T6" fmla="*/ 0 w 19"/>
                      <a:gd name="T7" fmla="*/ 0 h 27"/>
                      <a:gd name="T8" fmla="*/ 0 w 19"/>
                      <a:gd name="T9" fmla="*/ 6 h 27"/>
                      <a:gd name="T10" fmla="*/ 9 w 19"/>
                      <a:gd name="T11" fmla="*/ 19 h 27"/>
                      <a:gd name="T12" fmla="*/ 9 w 19"/>
                      <a:gd name="T13" fmla="*/ 26 h 27"/>
                      <a:gd name="T14" fmla="*/ 0 60000 65536"/>
                      <a:gd name="T15" fmla="*/ 0 60000 65536"/>
                      <a:gd name="T16" fmla="*/ 0 60000 65536"/>
                      <a:gd name="T17" fmla="*/ 0 60000 65536"/>
                      <a:gd name="T18" fmla="*/ 0 60000 65536"/>
                      <a:gd name="T19" fmla="*/ 0 60000 65536"/>
                      <a:gd name="T20" fmla="*/ 0 60000 65536"/>
                      <a:gd name="T21" fmla="*/ 0 w 19"/>
                      <a:gd name="T22" fmla="*/ 0 h 27"/>
                      <a:gd name="T23" fmla="*/ 19 w 19"/>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7">
                        <a:moveTo>
                          <a:pt x="18" y="19"/>
                        </a:moveTo>
                        <a:lnTo>
                          <a:pt x="18" y="13"/>
                        </a:lnTo>
                        <a:lnTo>
                          <a:pt x="9" y="0"/>
                        </a:lnTo>
                        <a:lnTo>
                          <a:pt x="0" y="0"/>
                        </a:lnTo>
                        <a:lnTo>
                          <a:pt x="0" y="6"/>
                        </a:lnTo>
                        <a:lnTo>
                          <a:pt x="9" y="19"/>
                        </a:lnTo>
                        <a:lnTo>
                          <a:pt x="9" y="26"/>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629" name="Line 602"/>
                  <p:cNvSpPr>
                    <a:spLocks noChangeShapeType="1"/>
                  </p:cNvSpPr>
                  <p:nvPr/>
                </p:nvSpPr>
                <p:spPr bwMode="auto">
                  <a:xfrm flipH="1" flipV="1">
                    <a:off x="4345" y="435"/>
                    <a:ext cx="8" cy="88"/>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98" name="Group 603"/>
                <p:cNvGrpSpPr>
                  <a:grpSpLocks/>
                </p:cNvGrpSpPr>
                <p:nvPr/>
              </p:nvGrpSpPr>
              <p:grpSpPr bwMode="auto">
                <a:xfrm>
                  <a:off x="4353" y="408"/>
                  <a:ext cx="19" cy="110"/>
                  <a:chOff x="4353" y="408"/>
                  <a:chExt cx="19" cy="110"/>
                </a:xfrm>
              </p:grpSpPr>
              <p:sp>
                <p:nvSpPr>
                  <p:cNvPr id="626" name="Freeform 604"/>
                  <p:cNvSpPr>
                    <a:spLocks/>
                  </p:cNvSpPr>
                  <p:nvPr/>
                </p:nvSpPr>
                <p:spPr bwMode="auto">
                  <a:xfrm>
                    <a:off x="4353" y="489"/>
                    <a:ext cx="19" cy="29"/>
                  </a:xfrm>
                  <a:custGeom>
                    <a:avLst/>
                    <a:gdLst>
                      <a:gd name="T0" fmla="*/ 18 w 19"/>
                      <a:gd name="T1" fmla="*/ 14 h 29"/>
                      <a:gd name="T2" fmla="*/ 18 w 19"/>
                      <a:gd name="T3" fmla="*/ 6 h 29"/>
                      <a:gd name="T4" fmla="*/ 18 w 19"/>
                      <a:gd name="T5" fmla="*/ 0 h 29"/>
                      <a:gd name="T6" fmla="*/ 0 w 19"/>
                      <a:gd name="T7" fmla="*/ 0 h 29"/>
                      <a:gd name="T8" fmla="*/ 0 w 19"/>
                      <a:gd name="T9" fmla="*/ 6 h 29"/>
                      <a:gd name="T10" fmla="*/ 18 w 19"/>
                      <a:gd name="T11" fmla="*/ 20 h 29"/>
                      <a:gd name="T12" fmla="*/ 18 w 19"/>
                      <a:gd name="T13" fmla="*/ 28 h 29"/>
                      <a:gd name="T14" fmla="*/ 0 60000 65536"/>
                      <a:gd name="T15" fmla="*/ 0 60000 65536"/>
                      <a:gd name="T16" fmla="*/ 0 60000 65536"/>
                      <a:gd name="T17" fmla="*/ 0 60000 65536"/>
                      <a:gd name="T18" fmla="*/ 0 60000 65536"/>
                      <a:gd name="T19" fmla="*/ 0 60000 65536"/>
                      <a:gd name="T20" fmla="*/ 0 60000 65536"/>
                      <a:gd name="T21" fmla="*/ 0 w 19"/>
                      <a:gd name="T22" fmla="*/ 0 h 29"/>
                      <a:gd name="T23" fmla="*/ 19 w 1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9">
                        <a:moveTo>
                          <a:pt x="18" y="14"/>
                        </a:moveTo>
                        <a:lnTo>
                          <a:pt x="18" y="6"/>
                        </a:lnTo>
                        <a:lnTo>
                          <a:pt x="18" y="0"/>
                        </a:lnTo>
                        <a:lnTo>
                          <a:pt x="0" y="0"/>
                        </a:lnTo>
                        <a:lnTo>
                          <a:pt x="0" y="6"/>
                        </a:lnTo>
                        <a:lnTo>
                          <a:pt x="18" y="20"/>
                        </a:lnTo>
                        <a:lnTo>
                          <a:pt x="18" y="28"/>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627" name="Line 605"/>
                  <p:cNvSpPr>
                    <a:spLocks noChangeShapeType="1"/>
                  </p:cNvSpPr>
                  <p:nvPr/>
                </p:nvSpPr>
                <p:spPr bwMode="auto">
                  <a:xfrm flipV="1">
                    <a:off x="4353" y="408"/>
                    <a:ext cx="0" cy="83"/>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99" name="Group 606"/>
                <p:cNvGrpSpPr>
                  <a:grpSpLocks/>
                </p:cNvGrpSpPr>
                <p:nvPr/>
              </p:nvGrpSpPr>
              <p:grpSpPr bwMode="auto">
                <a:xfrm>
                  <a:off x="4353" y="448"/>
                  <a:ext cx="19" cy="110"/>
                  <a:chOff x="4353" y="448"/>
                  <a:chExt cx="19" cy="110"/>
                </a:xfrm>
              </p:grpSpPr>
              <p:sp>
                <p:nvSpPr>
                  <p:cNvPr id="624" name="Freeform 607"/>
                  <p:cNvSpPr>
                    <a:spLocks/>
                  </p:cNvSpPr>
                  <p:nvPr/>
                </p:nvSpPr>
                <p:spPr bwMode="auto">
                  <a:xfrm>
                    <a:off x="4353" y="523"/>
                    <a:ext cx="19" cy="35"/>
                  </a:xfrm>
                  <a:custGeom>
                    <a:avLst/>
                    <a:gdLst>
                      <a:gd name="T0" fmla="*/ 18 w 19"/>
                      <a:gd name="T1" fmla="*/ 20 h 35"/>
                      <a:gd name="T2" fmla="*/ 18 w 19"/>
                      <a:gd name="T3" fmla="*/ 13 h 35"/>
                      <a:gd name="T4" fmla="*/ 0 w 19"/>
                      <a:gd name="T5" fmla="*/ 0 h 35"/>
                      <a:gd name="T6" fmla="*/ 0 w 19"/>
                      <a:gd name="T7" fmla="*/ 6 h 35"/>
                      <a:gd name="T8" fmla="*/ 0 w 19"/>
                      <a:gd name="T9" fmla="*/ 13 h 35"/>
                      <a:gd name="T10" fmla="*/ 18 w 19"/>
                      <a:gd name="T11" fmla="*/ 27 h 35"/>
                      <a:gd name="T12" fmla="*/ 18 w 19"/>
                      <a:gd name="T13" fmla="*/ 34 h 35"/>
                      <a:gd name="T14" fmla="*/ 0 60000 65536"/>
                      <a:gd name="T15" fmla="*/ 0 60000 65536"/>
                      <a:gd name="T16" fmla="*/ 0 60000 65536"/>
                      <a:gd name="T17" fmla="*/ 0 60000 65536"/>
                      <a:gd name="T18" fmla="*/ 0 60000 65536"/>
                      <a:gd name="T19" fmla="*/ 0 60000 65536"/>
                      <a:gd name="T20" fmla="*/ 0 60000 65536"/>
                      <a:gd name="T21" fmla="*/ 0 w 19"/>
                      <a:gd name="T22" fmla="*/ 0 h 35"/>
                      <a:gd name="T23" fmla="*/ 19 w 19"/>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5">
                        <a:moveTo>
                          <a:pt x="18" y="20"/>
                        </a:moveTo>
                        <a:lnTo>
                          <a:pt x="18" y="13"/>
                        </a:lnTo>
                        <a:lnTo>
                          <a:pt x="0" y="0"/>
                        </a:lnTo>
                        <a:lnTo>
                          <a:pt x="0" y="6"/>
                        </a:lnTo>
                        <a:lnTo>
                          <a:pt x="0" y="13"/>
                        </a:lnTo>
                        <a:lnTo>
                          <a:pt x="18" y="27"/>
                        </a:lnTo>
                        <a:lnTo>
                          <a:pt x="18" y="34"/>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625" name="Line 608"/>
                  <p:cNvSpPr>
                    <a:spLocks noChangeShapeType="1"/>
                  </p:cNvSpPr>
                  <p:nvPr/>
                </p:nvSpPr>
                <p:spPr bwMode="auto">
                  <a:xfrm flipV="1">
                    <a:off x="4353" y="448"/>
                    <a:ext cx="0" cy="83"/>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600" name="Group 609"/>
                <p:cNvGrpSpPr>
                  <a:grpSpLocks/>
                </p:cNvGrpSpPr>
                <p:nvPr/>
              </p:nvGrpSpPr>
              <p:grpSpPr bwMode="auto">
                <a:xfrm>
                  <a:off x="4338" y="606"/>
                  <a:ext cx="40" cy="120"/>
                  <a:chOff x="4338" y="606"/>
                  <a:chExt cx="40" cy="120"/>
                </a:xfrm>
              </p:grpSpPr>
              <p:sp>
                <p:nvSpPr>
                  <p:cNvPr id="622" name="Freeform 610"/>
                  <p:cNvSpPr>
                    <a:spLocks/>
                  </p:cNvSpPr>
                  <p:nvPr/>
                </p:nvSpPr>
                <p:spPr bwMode="auto">
                  <a:xfrm>
                    <a:off x="4338" y="685"/>
                    <a:ext cx="18" cy="41"/>
                  </a:xfrm>
                  <a:custGeom>
                    <a:avLst/>
                    <a:gdLst>
                      <a:gd name="T0" fmla="*/ 0 w 18"/>
                      <a:gd name="T1" fmla="*/ 26 h 41"/>
                      <a:gd name="T2" fmla="*/ 8 w 18"/>
                      <a:gd name="T3" fmla="*/ 20 h 41"/>
                      <a:gd name="T4" fmla="*/ 8 w 18"/>
                      <a:gd name="T5" fmla="*/ 13 h 41"/>
                      <a:gd name="T6" fmla="*/ 17 w 18"/>
                      <a:gd name="T7" fmla="*/ 0 h 41"/>
                      <a:gd name="T8" fmla="*/ 17 w 18"/>
                      <a:gd name="T9" fmla="*/ 7 h 41"/>
                      <a:gd name="T10" fmla="*/ 17 w 18"/>
                      <a:gd name="T11" fmla="*/ 13 h 41"/>
                      <a:gd name="T12" fmla="*/ 8 w 18"/>
                      <a:gd name="T13" fmla="*/ 33 h 41"/>
                      <a:gd name="T14" fmla="*/ 0 w 18"/>
                      <a:gd name="T15" fmla="*/ 40 h 41"/>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41"/>
                      <a:gd name="T26" fmla="*/ 18 w 18"/>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41">
                        <a:moveTo>
                          <a:pt x="0" y="26"/>
                        </a:moveTo>
                        <a:lnTo>
                          <a:pt x="8" y="20"/>
                        </a:lnTo>
                        <a:lnTo>
                          <a:pt x="8" y="13"/>
                        </a:lnTo>
                        <a:lnTo>
                          <a:pt x="17" y="0"/>
                        </a:lnTo>
                        <a:lnTo>
                          <a:pt x="17" y="7"/>
                        </a:lnTo>
                        <a:lnTo>
                          <a:pt x="17" y="13"/>
                        </a:lnTo>
                        <a:lnTo>
                          <a:pt x="8" y="33"/>
                        </a:lnTo>
                        <a:lnTo>
                          <a:pt x="0" y="4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623" name="Line 611"/>
                  <p:cNvSpPr>
                    <a:spLocks noChangeShapeType="1"/>
                  </p:cNvSpPr>
                  <p:nvPr/>
                </p:nvSpPr>
                <p:spPr bwMode="auto">
                  <a:xfrm flipV="1">
                    <a:off x="4353" y="606"/>
                    <a:ext cx="25" cy="92"/>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601" name="Group 612"/>
                <p:cNvGrpSpPr>
                  <a:grpSpLocks/>
                </p:cNvGrpSpPr>
                <p:nvPr/>
              </p:nvGrpSpPr>
              <p:grpSpPr bwMode="auto">
                <a:xfrm>
                  <a:off x="4345" y="564"/>
                  <a:ext cx="33" cy="115"/>
                  <a:chOff x="4345" y="564"/>
                  <a:chExt cx="33" cy="115"/>
                </a:xfrm>
              </p:grpSpPr>
              <p:sp>
                <p:nvSpPr>
                  <p:cNvPr id="620" name="Freeform 613"/>
                  <p:cNvSpPr>
                    <a:spLocks/>
                  </p:cNvSpPr>
                  <p:nvPr/>
                </p:nvSpPr>
                <p:spPr bwMode="auto">
                  <a:xfrm>
                    <a:off x="4345" y="651"/>
                    <a:ext cx="19" cy="28"/>
                  </a:xfrm>
                  <a:custGeom>
                    <a:avLst/>
                    <a:gdLst>
                      <a:gd name="T0" fmla="*/ 0 w 19"/>
                      <a:gd name="T1" fmla="*/ 20 h 28"/>
                      <a:gd name="T2" fmla="*/ 0 w 19"/>
                      <a:gd name="T3" fmla="*/ 13 h 28"/>
                      <a:gd name="T4" fmla="*/ 9 w 19"/>
                      <a:gd name="T5" fmla="*/ 0 h 28"/>
                      <a:gd name="T6" fmla="*/ 18 w 19"/>
                      <a:gd name="T7" fmla="*/ 0 h 28"/>
                      <a:gd name="T8" fmla="*/ 18 w 19"/>
                      <a:gd name="T9" fmla="*/ 7 h 28"/>
                      <a:gd name="T10" fmla="*/ 9 w 19"/>
                      <a:gd name="T11" fmla="*/ 20 h 28"/>
                      <a:gd name="T12" fmla="*/ 0 w 19"/>
                      <a:gd name="T13" fmla="*/ 27 h 28"/>
                      <a:gd name="T14" fmla="*/ 0 60000 65536"/>
                      <a:gd name="T15" fmla="*/ 0 60000 65536"/>
                      <a:gd name="T16" fmla="*/ 0 60000 65536"/>
                      <a:gd name="T17" fmla="*/ 0 60000 65536"/>
                      <a:gd name="T18" fmla="*/ 0 60000 65536"/>
                      <a:gd name="T19" fmla="*/ 0 60000 65536"/>
                      <a:gd name="T20" fmla="*/ 0 60000 65536"/>
                      <a:gd name="T21" fmla="*/ 0 w 19"/>
                      <a:gd name="T22" fmla="*/ 0 h 28"/>
                      <a:gd name="T23" fmla="*/ 19 w 1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8">
                        <a:moveTo>
                          <a:pt x="0" y="20"/>
                        </a:moveTo>
                        <a:lnTo>
                          <a:pt x="0" y="13"/>
                        </a:lnTo>
                        <a:lnTo>
                          <a:pt x="9" y="0"/>
                        </a:lnTo>
                        <a:lnTo>
                          <a:pt x="18" y="0"/>
                        </a:lnTo>
                        <a:lnTo>
                          <a:pt x="18" y="7"/>
                        </a:lnTo>
                        <a:lnTo>
                          <a:pt x="9" y="20"/>
                        </a:lnTo>
                        <a:lnTo>
                          <a:pt x="0" y="27"/>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621" name="Line 614"/>
                  <p:cNvSpPr>
                    <a:spLocks noChangeShapeType="1"/>
                  </p:cNvSpPr>
                  <p:nvPr/>
                </p:nvSpPr>
                <p:spPr bwMode="auto">
                  <a:xfrm flipV="1">
                    <a:off x="4353" y="564"/>
                    <a:ext cx="25" cy="95"/>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602" name="Group 615"/>
                <p:cNvGrpSpPr>
                  <a:grpSpLocks/>
                </p:cNvGrpSpPr>
                <p:nvPr/>
              </p:nvGrpSpPr>
              <p:grpSpPr bwMode="auto">
                <a:xfrm>
                  <a:off x="4345" y="523"/>
                  <a:ext cx="41" cy="122"/>
                  <a:chOff x="4345" y="523"/>
                  <a:chExt cx="41" cy="122"/>
                </a:xfrm>
              </p:grpSpPr>
              <p:sp>
                <p:nvSpPr>
                  <p:cNvPr id="618" name="Freeform 616"/>
                  <p:cNvSpPr>
                    <a:spLocks/>
                  </p:cNvSpPr>
                  <p:nvPr/>
                </p:nvSpPr>
                <p:spPr bwMode="auto">
                  <a:xfrm>
                    <a:off x="4345" y="609"/>
                    <a:ext cx="19" cy="36"/>
                  </a:xfrm>
                  <a:custGeom>
                    <a:avLst/>
                    <a:gdLst>
                      <a:gd name="T0" fmla="*/ 0 w 19"/>
                      <a:gd name="T1" fmla="*/ 21 h 36"/>
                      <a:gd name="T2" fmla="*/ 9 w 19"/>
                      <a:gd name="T3" fmla="*/ 14 h 36"/>
                      <a:gd name="T4" fmla="*/ 9 w 19"/>
                      <a:gd name="T5" fmla="*/ 7 h 36"/>
                      <a:gd name="T6" fmla="*/ 18 w 19"/>
                      <a:gd name="T7" fmla="*/ 0 h 36"/>
                      <a:gd name="T8" fmla="*/ 18 w 19"/>
                      <a:gd name="T9" fmla="*/ 7 h 36"/>
                      <a:gd name="T10" fmla="*/ 18 w 19"/>
                      <a:gd name="T11" fmla="*/ 14 h 36"/>
                      <a:gd name="T12" fmla="*/ 9 w 19"/>
                      <a:gd name="T13" fmla="*/ 28 h 36"/>
                      <a:gd name="T14" fmla="*/ 0 w 19"/>
                      <a:gd name="T15" fmla="*/ 35 h 36"/>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6"/>
                      <a:gd name="T26" fmla="*/ 19 w 1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6">
                        <a:moveTo>
                          <a:pt x="0" y="21"/>
                        </a:moveTo>
                        <a:lnTo>
                          <a:pt x="9" y="14"/>
                        </a:lnTo>
                        <a:lnTo>
                          <a:pt x="9" y="7"/>
                        </a:lnTo>
                        <a:lnTo>
                          <a:pt x="18" y="0"/>
                        </a:lnTo>
                        <a:lnTo>
                          <a:pt x="18" y="7"/>
                        </a:lnTo>
                        <a:lnTo>
                          <a:pt x="18" y="14"/>
                        </a:lnTo>
                        <a:lnTo>
                          <a:pt x="9" y="28"/>
                        </a:lnTo>
                        <a:lnTo>
                          <a:pt x="0" y="35"/>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619" name="Line 617"/>
                  <p:cNvSpPr>
                    <a:spLocks noChangeShapeType="1"/>
                  </p:cNvSpPr>
                  <p:nvPr/>
                </p:nvSpPr>
                <p:spPr bwMode="auto">
                  <a:xfrm flipV="1">
                    <a:off x="4362" y="523"/>
                    <a:ext cx="24" cy="100"/>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603" name="Group 618"/>
                <p:cNvGrpSpPr>
                  <a:grpSpLocks/>
                </p:cNvGrpSpPr>
                <p:nvPr/>
              </p:nvGrpSpPr>
              <p:grpSpPr bwMode="auto">
                <a:xfrm>
                  <a:off x="4353" y="489"/>
                  <a:ext cx="40" cy="121"/>
                  <a:chOff x="4353" y="489"/>
                  <a:chExt cx="40" cy="121"/>
                </a:xfrm>
              </p:grpSpPr>
              <p:sp>
                <p:nvSpPr>
                  <p:cNvPr id="616" name="Freeform 619"/>
                  <p:cNvSpPr>
                    <a:spLocks/>
                  </p:cNvSpPr>
                  <p:nvPr/>
                </p:nvSpPr>
                <p:spPr bwMode="auto">
                  <a:xfrm>
                    <a:off x="4353" y="577"/>
                    <a:ext cx="19" cy="33"/>
                  </a:xfrm>
                  <a:custGeom>
                    <a:avLst/>
                    <a:gdLst>
                      <a:gd name="T0" fmla="*/ 0 w 19"/>
                      <a:gd name="T1" fmla="*/ 19 h 33"/>
                      <a:gd name="T2" fmla="*/ 8 w 19"/>
                      <a:gd name="T3" fmla="*/ 12 h 33"/>
                      <a:gd name="T4" fmla="*/ 8 w 19"/>
                      <a:gd name="T5" fmla="*/ 6 h 33"/>
                      <a:gd name="T6" fmla="*/ 18 w 19"/>
                      <a:gd name="T7" fmla="*/ 0 h 33"/>
                      <a:gd name="T8" fmla="*/ 18 w 19"/>
                      <a:gd name="T9" fmla="*/ 6 h 33"/>
                      <a:gd name="T10" fmla="*/ 18 w 19"/>
                      <a:gd name="T11" fmla="*/ 12 h 33"/>
                      <a:gd name="T12" fmla="*/ 8 w 19"/>
                      <a:gd name="T13" fmla="*/ 25 h 33"/>
                      <a:gd name="T14" fmla="*/ 0 w 19"/>
                      <a:gd name="T15" fmla="*/ 32 h 33"/>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3"/>
                      <a:gd name="T26" fmla="*/ 19 w 19"/>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3">
                        <a:moveTo>
                          <a:pt x="0" y="19"/>
                        </a:moveTo>
                        <a:lnTo>
                          <a:pt x="8" y="12"/>
                        </a:lnTo>
                        <a:lnTo>
                          <a:pt x="8" y="6"/>
                        </a:lnTo>
                        <a:lnTo>
                          <a:pt x="18" y="0"/>
                        </a:lnTo>
                        <a:lnTo>
                          <a:pt x="18" y="6"/>
                        </a:lnTo>
                        <a:lnTo>
                          <a:pt x="18" y="12"/>
                        </a:lnTo>
                        <a:lnTo>
                          <a:pt x="8" y="25"/>
                        </a:lnTo>
                        <a:lnTo>
                          <a:pt x="0" y="32"/>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617" name="Line 620"/>
                  <p:cNvSpPr>
                    <a:spLocks noChangeShapeType="1"/>
                  </p:cNvSpPr>
                  <p:nvPr/>
                </p:nvSpPr>
                <p:spPr bwMode="auto">
                  <a:xfrm flipV="1">
                    <a:off x="4370" y="489"/>
                    <a:ext cx="23" cy="101"/>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604" name="Group 621"/>
                <p:cNvGrpSpPr>
                  <a:grpSpLocks/>
                </p:cNvGrpSpPr>
                <p:nvPr/>
              </p:nvGrpSpPr>
              <p:grpSpPr bwMode="auto">
                <a:xfrm>
                  <a:off x="4353" y="462"/>
                  <a:ext cx="40" cy="116"/>
                  <a:chOff x="4353" y="462"/>
                  <a:chExt cx="40" cy="116"/>
                </a:xfrm>
              </p:grpSpPr>
              <p:sp>
                <p:nvSpPr>
                  <p:cNvPr id="614" name="Freeform 622"/>
                  <p:cNvSpPr>
                    <a:spLocks/>
                  </p:cNvSpPr>
                  <p:nvPr/>
                </p:nvSpPr>
                <p:spPr bwMode="auto">
                  <a:xfrm>
                    <a:off x="4353" y="542"/>
                    <a:ext cx="19" cy="36"/>
                  </a:xfrm>
                  <a:custGeom>
                    <a:avLst/>
                    <a:gdLst>
                      <a:gd name="T0" fmla="*/ 0 w 19"/>
                      <a:gd name="T1" fmla="*/ 28 h 36"/>
                      <a:gd name="T2" fmla="*/ 8 w 19"/>
                      <a:gd name="T3" fmla="*/ 14 h 36"/>
                      <a:gd name="T4" fmla="*/ 18 w 19"/>
                      <a:gd name="T5" fmla="*/ 0 h 36"/>
                      <a:gd name="T6" fmla="*/ 18 w 19"/>
                      <a:gd name="T7" fmla="*/ 7 h 36"/>
                      <a:gd name="T8" fmla="*/ 18 w 19"/>
                      <a:gd name="T9" fmla="*/ 14 h 36"/>
                      <a:gd name="T10" fmla="*/ 8 w 19"/>
                      <a:gd name="T11" fmla="*/ 28 h 36"/>
                      <a:gd name="T12" fmla="*/ 0 w 19"/>
                      <a:gd name="T13" fmla="*/ 35 h 36"/>
                      <a:gd name="T14" fmla="*/ 0 60000 65536"/>
                      <a:gd name="T15" fmla="*/ 0 60000 65536"/>
                      <a:gd name="T16" fmla="*/ 0 60000 65536"/>
                      <a:gd name="T17" fmla="*/ 0 60000 65536"/>
                      <a:gd name="T18" fmla="*/ 0 60000 65536"/>
                      <a:gd name="T19" fmla="*/ 0 60000 65536"/>
                      <a:gd name="T20" fmla="*/ 0 60000 65536"/>
                      <a:gd name="T21" fmla="*/ 0 w 19"/>
                      <a:gd name="T22" fmla="*/ 0 h 36"/>
                      <a:gd name="T23" fmla="*/ 19 w 19"/>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6">
                        <a:moveTo>
                          <a:pt x="0" y="28"/>
                        </a:moveTo>
                        <a:lnTo>
                          <a:pt x="8" y="14"/>
                        </a:lnTo>
                        <a:lnTo>
                          <a:pt x="18" y="0"/>
                        </a:lnTo>
                        <a:lnTo>
                          <a:pt x="18" y="7"/>
                        </a:lnTo>
                        <a:lnTo>
                          <a:pt x="18" y="14"/>
                        </a:lnTo>
                        <a:lnTo>
                          <a:pt x="8" y="28"/>
                        </a:lnTo>
                        <a:lnTo>
                          <a:pt x="0" y="35"/>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615" name="Line 623"/>
                  <p:cNvSpPr>
                    <a:spLocks noChangeShapeType="1"/>
                  </p:cNvSpPr>
                  <p:nvPr/>
                </p:nvSpPr>
                <p:spPr bwMode="auto">
                  <a:xfrm flipV="1">
                    <a:off x="4370" y="462"/>
                    <a:ext cx="23" cy="94"/>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605" name="Group 624"/>
                <p:cNvGrpSpPr>
                  <a:grpSpLocks/>
                </p:cNvGrpSpPr>
                <p:nvPr/>
              </p:nvGrpSpPr>
              <p:grpSpPr bwMode="auto">
                <a:xfrm>
                  <a:off x="4362" y="421"/>
                  <a:ext cx="39" cy="116"/>
                  <a:chOff x="4362" y="421"/>
                  <a:chExt cx="39" cy="116"/>
                </a:xfrm>
              </p:grpSpPr>
              <p:sp>
                <p:nvSpPr>
                  <p:cNvPr id="612" name="Freeform 625"/>
                  <p:cNvSpPr>
                    <a:spLocks/>
                  </p:cNvSpPr>
                  <p:nvPr/>
                </p:nvSpPr>
                <p:spPr bwMode="auto">
                  <a:xfrm>
                    <a:off x="4362" y="503"/>
                    <a:ext cx="19" cy="34"/>
                  </a:xfrm>
                  <a:custGeom>
                    <a:avLst/>
                    <a:gdLst>
                      <a:gd name="T0" fmla="*/ 0 w 19"/>
                      <a:gd name="T1" fmla="*/ 26 h 34"/>
                      <a:gd name="T2" fmla="*/ 8 w 19"/>
                      <a:gd name="T3" fmla="*/ 20 h 34"/>
                      <a:gd name="T4" fmla="*/ 8 w 19"/>
                      <a:gd name="T5" fmla="*/ 12 h 34"/>
                      <a:gd name="T6" fmla="*/ 18 w 19"/>
                      <a:gd name="T7" fmla="*/ 0 h 34"/>
                      <a:gd name="T8" fmla="*/ 18 w 19"/>
                      <a:gd name="T9" fmla="*/ 6 h 34"/>
                      <a:gd name="T10" fmla="*/ 18 w 19"/>
                      <a:gd name="T11" fmla="*/ 12 h 34"/>
                      <a:gd name="T12" fmla="*/ 8 w 19"/>
                      <a:gd name="T13" fmla="*/ 26 h 34"/>
                      <a:gd name="T14" fmla="*/ 0 w 19"/>
                      <a:gd name="T15" fmla="*/ 33 h 34"/>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4"/>
                      <a:gd name="T26" fmla="*/ 19 w 19"/>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4">
                        <a:moveTo>
                          <a:pt x="0" y="26"/>
                        </a:moveTo>
                        <a:lnTo>
                          <a:pt x="8" y="20"/>
                        </a:lnTo>
                        <a:lnTo>
                          <a:pt x="8" y="12"/>
                        </a:lnTo>
                        <a:lnTo>
                          <a:pt x="18" y="0"/>
                        </a:lnTo>
                        <a:lnTo>
                          <a:pt x="18" y="6"/>
                        </a:lnTo>
                        <a:lnTo>
                          <a:pt x="18" y="12"/>
                        </a:lnTo>
                        <a:lnTo>
                          <a:pt x="8" y="26"/>
                        </a:lnTo>
                        <a:lnTo>
                          <a:pt x="0" y="33"/>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613" name="Line 626"/>
                  <p:cNvSpPr>
                    <a:spLocks noChangeShapeType="1"/>
                  </p:cNvSpPr>
                  <p:nvPr/>
                </p:nvSpPr>
                <p:spPr bwMode="auto">
                  <a:xfrm flipV="1">
                    <a:off x="4378" y="421"/>
                    <a:ext cx="23" cy="95"/>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606" name="Group 627"/>
                <p:cNvGrpSpPr>
                  <a:grpSpLocks/>
                </p:cNvGrpSpPr>
                <p:nvPr/>
              </p:nvGrpSpPr>
              <p:grpSpPr bwMode="auto">
                <a:xfrm>
                  <a:off x="4370" y="401"/>
                  <a:ext cx="31" cy="122"/>
                  <a:chOff x="4370" y="401"/>
                  <a:chExt cx="31" cy="122"/>
                </a:xfrm>
              </p:grpSpPr>
              <p:sp>
                <p:nvSpPr>
                  <p:cNvPr id="610" name="Freeform 628"/>
                  <p:cNvSpPr>
                    <a:spLocks/>
                  </p:cNvSpPr>
                  <p:nvPr/>
                </p:nvSpPr>
                <p:spPr bwMode="auto">
                  <a:xfrm>
                    <a:off x="4370" y="488"/>
                    <a:ext cx="19" cy="35"/>
                  </a:xfrm>
                  <a:custGeom>
                    <a:avLst/>
                    <a:gdLst>
                      <a:gd name="T0" fmla="*/ 0 w 19"/>
                      <a:gd name="T1" fmla="*/ 21 h 35"/>
                      <a:gd name="T2" fmla="*/ 0 w 19"/>
                      <a:gd name="T3" fmla="*/ 13 h 35"/>
                      <a:gd name="T4" fmla="*/ 9 w 19"/>
                      <a:gd name="T5" fmla="*/ 0 h 35"/>
                      <a:gd name="T6" fmla="*/ 18 w 19"/>
                      <a:gd name="T7" fmla="*/ 0 h 35"/>
                      <a:gd name="T8" fmla="*/ 18 w 19"/>
                      <a:gd name="T9" fmla="*/ 7 h 35"/>
                      <a:gd name="T10" fmla="*/ 18 w 19"/>
                      <a:gd name="T11" fmla="*/ 13 h 35"/>
                      <a:gd name="T12" fmla="*/ 9 w 19"/>
                      <a:gd name="T13" fmla="*/ 27 h 35"/>
                      <a:gd name="T14" fmla="*/ 0 w 19"/>
                      <a:gd name="T15" fmla="*/ 34 h 35"/>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5"/>
                      <a:gd name="T26" fmla="*/ 19 w 1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5">
                        <a:moveTo>
                          <a:pt x="0" y="21"/>
                        </a:moveTo>
                        <a:lnTo>
                          <a:pt x="0" y="13"/>
                        </a:lnTo>
                        <a:lnTo>
                          <a:pt x="9" y="0"/>
                        </a:lnTo>
                        <a:lnTo>
                          <a:pt x="18" y="0"/>
                        </a:lnTo>
                        <a:lnTo>
                          <a:pt x="18" y="7"/>
                        </a:lnTo>
                        <a:lnTo>
                          <a:pt x="18" y="13"/>
                        </a:lnTo>
                        <a:lnTo>
                          <a:pt x="9" y="27"/>
                        </a:lnTo>
                        <a:lnTo>
                          <a:pt x="0" y="34"/>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611" name="Line 629"/>
                  <p:cNvSpPr>
                    <a:spLocks noChangeShapeType="1"/>
                  </p:cNvSpPr>
                  <p:nvPr/>
                </p:nvSpPr>
                <p:spPr bwMode="auto">
                  <a:xfrm flipV="1">
                    <a:off x="4378" y="401"/>
                    <a:ext cx="23" cy="101"/>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607" name="Group 630"/>
                <p:cNvGrpSpPr>
                  <a:grpSpLocks/>
                </p:cNvGrpSpPr>
                <p:nvPr/>
              </p:nvGrpSpPr>
              <p:grpSpPr bwMode="auto">
                <a:xfrm>
                  <a:off x="4370" y="375"/>
                  <a:ext cx="19" cy="122"/>
                  <a:chOff x="4370" y="375"/>
                  <a:chExt cx="19" cy="122"/>
                </a:xfrm>
              </p:grpSpPr>
              <p:sp>
                <p:nvSpPr>
                  <p:cNvPr id="608" name="Freeform 631"/>
                  <p:cNvSpPr>
                    <a:spLocks/>
                  </p:cNvSpPr>
                  <p:nvPr/>
                </p:nvSpPr>
                <p:spPr bwMode="auto">
                  <a:xfrm>
                    <a:off x="4370" y="455"/>
                    <a:ext cx="19" cy="42"/>
                  </a:xfrm>
                  <a:custGeom>
                    <a:avLst/>
                    <a:gdLst>
                      <a:gd name="T0" fmla="*/ 0 w 19"/>
                      <a:gd name="T1" fmla="*/ 27 h 42"/>
                      <a:gd name="T2" fmla="*/ 0 w 19"/>
                      <a:gd name="T3" fmla="*/ 20 h 42"/>
                      <a:gd name="T4" fmla="*/ 18 w 19"/>
                      <a:gd name="T5" fmla="*/ 6 h 42"/>
                      <a:gd name="T6" fmla="*/ 18 w 19"/>
                      <a:gd name="T7" fmla="*/ 0 h 42"/>
                      <a:gd name="T8" fmla="*/ 18 w 19"/>
                      <a:gd name="T9" fmla="*/ 6 h 42"/>
                      <a:gd name="T10" fmla="*/ 18 w 19"/>
                      <a:gd name="T11" fmla="*/ 13 h 42"/>
                      <a:gd name="T12" fmla="*/ 18 w 19"/>
                      <a:gd name="T13" fmla="*/ 27 h 42"/>
                      <a:gd name="T14" fmla="*/ 0 w 19"/>
                      <a:gd name="T15" fmla="*/ 41 h 42"/>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42"/>
                      <a:gd name="T26" fmla="*/ 19 w 1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42">
                        <a:moveTo>
                          <a:pt x="0" y="27"/>
                        </a:moveTo>
                        <a:lnTo>
                          <a:pt x="0" y="20"/>
                        </a:lnTo>
                        <a:lnTo>
                          <a:pt x="18" y="6"/>
                        </a:lnTo>
                        <a:lnTo>
                          <a:pt x="18" y="0"/>
                        </a:lnTo>
                        <a:lnTo>
                          <a:pt x="18" y="6"/>
                        </a:lnTo>
                        <a:lnTo>
                          <a:pt x="18" y="13"/>
                        </a:lnTo>
                        <a:lnTo>
                          <a:pt x="18" y="27"/>
                        </a:lnTo>
                        <a:lnTo>
                          <a:pt x="0" y="41"/>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609" name="Line 632"/>
                  <p:cNvSpPr>
                    <a:spLocks noChangeShapeType="1"/>
                  </p:cNvSpPr>
                  <p:nvPr/>
                </p:nvSpPr>
                <p:spPr bwMode="auto">
                  <a:xfrm flipV="1">
                    <a:off x="4378" y="375"/>
                    <a:ext cx="8" cy="94"/>
                  </a:xfrm>
                  <a:prstGeom prst="line">
                    <a:avLst/>
                  </a:prstGeom>
                  <a:noFill/>
                  <a:ln w="12700">
                    <a:solidFill>
                      <a:srgbClr val="669900"/>
                    </a:solidFill>
                    <a:round/>
                    <a:headEnd type="none" w="sm" len="sm"/>
                    <a:tailEnd type="none" w="sm" len="sm"/>
                  </a:ln>
                </p:spPr>
                <p:txBody>
                  <a:bodyPr wrap="none" anchor="ctr"/>
                  <a:lstStyle/>
                  <a:p>
                    <a:endParaRPr lang="es-AR"/>
                  </a:p>
                </p:txBody>
              </p:sp>
            </p:grpSp>
          </p:grpSp>
          <p:sp>
            <p:nvSpPr>
              <p:cNvPr id="160" name="Line 633"/>
              <p:cNvSpPr>
                <a:spLocks noChangeShapeType="1"/>
              </p:cNvSpPr>
              <p:nvPr/>
            </p:nvSpPr>
            <p:spPr bwMode="auto">
              <a:xfrm flipV="1">
                <a:off x="3992" y="838"/>
                <a:ext cx="9" cy="117"/>
              </a:xfrm>
              <a:prstGeom prst="line">
                <a:avLst/>
              </a:prstGeom>
              <a:noFill/>
              <a:ln w="25400">
                <a:solidFill>
                  <a:srgbClr val="669900"/>
                </a:solidFill>
                <a:round/>
                <a:headEnd type="none" w="sm" len="sm"/>
                <a:tailEnd type="none" w="sm" len="sm"/>
              </a:ln>
            </p:spPr>
            <p:txBody>
              <a:bodyPr wrap="none" anchor="ctr"/>
              <a:lstStyle/>
              <a:p>
                <a:endParaRPr lang="es-AR"/>
              </a:p>
            </p:txBody>
          </p:sp>
          <p:sp>
            <p:nvSpPr>
              <p:cNvPr id="161" name="Freeform 634"/>
              <p:cNvSpPr>
                <a:spLocks/>
              </p:cNvSpPr>
              <p:nvPr/>
            </p:nvSpPr>
            <p:spPr bwMode="auto">
              <a:xfrm>
                <a:off x="4062" y="1515"/>
                <a:ext cx="61" cy="57"/>
              </a:xfrm>
              <a:custGeom>
                <a:avLst/>
                <a:gdLst>
                  <a:gd name="T0" fmla="*/ 60 w 65"/>
                  <a:gd name="T1" fmla="*/ 56 h 63"/>
                  <a:gd name="T2" fmla="*/ 52 w 65"/>
                  <a:gd name="T3" fmla="*/ 50 h 63"/>
                  <a:gd name="T4" fmla="*/ 29 w 65"/>
                  <a:gd name="T5" fmla="*/ 31 h 63"/>
                  <a:gd name="T6" fmla="*/ 14 w 65"/>
                  <a:gd name="T7" fmla="*/ 18 h 63"/>
                  <a:gd name="T8" fmla="*/ 0 w 65"/>
                  <a:gd name="T9" fmla="*/ 0 h 63"/>
                  <a:gd name="T10" fmla="*/ 0 60000 65536"/>
                  <a:gd name="T11" fmla="*/ 0 60000 65536"/>
                  <a:gd name="T12" fmla="*/ 0 60000 65536"/>
                  <a:gd name="T13" fmla="*/ 0 60000 65536"/>
                  <a:gd name="T14" fmla="*/ 0 60000 65536"/>
                  <a:gd name="T15" fmla="*/ 0 w 65"/>
                  <a:gd name="T16" fmla="*/ 0 h 63"/>
                  <a:gd name="T17" fmla="*/ 65 w 65"/>
                  <a:gd name="T18" fmla="*/ 63 h 63"/>
                </a:gdLst>
                <a:ahLst/>
                <a:cxnLst>
                  <a:cxn ang="T10">
                    <a:pos x="T0" y="T1"/>
                  </a:cxn>
                  <a:cxn ang="T11">
                    <a:pos x="T2" y="T3"/>
                  </a:cxn>
                  <a:cxn ang="T12">
                    <a:pos x="T4" y="T5"/>
                  </a:cxn>
                  <a:cxn ang="T13">
                    <a:pos x="T6" y="T7"/>
                  </a:cxn>
                  <a:cxn ang="T14">
                    <a:pos x="T8" y="T9"/>
                  </a:cxn>
                </a:cxnLst>
                <a:rect l="T15" t="T16" r="T17" b="T18"/>
                <a:pathLst>
                  <a:path w="65" h="63">
                    <a:moveTo>
                      <a:pt x="64" y="62"/>
                    </a:moveTo>
                    <a:lnTo>
                      <a:pt x="55" y="55"/>
                    </a:lnTo>
                    <a:lnTo>
                      <a:pt x="31" y="34"/>
                    </a:lnTo>
                    <a:lnTo>
                      <a:pt x="15" y="20"/>
                    </a:lnTo>
                    <a:lnTo>
                      <a:pt x="0" y="0"/>
                    </a:lnTo>
                  </a:path>
                </a:pathLst>
              </a:custGeom>
              <a:solidFill>
                <a:srgbClr val="669900"/>
              </a:solidFill>
              <a:ln w="25400" cap="rnd">
                <a:solidFill>
                  <a:srgbClr val="669900"/>
                </a:solidFill>
                <a:round/>
                <a:headEnd type="none" w="sm" len="sm"/>
                <a:tailEnd type="none" w="sm" len="sm"/>
              </a:ln>
            </p:spPr>
            <p:txBody>
              <a:bodyPr/>
              <a:lstStyle/>
              <a:p>
                <a:endParaRPr lang="es-AR"/>
              </a:p>
            </p:txBody>
          </p:sp>
          <p:sp>
            <p:nvSpPr>
              <p:cNvPr id="162" name="Arc 635"/>
              <p:cNvSpPr>
                <a:spLocks/>
              </p:cNvSpPr>
              <p:nvPr/>
            </p:nvSpPr>
            <p:spPr bwMode="auto">
              <a:xfrm>
                <a:off x="4118" y="558"/>
                <a:ext cx="33" cy="108"/>
              </a:xfrm>
              <a:custGeom>
                <a:avLst/>
                <a:gdLst>
                  <a:gd name="T0" fmla="*/ 0 w 21599"/>
                  <a:gd name="T1" fmla="*/ 1 h 21568"/>
                  <a:gd name="T2" fmla="*/ 0 w 21599"/>
                  <a:gd name="T3" fmla="*/ 0 h 21568"/>
                  <a:gd name="T4" fmla="*/ 0 w 21599"/>
                  <a:gd name="T5" fmla="*/ 1 h 21568"/>
                  <a:gd name="T6" fmla="*/ 0 60000 65536"/>
                  <a:gd name="T7" fmla="*/ 0 60000 65536"/>
                  <a:gd name="T8" fmla="*/ 0 60000 65536"/>
                  <a:gd name="T9" fmla="*/ 0 w 21599"/>
                  <a:gd name="T10" fmla="*/ 0 h 21568"/>
                  <a:gd name="T11" fmla="*/ 21599 w 21599"/>
                  <a:gd name="T12" fmla="*/ 21568 h 21568"/>
                </a:gdLst>
                <a:ahLst/>
                <a:cxnLst>
                  <a:cxn ang="T6">
                    <a:pos x="T0" y="T1"/>
                  </a:cxn>
                  <a:cxn ang="T7">
                    <a:pos x="T2" y="T3"/>
                  </a:cxn>
                  <a:cxn ang="T8">
                    <a:pos x="T4" y="T5"/>
                  </a:cxn>
                </a:cxnLst>
                <a:rect l="T9" t="T10" r="T11" b="T12"/>
                <a:pathLst>
                  <a:path w="21599" h="21568" fill="none" extrusionOk="0">
                    <a:moveTo>
                      <a:pt x="-1" y="21388"/>
                    </a:moveTo>
                    <a:cubicBezTo>
                      <a:pt x="94" y="9988"/>
                      <a:pt x="9033" y="624"/>
                      <a:pt x="20417" y="0"/>
                    </a:cubicBezTo>
                  </a:path>
                  <a:path w="21599" h="21568" stroke="0" extrusionOk="0">
                    <a:moveTo>
                      <a:pt x="-1" y="21388"/>
                    </a:moveTo>
                    <a:cubicBezTo>
                      <a:pt x="94" y="9988"/>
                      <a:pt x="9033" y="624"/>
                      <a:pt x="20417" y="0"/>
                    </a:cubicBezTo>
                    <a:lnTo>
                      <a:pt x="21599" y="21568"/>
                    </a:lnTo>
                    <a:close/>
                  </a:path>
                </a:pathLst>
              </a:custGeom>
              <a:solidFill>
                <a:schemeClr val="accent1"/>
              </a:solidFill>
              <a:ln w="25400" cap="rnd">
                <a:solidFill>
                  <a:schemeClr val="accent1"/>
                </a:solidFill>
                <a:round/>
                <a:headEnd/>
                <a:tailEnd/>
              </a:ln>
            </p:spPr>
            <p:txBody>
              <a:bodyPr wrap="none" anchor="ctr"/>
              <a:lstStyle/>
              <a:p>
                <a:endParaRPr lang="es-AR"/>
              </a:p>
            </p:txBody>
          </p:sp>
          <p:sp>
            <p:nvSpPr>
              <p:cNvPr id="163" name="Arc 636"/>
              <p:cNvSpPr>
                <a:spLocks/>
              </p:cNvSpPr>
              <p:nvPr/>
            </p:nvSpPr>
            <p:spPr bwMode="auto">
              <a:xfrm>
                <a:off x="4229" y="738"/>
                <a:ext cx="16" cy="5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solidFill>
                <a:schemeClr val="accent1"/>
              </a:solidFill>
              <a:ln w="25400" cap="rnd">
                <a:solidFill>
                  <a:schemeClr val="accent1"/>
                </a:solidFill>
                <a:round/>
                <a:headEnd/>
                <a:tailEnd/>
              </a:ln>
            </p:spPr>
            <p:txBody>
              <a:bodyPr wrap="none" anchor="ctr"/>
              <a:lstStyle/>
              <a:p>
                <a:endParaRPr lang="es-AR"/>
              </a:p>
            </p:txBody>
          </p:sp>
          <p:sp>
            <p:nvSpPr>
              <p:cNvPr id="164" name="Arc 637"/>
              <p:cNvSpPr>
                <a:spLocks/>
              </p:cNvSpPr>
              <p:nvPr/>
            </p:nvSpPr>
            <p:spPr bwMode="auto">
              <a:xfrm>
                <a:off x="3994" y="780"/>
                <a:ext cx="24" cy="66"/>
              </a:xfrm>
              <a:custGeom>
                <a:avLst/>
                <a:gdLst>
                  <a:gd name="T0" fmla="*/ 0 w 21598"/>
                  <a:gd name="T1" fmla="*/ 0 h 21584"/>
                  <a:gd name="T2" fmla="*/ 0 w 21598"/>
                  <a:gd name="T3" fmla="*/ 0 h 21584"/>
                  <a:gd name="T4" fmla="*/ 0 w 21598"/>
                  <a:gd name="T5" fmla="*/ 0 h 21584"/>
                  <a:gd name="T6" fmla="*/ 0 60000 65536"/>
                  <a:gd name="T7" fmla="*/ 0 60000 65536"/>
                  <a:gd name="T8" fmla="*/ 0 60000 65536"/>
                  <a:gd name="T9" fmla="*/ 0 w 21598"/>
                  <a:gd name="T10" fmla="*/ 0 h 21584"/>
                  <a:gd name="T11" fmla="*/ 21598 w 21598"/>
                  <a:gd name="T12" fmla="*/ 21584 h 21584"/>
                </a:gdLst>
                <a:ahLst/>
                <a:cxnLst>
                  <a:cxn ang="T6">
                    <a:pos x="T0" y="T1"/>
                  </a:cxn>
                  <a:cxn ang="T7">
                    <a:pos x="T2" y="T3"/>
                  </a:cxn>
                  <a:cxn ang="T8">
                    <a:pos x="T4" y="T5"/>
                  </a:cxn>
                </a:cxnLst>
                <a:rect l="T9" t="T10" r="T11" b="T12"/>
                <a:pathLst>
                  <a:path w="21598" h="21584" fill="none" extrusionOk="0">
                    <a:moveTo>
                      <a:pt x="-1" y="21299"/>
                    </a:moveTo>
                    <a:cubicBezTo>
                      <a:pt x="150" y="9808"/>
                      <a:pt x="9273" y="447"/>
                      <a:pt x="20757" y="0"/>
                    </a:cubicBezTo>
                  </a:path>
                  <a:path w="21598" h="21584" stroke="0" extrusionOk="0">
                    <a:moveTo>
                      <a:pt x="-1" y="21299"/>
                    </a:moveTo>
                    <a:cubicBezTo>
                      <a:pt x="150" y="9808"/>
                      <a:pt x="9273" y="447"/>
                      <a:pt x="20757" y="0"/>
                    </a:cubicBezTo>
                    <a:lnTo>
                      <a:pt x="21598" y="21584"/>
                    </a:lnTo>
                    <a:close/>
                  </a:path>
                </a:pathLst>
              </a:custGeom>
              <a:solidFill>
                <a:schemeClr val="accent1"/>
              </a:solidFill>
              <a:ln w="25400" cap="rnd">
                <a:solidFill>
                  <a:schemeClr val="accent1"/>
                </a:solidFill>
                <a:round/>
                <a:headEnd/>
                <a:tailEnd/>
              </a:ln>
            </p:spPr>
            <p:txBody>
              <a:bodyPr wrap="none" anchor="ctr"/>
              <a:lstStyle/>
              <a:p>
                <a:endParaRPr lang="es-AR"/>
              </a:p>
            </p:txBody>
          </p:sp>
          <p:sp>
            <p:nvSpPr>
              <p:cNvPr id="165" name="Freeform 638"/>
              <p:cNvSpPr>
                <a:spLocks/>
              </p:cNvSpPr>
              <p:nvPr/>
            </p:nvSpPr>
            <p:spPr bwMode="auto">
              <a:xfrm>
                <a:off x="4130" y="1181"/>
                <a:ext cx="519" cy="134"/>
              </a:xfrm>
              <a:custGeom>
                <a:avLst/>
                <a:gdLst>
                  <a:gd name="T0" fmla="*/ 0 w 550"/>
                  <a:gd name="T1" fmla="*/ 114 h 149"/>
                  <a:gd name="T2" fmla="*/ 22 w 550"/>
                  <a:gd name="T3" fmla="*/ 109 h 149"/>
                  <a:gd name="T4" fmla="*/ 83 w 550"/>
                  <a:gd name="T5" fmla="*/ 90 h 149"/>
                  <a:gd name="T6" fmla="*/ 128 w 550"/>
                  <a:gd name="T7" fmla="*/ 78 h 149"/>
                  <a:gd name="T8" fmla="*/ 166 w 550"/>
                  <a:gd name="T9" fmla="*/ 72 h 149"/>
                  <a:gd name="T10" fmla="*/ 189 w 550"/>
                  <a:gd name="T11" fmla="*/ 66 h 149"/>
                  <a:gd name="T12" fmla="*/ 226 w 550"/>
                  <a:gd name="T13" fmla="*/ 60 h 149"/>
                  <a:gd name="T14" fmla="*/ 304 w 550"/>
                  <a:gd name="T15" fmla="*/ 48 h 149"/>
                  <a:gd name="T16" fmla="*/ 348 w 550"/>
                  <a:gd name="T17" fmla="*/ 41 h 149"/>
                  <a:gd name="T18" fmla="*/ 364 w 550"/>
                  <a:gd name="T19" fmla="*/ 41 h 149"/>
                  <a:gd name="T20" fmla="*/ 403 w 550"/>
                  <a:gd name="T21" fmla="*/ 30 h 149"/>
                  <a:gd name="T22" fmla="*/ 432 w 550"/>
                  <a:gd name="T23" fmla="*/ 23 h 149"/>
                  <a:gd name="T24" fmla="*/ 456 w 550"/>
                  <a:gd name="T25" fmla="*/ 18 h 149"/>
                  <a:gd name="T26" fmla="*/ 472 w 550"/>
                  <a:gd name="T27" fmla="*/ 12 h 149"/>
                  <a:gd name="T28" fmla="*/ 478 w 550"/>
                  <a:gd name="T29" fmla="*/ 12 h 149"/>
                  <a:gd name="T30" fmla="*/ 502 w 550"/>
                  <a:gd name="T31" fmla="*/ 5 h 149"/>
                  <a:gd name="T32" fmla="*/ 518 w 550"/>
                  <a:gd name="T33" fmla="*/ 0 h 149"/>
                  <a:gd name="T34" fmla="*/ 510 w 550"/>
                  <a:gd name="T35" fmla="*/ 0 h 149"/>
                  <a:gd name="T36" fmla="*/ 494 w 550"/>
                  <a:gd name="T37" fmla="*/ 0 h 149"/>
                  <a:gd name="T38" fmla="*/ 463 w 550"/>
                  <a:gd name="T39" fmla="*/ 5 h 149"/>
                  <a:gd name="T40" fmla="*/ 456 w 550"/>
                  <a:gd name="T41" fmla="*/ 5 h 149"/>
                  <a:gd name="T42" fmla="*/ 432 w 550"/>
                  <a:gd name="T43" fmla="*/ 12 h 149"/>
                  <a:gd name="T44" fmla="*/ 418 w 550"/>
                  <a:gd name="T45" fmla="*/ 12 h 149"/>
                  <a:gd name="T46" fmla="*/ 388 w 550"/>
                  <a:gd name="T47" fmla="*/ 18 h 149"/>
                  <a:gd name="T48" fmla="*/ 372 w 550"/>
                  <a:gd name="T49" fmla="*/ 18 h 149"/>
                  <a:gd name="T50" fmla="*/ 348 w 550"/>
                  <a:gd name="T51" fmla="*/ 23 h 149"/>
                  <a:gd name="T52" fmla="*/ 319 w 550"/>
                  <a:gd name="T53" fmla="*/ 30 h 149"/>
                  <a:gd name="T54" fmla="*/ 288 w 550"/>
                  <a:gd name="T55" fmla="*/ 36 h 149"/>
                  <a:gd name="T56" fmla="*/ 265 w 550"/>
                  <a:gd name="T57" fmla="*/ 41 h 149"/>
                  <a:gd name="T58" fmla="*/ 243 w 550"/>
                  <a:gd name="T59" fmla="*/ 48 h 149"/>
                  <a:gd name="T60" fmla="*/ 211 w 550"/>
                  <a:gd name="T61" fmla="*/ 53 h 149"/>
                  <a:gd name="T62" fmla="*/ 181 w 550"/>
                  <a:gd name="T63" fmla="*/ 60 h 149"/>
                  <a:gd name="T64" fmla="*/ 159 w 550"/>
                  <a:gd name="T65" fmla="*/ 66 h 149"/>
                  <a:gd name="T66" fmla="*/ 137 w 550"/>
                  <a:gd name="T67" fmla="*/ 72 h 149"/>
                  <a:gd name="T68" fmla="*/ 113 w 550"/>
                  <a:gd name="T69" fmla="*/ 78 h 149"/>
                  <a:gd name="T70" fmla="*/ 98 w 550"/>
                  <a:gd name="T71" fmla="*/ 85 h 149"/>
                  <a:gd name="T72" fmla="*/ 83 w 550"/>
                  <a:gd name="T73" fmla="*/ 90 h 149"/>
                  <a:gd name="T74" fmla="*/ 68 w 550"/>
                  <a:gd name="T75" fmla="*/ 96 h 149"/>
                  <a:gd name="T76" fmla="*/ 44 w 550"/>
                  <a:gd name="T77" fmla="*/ 103 h 149"/>
                  <a:gd name="T78" fmla="*/ 22 w 550"/>
                  <a:gd name="T79" fmla="*/ 114 h 149"/>
                  <a:gd name="T80" fmla="*/ 7 w 550"/>
                  <a:gd name="T81" fmla="*/ 127 h 149"/>
                  <a:gd name="T82" fmla="*/ 0 w 550"/>
                  <a:gd name="T83" fmla="*/ 133 h 1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0"/>
                  <a:gd name="T127" fmla="*/ 0 h 149"/>
                  <a:gd name="T128" fmla="*/ 550 w 550"/>
                  <a:gd name="T129" fmla="*/ 149 h 1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0" h="149">
                    <a:moveTo>
                      <a:pt x="0" y="127"/>
                    </a:moveTo>
                    <a:lnTo>
                      <a:pt x="23" y="121"/>
                    </a:lnTo>
                    <a:lnTo>
                      <a:pt x="88" y="100"/>
                    </a:lnTo>
                    <a:lnTo>
                      <a:pt x="136" y="87"/>
                    </a:lnTo>
                    <a:lnTo>
                      <a:pt x="176" y="80"/>
                    </a:lnTo>
                    <a:lnTo>
                      <a:pt x="200" y="73"/>
                    </a:lnTo>
                    <a:lnTo>
                      <a:pt x="240" y="67"/>
                    </a:lnTo>
                    <a:lnTo>
                      <a:pt x="322" y="53"/>
                    </a:lnTo>
                    <a:lnTo>
                      <a:pt x="369" y="46"/>
                    </a:lnTo>
                    <a:lnTo>
                      <a:pt x="386" y="46"/>
                    </a:lnTo>
                    <a:lnTo>
                      <a:pt x="427" y="33"/>
                    </a:lnTo>
                    <a:lnTo>
                      <a:pt x="458" y="26"/>
                    </a:lnTo>
                    <a:lnTo>
                      <a:pt x="483" y="20"/>
                    </a:lnTo>
                    <a:lnTo>
                      <a:pt x="500" y="13"/>
                    </a:lnTo>
                    <a:lnTo>
                      <a:pt x="507" y="13"/>
                    </a:lnTo>
                    <a:lnTo>
                      <a:pt x="532" y="6"/>
                    </a:lnTo>
                    <a:lnTo>
                      <a:pt x="549" y="0"/>
                    </a:lnTo>
                    <a:lnTo>
                      <a:pt x="540" y="0"/>
                    </a:lnTo>
                    <a:lnTo>
                      <a:pt x="524" y="0"/>
                    </a:lnTo>
                    <a:lnTo>
                      <a:pt x="491" y="6"/>
                    </a:lnTo>
                    <a:lnTo>
                      <a:pt x="483" y="6"/>
                    </a:lnTo>
                    <a:lnTo>
                      <a:pt x="458" y="13"/>
                    </a:lnTo>
                    <a:lnTo>
                      <a:pt x="443" y="13"/>
                    </a:lnTo>
                    <a:lnTo>
                      <a:pt x="411" y="20"/>
                    </a:lnTo>
                    <a:lnTo>
                      <a:pt x="394" y="20"/>
                    </a:lnTo>
                    <a:lnTo>
                      <a:pt x="369" y="26"/>
                    </a:lnTo>
                    <a:lnTo>
                      <a:pt x="338" y="33"/>
                    </a:lnTo>
                    <a:lnTo>
                      <a:pt x="305" y="40"/>
                    </a:lnTo>
                    <a:lnTo>
                      <a:pt x="281" y="46"/>
                    </a:lnTo>
                    <a:lnTo>
                      <a:pt x="257" y="53"/>
                    </a:lnTo>
                    <a:lnTo>
                      <a:pt x="224" y="59"/>
                    </a:lnTo>
                    <a:lnTo>
                      <a:pt x="192" y="67"/>
                    </a:lnTo>
                    <a:lnTo>
                      <a:pt x="168" y="73"/>
                    </a:lnTo>
                    <a:lnTo>
                      <a:pt x="145" y="80"/>
                    </a:lnTo>
                    <a:lnTo>
                      <a:pt x="120" y="87"/>
                    </a:lnTo>
                    <a:lnTo>
                      <a:pt x="104" y="94"/>
                    </a:lnTo>
                    <a:lnTo>
                      <a:pt x="88" y="100"/>
                    </a:lnTo>
                    <a:lnTo>
                      <a:pt x="72" y="107"/>
                    </a:lnTo>
                    <a:lnTo>
                      <a:pt x="47" y="114"/>
                    </a:lnTo>
                    <a:lnTo>
                      <a:pt x="23" y="127"/>
                    </a:lnTo>
                    <a:lnTo>
                      <a:pt x="7" y="141"/>
                    </a:lnTo>
                    <a:lnTo>
                      <a:pt x="0" y="148"/>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166" name="Line 639"/>
              <p:cNvSpPr>
                <a:spLocks noChangeShapeType="1"/>
              </p:cNvSpPr>
              <p:nvPr/>
            </p:nvSpPr>
            <p:spPr bwMode="auto">
              <a:xfrm>
                <a:off x="3719" y="1589"/>
                <a:ext cx="0" cy="7"/>
              </a:xfrm>
              <a:prstGeom prst="line">
                <a:avLst/>
              </a:prstGeom>
              <a:noFill/>
              <a:ln w="12700">
                <a:solidFill>
                  <a:srgbClr val="000000"/>
                </a:solidFill>
                <a:round/>
                <a:headEnd type="none" w="sm" len="sm"/>
                <a:tailEnd type="none" w="sm" len="sm"/>
              </a:ln>
            </p:spPr>
            <p:txBody>
              <a:bodyPr wrap="none" anchor="ctr"/>
              <a:lstStyle/>
              <a:p>
                <a:endParaRPr lang="es-AR"/>
              </a:p>
            </p:txBody>
          </p:sp>
          <p:sp>
            <p:nvSpPr>
              <p:cNvPr id="167" name="Line 640"/>
              <p:cNvSpPr>
                <a:spLocks noChangeShapeType="1"/>
              </p:cNvSpPr>
              <p:nvPr/>
            </p:nvSpPr>
            <p:spPr bwMode="auto">
              <a:xfrm flipV="1">
                <a:off x="3711" y="856"/>
                <a:ext cx="0" cy="747"/>
              </a:xfrm>
              <a:prstGeom prst="line">
                <a:avLst/>
              </a:prstGeom>
              <a:noFill/>
              <a:ln w="25400">
                <a:solidFill>
                  <a:srgbClr val="669900"/>
                </a:solidFill>
                <a:round/>
                <a:headEnd type="none" w="sm" len="sm"/>
                <a:tailEnd type="none" w="sm" len="sm"/>
              </a:ln>
            </p:spPr>
            <p:txBody>
              <a:bodyPr wrap="none" anchor="ctr"/>
              <a:lstStyle/>
              <a:p>
                <a:endParaRPr lang="es-AR"/>
              </a:p>
            </p:txBody>
          </p:sp>
          <p:sp>
            <p:nvSpPr>
              <p:cNvPr id="168" name="Freeform 641"/>
              <p:cNvSpPr>
                <a:spLocks/>
              </p:cNvSpPr>
              <p:nvPr/>
            </p:nvSpPr>
            <p:spPr bwMode="auto">
              <a:xfrm>
                <a:off x="3726" y="1559"/>
                <a:ext cx="100" cy="31"/>
              </a:xfrm>
              <a:custGeom>
                <a:avLst/>
                <a:gdLst>
                  <a:gd name="T0" fmla="*/ 0 w 106"/>
                  <a:gd name="T1" fmla="*/ 30 h 34"/>
                  <a:gd name="T2" fmla="*/ 7 w 106"/>
                  <a:gd name="T3" fmla="*/ 24 h 34"/>
                  <a:gd name="T4" fmla="*/ 14 w 106"/>
                  <a:gd name="T5" fmla="*/ 17 h 34"/>
                  <a:gd name="T6" fmla="*/ 29 w 106"/>
                  <a:gd name="T7" fmla="*/ 12 h 34"/>
                  <a:gd name="T8" fmla="*/ 44 w 106"/>
                  <a:gd name="T9" fmla="*/ 5 h 34"/>
                  <a:gd name="T10" fmla="*/ 68 w 106"/>
                  <a:gd name="T11" fmla="*/ 0 h 34"/>
                  <a:gd name="T12" fmla="*/ 75 w 106"/>
                  <a:gd name="T13" fmla="*/ 0 h 34"/>
                  <a:gd name="T14" fmla="*/ 83 w 106"/>
                  <a:gd name="T15" fmla="*/ 0 h 34"/>
                  <a:gd name="T16" fmla="*/ 99 w 106"/>
                  <a:gd name="T17" fmla="*/ 5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34"/>
                  <a:gd name="T29" fmla="*/ 106 w 10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34">
                    <a:moveTo>
                      <a:pt x="0" y="33"/>
                    </a:moveTo>
                    <a:lnTo>
                      <a:pt x="7" y="26"/>
                    </a:lnTo>
                    <a:lnTo>
                      <a:pt x="15" y="19"/>
                    </a:lnTo>
                    <a:lnTo>
                      <a:pt x="31" y="13"/>
                    </a:lnTo>
                    <a:lnTo>
                      <a:pt x="47" y="6"/>
                    </a:lnTo>
                    <a:lnTo>
                      <a:pt x="72" y="0"/>
                    </a:lnTo>
                    <a:lnTo>
                      <a:pt x="80" y="0"/>
                    </a:lnTo>
                    <a:lnTo>
                      <a:pt x="88" y="0"/>
                    </a:lnTo>
                    <a:lnTo>
                      <a:pt x="105" y="6"/>
                    </a:lnTo>
                  </a:path>
                </a:pathLst>
              </a:custGeom>
              <a:noFill/>
              <a:ln w="12700" cap="rnd">
                <a:solidFill>
                  <a:srgbClr val="000000"/>
                </a:solidFill>
                <a:round/>
                <a:headEnd type="none" w="sm" len="sm"/>
                <a:tailEnd type="none" w="sm" len="sm"/>
              </a:ln>
            </p:spPr>
            <p:txBody>
              <a:bodyPr/>
              <a:lstStyle/>
              <a:p>
                <a:endParaRPr lang="es-AR"/>
              </a:p>
            </p:txBody>
          </p:sp>
          <p:sp>
            <p:nvSpPr>
              <p:cNvPr id="169" name="Freeform 642"/>
              <p:cNvSpPr>
                <a:spLocks/>
              </p:cNvSpPr>
              <p:nvPr/>
            </p:nvSpPr>
            <p:spPr bwMode="auto">
              <a:xfrm>
                <a:off x="3604" y="1558"/>
                <a:ext cx="108" cy="19"/>
              </a:xfrm>
              <a:custGeom>
                <a:avLst/>
                <a:gdLst>
                  <a:gd name="T0" fmla="*/ 107 w 114"/>
                  <a:gd name="T1" fmla="*/ 12 h 21"/>
                  <a:gd name="T2" fmla="*/ 91 w 114"/>
                  <a:gd name="T3" fmla="*/ 5 h 21"/>
                  <a:gd name="T4" fmla="*/ 76 w 114"/>
                  <a:gd name="T5" fmla="*/ 0 h 21"/>
                  <a:gd name="T6" fmla="*/ 68 w 114"/>
                  <a:gd name="T7" fmla="*/ 0 h 21"/>
                  <a:gd name="T8" fmla="*/ 53 w 114"/>
                  <a:gd name="T9" fmla="*/ 0 h 21"/>
                  <a:gd name="T10" fmla="*/ 38 w 114"/>
                  <a:gd name="T11" fmla="*/ 0 h 21"/>
                  <a:gd name="T12" fmla="*/ 30 w 114"/>
                  <a:gd name="T13" fmla="*/ 0 h 21"/>
                  <a:gd name="T14" fmla="*/ 15 w 114"/>
                  <a:gd name="T15" fmla="*/ 5 h 21"/>
                  <a:gd name="T16" fmla="*/ 7 w 114"/>
                  <a:gd name="T17" fmla="*/ 12 h 21"/>
                  <a:gd name="T18" fmla="*/ 0 w 114"/>
                  <a:gd name="T19" fmla="*/ 18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21"/>
                  <a:gd name="T32" fmla="*/ 114 w 114"/>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21">
                    <a:moveTo>
                      <a:pt x="113" y="13"/>
                    </a:moveTo>
                    <a:lnTo>
                      <a:pt x="96" y="6"/>
                    </a:lnTo>
                    <a:lnTo>
                      <a:pt x="80" y="0"/>
                    </a:lnTo>
                    <a:lnTo>
                      <a:pt x="72" y="0"/>
                    </a:lnTo>
                    <a:lnTo>
                      <a:pt x="56" y="0"/>
                    </a:lnTo>
                    <a:lnTo>
                      <a:pt x="40" y="0"/>
                    </a:lnTo>
                    <a:lnTo>
                      <a:pt x="32" y="0"/>
                    </a:lnTo>
                    <a:lnTo>
                      <a:pt x="16" y="6"/>
                    </a:lnTo>
                    <a:lnTo>
                      <a:pt x="7" y="13"/>
                    </a:lnTo>
                    <a:lnTo>
                      <a:pt x="0" y="20"/>
                    </a:lnTo>
                  </a:path>
                </a:pathLst>
              </a:custGeom>
              <a:noFill/>
              <a:ln w="12700" cap="rnd">
                <a:solidFill>
                  <a:srgbClr val="000000"/>
                </a:solidFill>
                <a:round/>
                <a:headEnd type="none" w="sm" len="sm"/>
                <a:tailEnd type="none" w="sm" len="sm"/>
              </a:ln>
            </p:spPr>
            <p:txBody>
              <a:bodyPr/>
              <a:lstStyle/>
              <a:p>
                <a:endParaRPr lang="es-AR"/>
              </a:p>
            </p:txBody>
          </p:sp>
          <p:sp>
            <p:nvSpPr>
              <p:cNvPr id="170" name="Freeform 643"/>
              <p:cNvSpPr>
                <a:spLocks/>
              </p:cNvSpPr>
              <p:nvPr/>
            </p:nvSpPr>
            <p:spPr bwMode="auto">
              <a:xfrm>
                <a:off x="3710" y="1515"/>
                <a:ext cx="216" cy="38"/>
              </a:xfrm>
              <a:custGeom>
                <a:avLst/>
                <a:gdLst>
                  <a:gd name="T0" fmla="*/ 0 w 229"/>
                  <a:gd name="T1" fmla="*/ 24 h 42"/>
                  <a:gd name="T2" fmla="*/ 8 w 229"/>
                  <a:gd name="T3" fmla="*/ 18 h 42"/>
                  <a:gd name="T4" fmla="*/ 30 w 229"/>
                  <a:gd name="T5" fmla="*/ 12 h 42"/>
                  <a:gd name="T6" fmla="*/ 54 w 229"/>
                  <a:gd name="T7" fmla="*/ 5 h 42"/>
                  <a:gd name="T8" fmla="*/ 85 w 229"/>
                  <a:gd name="T9" fmla="*/ 0 h 42"/>
                  <a:gd name="T10" fmla="*/ 114 w 229"/>
                  <a:gd name="T11" fmla="*/ 5 h 42"/>
                  <a:gd name="T12" fmla="*/ 129 w 229"/>
                  <a:gd name="T13" fmla="*/ 5 h 42"/>
                  <a:gd name="T14" fmla="*/ 169 w 229"/>
                  <a:gd name="T15" fmla="*/ 18 h 42"/>
                  <a:gd name="T16" fmla="*/ 199 w 229"/>
                  <a:gd name="T17" fmla="*/ 31 h 42"/>
                  <a:gd name="T18" fmla="*/ 215 w 229"/>
                  <a:gd name="T19" fmla="*/ 3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42"/>
                  <a:gd name="T32" fmla="*/ 229 w 229"/>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42">
                    <a:moveTo>
                      <a:pt x="0" y="27"/>
                    </a:moveTo>
                    <a:lnTo>
                      <a:pt x="8" y="20"/>
                    </a:lnTo>
                    <a:lnTo>
                      <a:pt x="32" y="13"/>
                    </a:lnTo>
                    <a:lnTo>
                      <a:pt x="57" y="6"/>
                    </a:lnTo>
                    <a:lnTo>
                      <a:pt x="90" y="0"/>
                    </a:lnTo>
                    <a:lnTo>
                      <a:pt x="121" y="6"/>
                    </a:lnTo>
                    <a:lnTo>
                      <a:pt x="137" y="6"/>
                    </a:lnTo>
                    <a:lnTo>
                      <a:pt x="179" y="20"/>
                    </a:lnTo>
                    <a:lnTo>
                      <a:pt x="211" y="34"/>
                    </a:lnTo>
                    <a:lnTo>
                      <a:pt x="228" y="41"/>
                    </a:lnTo>
                  </a:path>
                </a:pathLst>
              </a:custGeom>
              <a:solidFill>
                <a:srgbClr val="CCCC00"/>
              </a:solidFill>
              <a:ln w="12700" cap="rnd">
                <a:solidFill>
                  <a:srgbClr val="000000"/>
                </a:solidFill>
                <a:round/>
                <a:headEnd type="none" w="sm" len="sm"/>
                <a:tailEnd type="none" w="sm" len="sm"/>
              </a:ln>
            </p:spPr>
            <p:txBody>
              <a:bodyPr/>
              <a:lstStyle/>
              <a:p>
                <a:endParaRPr lang="es-AR"/>
              </a:p>
            </p:txBody>
          </p:sp>
          <p:sp>
            <p:nvSpPr>
              <p:cNvPr id="171" name="Freeform 644"/>
              <p:cNvSpPr>
                <a:spLocks/>
              </p:cNvSpPr>
              <p:nvPr/>
            </p:nvSpPr>
            <p:spPr bwMode="auto">
              <a:xfrm>
                <a:off x="3497" y="1386"/>
                <a:ext cx="215" cy="142"/>
              </a:xfrm>
              <a:custGeom>
                <a:avLst/>
                <a:gdLst>
                  <a:gd name="T0" fmla="*/ 214 w 228"/>
                  <a:gd name="T1" fmla="*/ 128 h 157"/>
                  <a:gd name="T2" fmla="*/ 206 w 228"/>
                  <a:gd name="T3" fmla="*/ 116 h 157"/>
                  <a:gd name="T4" fmla="*/ 174 w 228"/>
                  <a:gd name="T5" fmla="*/ 80 h 157"/>
                  <a:gd name="T6" fmla="*/ 137 w 228"/>
                  <a:gd name="T7" fmla="*/ 55 h 157"/>
                  <a:gd name="T8" fmla="*/ 106 w 228"/>
                  <a:gd name="T9" fmla="*/ 37 h 157"/>
                  <a:gd name="T10" fmla="*/ 75 w 228"/>
                  <a:gd name="T11" fmla="*/ 25 h 157"/>
                  <a:gd name="T12" fmla="*/ 60 w 228"/>
                  <a:gd name="T13" fmla="*/ 18 h 157"/>
                  <a:gd name="T14" fmla="*/ 44 w 228"/>
                  <a:gd name="T15" fmla="*/ 13 h 157"/>
                  <a:gd name="T16" fmla="*/ 29 w 228"/>
                  <a:gd name="T17" fmla="*/ 6 h 157"/>
                  <a:gd name="T18" fmla="*/ 14 w 228"/>
                  <a:gd name="T19" fmla="*/ 0 h 157"/>
                  <a:gd name="T20" fmla="*/ 7 w 228"/>
                  <a:gd name="T21" fmla="*/ 0 h 157"/>
                  <a:gd name="T22" fmla="*/ 0 w 228"/>
                  <a:gd name="T23" fmla="*/ 0 h 157"/>
                  <a:gd name="T24" fmla="*/ 14 w 228"/>
                  <a:gd name="T25" fmla="*/ 0 h 157"/>
                  <a:gd name="T26" fmla="*/ 22 w 228"/>
                  <a:gd name="T27" fmla="*/ 6 h 157"/>
                  <a:gd name="T28" fmla="*/ 44 w 228"/>
                  <a:gd name="T29" fmla="*/ 18 h 157"/>
                  <a:gd name="T30" fmla="*/ 53 w 228"/>
                  <a:gd name="T31" fmla="*/ 31 h 157"/>
                  <a:gd name="T32" fmla="*/ 84 w 228"/>
                  <a:gd name="T33" fmla="*/ 55 h 157"/>
                  <a:gd name="T34" fmla="*/ 91 w 228"/>
                  <a:gd name="T35" fmla="*/ 62 h 157"/>
                  <a:gd name="T36" fmla="*/ 99 w 228"/>
                  <a:gd name="T37" fmla="*/ 67 h 157"/>
                  <a:gd name="T38" fmla="*/ 122 w 228"/>
                  <a:gd name="T39" fmla="*/ 91 h 157"/>
                  <a:gd name="T40" fmla="*/ 144 w 228"/>
                  <a:gd name="T41" fmla="*/ 110 h 157"/>
                  <a:gd name="T42" fmla="*/ 183 w 228"/>
                  <a:gd name="T43" fmla="*/ 135 h 157"/>
                  <a:gd name="T44" fmla="*/ 198 w 228"/>
                  <a:gd name="T45" fmla="*/ 14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8"/>
                  <a:gd name="T70" fmla="*/ 0 h 157"/>
                  <a:gd name="T71" fmla="*/ 228 w 22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8" h="157">
                    <a:moveTo>
                      <a:pt x="227" y="142"/>
                    </a:moveTo>
                    <a:lnTo>
                      <a:pt x="218" y="128"/>
                    </a:lnTo>
                    <a:lnTo>
                      <a:pt x="185" y="88"/>
                    </a:lnTo>
                    <a:lnTo>
                      <a:pt x="145" y="61"/>
                    </a:lnTo>
                    <a:lnTo>
                      <a:pt x="112" y="41"/>
                    </a:lnTo>
                    <a:lnTo>
                      <a:pt x="80" y="28"/>
                    </a:lnTo>
                    <a:lnTo>
                      <a:pt x="64" y="20"/>
                    </a:lnTo>
                    <a:lnTo>
                      <a:pt x="47" y="14"/>
                    </a:lnTo>
                    <a:lnTo>
                      <a:pt x="31" y="7"/>
                    </a:lnTo>
                    <a:lnTo>
                      <a:pt x="15" y="0"/>
                    </a:lnTo>
                    <a:lnTo>
                      <a:pt x="7" y="0"/>
                    </a:lnTo>
                    <a:lnTo>
                      <a:pt x="0" y="0"/>
                    </a:lnTo>
                    <a:lnTo>
                      <a:pt x="15" y="0"/>
                    </a:lnTo>
                    <a:lnTo>
                      <a:pt x="23" y="7"/>
                    </a:lnTo>
                    <a:lnTo>
                      <a:pt x="47" y="20"/>
                    </a:lnTo>
                    <a:lnTo>
                      <a:pt x="56" y="34"/>
                    </a:lnTo>
                    <a:lnTo>
                      <a:pt x="89" y="61"/>
                    </a:lnTo>
                    <a:lnTo>
                      <a:pt x="96" y="68"/>
                    </a:lnTo>
                    <a:lnTo>
                      <a:pt x="105" y="74"/>
                    </a:lnTo>
                    <a:lnTo>
                      <a:pt x="129" y="101"/>
                    </a:lnTo>
                    <a:lnTo>
                      <a:pt x="153" y="122"/>
                    </a:lnTo>
                    <a:lnTo>
                      <a:pt x="194" y="149"/>
                    </a:lnTo>
                    <a:lnTo>
                      <a:pt x="210" y="156"/>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72" name="Freeform 645"/>
              <p:cNvSpPr>
                <a:spLocks/>
              </p:cNvSpPr>
              <p:nvPr/>
            </p:nvSpPr>
            <p:spPr bwMode="auto">
              <a:xfrm>
                <a:off x="3703" y="1264"/>
                <a:ext cx="610" cy="136"/>
              </a:xfrm>
              <a:custGeom>
                <a:avLst/>
                <a:gdLst>
                  <a:gd name="T0" fmla="*/ 7 w 646"/>
                  <a:gd name="T1" fmla="*/ 135 h 150"/>
                  <a:gd name="T2" fmla="*/ 15 w 646"/>
                  <a:gd name="T3" fmla="*/ 122 h 150"/>
                  <a:gd name="T4" fmla="*/ 30 w 646"/>
                  <a:gd name="T5" fmla="*/ 111 h 150"/>
                  <a:gd name="T6" fmla="*/ 45 w 646"/>
                  <a:gd name="T7" fmla="*/ 92 h 150"/>
                  <a:gd name="T8" fmla="*/ 68 w 646"/>
                  <a:gd name="T9" fmla="*/ 73 h 150"/>
                  <a:gd name="T10" fmla="*/ 91 w 646"/>
                  <a:gd name="T11" fmla="*/ 62 h 150"/>
                  <a:gd name="T12" fmla="*/ 106 w 646"/>
                  <a:gd name="T13" fmla="*/ 49 h 150"/>
                  <a:gd name="T14" fmla="*/ 122 w 646"/>
                  <a:gd name="T15" fmla="*/ 43 h 150"/>
                  <a:gd name="T16" fmla="*/ 144 w 646"/>
                  <a:gd name="T17" fmla="*/ 37 h 150"/>
                  <a:gd name="T18" fmla="*/ 160 w 646"/>
                  <a:gd name="T19" fmla="*/ 31 h 150"/>
                  <a:gd name="T20" fmla="*/ 183 w 646"/>
                  <a:gd name="T21" fmla="*/ 24 h 150"/>
                  <a:gd name="T22" fmla="*/ 229 w 646"/>
                  <a:gd name="T23" fmla="*/ 13 h 150"/>
                  <a:gd name="T24" fmla="*/ 267 w 646"/>
                  <a:gd name="T25" fmla="*/ 6 h 150"/>
                  <a:gd name="T26" fmla="*/ 305 w 646"/>
                  <a:gd name="T27" fmla="*/ 0 h 150"/>
                  <a:gd name="T28" fmla="*/ 320 w 646"/>
                  <a:gd name="T29" fmla="*/ 0 h 150"/>
                  <a:gd name="T30" fmla="*/ 336 w 646"/>
                  <a:gd name="T31" fmla="*/ 0 h 150"/>
                  <a:gd name="T32" fmla="*/ 366 w 646"/>
                  <a:gd name="T33" fmla="*/ 0 h 150"/>
                  <a:gd name="T34" fmla="*/ 396 w 646"/>
                  <a:gd name="T35" fmla="*/ 6 h 150"/>
                  <a:gd name="T36" fmla="*/ 434 w 646"/>
                  <a:gd name="T37" fmla="*/ 13 h 150"/>
                  <a:gd name="T38" fmla="*/ 457 w 646"/>
                  <a:gd name="T39" fmla="*/ 18 h 150"/>
                  <a:gd name="T40" fmla="*/ 480 w 646"/>
                  <a:gd name="T41" fmla="*/ 24 h 150"/>
                  <a:gd name="T42" fmla="*/ 510 w 646"/>
                  <a:gd name="T43" fmla="*/ 31 h 150"/>
                  <a:gd name="T44" fmla="*/ 541 w 646"/>
                  <a:gd name="T45" fmla="*/ 37 h 150"/>
                  <a:gd name="T46" fmla="*/ 570 w 646"/>
                  <a:gd name="T47" fmla="*/ 37 h 150"/>
                  <a:gd name="T48" fmla="*/ 586 w 646"/>
                  <a:gd name="T49" fmla="*/ 37 h 150"/>
                  <a:gd name="T50" fmla="*/ 593 w 646"/>
                  <a:gd name="T51" fmla="*/ 37 h 150"/>
                  <a:gd name="T52" fmla="*/ 602 w 646"/>
                  <a:gd name="T53" fmla="*/ 37 h 150"/>
                  <a:gd name="T54" fmla="*/ 609 w 646"/>
                  <a:gd name="T55" fmla="*/ 37 h 150"/>
                  <a:gd name="T56" fmla="*/ 609 w 646"/>
                  <a:gd name="T57" fmla="*/ 31 h 150"/>
                  <a:gd name="T58" fmla="*/ 602 w 646"/>
                  <a:gd name="T59" fmla="*/ 31 h 150"/>
                  <a:gd name="T60" fmla="*/ 586 w 646"/>
                  <a:gd name="T61" fmla="*/ 24 h 150"/>
                  <a:gd name="T62" fmla="*/ 578 w 646"/>
                  <a:gd name="T63" fmla="*/ 24 h 150"/>
                  <a:gd name="T64" fmla="*/ 548 w 646"/>
                  <a:gd name="T65" fmla="*/ 18 h 150"/>
                  <a:gd name="T66" fmla="*/ 510 w 646"/>
                  <a:gd name="T67" fmla="*/ 13 h 150"/>
                  <a:gd name="T68" fmla="*/ 464 w 646"/>
                  <a:gd name="T69" fmla="*/ 6 h 150"/>
                  <a:gd name="T70" fmla="*/ 442 w 646"/>
                  <a:gd name="T71" fmla="*/ 6 h 150"/>
                  <a:gd name="T72" fmla="*/ 419 w 646"/>
                  <a:gd name="T73" fmla="*/ 6 h 150"/>
                  <a:gd name="T74" fmla="*/ 373 w 646"/>
                  <a:gd name="T75" fmla="*/ 6 h 150"/>
                  <a:gd name="T76" fmla="*/ 320 w 646"/>
                  <a:gd name="T77" fmla="*/ 13 h 150"/>
                  <a:gd name="T78" fmla="*/ 267 w 646"/>
                  <a:gd name="T79" fmla="*/ 24 h 150"/>
                  <a:gd name="T80" fmla="*/ 244 w 646"/>
                  <a:gd name="T81" fmla="*/ 31 h 150"/>
                  <a:gd name="T82" fmla="*/ 221 w 646"/>
                  <a:gd name="T83" fmla="*/ 37 h 150"/>
                  <a:gd name="T84" fmla="*/ 168 w 646"/>
                  <a:gd name="T85" fmla="*/ 55 h 150"/>
                  <a:gd name="T86" fmla="*/ 129 w 646"/>
                  <a:gd name="T87" fmla="*/ 67 h 150"/>
                  <a:gd name="T88" fmla="*/ 99 w 646"/>
                  <a:gd name="T89" fmla="*/ 73 h 150"/>
                  <a:gd name="T90" fmla="*/ 84 w 646"/>
                  <a:gd name="T91" fmla="*/ 80 h 150"/>
                  <a:gd name="T92" fmla="*/ 68 w 646"/>
                  <a:gd name="T93" fmla="*/ 86 h 150"/>
                  <a:gd name="T94" fmla="*/ 53 w 646"/>
                  <a:gd name="T95" fmla="*/ 92 h 150"/>
                  <a:gd name="T96" fmla="*/ 30 w 646"/>
                  <a:gd name="T97" fmla="*/ 104 h 150"/>
                  <a:gd name="T98" fmla="*/ 7 w 646"/>
                  <a:gd name="T99" fmla="*/ 129 h 150"/>
                  <a:gd name="T100" fmla="*/ 0 w 646"/>
                  <a:gd name="T101" fmla="*/ 135 h 1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6"/>
                  <a:gd name="T154" fmla="*/ 0 h 150"/>
                  <a:gd name="T155" fmla="*/ 646 w 646"/>
                  <a:gd name="T156" fmla="*/ 150 h 15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6" h="150">
                    <a:moveTo>
                      <a:pt x="7" y="149"/>
                    </a:moveTo>
                    <a:lnTo>
                      <a:pt x="16" y="135"/>
                    </a:lnTo>
                    <a:lnTo>
                      <a:pt x="32" y="122"/>
                    </a:lnTo>
                    <a:lnTo>
                      <a:pt x="48" y="102"/>
                    </a:lnTo>
                    <a:lnTo>
                      <a:pt x="72" y="81"/>
                    </a:lnTo>
                    <a:lnTo>
                      <a:pt x="96" y="68"/>
                    </a:lnTo>
                    <a:lnTo>
                      <a:pt x="112" y="54"/>
                    </a:lnTo>
                    <a:lnTo>
                      <a:pt x="129" y="47"/>
                    </a:lnTo>
                    <a:lnTo>
                      <a:pt x="153" y="41"/>
                    </a:lnTo>
                    <a:lnTo>
                      <a:pt x="169" y="34"/>
                    </a:lnTo>
                    <a:lnTo>
                      <a:pt x="194" y="27"/>
                    </a:lnTo>
                    <a:lnTo>
                      <a:pt x="242" y="14"/>
                    </a:lnTo>
                    <a:lnTo>
                      <a:pt x="283" y="7"/>
                    </a:lnTo>
                    <a:lnTo>
                      <a:pt x="323" y="0"/>
                    </a:lnTo>
                    <a:lnTo>
                      <a:pt x="339" y="0"/>
                    </a:lnTo>
                    <a:lnTo>
                      <a:pt x="356" y="0"/>
                    </a:lnTo>
                    <a:lnTo>
                      <a:pt x="388" y="0"/>
                    </a:lnTo>
                    <a:lnTo>
                      <a:pt x="419" y="7"/>
                    </a:lnTo>
                    <a:lnTo>
                      <a:pt x="460" y="14"/>
                    </a:lnTo>
                    <a:lnTo>
                      <a:pt x="484" y="20"/>
                    </a:lnTo>
                    <a:lnTo>
                      <a:pt x="508" y="27"/>
                    </a:lnTo>
                    <a:lnTo>
                      <a:pt x="540" y="34"/>
                    </a:lnTo>
                    <a:lnTo>
                      <a:pt x="573" y="41"/>
                    </a:lnTo>
                    <a:lnTo>
                      <a:pt x="604" y="41"/>
                    </a:lnTo>
                    <a:lnTo>
                      <a:pt x="621" y="41"/>
                    </a:lnTo>
                    <a:lnTo>
                      <a:pt x="628" y="41"/>
                    </a:lnTo>
                    <a:lnTo>
                      <a:pt x="637" y="41"/>
                    </a:lnTo>
                    <a:lnTo>
                      <a:pt x="645" y="41"/>
                    </a:lnTo>
                    <a:lnTo>
                      <a:pt x="645" y="34"/>
                    </a:lnTo>
                    <a:lnTo>
                      <a:pt x="637" y="34"/>
                    </a:lnTo>
                    <a:lnTo>
                      <a:pt x="621" y="27"/>
                    </a:lnTo>
                    <a:lnTo>
                      <a:pt x="612" y="27"/>
                    </a:lnTo>
                    <a:lnTo>
                      <a:pt x="580" y="20"/>
                    </a:lnTo>
                    <a:lnTo>
                      <a:pt x="540" y="14"/>
                    </a:lnTo>
                    <a:lnTo>
                      <a:pt x="491" y="7"/>
                    </a:lnTo>
                    <a:lnTo>
                      <a:pt x="468" y="7"/>
                    </a:lnTo>
                    <a:lnTo>
                      <a:pt x="444" y="7"/>
                    </a:lnTo>
                    <a:lnTo>
                      <a:pt x="395" y="7"/>
                    </a:lnTo>
                    <a:lnTo>
                      <a:pt x="339" y="14"/>
                    </a:lnTo>
                    <a:lnTo>
                      <a:pt x="283" y="27"/>
                    </a:lnTo>
                    <a:lnTo>
                      <a:pt x="258" y="34"/>
                    </a:lnTo>
                    <a:lnTo>
                      <a:pt x="234" y="41"/>
                    </a:lnTo>
                    <a:lnTo>
                      <a:pt x="178" y="61"/>
                    </a:lnTo>
                    <a:lnTo>
                      <a:pt x="137" y="74"/>
                    </a:lnTo>
                    <a:lnTo>
                      <a:pt x="105" y="81"/>
                    </a:lnTo>
                    <a:lnTo>
                      <a:pt x="89" y="88"/>
                    </a:lnTo>
                    <a:lnTo>
                      <a:pt x="72" y="95"/>
                    </a:lnTo>
                    <a:lnTo>
                      <a:pt x="56" y="102"/>
                    </a:lnTo>
                    <a:lnTo>
                      <a:pt x="32" y="115"/>
                    </a:lnTo>
                    <a:lnTo>
                      <a:pt x="7" y="142"/>
                    </a:lnTo>
                    <a:lnTo>
                      <a:pt x="0" y="149"/>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73" name="Freeform 646"/>
              <p:cNvSpPr>
                <a:spLocks/>
              </p:cNvSpPr>
              <p:nvPr/>
            </p:nvSpPr>
            <p:spPr bwMode="auto">
              <a:xfrm>
                <a:off x="3711" y="478"/>
                <a:ext cx="846" cy="447"/>
              </a:xfrm>
              <a:custGeom>
                <a:avLst/>
                <a:gdLst>
                  <a:gd name="T0" fmla="*/ 0 w 897"/>
                  <a:gd name="T1" fmla="*/ 391 h 495"/>
                  <a:gd name="T2" fmla="*/ 30 w 897"/>
                  <a:gd name="T3" fmla="*/ 373 h 495"/>
                  <a:gd name="T4" fmla="*/ 69 w 897"/>
                  <a:gd name="T5" fmla="*/ 349 h 495"/>
                  <a:gd name="T6" fmla="*/ 114 w 897"/>
                  <a:gd name="T7" fmla="*/ 317 h 495"/>
                  <a:gd name="T8" fmla="*/ 160 w 897"/>
                  <a:gd name="T9" fmla="*/ 293 h 495"/>
                  <a:gd name="T10" fmla="*/ 198 w 897"/>
                  <a:gd name="T11" fmla="*/ 269 h 495"/>
                  <a:gd name="T12" fmla="*/ 236 w 897"/>
                  <a:gd name="T13" fmla="*/ 251 h 495"/>
                  <a:gd name="T14" fmla="*/ 267 w 897"/>
                  <a:gd name="T15" fmla="*/ 233 h 495"/>
                  <a:gd name="T16" fmla="*/ 298 w 897"/>
                  <a:gd name="T17" fmla="*/ 220 h 495"/>
                  <a:gd name="T18" fmla="*/ 313 w 897"/>
                  <a:gd name="T19" fmla="*/ 214 h 495"/>
                  <a:gd name="T20" fmla="*/ 373 w 897"/>
                  <a:gd name="T21" fmla="*/ 196 h 495"/>
                  <a:gd name="T22" fmla="*/ 495 w 897"/>
                  <a:gd name="T23" fmla="*/ 154 h 495"/>
                  <a:gd name="T24" fmla="*/ 563 w 897"/>
                  <a:gd name="T25" fmla="*/ 129 h 495"/>
                  <a:gd name="T26" fmla="*/ 593 w 897"/>
                  <a:gd name="T27" fmla="*/ 122 h 495"/>
                  <a:gd name="T28" fmla="*/ 654 w 897"/>
                  <a:gd name="T29" fmla="*/ 98 h 495"/>
                  <a:gd name="T30" fmla="*/ 700 w 897"/>
                  <a:gd name="T31" fmla="*/ 79 h 495"/>
                  <a:gd name="T32" fmla="*/ 746 w 897"/>
                  <a:gd name="T33" fmla="*/ 55 h 495"/>
                  <a:gd name="T34" fmla="*/ 769 w 897"/>
                  <a:gd name="T35" fmla="*/ 42 h 495"/>
                  <a:gd name="T36" fmla="*/ 776 w 897"/>
                  <a:gd name="T37" fmla="*/ 37 h 495"/>
                  <a:gd name="T38" fmla="*/ 800 w 897"/>
                  <a:gd name="T39" fmla="*/ 24 h 495"/>
                  <a:gd name="T40" fmla="*/ 806 w 897"/>
                  <a:gd name="T41" fmla="*/ 18 h 495"/>
                  <a:gd name="T42" fmla="*/ 822 w 897"/>
                  <a:gd name="T43" fmla="*/ 13 h 495"/>
                  <a:gd name="T44" fmla="*/ 830 w 897"/>
                  <a:gd name="T45" fmla="*/ 6 h 495"/>
                  <a:gd name="T46" fmla="*/ 845 w 897"/>
                  <a:gd name="T47" fmla="*/ 0 h 495"/>
                  <a:gd name="T48" fmla="*/ 838 w 897"/>
                  <a:gd name="T49" fmla="*/ 0 h 495"/>
                  <a:gd name="T50" fmla="*/ 845 w 897"/>
                  <a:gd name="T51" fmla="*/ 0 h 495"/>
                  <a:gd name="T52" fmla="*/ 838 w 897"/>
                  <a:gd name="T53" fmla="*/ 0 h 495"/>
                  <a:gd name="T54" fmla="*/ 830 w 897"/>
                  <a:gd name="T55" fmla="*/ 0 h 495"/>
                  <a:gd name="T56" fmla="*/ 806 w 897"/>
                  <a:gd name="T57" fmla="*/ 6 h 495"/>
                  <a:gd name="T58" fmla="*/ 784 w 897"/>
                  <a:gd name="T59" fmla="*/ 13 h 495"/>
                  <a:gd name="T60" fmla="*/ 762 w 897"/>
                  <a:gd name="T61" fmla="*/ 18 h 495"/>
                  <a:gd name="T62" fmla="*/ 738 w 897"/>
                  <a:gd name="T63" fmla="*/ 24 h 495"/>
                  <a:gd name="T64" fmla="*/ 722 w 897"/>
                  <a:gd name="T65" fmla="*/ 31 h 495"/>
                  <a:gd name="T66" fmla="*/ 700 w 897"/>
                  <a:gd name="T67" fmla="*/ 37 h 495"/>
                  <a:gd name="T68" fmla="*/ 670 w 897"/>
                  <a:gd name="T69" fmla="*/ 49 h 495"/>
                  <a:gd name="T70" fmla="*/ 632 w 897"/>
                  <a:gd name="T71" fmla="*/ 61 h 495"/>
                  <a:gd name="T72" fmla="*/ 601 w 897"/>
                  <a:gd name="T73" fmla="*/ 73 h 495"/>
                  <a:gd name="T74" fmla="*/ 556 w 897"/>
                  <a:gd name="T75" fmla="*/ 91 h 495"/>
                  <a:gd name="T76" fmla="*/ 510 w 897"/>
                  <a:gd name="T77" fmla="*/ 110 h 495"/>
                  <a:gd name="T78" fmla="*/ 457 w 897"/>
                  <a:gd name="T79" fmla="*/ 135 h 495"/>
                  <a:gd name="T80" fmla="*/ 426 w 897"/>
                  <a:gd name="T81" fmla="*/ 146 h 495"/>
                  <a:gd name="T82" fmla="*/ 396 w 897"/>
                  <a:gd name="T83" fmla="*/ 159 h 495"/>
                  <a:gd name="T84" fmla="*/ 343 w 897"/>
                  <a:gd name="T85" fmla="*/ 183 h 495"/>
                  <a:gd name="T86" fmla="*/ 305 w 897"/>
                  <a:gd name="T87" fmla="*/ 202 h 495"/>
                  <a:gd name="T88" fmla="*/ 252 w 897"/>
                  <a:gd name="T89" fmla="*/ 227 h 495"/>
                  <a:gd name="T90" fmla="*/ 222 w 897"/>
                  <a:gd name="T91" fmla="*/ 245 h 495"/>
                  <a:gd name="T92" fmla="*/ 191 w 897"/>
                  <a:gd name="T93" fmla="*/ 263 h 495"/>
                  <a:gd name="T94" fmla="*/ 168 w 897"/>
                  <a:gd name="T95" fmla="*/ 275 h 495"/>
                  <a:gd name="T96" fmla="*/ 145 w 897"/>
                  <a:gd name="T97" fmla="*/ 293 h 495"/>
                  <a:gd name="T98" fmla="*/ 138 w 897"/>
                  <a:gd name="T99" fmla="*/ 300 h 495"/>
                  <a:gd name="T100" fmla="*/ 123 w 897"/>
                  <a:gd name="T101" fmla="*/ 312 h 495"/>
                  <a:gd name="T102" fmla="*/ 84 w 897"/>
                  <a:gd name="T103" fmla="*/ 349 h 495"/>
                  <a:gd name="T104" fmla="*/ 54 w 897"/>
                  <a:gd name="T105" fmla="*/ 379 h 495"/>
                  <a:gd name="T106" fmla="*/ 15 w 897"/>
                  <a:gd name="T107" fmla="*/ 428 h 495"/>
                  <a:gd name="T108" fmla="*/ 0 w 897"/>
                  <a:gd name="T109" fmla="*/ 446 h 4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97"/>
                  <a:gd name="T166" fmla="*/ 0 h 495"/>
                  <a:gd name="T167" fmla="*/ 897 w 897"/>
                  <a:gd name="T168" fmla="*/ 495 h 4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97" h="495">
                    <a:moveTo>
                      <a:pt x="0" y="433"/>
                    </a:moveTo>
                    <a:lnTo>
                      <a:pt x="32" y="413"/>
                    </a:lnTo>
                    <a:lnTo>
                      <a:pt x="73" y="386"/>
                    </a:lnTo>
                    <a:lnTo>
                      <a:pt x="121" y="351"/>
                    </a:lnTo>
                    <a:lnTo>
                      <a:pt x="170" y="325"/>
                    </a:lnTo>
                    <a:lnTo>
                      <a:pt x="210" y="298"/>
                    </a:lnTo>
                    <a:lnTo>
                      <a:pt x="250" y="278"/>
                    </a:lnTo>
                    <a:lnTo>
                      <a:pt x="283" y="258"/>
                    </a:lnTo>
                    <a:lnTo>
                      <a:pt x="316" y="244"/>
                    </a:lnTo>
                    <a:lnTo>
                      <a:pt x="332" y="237"/>
                    </a:lnTo>
                    <a:lnTo>
                      <a:pt x="396" y="217"/>
                    </a:lnTo>
                    <a:lnTo>
                      <a:pt x="525" y="170"/>
                    </a:lnTo>
                    <a:lnTo>
                      <a:pt x="597" y="143"/>
                    </a:lnTo>
                    <a:lnTo>
                      <a:pt x="629" y="135"/>
                    </a:lnTo>
                    <a:lnTo>
                      <a:pt x="693" y="108"/>
                    </a:lnTo>
                    <a:lnTo>
                      <a:pt x="742" y="88"/>
                    </a:lnTo>
                    <a:lnTo>
                      <a:pt x="791" y="61"/>
                    </a:lnTo>
                    <a:lnTo>
                      <a:pt x="815" y="47"/>
                    </a:lnTo>
                    <a:lnTo>
                      <a:pt x="823" y="41"/>
                    </a:lnTo>
                    <a:lnTo>
                      <a:pt x="848" y="27"/>
                    </a:lnTo>
                    <a:lnTo>
                      <a:pt x="855" y="20"/>
                    </a:lnTo>
                    <a:lnTo>
                      <a:pt x="872" y="14"/>
                    </a:lnTo>
                    <a:lnTo>
                      <a:pt x="880" y="7"/>
                    </a:lnTo>
                    <a:lnTo>
                      <a:pt x="896" y="0"/>
                    </a:lnTo>
                    <a:lnTo>
                      <a:pt x="888" y="0"/>
                    </a:lnTo>
                    <a:lnTo>
                      <a:pt x="896" y="0"/>
                    </a:lnTo>
                    <a:lnTo>
                      <a:pt x="888" y="0"/>
                    </a:lnTo>
                    <a:lnTo>
                      <a:pt x="880" y="0"/>
                    </a:lnTo>
                    <a:lnTo>
                      <a:pt x="855" y="7"/>
                    </a:lnTo>
                    <a:lnTo>
                      <a:pt x="831" y="14"/>
                    </a:lnTo>
                    <a:lnTo>
                      <a:pt x="808" y="20"/>
                    </a:lnTo>
                    <a:lnTo>
                      <a:pt x="783" y="27"/>
                    </a:lnTo>
                    <a:lnTo>
                      <a:pt x="766" y="34"/>
                    </a:lnTo>
                    <a:lnTo>
                      <a:pt x="742" y="41"/>
                    </a:lnTo>
                    <a:lnTo>
                      <a:pt x="710" y="54"/>
                    </a:lnTo>
                    <a:lnTo>
                      <a:pt x="670" y="68"/>
                    </a:lnTo>
                    <a:lnTo>
                      <a:pt x="637" y="81"/>
                    </a:lnTo>
                    <a:lnTo>
                      <a:pt x="589" y="101"/>
                    </a:lnTo>
                    <a:lnTo>
                      <a:pt x="541" y="122"/>
                    </a:lnTo>
                    <a:lnTo>
                      <a:pt x="485" y="149"/>
                    </a:lnTo>
                    <a:lnTo>
                      <a:pt x="452" y="162"/>
                    </a:lnTo>
                    <a:lnTo>
                      <a:pt x="420" y="176"/>
                    </a:lnTo>
                    <a:lnTo>
                      <a:pt x="364" y="203"/>
                    </a:lnTo>
                    <a:lnTo>
                      <a:pt x="323" y="224"/>
                    </a:lnTo>
                    <a:lnTo>
                      <a:pt x="267" y="251"/>
                    </a:lnTo>
                    <a:lnTo>
                      <a:pt x="235" y="271"/>
                    </a:lnTo>
                    <a:lnTo>
                      <a:pt x="203" y="291"/>
                    </a:lnTo>
                    <a:lnTo>
                      <a:pt x="178" y="305"/>
                    </a:lnTo>
                    <a:lnTo>
                      <a:pt x="154" y="325"/>
                    </a:lnTo>
                    <a:lnTo>
                      <a:pt x="146" y="332"/>
                    </a:lnTo>
                    <a:lnTo>
                      <a:pt x="130" y="346"/>
                    </a:lnTo>
                    <a:lnTo>
                      <a:pt x="89" y="386"/>
                    </a:lnTo>
                    <a:lnTo>
                      <a:pt x="57" y="420"/>
                    </a:lnTo>
                    <a:lnTo>
                      <a:pt x="16" y="474"/>
                    </a:lnTo>
                    <a:lnTo>
                      <a:pt x="0" y="494"/>
                    </a:lnTo>
                  </a:path>
                </a:pathLst>
              </a:custGeom>
              <a:solidFill>
                <a:schemeClr val="accent1"/>
              </a:solidFill>
              <a:ln w="12700" cap="rnd">
                <a:solidFill>
                  <a:srgbClr val="669900"/>
                </a:solidFill>
                <a:round/>
                <a:headEnd type="none" w="sm" len="sm"/>
                <a:tailEnd type="none" w="sm" len="sm"/>
              </a:ln>
            </p:spPr>
            <p:txBody>
              <a:bodyPr/>
              <a:lstStyle/>
              <a:p>
                <a:endParaRPr lang="es-AR"/>
              </a:p>
            </p:txBody>
          </p:sp>
          <p:grpSp>
            <p:nvGrpSpPr>
              <p:cNvPr id="174" name="Group 647"/>
              <p:cNvGrpSpPr>
                <a:grpSpLocks/>
              </p:cNvGrpSpPr>
              <p:nvPr/>
            </p:nvGrpSpPr>
            <p:grpSpPr bwMode="auto">
              <a:xfrm>
                <a:off x="3673" y="193"/>
                <a:ext cx="84" cy="397"/>
                <a:chOff x="3982" y="85"/>
                <a:chExt cx="89" cy="440"/>
              </a:xfrm>
            </p:grpSpPr>
            <p:sp>
              <p:nvSpPr>
                <p:cNvPr id="538" name="Line 648"/>
                <p:cNvSpPr>
                  <a:spLocks noChangeShapeType="1"/>
                </p:cNvSpPr>
                <p:nvPr/>
              </p:nvSpPr>
              <p:spPr bwMode="auto">
                <a:xfrm flipV="1">
                  <a:off x="4022" y="254"/>
                  <a:ext cx="0" cy="271"/>
                </a:xfrm>
                <a:prstGeom prst="line">
                  <a:avLst/>
                </a:prstGeom>
                <a:noFill/>
                <a:ln w="12700">
                  <a:solidFill>
                    <a:srgbClr val="669900"/>
                  </a:solidFill>
                  <a:round/>
                  <a:headEnd type="none" w="sm" len="sm"/>
                  <a:tailEnd type="none" w="sm" len="sm"/>
                </a:ln>
              </p:spPr>
              <p:txBody>
                <a:bodyPr wrap="none" anchor="ctr"/>
                <a:lstStyle/>
                <a:p>
                  <a:endParaRPr lang="es-AR"/>
                </a:p>
              </p:txBody>
            </p:sp>
            <p:grpSp>
              <p:nvGrpSpPr>
                <p:cNvPr id="539" name="Group 649"/>
                <p:cNvGrpSpPr>
                  <a:grpSpLocks/>
                </p:cNvGrpSpPr>
                <p:nvPr/>
              </p:nvGrpSpPr>
              <p:grpSpPr bwMode="auto">
                <a:xfrm>
                  <a:off x="3989" y="394"/>
                  <a:ext cx="36" cy="129"/>
                  <a:chOff x="3989" y="394"/>
                  <a:chExt cx="36" cy="129"/>
                </a:xfrm>
              </p:grpSpPr>
              <p:sp>
                <p:nvSpPr>
                  <p:cNvPr id="588" name="Freeform 650"/>
                  <p:cNvSpPr>
                    <a:spLocks/>
                  </p:cNvSpPr>
                  <p:nvPr/>
                </p:nvSpPr>
                <p:spPr bwMode="auto">
                  <a:xfrm>
                    <a:off x="4007" y="488"/>
                    <a:ext cx="18" cy="35"/>
                  </a:xfrm>
                  <a:custGeom>
                    <a:avLst/>
                    <a:gdLst>
                      <a:gd name="T0" fmla="*/ 17 w 18"/>
                      <a:gd name="T1" fmla="*/ 27 h 35"/>
                      <a:gd name="T2" fmla="*/ 17 w 18"/>
                      <a:gd name="T3" fmla="*/ 21 h 35"/>
                      <a:gd name="T4" fmla="*/ 8 w 18"/>
                      <a:gd name="T5" fmla="*/ 13 h 35"/>
                      <a:gd name="T6" fmla="*/ 0 w 18"/>
                      <a:gd name="T7" fmla="*/ 0 h 35"/>
                      <a:gd name="T8" fmla="*/ 0 w 18"/>
                      <a:gd name="T9" fmla="*/ 7 h 35"/>
                      <a:gd name="T10" fmla="*/ 0 w 18"/>
                      <a:gd name="T11" fmla="*/ 13 h 35"/>
                      <a:gd name="T12" fmla="*/ 0 w 18"/>
                      <a:gd name="T13" fmla="*/ 21 h 35"/>
                      <a:gd name="T14" fmla="*/ 8 w 18"/>
                      <a:gd name="T15" fmla="*/ 27 h 35"/>
                      <a:gd name="T16" fmla="*/ 17 w 18"/>
                      <a:gd name="T17" fmla="*/ 34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5"/>
                      <a:gd name="T29" fmla="*/ 18 w 18"/>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5">
                        <a:moveTo>
                          <a:pt x="17" y="27"/>
                        </a:moveTo>
                        <a:lnTo>
                          <a:pt x="17" y="21"/>
                        </a:lnTo>
                        <a:lnTo>
                          <a:pt x="8" y="13"/>
                        </a:lnTo>
                        <a:lnTo>
                          <a:pt x="0" y="0"/>
                        </a:lnTo>
                        <a:lnTo>
                          <a:pt x="0" y="7"/>
                        </a:lnTo>
                        <a:lnTo>
                          <a:pt x="0" y="13"/>
                        </a:lnTo>
                        <a:lnTo>
                          <a:pt x="0" y="21"/>
                        </a:lnTo>
                        <a:lnTo>
                          <a:pt x="8" y="27"/>
                        </a:lnTo>
                        <a:lnTo>
                          <a:pt x="17" y="34"/>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89" name="Line 651"/>
                  <p:cNvSpPr>
                    <a:spLocks noChangeShapeType="1"/>
                  </p:cNvSpPr>
                  <p:nvPr/>
                </p:nvSpPr>
                <p:spPr bwMode="auto">
                  <a:xfrm flipH="1" flipV="1">
                    <a:off x="3989" y="394"/>
                    <a:ext cx="18" cy="109"/>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40" name="Group 652"/>
                <p:cNvGrpSpPr>
                  <a:grpSpLocks/>
                </p:cNvGrpSpPr>
                <p:nvPr/>
              </p:nvGrpSpPr>
              <p:grpSpPr bwMode="auto">
                <a:xfrm>
                  <a:off x="3989" y="356"/>
                  <a:ext cx="43" cy="127"/>
                  <a:chOff x="3989" y="356"/>
                  <a:chExt cx="43" cy="127"/>
                </a:xfrm>
              </p:grpSpPr>
              <p:sp>
                <p:nvSpPr>
                  <p:cNvPr id="586" name="Freeform 653"/>
                  <p:cNvSpPr>
                    <a:spLocks/>
                  </p:cNvSpPr>
                  <p:nvPr/>
                </p:nvSpPr>
                <p:spPr bwMode="auto">
                  <a:xfrm>
                    <a:off x="4007" y="448"/>
                    <a:ext cx="25" cy="35"/>
                  </a:xfrm>
                  <a:custGeom>
                    <a:avLst/>
                    <a:gdLst>
                      <a:gd name="T0" fmla="*/ 24 w 25"/>
                      <a:gd name="T1" fmla="*/ 27 h 35"/>
                      <a:gd name="T2" fmla="*/ 24 w 25"/>
                      <a:gd name="T3" fmla="*/ 20 h 35"/>
                      <a:gd name="T4" fmla="*/ 16 w 25"/>
                      <a:gd name="T5" fmla="*/ 13 h 35"/>
                      <a:gd name="T6" fmla="*/ 0 w 25"/>
                      <a:gd name="T7" fmla="*/ 0 h 35"/>
                      <a:gd name="T8" fmla="*/ 0 w 25"/>
                      <a:gd name="T9" fmla="*/ 6 h 35"/>
                      <a:gd name="T10" fmla="*/ 0 w 25"/>
                      <a:gd name="T11" fmla="*/ 13 h 35"/>
                      <a:gd name="T12" fmla="*/ 7 w 25"/>
                      <a:gd name="T13" fmla="*/ 27 h 35"/>
                      <a:gd name="T14" fmla="*/ 16 w 25"/>
                      <a:gd name="T15" fmla="*/ 34 h 3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35"/>
                      <a:gd name="T26" fmla="*/ 25 w 2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35">
                        <a:moveTo>
                          <a:pt x="24" y="27"/>
                        </a:moveTo>
                        <a:lnTo>
                          <a:pt x="24" y="20"/>
                        </a:lnTo>
                        <a:lnTo>
                          <a:pt x="16" y="13"/>
                        </a:lnTo>
                        <a:lnTo>
                          <a:pt x="0" y="0"/>
                        </a:lnTo>
                        <a:lnTo>
                          <a:pt x="0" y="6"/>
                        </a:lnTo>
                        <a:lnTo>
                          <a:pt x="0" y="13"/>
                        </a:lnTo>
                        <a:lnTo>
                          <a:pt x="7" y="27"/>
                        </a:lnTo>
                        <a:lnTo>
                          <a:pt x="16" y="34"/>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87" name="Line 654"/>
                  <p:cNvSpPr>
                    <a:spLocks noChangeShapeType="1"/>
                  </p:cNvSpPr>
                  <p:nvPr/>
                </p:nvSpPr>
                <p:spPr bwMode="auto">
                  <a:xfrm flipH="1" flipV="1">
                    <a:off x="3989" y="356"/>
                    <a:ext cx="18" cy="106"/>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41" name="Group 655"/>
                <p:cNvGrpSpPr>
                  <a:grpSpLocks/>
                </p:cNvGrpSpPr>
                <p:nvPr/>
              </p:nvGrpSpPr>
              <p:grpSpPr bwMode="auto">
                <a:xfrm>
                  <a:off x="3989" y="315"/>
                  <a:ext cx="36" cy="126"/>
                  <a:chOff x="3989" y="315"/>
                  <a:chExt cx="36" cy="126"/>
                </a:xfrm>
              </p:grpSpPr>
              <p:sp>
                <p:nvSpPr>
                  <p:cNvPr id="584" name="Freeform 656"/>
                  <p:cNvSpPr>
                    <a:spLocks/>
                  </p:cNvSpPr>
                  <p:nvPr/>
                </p:nvSpPr>
                <p:spPr bwMode="auto">
                  <a:xfrm>
                    <a:off x="4007" y="400"/>
                    <a:ext cx="18" cy="41"/>
                  </a:xfrm>
                  <a:custGeom>
                    <a:avLst/>
                    <a:gdLst>
                      <a:gd name="T0" fmla="*/ 17 w 18"/>
                      <a:gd name="T1" fmla="*/ 26 h 41"/>
                      <a:gd name="T2" fmla="*/ 17 w 18"/>
                      <a:gd name="T3" fmla="*/ 20 h 41"/>
                      <a:gd name="T4" fmla="*/ 8 w 18"/>
                      <a:gd name="T5" fmla="*/ 13 h 41"/>
                      <a:gd name="T6" fmla="*/ 0 w 18"/>
                      <a:gd name="T7" fmla="*/ 0 h 41"/>
                      <a:gd name="T8" fmla="*/ 0 w 18"/>
                      <a:gd name="T9" fmla="*/ 7 h 41"/>
                      <a:gd name="T10" fmla="*/ 0 w 18"/>
                      <a:gd name="T11" fmla="*/ 13 h 41"/>
                      <a:gd name="T12" fmla="*/ 0 w 18"/>
                      <a:gd name="T13" fmla="*/ 20 h 41"/>
                      <a:gd name="T14" fmla="*/ 8 w 18"/>
                      <a:gd name="T15" fmla="*/ 33 h 41"/>
                      <a:gd name="T16" fmla="*/ 17 w 18"/>
                      <a:gd name="T17" fmla="*/ 4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41"/>
                      <a:gd name="T29" fmla="*/ 18 w 1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41">
                        <a:moveTo>
                          <a:pt x="17" y="26"/>
                        </a:moveTo>
                        <a:lnTo>
                          <a:pt x="17" y="20"/>
                        </a:lnTo>
                        <a:lnTo>
                          <a:pt x="8" y="13"/>
                        </a:lnTo>
                        <a:lnTo>
                          <a:pt x="0" y="0"/>
                        </a:lnTo>
                        <a:lnTo>
                          <a:pt x="0" y="7"/>
                        </a:lnTo>
                        <a:lnTo>
                          <a:pt x="0" y="13"/>
                        </a:lnTo>
                        <a:lnTo>
                          <a:pt x="0" y="20"/>
                        </a:lnTo>
                        <a:lnTo>
                          <a:pt x="8" y="33"/>
                        </a:lnTo>
                        <a:lnTo>
                          <a:pt x="17" y="4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85" name="Line 657"/>
                  <p:cNvSpPr>
                    <a:spLocks noChangeShapeType="1"/>
                  </p:cNvSpPr>
                  <p:nvPr/>
                </p:nvSpPr>
                <p:spPr bwMode="auto">
                  <a:xfrm flipH="1" flipV="1">
                    <a:off x="3989" y="315"/>
                    <a:ext cx="18" cy="100"/>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42" name="Group 658"/>
                <p:cNvGrpSpPr>
                  <a:grpSpLocks/>
                </p:cNvGrpSpPr>
                <p:nvPr/>
              </p:nvGrpSpPr>
              <p:grpSpPr bwMode="auto">
                <a:xfrm>
                  <a:off x="3982" y="268"/>
                  <a:ext cx="41" cy="134"/>
                  <a:chOff x="3982" y="268"/>
                  <a:chExt cx="41" cy="134"/>
                </a:xfrm>
              </p:grpSpPr>
              <p:sp>
                <p:nvSpPr>
                  <p:cNvPr id="582" name="Freeform 659"/>
                  <p:cNvSpPr>
                    <a:spLocks/>
                  </p:cNvSpPr>
                  <p:nvPr/>
                </p:nvSpPr>
                <p:spPr bwMode="auto">
                  <a:xfrm>
                    <a:off x="3998" y="360"/>
                    <a:ext cx="25" cy="42"/>
                  </a:xfrm>
                  <a:custGeom>
                    <a:avLst/>
                    <a:gdLst>
                      <a:gd name="T0" fmla="*/ 24 w 25"/>
                      <a:gd name="T1" fmla="*/ 26 h 42"/>
                      <a:gd name="T2" fmla="*/ 24 w 25"/>
                      <a:gd name="T3" fmla="*/ 20 h 42"/>
                      <a:gd name="T4" fmla="*/ 16 w 25"/>
                      <a:gd name="T5" fmla="*/ 14 h 42"/>
                      <a:gd name="T6" fmla="*/ 0 w 25"/>
                      <a:gd name="T7" fmla="*/ 0 h 42"/>
                      <a:gd name="T8" fmla="*/ 0 w 25"/>
                      <a:gd name="T9" fmla="*/ 6 h 42"/>
                      <a:gd name="T10" fmla="*/ 0 w 25"/>
                      <a:gd name="T11" fmla="*/ 14 h 42"/>
                      <a:gd name="T12" fmla="*/ 7 w 25"/>
                      <a:gd name="T13" fmla="*/ 34 h 42"/>
                      <a:gd name="T14" fmla="*/ 16 w 25"/>
                      <a:gd name="T15" fmla="*/ 41 h 42"/>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2"/>
                      <a:gd name="T26" fmla="*/ 25 w 25"/>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2">
                        <a:moveTo>
                          <a:pt x="24" y="26"/>
                        </a:moveTo>
                        <a:lnTo>
                          <a:pt x="24" y="20"/>
                        </a:lnTo>
                        <a:lnTo>
                          <a:pt x="16" y="14"/>
                        </a:lnTo>
                        <a:lnTo>
                          <a:pt x="0" y="0"/>
                        </a:lnTo>
                        <a:lnTo>
                          <a:pt x="0" y="6"/>
                        </a:lnTo>
                        <a:lnTo>
                          <a:pt x="0" y="14"/>
                        </a:lnTo>
                        <a:lnTo>
                          <a:pt x="7" y="34"/>
                        </a:lnTo>
                        <a:lnTo>
                          <a:pt x="16" y="41"/>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83" name="Line 660"/>
                  <p:cNvSpPr>
                    <a:spLocks noChangeShapeType="1"/>
                  </p:cNvSpPr>
                  <p:nvPr/>
                </p:nvSpPr>
                <p:spPr bwMode="auto">
                  <a:xfrm flipH="1" flipV="1">
                    <a:off x="3982" y="268"/>
                    <a:ext cx="25" cy="106"/>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43" name="Group 661"/>
                <p:cNvGrpSpPr>
                  <a:grpSpLocks/>
                </p:cNvGrpSpPr>
                <p:nvPr/>
              </p:nvGrpSpPr>
              <p:grpSpPr bwMode="auto">
                <a:xfrm>
                  <a:off x="3982" y="233"/>
                  <a:ext cx="41" cy="127"/>
                  <a:chOff x="3982" y="233"/>
                  <a:chExt cx="41" cy="127"/>
                </a:xfrm>
              </p:grpSpPr>
              <p:sp>
                <p:nvSpPr>
                  <p:cNvPr id="580" name="Freeform 662"/>
                  <p:cNvSpPr>
                    <a:spLocks/>
                  </p:cNvSpPr>
                  <p:nvPr/>
                </p:nvSpPr>
                <p:spPr bwMode="auto">
                  <a:xfrm>
                    <a:off x="3998" y="327"/>
                    <a:ext cx="25" cy="33"/>
                  </a:xfrm>
                  <a:custGeom>
                    <a:avLst/>
                    <a:gdLst>
                      <a:gd name="T0" fmla="*/ 24 w 25"/>
                      <a:gd name="T1" fmla="*/ 25 h 33"/>
                      <a:gd name="T2" fmla="*/ 24 w 25"/>
                      <a:gd name="T3" fmla="*/ 19 h 33"/>
                      <a:gd name="T4" fmla="*/ 16 w 25"/>
                      <a:gd name="T5" fmla="*/ 12 h 33"/>
                      <a:gd name="T6" fmla="*/ 0 w 25"/>
                      <a:gd name="T7" fmla="*/ 0 h 33"/>
                      <a:gd name="T8" fmla="*/ 0 w 25"/>
                      <a:gd name="T9" fmla="*/ 6 h 33"/>
                      <a:gd name="T10" fmla="*/ 0 w 25"/>
                      <a:gd name="T11" fmla="*/ 12 h 33"/>
                      <a:gd name="T12" fmla="*/ 7 w 25"/>
                      <a:gd name="T13" fmla="*/ 25 h 33"/>
                      <a:gd name="T14" fmla="*/ 16 w 25"/>
                      <a:gd name="T15" fmla="*/ 32 h 3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33"/>
                      <a:gd name="T26" fmla="*/ 25 w 25"/>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33">
                        <a:moveTo>
                          <a:pt x="24" y="25"/>
                        </a:moveTo>
                        <a:lnTo>
                          <a:pt x="24" y="19"/>
                        </a:lnTo>
                        <a:lnTo>
                          <a:pt x="16" y="12"/>
                        </a:lnTo>
                        <a:lnTo>
                          <a:pt x="0" y="0"/>
                        </a:lnTo>
                        <a:lnTo>
                          <a:pt x="0" y="6"/>
                        </a:lnTo>
                        <a:lnTo>
                          <a:pt x="0" y="12"/>
                        </a:lnTo>
                        <a:lnTo>
                          <a:pt x="7" y="25"/>
                        </a:lnTo>
                        <a:lnTo>
                          <a:pt x="16" y="32"/>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81" name="Line 663"/>
                  <p:cNvSpPr>
                    <a:spLocks noChangeShapeType="1"/>
                  </p:cNvSpPr>
                  <p:nvPr/>
                </p:nvSpPr>
                <p:spPr bwMode="auto">
                  <a:xfrm flipH="1" flipV="1">
                    <a:off x="3982" y="233"/>
                    <a:ext cx="25" cy="108"/>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44" name="Group 664"/>
                <p:cNvGrpSpPr>
                  <a:grpSpLocks/>
                </p:cNvGrpSpPr>
                <p:nvPr/>
              </p:nvGrpSpPr>
              <p:grpSpPr bwMode="auto">
                <a:xfrm>
                  <a:off x="3982" y="192"/>
                  <a:ext cx="41" cy="129"/>
                  <a:chOff x="3982" y="192"/>
                  <a:chExt cx="41" cy="129"/>
                </a:xfrm>
              </p:grpSpPr>
              <p:sp>
                <p:nvSpPr>
                  <p:cNvPr id="578" name="Freeform 665"/>
                  <p:cNvSpPr>
                    <a:spLocks/>
                  </p:cNvSpPr>
                  <p:nvPr/>
                </p:nvSpPr>
                <p:spPr bwMode="auto">
                  <a:xfrm>
                    <a:off x="3998" y="286"/>
                    <a:ext cx="25" cy="35"/>
                  </a:xfrm>
                  <a:custGeom>
                    <a:avLst/>
                    <a:gdLst>
                      <a:gd name="T0" fmla="*/ 24 w 25"/>
                      <a:gd name="T1" fmla="*/ 27 h 35"/>
                      <a:gd name="T2" fmla="*/ 24 w 25"/>
                      <a:gd name="T3" fmla="*/ 20 h 35"/>
                      <a:gd name="T4" fmla="*/ 16 w 25"/>
                      <a:gd name="T5" fmla="*/ 13 h 35"/>
                      <a:gd name="T6" fmla="*/ 0 w 25"/>
                      <a:gd name="T7" fmla="*/ 0 h 35"/>
                      <a:gd name="T8" fmla="*/ 0 w 25"/>
                      <a:gd name="T9" fmla="*/ 6 h 35"/>
                      <a:gd name="T10" fmla="*/ 0 w 25"/>
                      <a:gd name="T11" fmla="*/ 13 h 35"/>
                      <a:gd name="T12" fmla="*/ 7 w 25"/>
                      <a:gd name="T13" fmla="*/ 27 h 35"/>
                      <a:gd name="T14" fmla="*/ 16 w 25"/>
                      <a:gd name="T15" fmla="*/ 34 h 3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35"/>
                      <a:gd name="T26" fmla="*/ 25 w 2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35">
                        <a:moveTo>
                          <a:pt x="24" y="27"/>
                        </a:moveTo>
                        <a:lnTo>
                          <a:pt x="24" y="20"/>
                        </a:lnTo>
                        <a:lnTo>
                          <a:pt x="16" y="13"/>
                        </a:lnTo>
                        <a:lnTo>
                          <a:pt x="0" y="0"/>
                        </a:lnTo>
                        <a:lnTo>
                          <a:pt x="0" y="6"/>
                        </a:lnTo>
                        <a:lnTo>
                          <a:pt x="0" y="13"/>
                        </a:lnTo>
                        <a:lnTo>
                          <a:pt x="7" y="27"/>
                        </a:lnTo>
                        <a:lnTo>
                          <a:pt x="16" y="34"/>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79" name="Line 666"/>
                  <p:cNvSpPr>
                    <a:spLocks noChangeShapeType="1"/>
                  </p:cNvSpPr>
                  <p:nvPr/>
                </p:nvSpPr>
                <p:spPr bwMode="auto">
                  <a:xfrm flipH="1" flipV="1">
                    <a:off x="3982" y="192"/>
                    <a:ext cx="25" cy="108"/>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45" name="Group 667"/>
                <p:cNvGrpSpPr>
                  <a:grpSpLocks/>
                </p:cNvGrpSpPr>
                <p:nvPr/>
              </p:nvGrpSpPr>
              <p:grpSpPr bwMode="auto">
                <a:xfrm>
                  <a:off x="3982" y="160"/>
                  <a:ext cx="41" cy="134"/>
                  <a:chOff x="3982" y="160"/>
                  <a:chExt cx="41" cy="134"/>
                </a:xfrm>
              </p:grpSpPr>
              <p:sp>
                <p:nvSpPr>
                  <p:cNvPr id="576" name="Freeform 668"/>
                  <p:cNvSpPr>
                    <a:spLocks/>
                  </p:cNvSpPr>
                  <p:nvPr/>
                </p:nvSpPr>
                <p:spPr bwMode="auto">
                  <a:xfrm>
                    <a:off x="3998" y="254"/>
                    <a:ext cx="25" cy="40"/>
                  </a:xfrm>
                  <a:custGeom>
                    <a:avLst/>
                    <a:gdLst>
                      <a:gd name="T0" fmla="*/ 24 w 25"/>
                      <a:gd name="T1" fmla="*/ 26 h 40"/>
                      <a:gd name="T2" fmla="*/ 24 w 25"/>
                      <a:gd name="T3" fmla="*/ 20 h 40"/>
                      <a:gd name="T4" fmla="*/ 16 w 25"/>
                      <a:gd name="T5" fmla="*/ 13 h 40"/>
                      <a:gd name="T6" fmla="*/ 0 w 25"/>
                      <a:gd name="T7" fmla="*/ 0 h 40"/>
                      <a:gd name="T8" fmla="*/ 0 w 25"/>
                      <a:gd name="T9" fmla="*/ 7 h 40"/>
                      <a:gd name="T10" fmla="*/ 0 w 25"/>
                      <a:gd name="T11" fmla="*/ 13 h 40"/>
                      <a:gd name="T12" fmla="*/ 7 w 25"/>
                      <a:gd name="T13" fmla="*/ 26 h 40"/>
                      <a:gd name="T14" fmla="*/ 16 w 25"/>
                      <a:gd name="T15" fmla="*/ 32 h 40"/>
                      <a:gd name="T16" fmla="*/ 16 w 25"/>
                      <a:gd name="T17" fmla="*/ 3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40"/>
                      <a:gd name="T29" fmla="*/ 25 w 25"/>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40">
                        <a:moveTo>
                          <a:pt x="24" y="26"/>
                        </a:moveTo>
                        <a:lnTo>
                          <a:pt x="24" y="20"/>
                        </a:lnTo>
                        <a:lnTo>
                          <a:pt x="16" y="13"/>
                        </a:lnTo>
                        <a:lnTo>
                          <a:pt x="0" y="0"/>
                        </a:lnTo>
                        <a:lnTo>
                          <a:pt x="0" y="7"/>
                        </a:lnTo>
                        <a:lnTo>
                          <a:pt x="0" y="13"/>
                        </a:lnTo>
                        <a:lnTo>
                          <a:pt x="7" y="26"/>
                        </a:lnTo>
                        <a:lnTo>
                          <a:pt x="16" y="32"/>
                        </a:lnTo>
                        <a:lnTo>
                          <a:pt x="16" y="39"/>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77" name="Line 669"/>
                  <p:cNvSpPr>
                    <a:spLocks noChangeShapeType="1"/>
                  </p:cNvSpPr>
                  <p:nvPr/>
                </p:nvSpPr>
                <p:spPr bwMode="auto">
                  <a:xfrm flipH="1" flipV="1">
                    <a:off x="3982" y="160"/>
                    <a:ext cx="25" cy="108"/>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46" name="Group 670"/>
                <p:cNvGrpSpPr>
                  <a:grpSpLocks/>
                </p:cNvGrpSpPr>
                <p:nvPr/>
              </p:nvGrpSpPr>
              <p:grpSpPr bwMode="auto">
                <a:xfrm>
                  <a:off x="3989" y="125"/>
                  <a:ext cx="36" cy="129"/>
                  <a:chOff x="3989" y="125"/>
                  <a:chExt cx="36" cy="129"/>
                </a:xfrm>
              </p:grpSpPr>
              <p:sp>
                <p:nvSpPr>
                  <p:cNvPr id="574" name="Freeform 671"/>
                  <p:cNvSpPr>
                    <a:spLocks/>
                  </p:cNvSpPr>
                  <p:nvPr/>
                </p:nvSpPr>
                <p:spPr bwMode="auto">
                  <a:xfrm>
                    <a:off x="4007" y="218"/>
                    <a:ext cx="18" cy="36"/>
                  </a:xfrm>
                  <a:custGeom>
                    <a:avLst/>
                    <a:gdLst>
                      <a:gd name="T0" fmla="*/ 17 w 18"/>
                      <a:gd name="T1" fmla="*/ 28 h 36"/>
                      <a:gd name="T2" fmla="*/ 17 w 18"/>
                      <a:gd name="T3" fmla="*/ 21 h 36"/>
                      <a:gd name="T4" fmla="*/ 8 w 18"/>
                      <a:gd name="T5" fmla="*/ 14 h 36"/>
                      <a:gd name="T6" fmla="*/ 0 w 18"/>
                      <a:gd name="T7" fmla="*/ 0 h 36"/>
                      <a:gd name="T8" fmla="*/ 0 w 18"/>
                      <a:gd name="T9" fmla="*/ 7 h 36"/>
                      <a:gd name="T10" fmla="*/ 0 w 18"/>
                      <a:gd name="T11" fmla="*/ 14 h 36"/>
                      <a:gd name="T12" fmla="*/ 0 w 18"/>
                      <a:gd name="T13" fmla="*/ 21 h 36"/>
                      <a:gd name="T14" fmla="*/ 8 w 18"/>
                      <a:gd name="T15" fmla="*/ 28 h 36"/>
                      <a:gd name="T16" fmla="*/ 17 w 18"/>
                      <a:gd name="T17" fmla="*/ 35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6"/>
                      <a:gd name="T29" fmla="*/ 18 w 18"/>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6">
                        <a:moveTo>
                          <a:pt x="17" y="28"/>
                        </a:moveTo>
                        <a:lnTo>
                          <a:pt x="17" y="21"/>
                        </a:lnTo>
                        <a:lnTo>
                          <a:pt x="8" y="14"/>
                        </a:lnTo>
                        <a:lnTo>
                          <a:pt x="0" y="0"/>
                        </a:lnTo>
                        <a:lnTo>
                          <a:pt x="0" y="7"/>
                        </a:lnTo>
                        <a:lnTo>
                          <a:pt x="0" y="14"/>
                        </a:lnTo>
                        <a:lnTo>
                          <a:pt x="0" y="21"/>
                        </a:lnTo>
                        <a:lnTo>
                          <a:pt x="8" y="28"/>
                        </a:lnTo>
                        <a:lnTo>
                          <a:pt x="17" y="35"/>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75" name="Line 672"/>
                  <p:cNvSpPr>
                    <a:spLocks noChangeShapeType="1"/>
                  </p:cNvSpPr>
                  <p:nvPr/>
                </p:nvSpPr>
                <p:spPr bwMode="auto">
                  <a:xfrm flipH="1" flipV="1">
                    <a:off x="3989" y="125"/>
                    <a:ext cx="18" cy="108"/>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47" name="Group 673"/>
                <p:cNvGrpSpPr>
                  <a:grpSpLocks/>
                </p:cNvGrpSpPr>
                <p:nvPr/>
              </p:nvGrpSpPr>
              <p:grpSpPr bwMode="auto">
                <a:xfrm>
                  <a:off x="3989" y="173"/>
                  <a:ext cx="43" cy="135"/>
                  <a:chOff x="3989" y="173"/>
                  <a:chExt cx="43" cy="135"/>
                </a:xfrm>
              </p:grpSpPr>
              <p:sp>
                <p:nvSpPr>
                  <p:cNvPr id="572" name="Freeform 674"/>
                  <p:cNvSpPr>
                    <a:spLocks/>
                  </p:cNvSpPr>
                  <p:nvPr/>
                </p:nvSpPr>
                <p:spPr bwMode="auto">
                  <a:xfrm>
                    <a:off x="4007" y="268"/>
                    <a:ext cx="25" cy="40"/>
                  </a:xfrm>
                  <a:custGeom>
                    <a:avLst/>
                    <a:gdLst>
                      <a:gd name="T0" fmla="*/ 24 w 25"/>
                      <a:gd name="T1" fmla="*/ 26 h 40"/>
                      <a:gd name="T2" fmla="*/ 24 w 25"/>
                      <a:gd name="T3" fmla="*/ 19 h 40"/>
                      <a:gd name="T4" fmla="*/ 16 w 25"/>
                      <a:gd name="T5" fmla="*/ 13 h 40"/>
                      <a:gd name="T6" fmla="*/ 0 w 25"/>
                      <a:gd name="T7" fmla="*/ 0 h 40"/>
                      <a:gd name="T8" fmla="*/ 0 w 25"/>
                      <a:gd name="T9" fmla="*/ 7 h 40"/>
                      <a:gd name="T10" fmla="*/ 0 w 25"/>
                      <a:gd name="T11" fmla="*/ 13 h 40"/>
                      <a:gd name="T12" fmla="*/ 7 w 25"/>
                      <a:gd name="T13" fmla="*/ 19 h 40"/>
                      <a:gd name="T14" fmla="*/ 16 w 25"/>
                      <a:gd name="T15" fmla="*/ 32 h 40"/>
                      <a:gd name="T16" fmla="*/ 24 w 25"/>
                      <a:gd name="T17" fmla="*/ 3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40"/>
                      <a:gd name="T29" fmla="*/ 25 w 25"/>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40">
                        <a:moveTo>
                          <a:pt x="24" y="26"/>
                        </a:moveTo>
                        <a:lnTo>
                          <a:pt x="24" y="19"/>
                        </a:lnTo>
                        <a:lnTo>
                          <a:pt x="16" y="13"/>
                        </a:lnTo>
                        <a:lnTo>
                          <a:pt x="0" y="0"/>
                        </a:lnTo>
                        <a:lnTo>
                          <a:pt x="0" y="7"/>
                        </a:lnTo>
                        <a:lnTo>
                          <a:pt x="0" y="13"/>
                        </a:lnTo>
                        <a:lnTo>
                          <a:pt x="7" y="19"/>
                        </a:lnTo>
                        <a:lnTo>
                          <a:pt x="16" y="32"/>
                        </a:lnTo>
                        <a:lnTo>
                          <a:pt x="24" y="39"/>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73" name="Line 675"/>
                  <p:cNvSpPr>
                    <a:spLocks noChangeShapeType="1"/>
                  </p:cNvSpPr>
                  <p:nvPr/>
                </p:nvSpPr>
                <p:spPr bwMode="auto">
                  <a:xfrm flipH="1" flipV="1">
                    <a:off x="3989" y="173"/>
                    <a:ext cx="25" cy="107"/>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48" name="Group 676"/>
                <p:cNvGrpSpPr>
                  <a:grpSpLocks/>
                </p:cNvGrpSpPr>
                <p:nvPr/>
              </p:nvGrpSpPr>
              <p:grpSpPr bwMode="auto">
                <a:xfrm>
                  <a:off x="4022" y="361"/>
                  <a:ext cx="41" cy="148"/>
                  <a:chOff x="4022" y="361"/>
                  <a:chExt cx="41" cy="148"/>
                </a:xfrm>
              </p:grpSpPr>
              <p:sp>
                <p:nvSpPr>
                  <p:cNvPr id="570" name="Freeform 677"/>
                  <p:cNvSpPr>
                    <a:spLocks/>
                  </p:cNvSpPr>
                  <p:nvPr/>
                </p:nvSpPr>
                <p:spPr bwMode="auto">
                  <a:xfrm>
                    <a:off x="4022" y="468"/>
                    <a:ext cx="18" cy="41"/>
                  </a:xfrm>
                  <a:custGeom>
                    <a:avLst/>
                    <a:gdLst>
                      <a:gd name="T0" fmla="*/ 0 w 18"/>
                      <a:gd name="T1" fmla="*/ 33 h 41"/>
                      <a:gd name="T2" fmla="*/ 8 w 18"/>
                      <a:gd name="T3" fmla="*/ 20 h 41"/>
                      <a:gd name="T4" fmla="*/ 8 w 18"/>
                      <a:gd name="T5" fmla="*/ 13 h 41"/>
                      <a:gd name="T6" fmla="*/ 17 w 18"/>
                      <a:gd name="T7" fmla="*/ 0 h 41"/>
                      <a:gd name="T8" fmla="*/ 17 w 18"/>
                      <a:gd name="T9" fmla="*/ 7 h 41"/>
                      <a:gd name="T10" fmla="*/ 17 w 18"/>
                      <a:gd name="T11" fmla="*/ 20 h 41"/>
                      <a:gd name="T12" fmla="*/ 8 w 18"/>
                      <a:gd name="T13" fmla="*/ 33 h 41"/>
                      <a:gd name="T14" fmla="*/ 0 w 18"/>
                      <a:gd name="T15" fmla="*/ 40 h 41"/>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41"/>
                      <a:gd name="T26" fmla="*/ 18 w 18"/>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41">
                        <a:moveTo>
                          <a:pt x="0" y="33"/>
                        </a:moveTo>
                        <a:lnTo>
                          <a:pt x="8" y="20"/>
                        </a:lnTo>
                        <a:lnTo>
                          <a:pt x="8" y="13"/>
                        </a:lnTo>
                        <a:lnTo>
                          <a:pt x="17" y="0"/>
                        </a:lnTo>
                        <a:lnTo>
                          <a:pt x="17" y="7"/>
                        </a:lnTo>
                        <a:lnTo>
                          <a:pt x="17" y="20"/>
                        </a:lnTo>
                        <a:lnTo>
                          <a:pt x="8" y="33"/>
                        </a:lnTo>
                        <a:lnTo>
                          <a:pt x="0" y="4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71" name="Line 678"/>
                  <p:cNvSpPr>
                    <a:spLocks noChangeShapeType="1"/>
                  </p:cNvSpPr>
                  <p:nvPr/>
                </p:nvSpPr>
                <p:spPr bwMode="auto">
                  <a:xfrm flipV="1">
                    <a:off x="4038" y="361"/>
                    <a:ext cx="25" cy="121"/>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49" name="Group 679"/>
                <p:cNvGrpSpPr>
                  <a:grpSpLocks/>
                </p:cNvGrpSpPr>
                <p:nvPr/>
              </p:nvGrpSpPr>
              <p:grpSpPr bwMode="auto">
                <a:xfrm>
                  <a:off x="4022" y="315"/>
                  <a:ext cx="41" cy="147"/>
                  <a:chOff x="4022" y="315"/>
                  <a:chExt cx="41" cy="147"/>
                </a:xfrm>
              </p:grpSpPr>
              <p:sp>
                <p:nvSpPr>
                  <p:cNvPr id="568" name="Freeform 680"/>
                  <p:cNvSpPr>
                    <a:spLocks/>
                  </p:cNvSpPr>
                  <p:nvPr/>
                </p:nvSpPr>
                <p:spPr bwMode="auto">
                  <a:xfrm>
                    <a:off x="4022" y="420"/>
                    <a:ext cx="25" cy="42"/>
                  </a:xfrm>
                  <a:custGeom>
                    <a:avLst/>
                    <a:gdLst>
                      <a:gd name="T0" fmla="*/ 0 w 25"/>
                      <a:gd name="T1" fmla="*/ 27 h 42"/>
                      <a:gd name="T2" fmla="*/ 7 w 25"/>
                      <a:gd name="T3" fmla="*/ 14 h 42"/>
                      <a:gd name="T4" fmla="*/ 24 w 25"/>
                      <a:gd name="T5" fmla="*/ 0 h 42"/>
                      <a:gd name="T6" fmla="*/ 24 w 25"/>
                      <a:gd name="T7" fmla="*/ 7 h 42"/>
                      <a:gd name="T8" fmla="*/ 24 w 25"/>
                      <a:gd name="T9" fmla="*/ 14 h 42"/>
                      <a:gd name="T10" fmla="*/ 16 w 25"/>
                      <a:gd name="T11" fmla="*/ 20 h 42"/>
                      <a:gd name="T12" fmla="*/ 7 w 25"/>
                      <a:gd name="T13" fmla="*/ 34 h 42"/>
                      <a:gd name="T14" fmla="*/ 0 w 25"/>
                      <a:gd name="T15" fmla="*/ 41 h 42"/>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2"/>
                      <a:gd name="T26" fmla="*/ 25 w 25"/>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2">
                        <a:moveTo>
                          <a:pt x="0" y="27"/>
                        </a:moveTo>
                        <a:lnTo>
                          <a:pt x="7" y="14"/>
                        </a:lnTo>
                        <a:lnTo>
                          <a:pt x="24" y="0"/>
                        </a:lnTo>
                        <a:lnTo>
                          <a:pt x="24" y="7"/>
                        </a:lnTo>
                        <a:lnTo>
                          <a:pt x="24" y="14"/>
                        </a:lnTo>
                        <a:lnTo>
                          <a:pt x="16" y="20"/>
                        </a:lnTo>
                        <a:lnTo>
                          <a:pt x="7" y="34"/>
                        </a:lnTo>
                        <a:lnTo>
                          <a:pt x="0" y="41"/>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69" name="Line 681"/>
                  <p:cNvSpPr>
                    <a:spLocks noChangeShapeType="1"/>
                  </p:cNvSpPr>
                  <p:nvPr/>
                </p:nvSpPr>
                <p:spPr bwMode="auto">
                  <a:xfrm flipV="1">
                    <a:off x="4038" y="315"/>
                    <a:ext cx="25" cy="120"/>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50" name="Group 682"/>
                <p:cNvGrpSpPr>
                  <a:grpSpLocks/>
                </p:cNvGrpSpPr>
                <p:nvPr/>
              </p:nvGrpSpPr>
              <p:grpSpPr bwMode="auto">
                <a:xfrm>
                  <a:off x="4022" y="268"/>
                  <a:ext cx="41" cy="148"/>
                  <a:chOff x="4022" y="268"/>
                  <a:chExt cx="41" cy="148"/>
                </a:xfrm>
              </p:grpSpPr>
              <p:sp>
                <p:nvSpPr>
                  <p:cNvPr id="566" name="Freeform 683"/>
                  <p:cNvSpPr>
                    <a:spLocks/>
                  </p:cNvSpPr>
                  <p:nvPr/>
                </p:nvSpPr>
                <p:spPr bwMode="auto">
                  <a:xfrm>
                    <a:off x="4022" y="374"/>
                    <a:ext cx="25" cy="42"/>
                  </a:xfrm>
                  <a:custGeom>
                    <a:avLst/>
                    <a:gdLst>
                      <a:gd name="T0" fmla="*/ 0 w 25"/>
                      <a:gd name="T1" fmla="*/ 26 h 42"/>
                      <a:gd name="T2" fmla="*/ 7 w 25"/>
                      <a:gd name="T3" fmla="*/ 13 h 42"/>
                      <a:gd name="T4" fmla="*/ 24 w 25"/>
                      <a:gd name="T5" fmla="*/ 0 h 42"/>
                      <a:gd name="T6" fmla="*/ 24 w 25"/>
                      <a:gd name="T7" fmla="*/ 5 h 42"/>
                      <a:gd name="T8" fmla="*/ 24 w 25"/>
                      <a:gd name="T9" fmla="*/ 13 h 42"/>
                      <a:gd name="T10" fmla="*/ 16 w 25"/>
                      <a:gd name="T11" fmla="*/ 20 h 42"/>
                      <a:gd name="T12" fmla="*/ 7 w 25"/>
                      <a:gd name="T13" fmla="*/ 34 h 42"/>
                      <a:gd name="T14" fmla="*/ 0 w 25"/>
                      <a:gd name="T15" fmla="*/ 41 h 42"/>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2"/>
                      <a:gd name="T26" fmla="*/ 25 w 25"/>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2">
                        <a:moveTo>
                          <a:pt x="0" y="26"/>
                        </a:moveTo>
                        <a:lnTo>
                          <a:pt x="7" y="13"/>
                        </a:lnTo>
                        <a:lnTo>
                          <a:pt x="24" y="0"/>
                        </a:lnTo>
                        <a:lnTo>
                          <a:pt x="24" y="5"/>
                        </a:lnTo>
                        <a:lnTo>
                          <a:pt x="24" y="13"/>
                        </a:lnTo>
                        <a:lnTo>
                          <a:pt x="16" y="20"/>
                        </a:lnTo>
                        <a:lnTo>
                          <a:pt x="7" y="34"/>
                        </a:lnTo>
                        <a:lnTo>
                          <a:pt x="0" y="41"/>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67" name="Line 684"/>
                  <p:cNvSpPr>
                    <a:spLocks noChangeShapeType="1"/>
                  </p:cNvSpPr>
                  <p:nvPr/>
                </p:nvSpPr>
                <p:spPr bwMode="auto">
                  <a:xfrm flipV="1">
                    <a:off x="4038" y="268"/>
                    <a:ext cx="25" cy="120"/>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51" name="Group 685"/>
                <p:cNvGrpSpPr>
                  <a:grpSpLocks/>
                </p:cNvGrpSpPr>
                <p:nvPr/>
              </p:nvGrpSpPr>
              <p:grpSpPr bwMode="auto">
                <a:xfrm>
                  <a:off x="4022" y="227"/>
                  <a:ext cx="41" cy="148"/>
                  <a:chOff x="4022" y="227"/>
                  <a:chExt cx="41" cy="148"/>
                </a:xfrm>
              </p:grpSpPr>
              <p:sp>
                <p:nvSpPr>
                  <p:cNvPr id="564" name="Freeform 686"/>
                  <p:cNvSpPr>
                    <a:spLocks/>
                  </p:cNvSpPr>
                  <p:nvPr/>
                </p:nvSpPr>
                <p:spPr bwMode="auto">
                  <a:xfrm>
                    <a:off x="4022" y="333"/>
                    <a:ext cx="25" cy="42"/>
                  </a:xfrm>
                  <a:custGeom>
                    <a:avLst/>
                    <a:gdLst>
                      <a:gd name="T0" fmla="*/ 0 w 25"/>
                      <a:gd name="T1" fmla="*/ 27 h 42"/>
                      <a:gd name="T2" fmla="*/ 7 w 25"/>
                      <a:gd name="T3" fmla="*/ 14 h 42"/>
                      <a:gd name="T4" fmla="*/ 7 w 25"/>
                      <a:gd name="T5" fmla="*/ 7 h 42"/>
                      <a:gd name="T6" fmla="*/ 16 w 25"/>
                      <a:gd name="T7" fmla="*/ 0 h 42"/>
                      <a:gd name="T8" fmla="*/ 24 w 25"/>
                      <a:gd name="T9" fmla="*/ 0 h 42"/>
                      <a:gd name="T10" fmla="*/ 24 w 25"/>
                      <a:gd name="T11" fmla="*/ 14 h 42"/>
                      <a:gd name="T12" fmla="*/ 24 w 25"/>
                      <a:gd name="T13" fmla="*/ 20 h 42"/>
                      <a:gd name="T14" fmla="*/ 16 w 25"/>
                      <a:gd name="T15" fmla="*/ 34 h 42"/>
                      <a:gd name="T16" fmla="*/ 7 w 25"/>
                      <a:gd name="T17" fmla="*/ 4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42"/>
                      <a:gd name="T29" fmla="*/ 25 w 25"/>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42">
                        <a:moveTo>
                          <a:pt x="0" y="27"/>
                        </a:moveTo>
                        <a:lnTo>
                          <a:pt x="7" y="14"/>
                        </a:lnTo>
                        <a:lnTo>
                          <a:pt x="7" y="7"/>
                        </a:lnTo>
                        <a:lnTo>
                          <a:pt x="16" y="0"/>
                        </a:lnTo>
                        <a:lnTo>
                          <a:pt x="24" y="0"/>
                        </a:lnTo>
                        <a:lnTo>
                          <a:pt x="24" y="14"/>
                        </a:lnTo>
                        <a:lnTo>
                          <a:pt x="24" y="20"/>
                        </a:lnTo>
                        <a:lnTo>
                          <a:pt x="16" y="34"/>
                        </a:lnTo>
                        <a:lnTo>
                          <a:pt x="7" y="41"/>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65" name="Line 687"/>
                  <p:cNvSpPr>
                    <a:spLocks noChangeShapeType="1"/>
                  </p:cNvSpPr>
                  <p:nvPr/>
                </p:nvSpPr>
                <p:spPr bwMode="auto">
                  <a:xfrm flipV="1">
                    <a:off x="4046" y="227"/>
                    <a:ext cx="17" cy="121"/>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52" name="Group 688"/>
                <p:cNvGrpSpPr>
                  <a:grpSpLocks/>
                </p:cNvGrpSpPr>
                <p:nvPr/>
              </p:nvGrpSpPr>
              <p:grpSpPr bwMode="auto">
                <a:xfrm>
                  <a:off x="4022" y="186"/>
                  <a:ext cx="41" cy="149"/>
                  <a:chOff x="4022" y="186"/>
                  <a:chExt cx="41" cy="149"/>
                </a:xfrm>
              </p:grpSpPr>
              <p:sp>
                <p:nvSpPr>
                  <p:cNvPr id="562" name="Freeform 689"/>
                  <p:cNvSpPr>
                    <a:spLocks/>
                  </p:cNvSpPr>
                  <p:nvPr/>
                </p:nvSpPr>
                <p:spPr bwMode="auto">
                  <a:xfrm>
                    <a:off x="4022" y="293"/>
                    <a:ext cx="25" cy="42"/>
                  </a:xfrm>
                  <a:custGeom>
                    <a:avLst/>
                    <a:gdLst>
                      <a:gd name="T0" fmla="*/ 0 w 25"/>
                      <a:gd name="T1" fmla="*/ 27 h 42"/>
                      <a:gd name="T2" fmla="*/ 7 w 25"/>
                      <a:gd name="T3" fmla="*/ 13 h 42"/>
                      <a:gd name="T4" fmla="*/ 24 w 25"/>
                      <a:gd name="T5" fmla="*/ 0 h 42"/>
                      <a:gd name="T6" fmla="*/ 24 w 25"/>
                      <a:gd name="T7" fmla="*/ 6 h 42"/>
                      <a:gd name="T8" fmla="*/ 24 w 25"/>
                      <a:gd name="T9" fmla="*/ 13 h 42"/>
                      <a:gd name="T10" fmla="*/ 16 w 25"/>
                      <a:gd name="T11" fmla="*/ 20 h 42"/>
                      <a:gd name="T12" fmla="*/ 7 w 25"/>
                      <a:gd name="T13" fmla="*/ 34 h 42"/>
                      <a:gd name="T14" fmla="*/ 0 w 25"/>
                      <a:gd name="T15" fmla="*/ 41 h 42"/>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2"/>
                      <a:gd name="T26" fmla="*/ 25 w 25"/>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2">
                        <a:moveTo>
                          <a:pt x="0" y="27"/>
                        </a:moveTo>
                        <a:lnTo>
                          <a:pt x="7" y="13"/>
                        </a:lnTo>
                        <a:lnTo>
                          <a:pt x="24" y="0"/>
                        </a:lnTo>
                        <a:lnTo>
                          <a:pt x="24" y="6"/>
                        </a:lnTo>
                        <a:lnTo>
                          <a:pt x="24" y="13"/>
                        </a:lnTo>
                        <a:lnTo>
                          <a:pt x="16" y="20"/>
                        </a:lnTo>
                        <a:lnTo>
                          <a:pt x="7" y="34"/>
                        </a:lnTo>
                        <a:lnTo>
                          <a:pt x="0" y="41"/>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63" name="Line 690"/>
                  <p:cNvSpPr>
                    <a:spLocks noChangeShapeType="1"/>
                  </p:cNvSpPr>
                  <p:nvPr/>
                </p:nvSpPr>
                <p:spPr bwMode="auto">
                  <a:xfrm flipV="1">
                    <a:off x="4038" y="186"/>
                    <a:ext cx="25" cy="121"/>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53" name="Group 691"/>
                <p:cNvGrpSpPr>
                  <a:grpSpLocks/>
                </p:cNvGrpSpPr>
                <p:nvPr/>
              </p:nvGrpSpPr>
              <p:grpSpPr bwMode="auto">
                <a:xfrm>
                  <a:off x="4022" y="139"/>
                  <a:ext cx="41" cy="148"/>
                  <a:chOff x="4022" y="139"/>
                  <a:chExt cx="41" cy="148"/>
                </a:xfrm>
              </p:grpSpPr>
              <p:sp>
                <p:nvSpPr>
                  <p:cNvPr id="560" name="Freeform 692"/>
                  <p:cNvSpPr>
                    <a:spLocks/>
                  </p:cNvSpPr>
                  <p:nvPr/>
                </p:nvSpPr>
                <p:spPr bwMode="auto">
                  <a:xfrm>
                    <a:off x="4022" y="247"/>
                    <a:ext cx="25" cy="40"/>
                  </a:xfrm>
                  <a:custGeom>
                    <a:avLst/>
                    <a:gdLst>
                      <a:gd name="T0" fmla="*/ 0 w 25"/>
                      <a:gd name="T1" fmla="*/ 26 h 40"/>
                      <a:gd name="T2" fmla="*/ 7 w 25"/>
                      <a:gd name="T3" fmla="*/ 13 h 40"/>
                      <a:gd name="T4" fmla="*/ 7 w 25"/>
                      <a:gd name="T5" fmla="*/ 7 h 40"/>
                      <a:gd name="T6" fmla="*/ 16 w 25"/>
                      <a:gd name="T7" fmla="*/ 0 h 40"/>
                      <a:gd name="T8" fmla="*/ 24 w 25"/>
                      <a:gd name="T9" fmla="*/ 0 h 40"/>
                      <a:gd name="T10" fmla="*/ 24 w 25"/>
                      <a:gd name="T11" fmla="*/ 13 h 40"/>
                      <a:gd name="T12" fmla="*/ 24 w 25"/>
                      <a:gd name="T13" fmla="*/ 20 h 40"/>
                      <a:gd name="T14" fmla="*/ 16 w 25"/>
                      <a:gd name="T15" fmla="*/ 33 h 40"/>
                      <a:gd name="T16" fmla="*/ 7 w 25"/>
                      <a:gd name="T17" fmla="*/ 3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40"/>
                      <a:gd name="T29" fmla="*/ 25 w 25"/>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40">
                        <a:moveTo>
                          <a:pt x="0" y="26"/>
                        </a:moveTo>
                        <a:lnTo>
                          <a:pt x="7" y="13"/>
                        </a:lnTo>
                        <a:lnTo>
                          <a:pt x="7" y="7"/>
                        </a:lnTo>
                        <a:lnTo>
                          <a:pt x="16" y="0"/>
                        </a:lnTo>
                        <a:lnTo>
                          <a:pt x="24" y="0"/>
                        </a:lnTo>
                        <a:lnTo>
                          <a:pt x="24" y="13"/>
                        </a:lnTo>
                        <a:lnTo>
                          <a:pt x="24" y="20"/>
                        </a:lnTo>
                        <a:lnTo>
                          <a:pt x="16" y="33"/>
                        </a:lnTo>
                        <a:lnTo>
                          <a:pt x="7" y="39"/>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61" name="Line 693"/>
                  <p:cNvSpPr>
                    <a:spLocks noChangeShapeType="1"/>
                  </p:cNvSpPr>
                  <p:nvPr/>
                </p:nvSpPr>
                <p:spPr bwMode="auto">
                  <a:xfrm flipV="1">
                    <a:off x="4046" y="139"/>
                    <a:ext cx="17" cy="121"/>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54" name="Group 694"/>
                <p:cNvGrpSpPr>
                  <a:grpSpLocks/>
                </p:cNvGrpSpPr>
                <p:nvPr/>
              </p:nvGrpSpPr>
              <p:grpSpPr bwMode="auto">
                <a:xfrm>
                  <a:off x="4031" y="119"/>
                  <a:ext cx="40" cy="150"/>
                  <a:chOff x="4031" y="119"/>
                  <a:chExt cx="40" cy="150"/>
                </a:xfrm>
              </p:grpSpPr>
              <p:sp>
                <p:nvSpPr>
                  <p:cNvPr id="558" name="Freeform 695"/>
                  <p:cNvSpPr>
                    <a:spLocks/>
                  </p:cNvSpPr>
                  <p:nvPr/>
                </p:nvSpPr>
                <p:spPr bwMode="auto">
                  <a:xfrm>
                    <a:off x="4031" y="219"/>
                    <a:ext cx="19" cy="50"/>
                  </a:xfrm>
                  <a:custGeom>
                    <a:avLst/>
                    <a:gdLst>
                      <a:gd name="T0" fmla="*/ 0 w 19"/>
                      <a:gd name="T1" fmla="*/ 34 h 50"/>
                      <a:gd name="T2" fmla="*/ 8 w 19"/>
                      <a:gd name="T3" fmla="*/ 20 h 50"/>
                      <a:gd name="T4" fmla="*/ 8 w 19"/>
                      <a:gd name="T5" fmla="*/ 14 h 50"/>
                      <a:gd name="T6" fmla="*/ 18 w 19"/>
                      <a:gd name="T7" fmla="*/ 0 h 50"/>
                      <a:gd name="T8" fmla="*/ 18 w 19"/>
                      <a:gd name="T9" fmla="*/ 6 h 50"/>
                      <a:gd name="T10" fmla="*/ 18 w 19"/>
                      <a:gd name="T11" fmla="*/ 20 h 50"/>
                      <a:gd name="T12" fmla="*/ 18 w 19"/>
                      <a:gd name="T13" fmla="*/ 28 h 50"/>
                      <a:gd name="T14" fmla="*/ 8 w 19"/>
                      <a:gd name="T15" fmla="*/ 42 h 50"/>
                      <a:gd name="T16" fmla="*/ 0 w 19"/>
                      <a:gd name="T17" fmla="*/ 49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0"/>
                      <a:gd name="T29" fmla="*/ 19 w 19"/>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0">
                        <a:moveTo>
                          <a:pt x="0" y="34"/>
                        </a:moveTo>
                        <a:lnTo>
                          <a:pt x="8" y="20"/>
                        </a:lnTo>
                        <a:lnTo>
                          <a:pt x="8" y="14"/>
                        </a:lnTo>
                        <a:lnTo>
                          <a:pt x="18" y="0"/>
                        </a:lnTo>
                        <a:lnTo>
                          <a:pt x="18" y="6"/>
                        </a:lnTo>
                        <a:lnTo>
                          <a:pt x="18" y="20"/>
                        </a:lnTo>
                        <a:lnTo>
                          <a:pt x="18" y="28"/>
                        </a:lnTo>
                        <a:lnTo>
                          <a:pt x="8" y="42"/>
                        </a:lnTo>
                        <a:lnTo>
                          <a:pt x="0" y="49"/>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59" name="Line 696"/>
                  <p:cNvSpPr>
                    <a:spLocks noChangeShapeType="1"/>
                  </p:cNvSpPr>
                  <p:nvPr/>
                </p:nvSpPr>
                <p:spPr bwMode="auto">
                  <a:xfrm flipV="1">
                    <a:off x="4046" y="119"/>
                    <a:ext cx="25" cy="114"/>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55" name="Group 697"/>
                <p:cNvGrpSpPr>
                  <a:grpSpLocks/>
                </p:cNvGrpSpPr>
                <p:nvPr/>
              </p:nvGrpSpPr>
              <p:grpSpPr bwMode="auto">
                <a:xfrm>
                  <a:off x="4031" y="85"/>
                  <a:ext cx="7" cy="142"/>
                  <a:chOff x="4031" y="85"/>
                  <a:chExt cx="7" cy="142"/>
                </a:xfrm>
              </p:grpSpPr>
              <p:sp>
                <p:nvSpPr>
                  <p:cNvPr id="556" name="Freeform 698"/>
                  <p:cNvSpPr>
                    <a:spLocks/>
                  </p:cNvSpPr>
                  <p:nvPr/>
                </p:nvSpPr>
                <p:spPr bwMode="auto">
                  <a:xfrm>
                    <a:off x="4031" y="191"/>
                    <a:ext cx="1" cy="36"/>
                  </a:xfrm>
                  <a:custGeom>
                    <a:avLst/>
                    <a:gdLst>
                      <a:gd name="T0" fmla="*/ 0 w 1"/>
                      <a:gd name="T1" fmla="*/ 28 h 36"/>
                      <a:gd name="T2" fmla="*/ 0 w 1"/>
                      <a:gd name="T3" fmla="*/ 21 h 36"/>
                      <a:gd name="T4" fmla="*/ 0 w 1"/>
                      <a:gd name="T5" fmla="*/ 7 h 36"/>
                      <a:gd name="T6" fmla="*/ 0 w 1"/>
                      <a:gd name="T7" fmla="*/ 0 h 36"/>
                      <a:gd name="T8" fmla="*/ 0 w 1"/>
                      <a:gd name="T9" fmla="*/ 7 h 36"/>
                      <a:gd name="T10" fmla="*/ 0 w 1"/>
                      <a:gd name="T11" fmla="*/ 28 h 36"/>
                      <a:gd name="T12" fmla="*/ 0 w 1"/>
                      <a:gd name="T13" fmla="*/ 35 h 36"/>
                      <a:gd name="T14" fmla="*/ 0 60000 65536"/>
                      <a:gd name="T15" fmla="*/ 0 60000 65536"/>
                      <a:gd name="T16" fmla="*/ 0 60000 65536"/>
                      <a:gd name="T17" fmla="*/ 0 60000 65536"/>
                      <a:gd name="T18" fmla="*/ 0 60000 65536"/>
                      <a:gd name="T19" fmla="*/ 0 60000 65536"/>
                      <a:gd name="T20" fmla="*/ 0 60000 65536"/>
                      <a:gd name="T21" fmla="*/ 0 w 1"/>
                      <a:gd name="T22" fmla="*/ 0 h 36"/>
                      <a:gd name="T23" fmla="*/ 1 w 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6">
                        <a:moveTo>
                          <a:pt x="0" y="28"/>
                        </a:moveTo>
                        <a:lnTo>
                          <a:pt x="0" y="21"/>
                        </a:lnTo>
                        <a:lnTo>
                          <a:pt x="0" y="7"/>
                        </a:lnTo>
                        <a:lnTo>
                          <a:pt x="0" y="0"/>
                        </a:lnTo>
                        <a:lnTo>
                          <a:pt x="0" y="7"/>
                        </a:lnTo>
                        <a:lnTo>
                          <a:pt x="0" y="28"/>
                        </a:lnTo>
                        <a:lnTo>
                          <a:pt x="0" y="35"/>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57" name="Line 699"/>
                  <p:cNvSpPr>
                    <a:spLocks noChangeShapeType="1"/>
                  </p:cNvSpPr>
                  <p:nvPr/>
                </p:nvSpPr>
                <p:spPr bwMode="auto">
                  <a:xfrm flipV="1">
                    <a:off x="4031" y="85"/>
                    <a:ext cx="7" cy="114"/>
                  </a:xfrm>
                  <a:prstGeom prst="line">
                    <a:avLst/>
                  </a:prstGeom>
                  <a:noFill/>
                  <a:ln w="12700">
                    <a:solidFill>
                      <a:srgbClr val="669900"/>
                    </a:solidFill>
                    <a:round/>
                    <a:headEnd type="none" w="sm" len="sm"/>
                    <a:tailEnd type="none" w="sm" len="sm"/>
                  </a:ln>
                </p:spPr>
                <p:txBody>
                  <a:bodyPr wrap="none" anchor="ctr"/>
                  <a:lstStyle/>
                  <a:p>
                    <a:endParaRPr lang="es-AR"/>
                  </a:p>
                </p:txBody>
              </p:sp>
            </p:grpSp>
          </p:grpSp>
          <p:sp>
            <p:nvSpPr>
              <p:cNvPr id="175" name="Line 700"/>
              <p:cNvSpPr>
                <a:spLocks noChangeShapeType="1"/>
              </p:cNvSpPr>
              <p:nvPr/>
            </p:nvSpPr>
            <p:spPr bwMode="auto">
              <a:xfrm flipV="1">
                <a:off x="3711" y="588"/>
                <a:ext cx="0" cy="283"/>
              </a:xfrm>
              <a:prstGeom prst="line">
                <a:avLst/>
              </a:prstGeom>
              <a:noFill/>
              <a:ln w="25400">
                <a:solidFill>
                  <a:srgbClr val="669900"/>
                </a:solidFill>
                <a:round/>
                <a:headEnd type="none" w="sm" len="sm"/>
                <a:tailEnd type="none" w="sm" len="sm"/>
              </a:ln>
            </p:spPr>
            <p:txBody>
              <a:bodyPr wrap="none" anchor="ctr"/>
              <a:lstStyle/>
              <a:p>
                <a:endParaRPr lang="es-AR"/>
              </a:p>
            </p:txBody>
          </p:sp>
          <p:sp>
            <p:nvSpPr>
              <p:cNvPr id="176" name="Line 701"/>
              <p:cNvSpPr>
                <a:spLocks noChangeShapeType="1"/>
              </p:cNvSpPr>
              <p:nvPr/>
            </p:nvSpPr>
            <p:spPr bwMode="auto">
              <a:xfrm>
                <a:off x="3444" y="1118"/>
                <a:ext cx="17" cy="0"/>
              </a:xfrm>
              <a:prstGeom prst="line">
                <a:avLst/>
              </a:prstGeom>
              <a:noFill/>
              <a:ln w="12700">
                <a:solidFill>
                  <a:schemeClr val="accent1"/>
                </a:solidFill>
                <a:round/>
                <a:headEnd type="none" w="sm" len="sm"/>
                <a:tailEnd type="none" w="sm" len="sm"/>
              </a:ln>
            </p:spPr>
            <p:txBody>
              <a:bodyPr wrap="none" anchor="ctr"/>
              <a:lstStyle/>
              <a:p>
                <a:endParaRPr lang="es-AR"/>
              </a:p>
            </p:txBody>
          </p:sp>
          <p:sp>
            <p:nvSpPr>
              <p:cNvPr id="177" name="Line 702"/>
              <p:cNvSpPr>
                <a:spLocks noChangeShapeType="1"/>
              </p:cNvSpPr>
              <p:nvPr/>
            </p:nvSpPr>
            <p:spPr bwMode="auto">
              <a:xfrm flipV="1">
                <a:off x="3794" y="911"/>
                <a:ext cx="38" cy="648"/>
              </a:xfrm>
              <a:prstGeom prst="line">
                <a:avLst/>
              </a:prstGeom>
              <a:noFill/>
              <a:ln w="25400">
                <a:solidFill>
                  <a:srgbClr val="669900"/>
                </a:solidFill>
                <a:round/>
                <a:headEnd type="none" w="sm" len="sm"/>
                <a:tailEnd type="none" w="sm" len="sm"/>
              </a:ln>
            </p:spPr>
            <p:txBody>
              <a:bodyPr wrap="none" anchor="ctr"/>
              <a:lstStyle/>
              <a:p>
                <a:endParaRPr lang="es-AR"/>
              </a:p>
            </p:txBody>
          </p:sp>
          <p:sp>
            <p:nvSpPr>
              <p:cNvPr id="178" name="Freeform 703"/>
              <p:cNvSpPr>
                <a:spLocks/>
              </p:cNvSpPr>
              <p:nvPr/>
            </p:nvSpPr>
            <p:spPr bwMode="auto">
              <a:xfrm>
                <a:off x="3505" y="1460"/>
                <a:ext cx="291" cy="88"/>
              </a:xfrm>
              <a:custGeom>
                <a:avLst/>
                <a:gdLst>
                  <a:gd name="T0" fmla="*/ 290 w 308"/>
                  <a:gd name="T1" fmla="*/ 87 h 97"/>
                  <a:gd name="T2" fmla="*/ 282 w 308"/>
                  <a:gd name="T3" fmla="*/ 81 h 97"/>
                  <a:gd name="T4" fmla="*/ 266 w 308"/>
                  <a:gd name="T5" fmla="*/ 68 h 97"/>
                  <a:gd name="T6" fmla="*/ 250 w 308"/>
                  <a:gd name="T7" fmla="*/ 62 h 97"/>
                  <a:gd name="T8" fmla="*/ 228 w 308"/>
                  <a:gd name="T9" fmla="*/ 49 h 97"/>
                  <a:gd name="T10" fmla="*/ 206 w 308"/>
                  <a:gd name="T11" fmla="*/ 44 h 97"/>
                  <a:gd name="T12" fmla="*/ 182 w 308"/>
                  <a:gd name="T13" fmla="*/ 37 h 97"/>
                  <a:gd name="T14" fmla="*/ 160 w 308"/>
                  <a:gd name="T15" fmla="*/ 30 h 97"/>
                  <a:gd name="T16" fmla="*/ 128 w 308"/>
                  <a:gd name="T17" fmla="*/ 24 h 97"/>
                  <a:gd name="T18" fmla="*/ 106 w 308"/>
                  <a:gd name="T19" fmla="*/ 18 h 97"/>
                  <a:gd name="T20" fmla="*/ 91 w 308"/>
                  <a:gd name="T21" fmla="*/ 18 h 97"/>
                  <a:gd name="T22" fmla="*/ 68 w 308"/>
                  <a:gd name="T23" fmla="*/ 13 h 97"/>
                  <a:gd name="T24" fmla="*/ 38 w 308"/>
                  <a:gd name="T25" fmla="*/ 5 h 97"/>
                  <a:gd name="T26" fmla="*/ 22 w 308"/>
                  <a:gd name="T27" fmla="*/ 5 h 97"/>
                  <a:gd name="T28" fmla="*/ 7 w 308"/>
                  <a:gd name="T29" fmla="*/ 0 h 97"/>
                  <a:gd name="T30" fmla="*/ 0 w 308"/>
                  <a:gd name="T31" fmla="*/ 0 h 97"/>
                  <a:gd name="T32" fmla="*/ 7 w 308"/>
                  <a:gd name="T33" fmla="*/ 0 h 97"/>
                  <a:gd name="T34" fmla="*/ 22 w 308"/>
                  <a:gd name="T35" fmla="*/ 5 h 97"/>
                  <a:gd name="T36" fmla="*/ 44 w 308"/>
                  <a:gd name="T37" fmla="*/ 13 h 97"/>
                  <a:gd name="T38" fmla="*/ 98 w 308"/>
                  <a:gd name="T39" fmla="*/ 30 h 97"/>
                  <a:gd name="T40" fmla="*/ 122 w 308"/>
                  <a:gd name="T41" fmla="*/ 44 h 97"/>
                  <a:gd name="T42" fmla="*/ 137 w 308"/>
                  <a:gd name="T43" fmla="*/ 49 h 97"/>
                  <a:gd name="T44" fmla="*/ 166 w 308"/>
                  <a:gd name="T45" fmla="*/ 62 h 97"/>
                  <a:gd name="T46" fmla="*/ 206 w 308"/>
                  <a:gd name="T47" fmla="*/ 73 h 97"/>
                  <a:gd name="T48" fmla="*/ 244 w 308"/>
                  <a:gd name="T49" fmla="*/ 81 h 97"/>
                  <a:gd name="T50" fmla="*/ 266 w 308"/>
                  <a:gd name="T51" fmla="*/ 87 h 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8"/>
                  <a:gd name="T79" fmla="*/ 0 h 97"/>
                  <a:gd name="T80" fmla="*/ 308 w 308"/>
                  <a:gd name="T81" fmla="*/ 97 h 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8" h="97">
                    <a:moveTo>
                      <a:pt x="307" y="96"/>
                    </a:moveTo>
                    <a:lnTo>
                      <a:pt x="298" y="89"/>
                    </a:lnTo>
                    <a:lnTo>
                      <a:pt x="282" y="75"/>
                    </a:lnTo>
                    <a:lnTo>
                      <a:pt x="265" y="68"/>
                    </a:lnTo>
                    <a:lnTo>
                      <a:pt x="241" y="54"/>
                    </a:lnTo>
                    <a:lnTo>
                      <a:pt x="218" y="48"/>
                    </a:lnTo>
                    <a:lnTo>
                      <a:pt x="193" y="41"/>
                    </a:lnTo>
                    <a:lnTo>
                      <a:pt x="169" y="33"/>
                    </a:lnTo>
                    <a:lnTo>
                      <a:pt x="136" y="27"/>
                    </a:lnTo>
                    <a:lnTo>
                      <a:pt x="112" y="20"/>
                    </a:lnTo>
                    <a:lnTo>
                      <a:pt x="96" y="20"/>
                    </a:lnTo>
                    <a:lnTo>
                      <a:pt x="72" y="14"/>
                    </a:lnTo>
                    <a:lnTo>
                      <a:pt x="40" y="6"/>
                    </a:lnTo>
                    <a:lnTo>
                      <a:pt x="23" y="6"/>
                    </a:lnTo>
                    <a:lnTo>
                      <a:pt x="7" y="0"/>
                    </a:lnTo>
                    <a:lnTo>
                      <a:pt x="0" y="0"/>
                    </a:lnTo>
                    <a:lnTo>
                      <a:pt x="7" y="0"/>
                    </a:lnTo>
                    <a:lnTo>
                      <a:pt x="23" y="6"/>
                    </a:lnTo>
                    <a:lnTo>
                      <a:pt x="47" y="14"/>
                    </a:lnTo>
                    <a:lnTo>
                      <a:pt x="104" y="33"/>
                    </a:lnTo>
                    <a:lnTo>
                      <a:pt x="129" y="48"/>
                    </a:lnTo>
                    <a:lnTo>
                      <a:pt x="145" y="54"/>
                    </a:lnTo>
                    <a:lnTo>
                      <a:pt x="176" y="68"/>
                    </a:lnTo>
                    <a:lnTo>
                      <a:pt x="218" y="81"/>
                    </a:lnTo>
                    <a:lnTo>
                      <a:pt x="258" y="89"/>
                    </a:lnTo>
                    <a:lnTo>
                      <a:pt x="282" y="96"/>
                    </a:lnTo>
                  </a:path>
                </a:pathLst>
              </a:custGeom>
              <a:solidFill>
                <a:srgbClr val="CCCC00"/>
              </a:solidFill>
              <a:ln w="12700" cap="rnd">
                <a:solidFill>
                  <a:srgbClr val="000000"/>
                </a:solidFill>
                <a:round/>
                <a:headEnd type="none" w="sm" len="sm"/>
                <a:tailEnd type="none" w="sm" len="sm"/>
              </a:ln>
            </p:spPr>
            <p:txBody>
              <a:bodyPr/>
              <a:lstStyle/>
              <a:p>
                <a:endParaRPr lang="es-AR"/>
              </a:p>
            </p:txBody>
          </p:sp>
          <p:sp>
            <p:nvSpPr>
              <p:cNvPr id="179" name="Freeform 704"/>
              <p:cNvSpPr>
                <a:spLocks/>
              </p:cNvSpPr>
              <p:nvPr/>
            </p:nvSpPr>
            <p:spPr bwMode="auto">
              <a:xfrm>
                <a:off x="3795" y="1265"/>
                <a:ext cx="451" cy="148"/>
              </a:xfrm>
              <a:custGeom>
                <a:avLst/>
                <a:gdLst>
                  <a:gd name="T0" fmla="*/ 7 w 478"/>
                  <a:gd name="T1" fmla="*/ 147 h 164"/>
                  <a:gd name="T2" fmla="*/ 15 w 478"/>
                  <a:gd name="T3" fmla="*/ 134 h 164"/>
                  <a:gd name="T4" fmla="*/ 22 w 478"/>
                  <a:gd name="T5" fmla="*/ 116 h 164"/>
                  <a:gd name="T6" fmla="*/ 38 w 478"/>
                  <a:gd name="T7" fmla="*/ 97 h 164"/>
                  <a:gd name="T8" fmla="*/ 53 w 478"/>
                  <a:gd name="T9" fmla="*/ 79 h 164"/>
                  <a:gd name="T10" fmla="*/ 68 w 478"/>
                  <a:gd name="T11" fmla="*/ 60 h 164"/>
                  <a:gd name="T12" fmla="*/ 84 w 478"/>
                  <a:gd name="T13" fmla="*/ 54 h 164"/>
                  <a:gd name="T14" fmla="*/ 107 w 478"/>
                  <a:gd name="T15" fmla="*/ 36 h 164"/>
                  <a:gd name="T16" fmla="*/ 114 w 478"/>
                  <a:gd name="T17" fmla="*/ 30 h 164"/>
                  <a:gd name="T18" fmla="*/ 129 w 478"/>
                  <a:gd name="T19" fmla="*/ 24 h 164"/>
                  <a:gd name="T20" fmla="*/ 145 w 478"/>
                  <a:gd name="T21" fmla="*/ 18 h 164"/>
                  <a:gd name="T22" fmla="*/ 175 w 478"/>
                  <a:gd name="T23" fmla="*/ 5 h 164"/>
                  <a:gd name="T24" fmla="*/ 206 w 478"/>
                  <a:gd name="T25" fmla="*/ 0 h 164"/>
                  <a:gd name="T26" fmla="*/ 229 w 478"/>
                  <a:gd name="T27" fmla="*/ 0 h 164"/>
                  <a:gd name="T28" fmla="*/ 244 w 478"/>
                  <a:gd name="T29" fmla="*/ 0 h 164"/>
                  <a:gd name="T30" fmla="*/ 259 w 478"/>
                  <a:gd name="T31" fmla="*/ 0 h 164"/>
                  <a:gd name="T32" fmla="*/ 281 w 478"/>
                  <a:gd name="T33" fmla="*/ 5 h 164"/>
                  <a:gd name="T34" fmla="*/ 304 w 478"/>
                  <a:gd name="T35" fmla="*/ 12 h 164"/>
                  <a:gd name="T36" fmla="*/ 327 w 478"/>
                  <a:gd name="T37" fmla="*/ 18 h 164"/>
                  <a:gd name="T38" fmla="*/ 342 w 478"/>
                  <a:gd name="T39" fmla="*/ 24 h 164"/>
                  <a:gd name="T40" fmla="*/ 358 w 478"/>
                  <a:gd name="T41" fmla="*/ 30 h 164"/>
                  <a:gd name="T42" fmla="*/ 388 w 478"/>
                  <a:gd name="T43" fmla="*/ 42 h 164"/>
                  <a:gd name="T44" fmla="*/ 411 w 478"/>
                  <a:gd name="T45" fmla="*/ 49 h 164"/>
                  <a:gd name="T46" fmla="*/ 427 w 478"/>
                  <a:gd name="T47" fmla="*/ 49 h 164"/>
                  <a:gd name="T48" fmla="*/ 434 w 478"/>
                  <a:gd name="T49" fmla="*/ 49 h 164"/>
                  <a:gd name="T50" fmla="*/ 443 w 478"/>
                  <a:gd name="T51" fmla="*/ 49 h 164"/>
                  <a:gd name="T52" fmla="*/ 450 w 478"/>
                  <a:gd name="T53" fmla="*/ 49 h 164"/>
                  <a:gd name="T54" fmla="*/ 450 w 478"/>
                  <a:gd name="T55" fmla="*/ 42 h 164"/>
                  <a:gd name="T56" fmla="*/ 443 w 478"/>
                  <a:gd name="T57" fmla="*/ 42 h 164"/>
                  <a:gd name="T58" fmla="*/ 434 w 478"/>
                  <a:gd name="T59" fmla="*/ 36 h 164"/>
                  <a:gd name="T60" fmla="*/ 427 w 478"/>
                  <a:gd name="T61" fmla="*/ 30 h 164"/>
                  <a:gd name="T62" fmla="*/ 404 w 478"/>
                  <a:gd name="T63" fmla="*/ 24 h 164"/>
                  <a:gd name="T64" fmla="*/ 381 w 478"/>
                  <a:gd name="T65" fmla="*/ 18 h 164"/>
                  <a:gd name="T66" fmla="*/ 350 w 478"/>
                  <a:gd name="T67" fmla="*/ 12 h 164"/>
                  <a:gd name="T68" fmla="*/ 335 w 478"/>
                  <a:gd name="T69" fmla="*/ 12 h 164"/>
                  <a:gd name="T70" fmla="*/ 320 w 478"/>
                  <a:gd name="T71" fmla="*/ 12 h 164"/>
                  <a:gd name="T72" fmla="*/ 281 w 478"/>
                  <a:gd name="T73" fmla="*/ 5 h 164"/>
                  <a:gd name="T74" fmla="*/ 244 w 478"/>
                  <a:gd name="T75" fmla="*/ 12 h 164"/>
                  <a:gd name="T76" fmla="*/ 198 w 478"/>
                  <a:gd name="T77" fmla="*/ 24 h 164"/>
                  <a:gd name="T78" fmla="*/ 183 w 478"/>
                  <a:gd name="T79" fmla="*/ 30 h 164"/>
                  <a:gd name="T80" fmla="*/ 168 w 478"/>
                  <a:gd name="T81" fmla="*/ 36 h 164"/>
                  <a:gd name="T82" fmla="*/ 129 w 478"/>
                  <a:gd name="T83" fmla="*/ 54 h 164"/>
                  <a:gd name="T84" fmla="*/ 99 w 478"/>
                  <a:gd name="T85" fmla="*/ 67 h 164"/>
                  <a:gd name="T86" fmla="*/ 84 w 478"/>
                  <a:gd name="T87" fmla="*/ 73 h 164"/>
                  <a:gd name="T88" fmla="*/ 68 w 478"/>
                  <a:gd name="T89" fmla="*/ 79 h 164"/>
                  <a:gd name="T90" fmla="*/ 53 w 478"/>
                  <a:gd name="T91" fmla="*/ 85 h 164"/>
                  <a:gd name="T92" fmla="*/ 38 w 478"/>
                  <a:gd name="T93" fmla="*/ 97 h 164"/>
                  <a:gd name="T94" fmla="*/ 22 w 478"/>
                  <a:gd name="T95" fmla="*/ 116 h 164"/>
                  <a:gd name="T96" fmla="*/ 7 w 478"/>
                  <a:gd name="T97" fmla="*/ 134 h 164"/>
                  <a:gd name="T98" fmla="*/ 0 w 478"/>
                  <a:gd name="T99" fmla="*/ 147 h 1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8"/>
                  <a:gd name="T151" fmla="*/ 0 h 164"/>
                  <a:gd name="T152" fmla="*/ 478 w 478"/>
                  <a:gd name="T153" fmla="*/ 164 h 1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8" h="164">
                    <a:moveTo>
                      <a:pt x="7" y="163"/>
                    </a:moveTo>
                    <a:lnTo>
                      <a:pt x="16" y="148"/>
                    </a:lnTo>
                    <a:lnTo>
                      <a:pt x="23" y="129"/>
                    </a:lnTo>
                    <a:lnTo>
                      <a:pt x="40" y="108"/>
                    </a:lnTo>
                    <a:lnTo>
                      <a:pt x="56" y="88"/>
                    </a:lnTo>
                    <a:lnTo>
                      <a:pt x="72" y="67"/>
                    </a:lnTo>
                    <a:lnTo>
                      <a:pt x="89" y="60"/>
                    </a:lnTo>
                    <a:lnTo>
                      <a:pt x="113" y="40"/>
                    </a:lnTo>
                    <a:lnTo>
                      <a:pt x="121" y="33"/>
                    </a:lnTo>
                    <a:lnTo>
                      <a:pt x="137" y="27"/>
                    </a:lnTo>
                    <a:lnTo>
                      <a:pt x="154" y="20"/>
                    </a:lnTo>
                    <a:lnTo>
                      <a:pt x="185" y="6"/>
                    </a:lnTo>
                    <a:lnTo>
                      <a:pt x="218" y="0"/>
                    </a:lnTo>
                    <a:lnTo>
                      <a:pt x="243" y="0"/>
                    </a:lnTo>
                    <a:lnTo>
                      <a:pt x="259" y="0"/>
                    </a:lnTo>
                    <a:lnTo>
                      <a:pt x="274" y="0"/>
                    </a:lnTo>
                    <a:lnTo>
                      <a:pt x="298" y="6"/>
                    </a:lnTo>
                    <a:lnTo>
                      <a:pt x="322" y="13"/>
                    </a:lnTo>
                    <a:lnTo>
                      <a:pt x="347" y="20"/>
                    </a:lnTo>
                    <a:lnTo>
                      <a:pt x="363" y="27"/>
                    </a:lnTo>
                    <a:lnTo>
                      <a:pt x="379" y="33"/>
                    </a:lnTo>
                    <a:lnTo>
                      <a:pt x="411" y="47"/>
                    </a:lnTo>
                    <a:lnTo>
                      <a:pt x="436" y="54"/>
                    </a:lnTo>
                    <a:lnTo>
                      <a:pt x="453" y="54"/>
                    </a:lnTo>
                    <a:lnTo>
                      <a:pt x="460" y="54"/>
                    </a:lnTo>
                    <a:lnTo>
                      <a:pt x="469" y="54"/>
                    </a:lnTo>
                    <a:lnTo>
                      <a:pt x="477" y="54"/>
                    </a:lnTo>
                    <a:lnTo>
                      <a:pt x="477" y="47"/>
                    </a:lnTo>
                    <a:lnTo>
                      <a:pt x="469" y="47"/>
                    </a:lnTo>
                    <a:lnTo>
                      <a:pt x="460" y="40"/>
                    </a:lnTo>
                    <a:lnTo>
                      <a:pt x="453" y="33"/>
                    </a:lnTo>
                    <a:lnTo>
                      <a:pt x="428" y="27"/>
                    </a:lnTo>
                    <a:lnTo>
                      <a:pt x="404" y="20"/>
                    </a:lnTo>
                    <a:lnTo>
                      <a:pt x="371" y="13"/>
                    </a:lnTo>
                    <a:lnTo>
                      <a:pt x="355" y="13"/>
                    </a:lnTo>
                    <a:lnTo>
                      <a:pt x="339" y="13"/>
                    </a:lnTo>
                    <a:lnTo>
                      <a:pt x="298" y="6"/>
                    </a:lnTo>
                    <a:lnTo>
                      <a:pt x="259" y="13"/>
                    </a:lnTo>
                    <a:lnTo>
                      <a:pt x="210" y="27"/>
                    </a:lnTo>
                    <a:lnTo>
                      <a:pt x="194" y="33"/>
                    </a:lnTo>
                    <a:lnTo>
                      <a:pt x="178" y="40"/>
                    </a:lnTo>
                    <a:lnTo>
                      <a:pt x="137" y="60"/>
                    </a:lnTo>
                    <a:lnTo>
                      <a:pt x="105" y="74"/>
                    </a:lnTo>
                    <a:lnTo>
                      <a:pt x="89" y="81"/>
                    </a:lnTo>
                    <a:lnTo>
                      <a:pt x="72" y="88"/>
                    </a:lnTo>
                    <a:lnTo>
                      <a:pt x="56" y="94"/>
                    </a:lnTo>
                    <a:lnTo>
                      <a:pt x="40" y="108"/>
                    </a:lnTo>
                    <a:lnTo>
                      <a:pt x="23" y="129"/>
                    </a:lnTo>
                    <a:lnTo>
                      <a:pt x="7" y="148"/>
                    </a:lnTo>
                    <a:lnTo>
                      <a:pt x="0" y="163"/>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180" name="Freeform 705"/>
              <p:cNvSpPr>
                <a:spLocks/>
              </p:cNvSpPr>
              <p:nvPr/>
            </p:nvSpPr>
            <p:spPr bwMode="auto">
              <a:xfrm>
                <a:off x="3383" y="936"/>
                <a:ext cx="429" cy="251"/>
              </a:xfrm>
              <a:custGeom>
                <a:avLst/>
                <a:gdLst>
                  <a:gd name="T0" fmla="*/ 428 w 455"/>
                  <a:gd name="T1" fmla="*/ 244 h 278"/>
                  <a:gd name="T2" fmla="*/ 421 w 455"/>
                  <a:gd name="T3" fmla="*/ 226 h 278"/>
                  <a:gd name="T4" fmla="*/ 405 w 455"/>
                  <a:gd name="T5" fmla="*/ 195 h 278"/>
                  <a:gd name="T6" fmla="*/ 382 w 455"/>
                  <a:gd name="T7" fmla="*/ 171 h 278"/>
                  <a:gd name="T8" fmla="*/ 351 w 455"/>
                  <a:gd name="T9" fmla="*/ 145 h 278"/>
                  <a:gd name="T10" fmla="*/ 336 w 455"/>
                  <a:gd name="T11" fmla="*/ 140 h 278"/>
                  <a:gd name="T12" fmla="*/ 328 w 455"/>
                  <a:gd name="T13" fmla="*/ 134 h 278"/>
                  <a:gd name="T14" fmla="*/ 290 w 455"/>
                  <a:gd name="T15" fmla="*/ 116 h 278"/>
                  <a:gd name="T16" fmla="*/ 252 w 455"/>
                  <a:gd name="T17" fmla="*/ 104 h 278"/>
                  <a:gd name="T18" fmla="*/ 221 w 455"/>
                  <a:gd name="T19" fmla="*/ 91 h 278"/>
                  <a:gd name="T20" fmla="*/ 198 w 455"/>
                  <a:gd name="T21" fmla="*/ 85 h 278"/>
                  <a:gd name="T22" fmla="*/ 175 w 455"/>
                  <a:gd name="T23" fmla="*/ 79 h 278"/>
                  <a:gd name="T24" fmla="*/ 145 w 455"/>
                  <a:gd name="T25" fmla="*/ 67 h 278"/>
                  <a:gd name="T26" fmla="*/ 99 w 455"/>
                  <a:gd name="T27" fmla="*/ 49 h 278"/>
                  <a:gd name="T28" fmla="*/ 68 w 455"/>
                  <a:gd name="T29" fmla="*/ 37 h 278"/>
                  <a:gd name="T30" fmla="*/ 53 w 455"/>
                  <a:gd name="T31" fmla="*/ 24 h 278"/>
                  <a:gd name="T32" fmla="*/ 38 w 455"/>
                  <a:gd name="T33" fmla="*/ 18 h 278"/>
                  <a:gd name="T34" fmla="*/ 30 w 455"/>
                  <a:gd name="T35" fmla="*/ 13 h 278"/>
                  <a:gd name="T36" fmla="*/ 15 w 455"/>
                  <a:gd name="T37" fmla="*/ 6 h 278"/>
                  <a:gd name="T38" fmla="*/ 0 w 455"/>
                  <a:gd name="T39" fmla="*/ 0 h 278"/>
                  <a:gd name="T40" fmla="*/ 7 w 455"/>
                  <a:gd name="T41" fmla="*/ 0 h 278"/>
                  <a:gd name="T42" fmla="*/ 0 w 455"/>
                  <a:gd name="T43" fmla="*/ 0 h 278"/>
                  <a:gd name="T44" fmla="*/ 15 w 455"/>
                  <a:gd name="T45" fmla="*/ 0 h 278"/>
                  <a:gd name="T46" fmla="*/ 22 w 455"/>
                  <a:gd name="T47" fmla="*/ 0 h 278"/>
                  <a:gd name="T48" fmla="*/ 45 w 455"/>
                  <a:gd name="T49" fmla="*/ 13 h 278"/>
                  <a:gd name="T50" fmla="*/ 68 w 455"/>
                  <a:gd name="T51" fmla="*/ 24 h 278"/>
                  <a:gd name="T52" fmla="*/ 107 w 455"/>
                  <a:gd name="T53" fmla="*/ 49 h 278"/>
                  <a:gd name="T54" fmla="*/ 122 w 455"/>
                  <a:gd name="T55" fmla="*/ 61 h 278"/>
                  <a:gd name="T56" fmla="*/ 137 w 455"/>
                  <a:gd name="T57" fmla="*/ 73 h 278"/>
                  <a:gd name="T58" fmla="*/ 168 w 455"/>
                  <a:gd name="T59" fmla="*/ 97 h 278"/>
                  <a:gd name="T60" fmla="*/ 206 w 455"/>
                  <a:gd name="T61" fmla="*/ 116 h 278"/>
                  <a:gd name="T62" fmla="*/ 244 w 455"/>
                  <a:gd name="T63" fmla="*/ 134 h 278"/>
                  <a:gd name="T64" fmla="*/ 259 w 455"/>
                  <a:gd name="T65" fmla="*/ 140 h 278"/>
                  <a:gd name="T66" fmla="*/ 275 w 455"/>
                  <a:gd name="T67" fmla="*/ 145 h 278"/>
                  <a:gd name="T68" fmla="*/ 305 w 455"/>
                  <a:gd name="T69" fmla="*/ 158 h 278"/>
                  <a:gd name="T70" fmla="*/ 336 w 455"/>
                  <a:gd name="T71" fmla="*/ 171 h 278"/>
                  <a:gd name="T72" fmla="*/ 366 w 455"/>
                  <a:gd name="T73" fmla="*/ 189 h 278"/>
                  <a:gd name="T74" fmla="*/ 374 w 455"/>
                  <a:gd name="T75" fmla="*/ 195 h 278"/>
                  <a:gd name="T76" fmla="*/ 389 w 455"/>
                  <a:gd name="T77" fmla="*/ 201 h 278"/>
                  <a:gd name="T78" fmla="*/ 397 w 455"/>
                  <a:gd name="T79" fmla="*/ 213 h 278"/>
                  <a:gd name="T80" fmla="*/ 421 w 455"/>
                  <a:gd name="T81" fmla="*/ 232 h 278"/>
                  <a:gd name="T82" fmla="*/ 428 w 455"/>
                  <a:gd name="T83" fmla="*/ 244 h 278"/>
                  <a:gd name="T84" fmla="*/ 428 w 455"/>
                  <a:gd name="T85" fmla="*/ 250 h 2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5"/>
                  <a:gd name="T130" fmla="*/ 0 h 278"/>
                  <a:gd name="T131" fmla="*/ 455 w 455"/>
                  <a:gd name="T132" fmla="*/ 278 h 2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5" h="278">
                    <a:moveTo>
                      <a:pt x="454" y="270"/>
                    </a:moveTo>
                    <a:lnTo>
                      <a:pt x="446" y="250"/>
                    </a:lnTo>
                    <a:lnTo>
                      <a:pt x="430" y="216"/>
                    </a:lnTo>
                    <a:lnTo>
                      <a:pt x="405" y="189"/>
                    </a:lnTo>
                    <a:lnTo>
                      <a:pt x="372" y="161"/>
                    </a:lnTo>
                    <a:lnTo>
                      <a:pt x="356" y="155"/>
                    </a:lnTo>
                    <a:lnTo>
                      <a:pt x="348" y="148"/>
                    </a:lnTo>
                    <a:lnTo>
                      <a:pt x="308" y="128"/>
                    </a:lnTo>
                    <a:lnTo>
                      <a:pt x="267" y="115"/>
                    </a:lnTo>
                    <a:lnTo>
                      <a:pt x="234" y="101"/>
                    </a:lnTo>
                    <a:lnTo>
                      <a:pt x="210" y="94"/>
                    </a:lnTo>
                    <a:lnTo>
                      <a:pt x="186" y="87"/>
                    </a:lnTo>
                    <a:lnTo>
                      <a:pt x="154" y="74"/>
                    </a:lnTo>
                    <a:lnTo>
                      <a:pt x="105" y="54"/>
                    </a:lnTo>
                    <a:lnTo>
                      <a:pt x="72" y="41"/>
                    </a:lnTo>
                    <a:lnTo>
                      <a:pt x="56" y="27"/>
                    </a:lnTo>
                    <a:lnTo>
                      <a:pt x="40" y="20"/>
                    </a:lnTo>
                    <a:lnTo>
                      <a:pt x="32" y="14"/>
                    </a:lnTo>
                    <a:lnTo>
                      <a:pt x="16" y="7"/>
                    </a:lnTo>
                    <a:lnTo>
                      <a:pt x="0" y="0"/>
                    </a:lnTo>
                    <a:lnTo>
                      <a:pt x="7" y="0"/>
                    </a:lnTo>
                    <a:lnTo>
                      <a:pt x="0" y="0"/>
                    </a:lnTo>
                    <a:lnTo>
                      <a:pt x="16" y="0"/>
                    </a:lnTo>
                    <a:lnTo>
                      <a:pt x="23" y="0"/>
                    </a:lnTo>
                    <a:lnTo>
                      <a:pt x="48" y="14"/>
                    </a:lnTo>
                    <a:lnTo>
                      <a:pt x="72" y="27"/>
                    </a:lnTo>
                    <a:lnTo>
                      <a:pt x="114" y="54"/>
                    </a:lnTo>
                    <a:lnTo>
                      <a:pt x="129" y="68"/>
                    </a:lnTo>
                    <a:lnTo>
                      <a:pt x="145" y="81"/>
                    </a:lnTo>
                    <a:lnTo>
                      <a:pt x="178" y="107"/>
                    </a:lnTo>
                    <a:lnTo>
                      <a:pt x="219" y="128"/>
                    </a:lnTo>
                    <a:lnTo>
                      <a:pt x="259" y="148"/>
                    </a:lnTo>
                    <a:lnTo>
                      <a:pt x="275" y="155"/>
                    </a:lnTo>
                    <a:lnTo>
                      <a:pt x="292" y="161"/>
                    </a:lnTo>
                    <a:lnTo>
                      <a:pt x="324" y="175"/>
                    </a:lnTo>
                    <a:lnTo>
                      <a:pt x="356" y="189"/>
                    </a:lnTo>
                    <a:lnTo>
                      <a:pt x="388" y="209"/>
                    </a:lnTo>
                    <a:lnTo>
                      <a:pt x="397" y="216"/>
                    </a:lnTo>
                    <a:lnTo>
                      <a:pt x="413" y="223"/>
                    </a:lnTo>
                    <a:lnTo>
                      <a:pt x="421" y="236"/>
                    </a:lnTo>
                    <a:lnTo>
                      <a:pt x="446" y="257"/>
                    </a:lnTo>
                    <a:lnTo>
                      <a:pt x="454" y="270"/>
                    </a:lnTo>
                    <a:lnTo>
                      <a:pt x="454" y="277"/>
                    </a:lnTo>
                  </a:path>
                </a:pathLst>
              </a:custGeom>
              <a:solidFill>
                <a:schemeClr val="accent1"/>
              </a:solidFill>
              <a:ln w="12700" cap="rnd">
                <a:solidFill>
                  <a:schemeClr val="tx1"/>
                </a:solidFill>
                <a:round/>
                <a:headEnd type="none" w="sm" len="sm"/>
                <a:tailEnd type="none" w="sm" len="sm"/>
              </a:ln>
            </p:spPr>
            <p:txBody>
              <a:bodyPr/>
              <a:lstStyle/>
              <a:p>
                <a:endParaRPr lang="es-AR"/>
              </a:p>
            </p:txBody>
          </p:sp>
          <p:sp>
            <p:nvSpPr>
              <p:cNvPr id="181" name="Freeform 706"/>
              <p:cNvSpPr>
                <a:spLocks/>
              </p:cNvSpPr>
              <p:nvPr/>
            </p:nvSpPr>
            <p:spPr bwMode="auto">
              <a:xfrm>
                <a:off x="3833" y="667"/>
                <a:ext cx="585" cy="301"/>
              </a:xfrm>
              <a:custGeom>
                <a:avLst/>
                <a:gdLst>
                  <a:gd name="T0" fmla="*/ 0 w 621"/>
                  <a:gd name="T1" fmla="*/ 262 h 334"/>
                  <a:gd name="T2" fmla="*/ 30 w 621"/>
                  <a:gd name="T3" fmla="*/ 245 h 334"/>
                  <a:gd name="T4" fmla="*/ 91 w 621"/>
                  <a:gd name="T5" fmla="*/ 207 h 334"/>
                  <a:gd name="T6" fmla="*/ 145 w 621"/>
                  <a:gd name="T7" fmla="*/ 177 h 334"/>
                  <a:gd name="T8" fmla="*/ 189 w 621"/>
                  <a:gd name="T9" fmla="*/ 152 h 334"/>
                  <a:gd name="T10" fmla="*/ 213 w 621"/>
                  <a:gd name="T11" fmla="*/ 140 h 334"/>
                  <a:gd name="T12" fmla="*/ 258 w 621"/>
                  <a:gd name="T13" fmla="*/ 128 h 334"/>
                  <a:gd name="T14" fmla="*/ 349 w 621"/>
                  <a:gd name="T15" fmla="*/ 97 h 334"/>
                  <a:gd name="T16" fmla="*/ 387 w 621"/>
                  <a:gd name="T17" fmla="*/ 86 h 334"/>
                  <a:gd name="T18" fmla="*/ 410 w 621"/>
                  <a:gd name="T19" fmla="*/ 79 h 334"/>
                  <a:gd name="T20" fmla="*/ 447 w 621"/>
                  <a:gd name="T21" fmla="*/ 68 h 334"/>
                  <a:gd name="T22" fmla="*/ 485 w 621"/>
                  <a:gd name="T23" fmla="*/ 54 h 334"/>
                  <a:gd name="T24" fmla="*/ 523 w 621"/>
                  <a:gd name="T25" fmla="*/ 37 h 334"/>
                  <a:gd name="T26" fmla="*/ 530 w 621"/>
                  <a:gd name="T27" fmla="*/ 30 h 334"/>
                  <a:gd name="T28" fmla="*/ 539 w 621"/>
                  <a:gd name="T29" fmla="*/ 24 h 334"/>
                  <a:gd name="T30" fmla="*/ 545 w 621"/>
                  <a:gd name="T31" fmla="*/ 18 h 334"/>
                  <a:gd name="T32" fmla="*/ 561 w 621"/>
                  <a:gd name="T33" fmla="*/ 12 h 334"/>
                  <a:gd name="T34" fmla="*/ 577 w 621"/>
                  <a:gd name="T35" fmla="*/ 5 h 334"/>
                  <a:gd name="T36" fmla="*/ 577 w 621"/>
                  <a:gd name="T37" fmla="*/ 0 h 334"/>
                  <a:gd name="T38" fmla="*/ 584 w 621"/>
                  <a:gd name="T39" fmla="*/ 0 h 334"/>
                  <a:gd name="T40" fmla="*/ 577 w 621"/>
                  <a:gd name="T41" fmla="*/ 0 h 334"/>
                  <a:gd name="T42" fmla="*/ 569 w 621"/>
                  <a:gd name="T43" fmla="*/ 0 h 334"/>
                  <a:gd name="T44" fmla="*/ 545 w 621"/>
                  <a:gd name="T45" fmla="*/ 5 h 334"/>
                  <a:gd name="T46" fmla="*/ 523 w 621"/>
                  <a:gd name="T47" fmla="*/ 12 h 334"/>
                  <a:gd name="T48" fmla="*/ 508 w 621"/>
                  <a:gd name="T49" fmla="*/ 12 h 334"/>
                  <a:gd name="T50" fmla="*/ 485 w 621"/>
                  <a:gd name="T51" fmla="*/ 18 h 334"/>
                  <a:gd name="T52" fmla="*/ 462 w 621"/>
                  <a:gd name="T53" fmla="*/ 30 h 334"/>
                  <a:gd name="T54" fmla="*/ 439 w 621"/>
                  <a:gd name="T55" fmla="*/ 37 h 334"/>
                  <a:gd name="T56" fmla="*/ 410 w 621"/>
                  <a:gd name="T57" fmla="*/ 49 h 334"/>
                  <a:gd name="T58" fmla="*/ 387 w 621"/>
                  <a:gd name="T59" fmla="*/ 54 h 334"/>
                  <a:gd name="T60" fmla="*/ 356 w 621"/>
                  <a:gd name="T61" fmla="*/ 68 h 334"/>
                  <a:gd name="T62" fmla="*/ 312 w 621"/>
                  <a:gd name="T63" fmla="*/ 86 h 334"/>
                  <a:gd name="T64" fmla="*/ 296 w 621"/>
                  <a:gd name="T65" fmla="*/ 92 h 334"/>
                  <a:gd name="T66" fmla="*/ 281 w 621"/>
                  <a:gd name="T67" fmla="*/ 97 h 334"/>
                  <a:gd name="T68" fmla="*/ 243 w 621"/>
                  <a:gd name="T69" fmla="*/ 116 h 334"/>
                  <a:gd name="T70" fmla="*/ 205 w 621"/>
                  <a:gd name="T71" fmla="*/ 134 h 334"/>
                  <a:gd name="T72" fmla="*/ 175 w 621"/>
                  <a:gd name="T73" fmla="*/ 146 h 334"/>
                  <a:gd name="T74" fmla="*/ 160 w 621"/>
                  <a:gd name="T75" fmla="*/ 159 h 334"/>
                  <a:gd name="T76" fmla="*/ 137 w 621"/>
                  <a:gd name="T77" fmla="*/ 170 h 334"/>
                  <a:gd name="T78" fmla="*/ 114 w 621"/>
                  <a:gd name="T79" fmla="*/ 183 h 334"/>
                  <a:gd name="T80" fmla="*/ 99 w 621"/>
                  <a:gd name="T81" fmla="*/ 195 h 334"/>
                  <a:gd name="T82" fmla="*/ 91 w 621"/>
                  <a:gd name="T83" fmla="*/ 202 h 334"/>
                  <a:gd name="T84" fmla="*/ 76 w 621"/>
                  <a:gd name="T85" fmla="*/ 214 h 334"/>
                  <a:gd name="T86" fmla="*/ 61 w 621"/>
                  <a:gd name="T87" fmla="*/ 232 h 334"/>
                  <a:gd name="T88" fmla="*/ 39 w 621"/>
                  <a:gd name="T89" fmla="*/ 257 h 334"/>
                  <a:gd name="T90" fmla="*/ 15 w 621"/>
                  <a:gd name="T91" fmla="*/ 281 h 334"/>
                  <a:gd name="T92" fmla="*/ 0 w 621"/>
                  <a:gd name="T93" fmla="*/ 300 h 3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21"/>
                  <a:gd name="T142" fmla="*/ 0 h 334"/>
                  <a:gd name="T143" fmla="*/ 621 w 621"/>
                  <a:gd name="T144" fmla="*/ 334 h 33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21" h="334">
                    <a:moveTo>
                      <a:pt x="0" y="291"/>
                    </a:moveTo>
                    <a:lnTo>
                      <a:pt x="32" y="272"/>
                    </a:lnTo>
                    <a:lnTo>
                      <a:pt x="97" y="230"/>
                    </a:lnTo>
                    <a:lnTo>
                      <a:pt x="154" y="196"/>
                    </a:lnTo>
                    <a:lnTo>
                      <a:pt x="201" y="169"/>
                    </a:lnTo>
                    <a:lnTo>
                      <a:pt x="226" y="155"/>
                    </a:lnTo>
                    <a:lnTo>
                      <a:pt x="274" y="142"/>
                    </a:lnTo>
                    <a:lnTo>
                      <a:pt x="371" y="108"/>
                    </a:lnTo>
                    <a:lnTo>
                      <a:pt x="411" y="95"/>
                    </a:lnTo>
                    <a:lnTo>
                      <a:pt x="435" y="88"/>
                    </a:lnTo>
                    <a:lnTo>
                      <a:pt x="475" y="75"/>
                    </a:lnTo>
                    <a:lnTo>
                      <a:pt x="515" y="60"/>
                    </a:lnTo>
                    <a:lnTo>
                      <a:pt x="555" y="41"/>
                    </a:lnTo>
                    <a:lnTo>
                      <a:pt x="563" y="33"/>
                    </a:lnTo>
                    <a:lnTo>
                      <a:pt x="572" y="27"/>
                    </a:lnTo>
                    <a:lnTo>
                      <a:pt x="579" y="20"/>
                    </a:lnTo>
                    <a:lnTo>
                      <a:pt x="596" y="13"/>
                    </a:lnTo>
                    <a:lnTo>
                      <a:pt x="612" y="6"/>
                    </a:lnTo>
                    <a:lnTo>
                      <a:pt x="612" y="0"/>
                    </a:lnTo>
                    <a:lnTo>
                      <a:pt x="620" y="0"/>
                    </a:lnTo>
                    <a:lnTo>
                      <a:pt x="612" y="0"/>
                    </a:lnTo>
                    <a:lnTo>
                      <a:pt x="604" y="0"/>
                    </a:lnTo>
                    <a:lnTo>
                      <a:pt x="579" y="6"/>
                    </a:lnTo>
                    <a:lnTo>
                      <a:pt x="555" y="13"/>
                    </a:lnTo>
                    <a:lnTo>
                      <a:pt x="539" y="13"/>
                    </a:lnTo>
                    <a:lnTo>
                      <a:pt x="515" y="20"/>
                    </a:lnTo>
                    <a:lnTo>
                      <a:pt x="490" y="33"/>
                    </a:lnTo>
                    <a:lnTo>
                      <a:pt x="466" y="41"/>
                    </a:lnTo>
                    <a:lnTo>
                      <a:pt x="435" y="54"/>
                    </a:lnTo>
                    <a:lnTo>
                      <a:pt x="411" y="60"/>
                    </a:lnTo>
                    <a:lnTo>
                      <a:pt x="378" y="75"/>
                    </a:lnTo>
                    <a:lnTo>
                      <a:pt x="331" y="95"/>
                    </a:lnTo>
                    <a:lnTo>
                      <a:pt x="314" y="102"/>
                    </a:lnTo>
                    <a:lnTo>
                      <a:pt x="298" y="108"/>
                    </a:lnTo>
                    <a:lnTo>
                      <a:pt x="258" y="129"/>
                    </a:lnTo>
                    <a:lnTo>
                      <a:pt x="218" y="149"/>
                    </a:lnTo>
                    <a:lnTo>
                      <a:pt x="186" y="162"/>
                    </a:lnTo>
                    <a:lnTo>
                      <a:pt x="170" y="176"/>
                    </a:lnTo>
                    <a:lnTo>
                      <a:pt x="145" y="189"/>
                    </a:lnTo>
                    <a:lnTo>
                      <a:pt x="121" y="203"/>
                    </a:lnTo>
                    <a:lnTo>
                      <a:pt x="105" y="216"/>
                    </a:lnTo>
                    <a:lnTo>
                      <a:pt x="97" y="224"/>
                    </a:lnTo>
                    <a:lnTo>
                      <a:pt x="81" y="237"/>
                    </a:lnTo>
                    <a:lnTo>
                      <a:pt x="65" y="257"/>
                    </a:lnTo>
                    <a:lnTo>
                      <a:pt x="41" y="285"/>
                    </a:lnTo>
                    <a:lnTo>
                      <a:pt x="16" y="312"/>
                    </a:lnTo>
                    <a:lnTo>
                      <a:pt x="0" y="333"/>
                    </a:lnTo>
                  </a:path>
                </a:pathLst>
              </a:custGeom>
              <a:solidFill>
                <a:schemeClr val="accent1"/>
              </a:solidFill>
              <a:ln w="12700" cap="rnd">
                <a:solidFill>
                  <a:srgbClr val="669900"/>
                </a:solidFill>
                <a:round/>
                <a:headEnd type="none" w="sm" len="sm"/>
                <a:tailEnd type="none" w="sm" len="sm"/>
              </a:ln>
            </p:spPr>
            <p:txBody>
              <a:bodyPr/>
              <a:lstStyle/>
              <a:p>
                <a:endParaRPr lang="es-AR"/>
              </a:p>
            </p:txBody>
          </p:sp>
          <p:grpSp>
            <p:nvGrpSpPr>
              <p:cNvPr id="182" name="Group 707"/>
              <p:cNvGrpSpPr>
                <a:grpSpLocks/>
              </p:cNvGrpSpPr>
              <p:nvPr/>
            </p:nvGrpSpPr>
            <p:grpSpPr bwMode="auto">
              <a:xfrm>
                <a:off x="3825" y="369"/>
                <a:ext cx="69" cy="366"/>
                <a:chOff x="4143" y="280"/>
                <a:chExt cx="73" cy="406"/>
              </a:xfrm>
            </p:grpSpPr>
            <p:sp>
              <p:nvSpPr>
                <p:cNvPr id="486" name="Line 708"/>
                <p:cNvSpPr>
                  <a:spLocks noChangeShapeType="1"/>
                </p:cNvSpPr>
                <p:nvPr/>
              </p:nvSpPr>
              <p:spPr bwMode="auto">
                <a:xfrm flipV="1">
                  <a:off x="4160" y="436"/>
                  <a:ext cx="16" cy="250"/>
                </a:xfrm>
                <a:prstGeom prst="line">
                  <a:avLst/>
                </a:prstGeom>
                <a:noFill/>
                <a:ln w="12700">
                  <a:solidFill>
                    <a:srgbClr val="669900"/>
                  </a:solidFill>
                  <a:round/>
                  <a:headEnd type="none" w="sm" len="sm"/>
                  <a:tailEnd type="none" w="sm" len="sm"/>
                </a:ln>
              </p:spPr>
              <p:txBody>
                <a:bodyPr wrap="none" anchor="ctr"/>
                <a:lstStyle/>
                <a:p>
                  <a:endParaRPr lang="es-AR"/>
                </a:p>
              </p:txBody>
            </p:sp>
            <p:grpSp>
              <p:nvGrpSpPr>
                <p:cNvPr id="487" name="Group 709"/>
                <p:cNvGrpSpPr>
                  <a:grpSpLocks/>
                </p:cNvGrpSpPr>
                <p:nvPr/>
              </p:nvGrpSpPr>
              <p:grpSpPr bwMode="auto">
                <a:xfrm>
                  <a:off x="4143" y="564"/>
                  <a:ext cx="28" cy="122"/>
                  <a:chOff x="4143" y="564"/>
                  <a:chExt cx="28" cy="122"/>
                </a:xfrm>
              </p:grpSpPr>
              <p:sp>
                <p:nvSpPr>
                  <p:cNvPr id="536" name="Freeform 710"/>
                  <p:cNvSpPr>
                    <a:spLocks/>
                  </p:cNvSpPr>
                  <p:nvPr/>
                </p:nvSpPr>
                <p:spPr bwMode="auto">
                  <a:xfrm>
                    <a:off x="4151" y="651"/>
                    <a:ext cx="20" cy="35"/>
                  </a:xfrm>
                  <a:custGeom>
                    <a:avLst/>
                    <a:gdLst>
                      <a:gd name="T0" fmla="*/ 19 w 20"/>
                      <a:gd name="T1" fmla="*/ 27 h 35"/>
                      <a:gd name="T2" fmla="*/ 19 w 20"/>
                      <a:gd name="T3" fmla="*/ 21 h 35"/>
                      <a:gd name="T4" fmla="*/ 0 w 20"/>
                      <a:gd name="T5" fmla="*/ 7 h 35"/>
                      <a:gd name="T6" fmla="*/ 0 w 20"/>
                      <a:gd name="T7" fmla="*/ 0 h 35"/>
                      <a:gd name="T8" fmla="*/ 0 w 20"/>
                      <a:gd name="T9" fmla="*/ 7 h 35"/>
                      <a:gd name="T10" fmla="*/ 0 w 20"/>
                      <a:gd name="T11" fmla="*/ 13 h 35"/>
                      <a:gd name="T12" fmla="*/ 0 w 20"/>
                      <a:gd name="T13" fmla="*/ 21 h 35"/>
                      <a:gd name="T14" fmla="*/ 19 w 20"/>
                      <a:gd name="T15" fmla="*/ 34 h 35"/>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35"/>
                      <a:gd name="T26" fmla="*/ 20 w 20"/>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35">
                        <a:moveTo>
                          <a:pt x="19" y="27"/>
                        </a:moveTo>
                        <a:lnTo>
                          <a:pt x="19" y="21"/>
                        </a:lnTo>
                        <a:lnTo>
                          <a:pt x="0" y="7"/>
                        </a:lnTo>
                        <a:lnTo>
                          <a:pt x="0" y="0"/>
                        </a:lnTo>
                        <a:lnTo>
                          <a:pt x="0" y="7"/>
                        </a:lnTo>
                        <a:lnTo>
                          <a:pt x="0" y="13"/>
                        </a:lnTo>
                        <a:lnTo>
                          <a:pt x="0" y="21"/>
                        </a:lnTo>
                        <a:lnTo>
                          <a:pt x="19" y="34"/>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37" name="Line 711"/>
                  <p:cNvSpPr>
                    <a:spLocks noChangeShapeType="1"/>
                  </p:cNvSpPr>
                  <p:nvPr/>
                </p:nvSpPr>
                <p:spPr bwMode="auto">
                  <a:xfrm flipH="1" flipV="1">
                    <a:off x="4143" y="564"/>
                    <a:ext cx="8" cy="102"/>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88" name="Group 712"/>
                <p:cNvGrpSpPr>
                  <a:grpSpLocks/>
                </p:cNvGrpSpPr>
                <p:nvPr/>
              </p:nvGrpSpPr>
              <p:grpSpPr bwMode="auto">
                <a:xfrm>
                  <a:off x="4143" y="529"/>
                  <a:ext cx="28" cy="124"/>
                  <a:chOff x="4143" y="529"/>
                  <a:chExt cx="28" cy="124"/>
                </a:xfrm>
              </p:grpSpPr>
              <p:sp>
                <p:nvSpPr>
                  <p:cNvPr id="534" name="Freeform 713"/>
                  <p:cNvSpPr>
                    <a:spLocks/>
                  </p:cNvSpPr>
                  <p:nvPr/>
                </p:nvSpPr>
                <p:spPr bwMode="auto">
                  <a:xfrm>
                    <a:off x="4151" y="618"/>
                    <a:ext cx="20" cy="35"/>
                  </a:xfrm>
                  <a:custGeom>
                    <a:avLst/>
                    <a:gdLst>
                      <a:gd name="T0" fmla="*/ 19 w 20"/>
                      <a:gd name="T1" fmla="*/ 20 h 35"/>
                      <a:gd name="T2" fmla="*/ 19 w 20"/>
                      <a:gd name="T3" fmla="*/ 13 h 35"/>
                      <a:gd name="T4" fmla="*/ 8 w 20"/>
                      <a:gd name="T5" fmla="*/ 0 h 35"/>
                      <a:gd name="T6" fmla="*/ 0 w 20"/>
                      <a:gd name="T7" fmla="*/ 0 h 35"/>
                      <a:gd name="T8" fmla="*/ 0 w 20"/>
                      <a:gd name="T9" fmla="*/ 6 h 35"/>
                      <a:gd name="T10" fmla="*/ 8 w 20"/>
                      <a:gd name="T11" fmla="*/ 27 h 35"/>
                      <a:gd name="T12" fmla="*/ 19 w 20"/>
                      <a:gd name="T13" fmla="*/ 34 h 35"/>
                      <a:gd name="T14" fmla="*/ 0 60000 65536"/>
                      <a:gd name="T15" fmla="*/ 0 60000 65536"/>
                      <a:gd name="T16" fmla="*/ 0 60000 65536"/>
                      <a:gd name="T17" fmla="*/ 0 60000 65536"/>
                      <a:gd name="T18" fmla="*/ 0 60000 65536"/>
                      <a:gd name="T19" fmla="*/ 0 60000 65536"/>
                      <a:gd name="T20" fmla="*/ 0 60000 65536"/>
                      <a:gd name="T21" fmla="*/ 0 w 20"/>
                      <a:gd name="T22" fmla="*/ 0 h 35"/>
                      <a:gd name="T23" fmla="*/ 20 w 2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5">
                        <a:moveTo>
                          <a:pt x="19" y="20"/>
                        </a:moveTo>
                        <a:lnTo>
                          <a:pt x="19" y="13"/>
                        </a:lnTo>
                        <a:lnTo>
                          <a:pt x="8" y="0"/>
                        </a:lnTo>
                        <a:lnTo>
                          <a:pt x="0" y="0"/>
                        </a:lnTo>
                        <a:lnTo>
                          <a:pt x="0" y="6"/>
                        </a:lnTo>
                        <a:lnTo>
                          <a:pt x="8" y="27"/>
                        </a:lnTo>
                        <a:lnTo>
                          <a:pt x="19" y="34"/>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35" name="Line 714"/>
                  <p:cNvSpPr>
                    <a:spLocks noChangeShapeType="1"/>
                  </p:cNvSpPr>
                  <p:nvPr/>
                </p:nvSpPr>
                <p:spPr bwMode="auto">
                  <a:xfrm flipH="1" flipV="1">
                    <a:off x="4143" y="529"/>
                    <a:ext cx="8" cy="95"/>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89" name="Group 715"/>
                <p:cNvGrpSpPr>
                  <a:grpSpLocks/>
                </p:cNvGrpSpPr>
                <p:nvPr/>
              </p:nvGrpSpPr>
              <p:grpSpPr bwMode="auto">
                <a:xfrm>
                  <a:off x="4143" y="489"/>
                  <a:ext cx="28" cy="122"/>
                  <a:chOff x="4143" y="489"/>
                  <a:chExt cx="28" cy="122"/>
                </a:xfrm>
              </p:grpSpPr>
              <p:sp>
                <p:nvSpPr>
                  <p:cNvPr id="532" name="Freeform 716"/>
                  <p:cNvSpPr>
                    <a:spLocks/>
                  </p:cNvSpPr>
                  <p:nvPr/>
                </p:nvSpPr>
                <p:spPr bwMode="auto">
                  <a:xfrm>
                    <a:off x="4151" y="584"/>
                    <a:ext cx="20" cy="27"/>
                  </a:xfrm>
                  <a:custGeom>
                    <a:avLst/>
                    <a:gdLst>
                      <a:gd name="T0" fmla="*/ 19 w 20"/>
                      <a:gd name="T1" fmla="*/ 19 h 27"/>
                      <a:gd name="T2" fmla="*/ 19 w 20"/>
                      <a:gd name="T3" fmla="*/ 13 h 27"/>
                      <a:gd name="T4" fmla="*/ 8 w 20"/>
                      <a:gd name="T5" fmla="*/ 0 h 27"/>
                      <a:gd name="T6" fmla="*/ 0 w 20"/>
                      <a:gd name="T7" fmla="*/ 0 h 27"/>
                      <a:gd name="T8" fmla="*/ 0 w 20"/>
                      <a:gd name="T9" fmla="*/ 6 h 27"/>
                      <a:gd name="T10" fmla="*/ 8 w 20"/>
                      <a:gd name="T11" fmla="*/ 19 h 27"/>
                      <a:gd name="T12" fmla="*/ 19 w 20"/>
                      <a:gd name="T13" fmla="*/ 26 h 27"/>
                      <a:gd name="T14" fmla="*/ 0 60000 65536"/>
                      <a:gd name="T15" fmla="*/ 0 60000 65536"/>
                      <a:gd name="T16" fmla="*/ 0 60000 65536"/>
                      <a:gd name="T17" fmla="*/ 0 60000 65536"/>
                      <a:gd name="T18" fmla="*/ 0 60000 65536"/>
                      <a:gd name="T19" fmla="*/ 0 60000 65536"/>
                      <a:gd name="T20" fmla="*/ 0 60000 65536"/>
                      <a:gd name="T21" fmla="*/ 0 w 20"/>
                      <a:gd name="T22" fmla="*/ 0 h 27"/>
                      <a:gd name="T23" fmla="*/ 20 w 2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7">
                        <a:moveTo>
                          <a:pt x="19" y="19"/>
                        </a:moveTo>
                        <a:lnTo>
                          <a:pt x="19" y="13"/>
                        </a:lnTo>
                        <a:lnTo>
                          <a:pt x="8" y="0"/>
                        </a:lnTo>
                        <a:lnTo>
                          <a:pt x="0" y="0"/>
                        </a:lnTo>
                        <a:lnTo>
                          <a:pt x="0" y="6"/>
                        </a:lnTo>
                        <a:lnTo>
                          <a:pt x="8" y="19"/>
                        </a:lnTo>
                        <a:lnTo>
                          <a:pt x="19" y="26"/>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33" name="Line 717"/>
                  <p:cNvSpPr>
                    <a:spLocks noChangeShapeType="1"/>
                  </p:cNvSpPr>
                  <p:nvPr/>
                </p:nvSpPr>
                <p:spPr bwMode="auto">
                  <a:xfrm flipH="1" flipV="1">
                    <a:off x="4143" y="489"/>
                    <a:ext cx="8" cy="102"/>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90" name="Group 718"/>
                <p:cNvGrpSpPr>
                  <a:grpSpLocks/>
                </p:cNvGrpSpPr>
                <p:nvPr/>
              </p:nvGrpSpPr>
              <p:grpSpPr bwMode="auto">
                <a:xfrm>
                  <a:off x="4143" y="448"/>
                  <a:ext cx="28" cy="122"/>
                  <a:chOff x="4143" y="448"/>
                  <a:chExt cx="28" cy="122"/>
                </a:xfrm>
              </p:grpSpPr>
              <p:sp>
                <p:nvSpPr>
                  <p:cNvPr id="530" name="Freeform 719"/>
                  <p:cNvSpPr>
                    <a:spLocks/>
                  </p:cNvSpPr>
                  <p:nvPr/>
                </p:nvSpPr>
                <p:spPr bwMode="auto">
                  <a:xfrm>
                    <a:off x="4151" y="542"/>
                    <a:ext cx="20" cy="28"/>
                  </a:xfrm>
                  <a:custGeom>
                    <a:avLst/>
                    <a:gdLst>
                      <a:gd name="T0" fmla="*/ 19 w 20"/>
                      <a:gd name="T1" fmla="*/ 20 h 28"/>
                      <a:gd name="T2" fmla="*/ 19 w 20"/>
                      <a:gd name="T3" fmla="*/ 13 h 28"/>
                      <a:gd name="T4" fmla="*/ 8 w 20"/>
                      <a:gd name="T5" fmla="*/ 0 h 28"/>
                      <a:gd name="T6" fmla="*/ 0 w 20"/>
                      <a:gd name="T7" fmla="*/ 0 h 28"/>
                      <a:gd name="T8" fmla="*/ 0 w 20"/>
                      <a:gd name="T9" fmla="*/ 7 h 28"/>
                      <a:gd name="T10" fmla="*/ 8 w 20"/>
                      <a:gd name="T11" fmla="*/ 20 h 28"/>
                      <a:gd name="T12" fmla="*/ 19 w 20"/>
                      <a:gd name="T13" fmla="*/ 27 h 28"/>
                      <a:gd name="T14" fmla="*/ 0 60000 65536"/>
                      <a:gd name="T15" fmla="*/ 0 60000 65536"/>
                      <a:gd name="T16" fmla="*/ 0 60000 65536"/>
                      <a:gd name="T17" fmla="*/ 0 60000 65536"/>
                      <a:gd name="T18" fmla="*/ 0 60000 65536"/>
                      <a:gd name="T19" fmla="*/ 0 60000 65536"/>
                      <a:gd name="T20" fmla="*/ 0 60000 65536"/>
                      <a:gd name="T21" fmla="*/ 0 w 20"/>
                      <a:gd name="T22" fmla="*/ 0 h 28"/>
                      <a:gd name="T23" fmla="*/ 20 w 20"/>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8">
                        <a:moveTo>
                          <a:pt x="19" y="20"/>
                        </a:moveTo>
                        <a:lnTo>
                          <a:pt x="19" y="13"/>
                        </a:lnTo>
                        <a:lnTo>
                          <a:pt x="8" y="0"/>
                        </a:lnTo>
                        <a:lnTo>
                          <a:pt x="0" y="0"/>
                        </a:lnTo>
                        <a:lnTo>
                          <a:pt x="0" y="7"/>
                        </a:lnTo>
                        <a:lnTo>
                          <a:pt x="8" y="20"/>
                        </a:lnTo>
                        <a:lnTo>
                          <a:pt x="19" y="27"/>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31" name="Line 720"/>
                  <p:cNvSpPr>
                    <a:spLocks noChangeShapeType="1"/>
                  </p:cNvSpPr>
                  <p:nvPr/>
                </p:nvSpPr>
                <p:spPr bwMode="auto">
                  <a:xfrm flipH="1" flipV="1">
                    <a:off x="4143" y="448"/>
                    <a:ext cx="8" cy="101"/>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91" name="Group 721"/>
                <p:cNvGrpSpPr>
                  <a:grpSpLocks/>
                </p:cNvGrpSpPr>
                <p:nvPr/>
              </p:nvGrpSpPr>
              <p:grpSpPr bwMode="auto">
                <a:xfrm>
                  <a:off x="4151" y="415"/>
                  <a:ext cx="28" cy="122"/>
                  <a:chOff x="4151" y="415"/>
                  <a:chExt cx="28" cy="122"/>
                </a:xfrm>
              </p:grpSpPr>
              <p:sp>
                <p:nvSpPr>
                  <p:cNvPr id="528" name="Freeform 722"/>
                  <p:cNvSpPr>
                    <a:spLocks/>
                  </p:cNvSpPr>
                  <p:nvPr/>
                </p:nvSpPr>
                <p:spPr bwMode="auto">
                  <a:xfrm>
                    <a:off x="4160" y="503"/>
                    <a:ext cx="19" cy="34"/>
                  </a:xfrm>
                  <a:custGeom>
                    <a:avLst/>
                    <a:gdLst>
                      <a:gd name="T0" fmla="*/ 18 w 19"/>
                      <a:gd name="T1" fmla="*/ 26 h 34"/>
                      <a:gd name="T2" fmla="*/ 18 w 19"/>
                      <a:gd name="T3" fmla="*/ 20 h 34"/>
                      <a:gd name="T4" fmla="*/ 0 w 19"/>
                      <a:gd name="T5" fmla="*/ 6 h 34"/>
                      <a:gd name="T6" fmla="*/ 0 w 19"/>
                      <a:gd name="T7" fmla="*/ 0 h 34"/>
                      <a:gd name="T8" fmla="*/ 0 w 19"/>
                      <a:gd name="T9" fmla="*/ 6 h 34"/>
                      <a:gd name="T10" fmla="*/ 0 w 19"/>
                      <a:gd name="T11" fmla="*/ 12 h 34"/>
                      <a:gd name="T12" fmla="*/ 0 w 19"/>
                      <a:gd name="T13" fmla="*/ 20 h 34"/>
                      <a:gd name="T14" fmla="*/ 18 w 19"/>
                      <a:gd name="T15" fmla="*/ 33 h 34"/>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4"/>
                      <a:gd name="T26" fmla="*/ 19 w 19"/>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4">
                        <a:moveTo>
                          <a:pt x="18" y="26"/>
                        </a:moveTo>
                        <a:lnTo>
                          <a:pt x="18" y="20"/>
                        </a:lnTo>
                        <a:lnTo>
                          <a:pt x="0" y="6"/>
                        </a:lnTo>
                        <a:lnTo>
                          <a:pt x="0" y="0"/>
                        </a:lnTo>
                        <a:lnTo>
                          <a:pt x="0" y="6"/>
                        </a:lnTo>
                        <a:lnTo>
                          <a:pt x="0" y="12"/>
                        </a:lnTo>
                        <a:lnTo>
                          <a:pt x="0" y="20"/>
                        </a:lnTo>
                        <a:lnTo>
                          <a:pt x="18" y="33"/>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29" name="Line 723"/>
                  <p:cNvSpPr>
                    <a:spLocks noChangeShapeType="1"/>
                  </p:cNvSpPr>
                  <p:nvPr/>
                </p:nvSpPr>
                <p:spPr bwMode="auto">
                  <a:xfrm flipH="1" flipV="1">
                    <a:off x="4151" y="415"/>
                    <a:ext cx="9" cy="102"/>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92" name="Group 724"/>
                <p:cNvGrpSpPr>
                  <a:grpSpLocks/>
                </p:cNvGrpSpPr>
                <p:nvPr/>
              </p:nvGrpSpPr>
              <p:grpSpPr bwMode="auto">
                <a:xfrm>
                  <a:off x="4151" y="375"/>
                  <a:ext cx="28" cy="129"/>
                  <a:chOff x="4151" y="375"/>
                  <a:chExt cx="28" cy="129"/>
                </a:xfrm>
              </p:grpSpPr>
              <p:sp>
                <p:nvSpPr>
                  <p:cNvPr id="526" name="Freeform 725"/>
                  <p:cNvSpPr>
                    <a:spLocks/>
                  </p:cNvSpPr>
                  <p:nvPr/>
                </p:nvSpPr>
                <p:spPr bwMode="auto">
                  <a:xfrm>
                    <a:off x="4160" y="462"/>
                    <a:ext cx="19" cy="42"/>
                  </a:xfrm>
                  <a:custGeom>
                    <a:avLst/>
                    <a:gdLst>
                      <a:gd name="T0" fmla="*/ 18 w 19"/>
                      <a:gd name="T1" fmla="*/ 27 h 42"/>
                      <a:gd name="T2" fmla="*/ 18 w 19"/>
                      <a:gd name="T3" fmla="*/ 20 h 42"/>
                      <a:gd name="T4" fmla="*/ 0 w 19"/>
                      <a:gd name="T5" fmla="*/ 6 h 42"/>
                      <a:gd name="T6" fmla="*/ 0 w 19"/>
                      <a:gd name="T7" fmla="*/ 0 h 42"/>
                      <a:gd name="T8" fmla="*/ 0 w 19"/>
                      <a:gd name="T9" fmla="*/ 6 h 42"/>
                      <a:gd name="T10" fmla="*/ 0 w 19"/>
                      <a:gd name="T11" fmla="*/ 13 h 42"/>
                      <a:gd name="T12" fmla="*/ 0 w 19"/>
                      <a:gd name="T13" fmla="*/ 27 h 42"/>
                      <a:gd name="T14" fmla="*/ 18 w 19"/>
                      <a:gd name="T15" fmla="*/ 41 h 42"/>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42"/>
                      <a:gd name="T26" fmla="*/ 19 w 1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42">
                        <a:moveTo>
                          <a:pt x="18" y="27"/>
                        </a:moveTo>
                        <a:lnTo>
                          <a:pt x="18" y="20"/>
                        </a:lnTo>
                        <a:lnTo>
                          <a:pt x="0" y="6"/>
                        </a:lnTo>
                        <a:lnTo>
                          <a:pt x="0" y="0"/>
                        </a:lnTo>
                        <a:lnTo>
                          <a:pt x="0" y="6"/>
                        </a:lnTo>
                        <a:lnTo>
                          <a:pt x="0" y="13"/>
                        </a:lnTo>
                        <a:lnTo>
                          <a:pt x="0" y="27"/>
                        </a:lnTo>
                        <a:lnTo>
                          <a:pt x="18" y="41"/>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27" name="Line 726"/>
                  <p:cNvSpPr>
                    <a:spLocks noChangeShapeType="1"/>
                  </p:cNvSpPr>
                  <p:nvPr/>
                </p:nvSpPr>
                <p:spPr bwMode="auto">
                  <a:xfrm flipH="1" flipV="1">
                    <a:off x="4151" y="375"/>
                    <a:ext cx="9" cy="101"/>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93" name="Group 727"/>
                <p:cNvGrpSpPr>
                  <a:grpSpLocks/>
                </p:cNvGrpSpPr>
                <p:nvPr/>
              </p:nvGrpSpPr>
              <p:grpSpPr bwMode="auto">
                <a:xfrm>
                  <a:off x="4151" y="349"/>
                  <a:ext cx="28" cy="121"/>
                  <a:chOff x="4151" y="349"/>
                  <a:chExt cx="28" cy="121"/>
                </a:xfrm>
              </p:grpSpPr>
              <p:sp>
                <p:nvSpPr>
                  <p:cNvPr id="524" name="Freeform 728"/>
                  <p:cNvSpPr>
                    <a:spLocks/>
                  </p:cNvSpPr>
                  <p:nvPr/>
                </p:nvSpPr>
                <p:spPr bwMode="auto">
                  <a:xfrm>
                    <a:off x="4160" y="441"/>
                    <a:ext cx="19" cy="29"/>
                  </a:xfrm>
                  <a:custGeom>
                    <a:avLst/>
                    <a:gdLst>
                      <a:gd name="T0" fmla="*/ 18 w 19"/>
                      <a:gd name="T1" fmla="*/ 20 h 29"/>
                      <a:gd name="T2" fmla="*/ 18 w 19"/>
                      <a:gd name="T3" fmla="*/ 14 h 29"/>
                      <a:gd name="T4" fmla="*/ 8 w 19"/>
                      <a:gd name="T5" fmla="*/ 0 h 29"/>
                      <a:gd name="T6" fmla="*/ 0 w 19"/>
                      <a:gd name="T7" fmla="*/ 0 h 29"/>
                      <a:gd name="T8" fmla="*/ 0 w 19"/>
                      <a:gd name="T9" fmla="*/ 6 h 29"/>
                      <a:gd name="T10" fmla="*/ 8 w 19"/>
                      <a:gd name="T11" fmla="*/ 20 h 29"/>
                      <a:gd name="T12" fmla="*/ 8 w 19"/>
                      <a:gd name="T13" fmla="*/ 28 h 29"/>
                      <a:gd name="T14" fmla="*/ 0 60000 65536"/>
                      <a:gd name="T15" fmla="*/ 0 60000 65536"/>
                      <a:gd name="T16" fmla="*/ 0 60000 65536"/>
                      <a:gd name="T17" fmla="*/ 0 60000 65536"/>
                      <a:gd name="T18" fmla="*/ 0 60000 65536"/>
                      <a:gd name="T19" fmla="*/ 0 60000 65536"/>
                      <a:gd name="T20" fmla="*/ 0 60000 65536"/>
                      <a:gd name="T21" fmla="*/ 0 w 19"/>
                      <a:gd name="T22" fmla="*/ 0 h 29"/>
                      <a:gd name="T23" fmla="*/ 19 w 1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9">
                        <a:moveTo>
                          <a:pt x="18" y="20"/>
                        </a:moveTo>
                        <a:lnTo>
                          <a:pt x="18" y="14"/>
                        </a:lnTo>
                        <a:lnTo>
                          <a:pt x="8" y="0"/>
                        </a:lnTo>
                        <a:lnTo>
                          <a:pt x="0" y="0"/>
                        </a:lnTo>
                        <a:lnTo>
                          <a:pt x="0" y="6"/>
                        </a:lnTo>
                        <a:lnTo>
                          <a:pt x="8" y="20"/>
                        </a:lnTo>
                        <a:lnTo>
                          <a:pt x="8" y="28"/>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25" name="Line 729"/>
                  <p:cNvSpPr>
                    <a:spLocks noChangeShapeType="1"/>
                  </p:cNvSpPr>
                  <p:nvPr/>
                </p:nvSpPr>
                <p:spPr bwMode="auto">
                  <a:xfrm flipH="1" flipV="1">
                    <a:off x="4151" y="349"/>
                    <a:ext cx="9" cy="99"/>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94" name="Group 730"/>
                <p:cNvGrpSpPr>
                  <a:grpSpLocks/>
                </p:cNvGrpSpPr>
                <p:nvPr/>
              </p:nvGrpSpPr>
              <p:grpSpPr bwMode="auto">
                <a:xfrm>
                  <a:off x="4160" y="315"/>
                  <a:ext cx="27" cy="120"/>
                  <a:chOff x="4160" y="315"/>
                  <a:chExt cx="27" cy="120"/>
                </a:xfrm>
              </p:grpSpPr>
              <p:sp>
                <p:nvSpPr>
                  <p:cNvPr id="522" name="Freeform 731"/>
                  <p:cNvSpPr>
                    <a:spLocks/>
                  </p:cNvSpPr>
                  <p:nvPr/>
                </p:nvSpPr>
                <p:spPr bwMode="auto">
                  <a:xfrm>
                    <a:off x="4168" y="400"/>
                    <a:ext cx="19" cy="35"/>
                  </a:xfrm>
                  <a:custGeom>
                    <a:avLst/>
                    <a:gdLst>
                      <a:gd name="T0" fmla="*/ 18 w 19"/>
                      <a:gd name="T1" fmla="*/ 27 h 35"/>
                      <a:gd name="T2" fmla="*/ 18 w 19"/>
                      <a:gd name="T3" fmla="*/ 21 h 35"/>
                      <a:gd name="T4" fmla="*/ 0 w 19"/>
                      <a:gd name="T5" fmla="*/ 7 h 35"/>
                      <a:gd name="T6" fmla="*/ 0 w 19"/>
                      <a:gd name="T7" fmla="*/ 0 h 35"/>
                      <a:gd name="T8" fmla="*/ 0 w 19"/>
                      <a:gd name="T9" fmla="*/ 7 h 35"/>
                      <a:gd name="T10" fmla="*/ 0 w 19"/>
                      <a:gd name="T11" fmla="*/ 13 h 35"/>
                      <a:gd name="T12" fmla="*/ 0 w 19"/>
                      <a:gd name="T13" fmla="*/ 21 h 35"/>
                      <a:gd name="T14" fmla="*/ 18 w 19"/>
                      <a:gd name="T15" fmla="*/ 34 h 35"/>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5"/>
                      <a:gd name="T26" fmla="*/ 19 w 1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5">
                        <a:moveTo>
                          <a:pt x="18" y="27"/>
                        </a:moveTo>
                        <a:lnTo>
                          <a:pt x="18" y="21"/>
                        </a:lnTo>
                        <a:lnTo>
                          <a:pt x="0" y="7"/>
                        </a:lnTo>
                        <a:lnTo>
                          <a:pt x="0" y="0"/>
                        </a:lnTo>
                        <a:lnTo>
                          <a:pt x="0" y="7"/>
                        </a:lnTo>
                        <a:lnTo>
                          <a:pt x="0" y="13"/>
                        </a:lnTo>
                        <a:lnTo>
                          <a:pt x="0" y="21"/>
                        </a:lnTo>
                        <a:lnTo>
                          <a:pt x="18" y="34"/>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23" name="Line 732"/>
                  <p:cNvSpPr>
                    <a:spLocks noChangeShapeType="1"/>
                  </p:cNvSpPr>
                  <p:nvPr/>
                </p:nvSpPr>
                <p:spPr bwMode="auto">
                  <a:xfrm flipH="1" flipV="1">
                    <a:off x="4160" y="315"/>
                    <a:ext cx="8" cy="100"/>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95" name="Group 733"/>
                <p:cNvGrpSpPr>
                  <a:grpSpLocks/>
                </p:cNvGrpSpPr>
                <p:nvPr/>
              </p:nvGrpSpPr>
              <p:grpSpPr bwMode="auto">
                <a:xfrm>
                  <a:off x="4160" y="361"/>
                  <a:ext cx="27" cy="122"/>
                  <a:chOff x="4160" y="361"/>
                  <a:chExt cx="27" cy="122"/>
                </a:xfrm>
              </p:grpSpPr>
              <p:sp>
                <p:nvSpPr>
                  <p:cNvPr id="520" name="Freeform 734"/>
                  <p:cNvSpPr>
                    <a:spLocks/>
                  </p:cNvSpPr>
                  <p:nvPr/>
                </p:nvSpPr>
                <p:spPr bwMode="auto">
                  <a:xfrm>
                    <a:off x="4168" y="448"/>
                    <a:ext cx="19" cy="35"/>
                  </a:xfrm>
                  <a:custGeom>
                    <a:avLst/>
                    <a:gdLst>
                      <a:gd name="T0" fmla="*/ 18 w 19"/>
                      <a:gd name="T1" fmla="*/ 27 h 35"/>
                      <a:gd name="T2" fmla="*/ 18 w 19"/>
                      <a:gd name="T3" fmla="*/ 20 h 35"/>
                      <a:gd name="T4" fmla="*/ 0 w 19"/>
                      <a:gd name="T5" fmla="*/ 6 h 35"/>
                      <a:gd name="T6" fmla="*/ 0 w 19"/>
                      <a:gd name="T7" fmla="*/ 0 h 35"/>
                      <a:gd name="T8" fmla="*/ 0 w 19"/>
                      <a:gd name="T9" fmla="*/ 6 h 35"/>
                      <a:gd name="T10" fmla="*/ 0 w 19"/>
                      <a:gd name="T11" fmla="*/ 13 h 35"/>
                      <a:gd name="T12" fmla="*/ 0 w 19"/>
                      <a:gd name="T13" fmla="*/ 20 h 35"/>
                      <a:gd name="T14" fmla="*/ 18 w 19"/>
                      <a:gd name="T15" fmla="*/ 34 h 35"/>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5"/>
                      <a:gd name="T26" fmla="*/ 19 w 1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5">
                        <a:moveTo>
                          <a:pt x="18" y="27"/>
                        </a:moveTo>
                        <a:lnTo>
                          <a:pt x="18" y="20"/>
                        </a:lnTo>
                        <a:lnTo>
                          <a:pt x="0" y="6"/>
                        </a:lnTo>
                        <a:lnTo>
                          <a:pt x="0" y="0"/>
                        </a:lnTo>
                        <a:lnTo>
                          <a:pt x="0" y="6"/>
                        </a:lnTo>
                        <a:lnTo>
                          <a:pt x="0" y="13"/>
                        </a:lnTo>
                        <a:lnTo>
                          <a:pt x="0" y="20"/>
                        </a:lnTo>
                        <a:lnTo>
                          <a:pt x="18" y="34"/>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21" name="Line 735"/>
                  <p:cNvSpPr>
                    <a:spLocks noChangeShapeType="1"/>
                  </p:cNvSpPr>
                  <p:nvPr/>
                </p:nvSpPr>
                <p:spPr bwMode="auto">
                  <a:xfrm flipH="1" flipV="1">
                    <a:off x="4160" y="361"/>
                    <a:ext cx="8" cy="101"/>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96" name="Group 736"/>
                <p:cNvGrpSpPr>
                  <a:grpSpLocks/>
                </p:cNvGrpSpPr>
                <p:nvPr/>
              </p:nvGrpSpPr>
              <p:grpSpPr bwMode="auto">
                <a:xfrm>
                  <a:off x="4160" y="544"/>
                  <a:ext cx="40" cy="135"/>
                  <a:chOff x="4160" y="544"/>
                  <a:chExt cx="40" cy="135"/>
                </a:xfrm>
              </p:grpSpPr>
              <p:sp>
                <p:nvSpPr>
                  <p:cNvPr id="518" name="Freeform 737"/>
                  <p:cNvSpPr>
                    <a:spLocks/>
                  </p:cNvSpPr>
                  <p:nvPr/>
                </p:nvSpPr>
                <p:spPr bwMode="auto">
                  <a:xfrm>
                    <a:off x="4160" y="637"/>
                    <a:ext cx="19" cy="42"/>
                  </a:xfrm>
                  <a:custGeom>
                    <a:avLst/>
                    <a:gdLst>
                      <a:gd name="T0" fmla="*/ 0 w 19"/>
                      <a:gd name="T1" fmla="*/ 27 h 42"/>
                      <a:gd name="T2" fmla="*/ 8 w 19"/>
                      <a:gd name="T3" fmla="*/ 14 h 42"/>
                      <a:gd name="T4" fmla="*/ 18 w 19"/>
                      <a:gd name="T5" fmla="*/ 0 h 42"/>
                      <a:gd name="T6" fmla="*/ 18 w 19"/>
                      <a:gd name="T7" fmla="*/ 7 h 42"/>
                      <a:gd name="T8" fmla="*/ 18 w 19"/>
                      <a:gd name="T9" fmla="*/ 20 h 42"/>
                      <a:gd name="T10" fmla="*/ 8 w 19"/>
                      <a:gd name="T11" fmla="*/ 34 h 42"/>
                      <a:gd name="T12" fmla="*/ 0 w 19"/>
                      <a:gd name="T13" fmla="*/ 41 h 42"/>
                      <a:gd name="T14" fmla="*/ 0 60000 65536"/>
                      <a:gd name="T15" fmla="*/ 0 60000 65536"/>
                      <a:gd name="T16" fmla="*/ 0 60000 65536"/>
                      <a:gd name="T17" fmla="*/ 0 60000 65536"/>
                      <a:gd name="T18" fmla="*/ 0 60000 65536"/>
                      <a:gd name="T19" fmla="*/ 0 60000 65536"/>
                      <a:gd name="T20" fmla="*/ 0 60000 65536"/>
                      <a:gd name="T21" fmla="*/ 0 w 19"/>
                      <a:gd name="T22" fmla="*/ 0 h 42"/>
                      <a:gd name="T23" fmla="*/ 19 w 1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42">
                        <a:moveTo>
                          <a:pt x="0" y="27"/>
                        </a:moveTo>
                        <a:lnTo>
                          <a:pt x="8" y="14"/>
                        </a:lnTo>
                        <a:lnTo>
                          <a:pt x="18" y="0"/>
                        </a:lnTo>
                        <a:lnTo>
                          <a:pt x="18" y="7"/>
                        </a:lnTo>
                        <a:lnTo>
                          <a:pt x="18" y="20"/>
                        </a:lnTo>
                        <a:lnTo>
                          <a:pt x="8" y="34"/>
                        </a:lnTo>
                        <a:lnTo>
                          <a:pt x="0" y="41"/>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19" name="Line 738"/>
                  <p:cNvSpPr>
                    <a:spLocks noChangeShapeType="1"/>
                  </p:cNvSpPr>
                  <p:nvPr/>
                </p:nvSpPr>
                <p:spPr bwMode="auto">
                  <a:xfrm flipV="1">
                    <a:off x="4176" y="544"/>
                    <a:ext cx="24" cy="108"/>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97" name="Group 739"/>
                <p:cNvGrpSpPr>
                  <a:grpSpLocks/>
                </p:cNvGrpSpPr>
                <p:nvPr/>
              </p:nvGrpSpPr>
              <p:grpSpPr bwMode="auto">
                <a:xfrm>
                  <a:off x="4168" y="496"/>
                  <a:ext cx="32" cy="135"/>
                  <a:chOff x="4168" y="496"/>
                  <a:chExt cx="32" cy="135"/>
                </a:xfrm>
              </p:grpSpPr>
              <p:sp>
                <p:nvSpPr>
                  <p:cNvPr id="516" name="Freeform 740"/>
                  <p:cNvSpPr>
                    <a:spLocks/>
                  </p:cNvSpPr>
                  <p:nvPr/>
                </p:nvSpPr>
                <p:spPr bwMode="auto">
                  <a:xfrm>
                    <a:off x="4168" y="597"/>
                    <a:ext cx="19" cy="34"/>
                  </a:xfrm>
                  <a:custGeom>
                    <a:avLst/>
                    <a:gdLst>
                      <a:gd name="T0" fmla="*/ 0 w 19"/>
                      <a:gd name="T1" fmla="*/ 19 h 34"/>
                      <a:gd name="T2" fmla="*/ 0 w 19"/>
                      <a:gd name="T3" fmla="*/ 13 h 34"/>
                      <a:gd name="T4" fmla="*/ 9 w 19"/>
                      <a:gd name="T5" fmla="*/ 0 h 34"/>
                      <a:gd name="T6" fmla="*/ 18 w 19"/>
                      <a:gd name="T7" fmla="*/ 0 h 34"/>
                      <a:gd name="T8" fmla="*/ 18 w 19"/>
                      <a:gd name="T9" fmla="*/ 6 h 34"/>
                      <a:gd name="T10" fmla="*/ 9 w 19"/>
                      <a:gd name="T11" fmla="*/ 19 h 34"/>
                      <a:gd name="T12" fmla="*/ 9 w 19"/>
                      <a:gd name="T13" fmla="*/ 26 h 34"/>
                      <a:gd name="T14" fmla="*/ 0 w 19"/>
                      <a:gd name="T15" fmla="*/ 33 h 34"/>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4"/>
                      <a:gd name="T26" fmla="*/ 19 w 19"/>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4">
                        <a:moveTo>
                          <a:pt x="0" y="19"/>
                        </a:moveTo>
                        <a:lnTo>
                          <a:pt x="0" y="13"/>
                        </a:lnTo>
                        <a:lnTo>
                          <a:pt x="9" y="0"/>
                        </a:lnTo>
                        <a:lnTo>
                          <a:pt x="18" y="0"/>
                        </a:lnTo>
                        <a:lnTo>
                          <a:pt x="18" y="6"/>
                        </a:lnTo>
                        <a:lnTo>
                          <a:pt x="9" y="19"/>
                        </a:lnTo>
                        <a:lnTo>
                          <a:pt x="9" y="26"/>
                        </a:lnTo>
                        <a:lnTo>
                          <a:pt x="0" y="33"/>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17" name="Line 741"/>
                  <p:cNvSpPr>
                    <a:spLocks noChangeShapeType="1"/>
                  </p:cNvSpPr>
                  <p:nvPr/>
                </p:nvSpPr>
                <p:spPr bwMode="auto">
                  <a:xfrm flipV="1">
                    <a:off x="4184" y="496"/>
                    <a:ext cx="16" cy="109"/>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98" name="Group 742"/>
                <p:cNvGrpSpPr>
                  <a:grpSpLocks/>
                </p:cNvGrpSpPr>
                <p:nvPr/>
              </p:nvGrpSpPr>
              <p:grpSpPr bwMode="auto">
                <a:xfrm>
                  <a:off x="4168" y="448"/>
                  <a:ext cx="32" cy="136"/>
                  <a:chOff x="4168" y="448"/>
                  <a:chExt cx="32" cy="136"/>
                </a:xfrm>
              </p:grpSpPr>
              <p:sp>
                <p:nvSpPr>
                  <p:cNvPr id="514" name="Freeform 743"/>
                  <p:cNvSpPr>
                    <a:spLocks/>
                  </p:cNvSpPr>
                  <p:nvPr/>
                </p:nvSpPr>
                <p:spPr bwMode="auto">
                  <a:xfrm>
                    <a:off x="4168" y="549"/>
                    <a:ext cx="19" cy="35"/>
                  </a:xfrm>
                  <a:custGeom>
                    <a:avLst/>
                    <a:gdLst>
                      <a:gd name="T0" fmla="*/ 0 w 19"/>
                      <a:gd name="T1" fmla="*/ 27 h 35"/>
                      <a:gd name="T2" fmla="*/ 9 w 19"/>
                      <a:gd name="T3" fmla="*/ 13 h 35"/>
                      <a:gd name="T4" fmla="*/ 18 w 19"/>
                      <a:gd name="T5" fmla="*/ 0 h 35"/>
                      <a:gd name="T6" fmla="*/ 18 w 19"/>
                      <a:gd name="T7" fmla="*/ 7 h 35"/>
                      <a:gd name="T8" fmla="*/ 18 w 19"/>
                      <a:gd name="T9" fmla="*/ 13 h 35"/>
                      <a:gd name="T10" fmla="*/ 9 w 19"/>
                      <a:gd name="T11" fmla="*/ 27 h 35"/>
                      <a:gd name="T12" fmla="*/ 0 w 19"/>
                      <a:gd name="T13" fmla="*/ 34 h 35"/>
                      <a:gd name="T14" fmla="*/ 0 60000 65536"/>
                      <a:gd name="T15" fmla="*/ 0 60000 65536"/>
                      <a:gd name="T16" fmla="*/ 0 60000 65536"/>
                      <a:gd name="T17" fmla="*/ 0 60000 65536"/>
                      <a:gd name="T18" fmla="*/ 0 60000 65536"/>
                      <a:gd name="T19" fmla="*/ 0 60000 65536"/>
                      <a:gd name="T20" fmla="*/ 0 60000 65536"/>
                      <a:gd name="T21" fmla="*/ 0 w 19"/>
                      <a:gd name="T22" fmla="*/ 0 h 35"/>
                      <a:gd name="T23" fmla="*/ 19 w 19"/>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5">
                        <a:moveTo>
                          <a:pt x="0" y="27"/>
                        </a:moveTo>
                        <a:lnTo>
                          <a:pt x="9" y="13"/>
                        </a:lnTo>
                        <a:lnTo>
                          <a:pt x="18" y="0"/>
                        </a:lnTo>
                        <a:lnTo>
                          <a:pt x="18" y="7"/>
                        </a:lnTo>
                        <a:lnTo>
                          <a:pt x="18" y="13"/>
                        </a:lnTo>
                        <a:lnTo>
                          <a:pt x="9" y="27"/>
                        </a:lnTo>
                        <a:lnTo>
                          <a:pt x="0" y="34"/>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15" name="Line 744"/>
                  <p:cNvSpPr>
                    <a:spLocks noChangeShapeType="1"/>
                  </p:cNvSpPr>
                  <p:nvPr/>
                </p:nvSpPr>
                <p:spPr bwMode="auto">
                  <a:xfrm flipV="1">
                    <a:off x="4184" y="448"/>
                    <a:ext cx="16" cy="116"/>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99" name="Group 745"/>
                <p:cNvGrpSpPr>
                  <a:grpSpLocks/>
                </p:cNvGrpSpPr>
                <p:nvPr/>
              </p:nvGrpSpPr>
              <p:grpSpPr bwMode="auto">
                <a:xfrm>
                  <a:off x="4176" y="408"/>
                  <a:ext cx="33" cy="142"/>
                  <a:chOff x="4176" y="408"/>
                  <a:chExt cx="33" cy="142"/>
                </a:xfrm>
              </p:grpSpPr>
              <p:sp>
                <p:nvSpPr>
                  <p:cNvPr id="512" name="Freeform 746"/>
                  <p:cNvSpPr>
                    <a:spLocks/>
                  </p:cNvSpPr>
                  <p:nvPr/>
                </p:nvSpPr>
                <p:spPr bwMode="auto">
                  <a:xfrm>
                    <a:off x="4176" y="516"/>
                    <a:ext cx="18" cy="34"/>
                  </a:xfrm>
                  <a:custGeom>
                    <a:avLst/>
                    <a:gdLst>
                      <a:gd name="T0" fmla="*/ 0 w 18"/>
                      <a:gd name="T1" fmla="*/ 19 h 34"/>
                      <a:gd name="T2" fmla="*/ 0 w 18"/>
                      <a:gd name="T3" fmla="*/ 13 h 34"/>
                      <a:gd name="T4" fmla="*/ 8 w 18"/>
                      <a:gd name="T5" fmla="*/ 0 h 34"/>
                      <a:gd name="T6" fmla="*/ 17 w 18"/>
                      <a:gd name="T7" fmla="*/ 0 h 34"/>
                      <a:gd name="T8" fmla="*/ 17 w 18"/>
                      <a:gd name="T9" fmla="*/ 6 h 34"/>
                      <a:gd name="T10" fmla="*/ 8 w 18"/>
                      <a:gd name="T11" fmla="*/ 19 h 34"/>
                      <a:gd name="T12" fmla="*/ 8 w 18"/>
                      <a:gd name="T13" fmla="*/ 26 h 34"/>
                      <a:gd name="T14" fmla="*/ 0 w 18"/>
                      <a:gd name="T15" fmla="*/ 33 h 34"/>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34"/>
                      <a:gd name="T26" fmla="*/ 18 w 18"/>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34">
                        <a:moveTo>
                          <a:pt x="0" y="19"/>
                        </a:moveTo>
                        <a:lnTo>
                          <a:pt x="0" y="13"/>
                        </a:lnTo>
                        <a:lnTo>
                          <a:pt x="8" y="0"/>
                        </a:lnTo>
                        <a:lnTo>
                          <a:pt x="17" y="0"/>
                        </a:lnTo>
                        <a:lnTo>
                          <a:pt x="17" y="6"/>
                        </a:lnTo>
                        <a:lnTo>
                          <a:pt x="8" y="19"/>
                        </a:lnTo>
                        <a:lnTo>
                          <a:pt x="8" y="26"/>
                        </a:lnTo>
                        <a:lnTo>
                          <a:pt x="0" y="33"/>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13" name="Line 747"/>
                  <p:cNvSpPr>
                    <a:spLocks noChangeShapeType="1"/>
                  </p:cNvSpPr>
                  <p:nvPr/>
                </p:nvSpPr>
                <p:spPr bwMode="auto">
                  <a:xfrm flipV="1">
                    <a:off x="4184" y="408"/>
                    <a:ext cx="25" cy="115"/>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00" name="Group 748"/>
                <p:cNvGrpSpPr>
                  <a:grpSpLocks/>
                </p:cNvGrpSpPr>
                <p:nvPr/>
              </p:nvGrpSpPr>
              <p:grpSpPr bwMode="auto">
                <a:xfrm>
                  <a:off x="4176" y="375"/>
                  <a:ext cx="33" cy="135"/>
                  <a:chOff x="4176" y="375"/>
                  <a:chExt cx="33" cy="135"/>
                </a:xfrm>
              </p:grpSpPr>
              <p:sp>
                <p:nvSpPr>
                  <p:cNvPr id="510" name="Freeform 749"/>
                  <p:cNvSpPr>
                    <a:spLocks/>
                  </p:cNvSpPr>
                  <p:nvPr/>
                </p:nvSpPr>
                <p:spPr bwMode="auto">
                  <a:xfrm>
                    <a:off x="4176" y="476"/>
                    <a:ext cx="18" cy="34"/>
                  </a:xfrm>
                  <a:custGeom>
                    <a:avLst/>
                    <a:gdLst>
                      <a:gd name="T0" fmla="*/ 0 w 18"/>
                      <a:gd name="T1" fmla="*/ 26 h 34"/>
                      <a:gd name="T2" fmla="*/ 0 w 18"/>
                      <a:gd name="T3" fmla="*/ 20 h 34"/>
                      <a:gd name="T4" fmla="*/ 8 w 18"/>
                      <a:gd name="T5" fmla="*/ 6 h 34"/>
                      <a:gd name="T6" fmla="*/ 8 w 18"/>
                      <a:gd name="T7" fmla="*/ 0 h 34"/>
                      <a:gd name="T8" fmla="*/ 17 w 18"/>
                      <a:gd name="T9" fmla="*/ 0 h 34"/>
                      <a:gd name="T10" fmla="*/ 17 w 18"/>
                      <a:gd name="T11" fmla="*/ 6 h 34"/>
                      <a:gd name="T12" fmla="*/ 8 w 18"/>
                      <a:gd name="T13" fmla="*/ 26 h 34"/>
                      <a:gd name="T14" fmla="*/ 0 w 18"/>
                      <a:gd name="T15" fmla="*/ 33 h 34"/>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34"/>
                      <a:gd name="T26" fmla="*/ 18 w 18"/>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34">
                        <a:moveTo>
                          <a:pt x="0" y="26"/>
                        </a:moveTo>
                        <a:lnTo>
                          <a:pt x="0" y="20"/>
                        </a:lnTo>
                        <a:lnTo>
                          <a:pt x="8" y="6"/>
                        </a:lnTo>
                        <a:lnTo>
                          <a:pt x="8" y="0"/>
                        </a:lnTo>
                        <a:lnTo>
                          <a:pt x="17" y="0"/>
                        </a:lnTo>
                        <a:lnTo>
                          <a:pt x="17" y="6"/>
                        </a:lnTo>
                        <a:lnTo>
                          <a:pt x="8" y="26"/>
                        </a:lnTo>
                        <a:lnTo>
                          <a:pt x="0" y="33"/>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11" name="Line 750"/>
                  <p:cNvSpPr>
                    <a:spLocks noChangeShapeType="1"/>
                  </p:cNvSpPr>
                  <p:nvPr/>
                </p:nvSpPr>
                <p:spPr bwMode="auto">
                  <a:xfrm flipV="1">
                    <a:off x="4184" y="375"/>
                    <a:ext cx="25" cy="107"/>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01" name="Group 751"/>
                <p:cNvGrpSpPr>
                  <a:grpSpLocks/>
                </p:cNvGrpSpPr>
                <p:nvPr/>
              </p:nvGrpSpPr>
              <p:grpSpPr bwMode="auto">
                <a:xfrm>
                  <a:off x="4176" y="329"/>
                  <a:ext cx="40" cy="133"/>
                  <a:chOff x="4176" y="329"/>
                  <a:chExt cx="40" cy="133"/>
                </a:xfrm>
              </p:grpSpPr>
              <p:sp>
                <p:nvSpPr>
                  <p:cNvPr id="508" name="Freeform 752"/>
                  <p:cNvSpPr>
                    <a:spLocks/>
                  </p:cNvSpPr>
                  <p:nvPr/>
                </p:nvSpPr>
                <p:spPr bwMode="auto">
                  <a:xfrm>
                    <a:off x="4176" y="428"/>
                    <a:ext cx="18" cy="34"/>
                  </a:xfrm>
                  <a:custGeom>
                    <a:avLst/>
                    <a:gdLst>
                      <a:gd name="T0" fmla="*/ 0 w 18"/>
                      <a:gd name="T1" fmla="*/ 26 h 34"/>
                      <a:gd name="T2" fmla="*/ 8 w 18"/>
                      <a:gd name="T3" fmla="*/ 13 h 34"/>
                      <a:gd name="T4" fmla="*/ 17 w 18"/>
                      <a:gd name="T5" fmla="*/ 0 h 34"/>
                      <a:gd name="T6" fmla="*/ 17 w 18"/>
                      <a:gd name="T7" fmla="*/ 6 h 34"/>
                      <a:gd name="T8" fmla="*/ 17 w 18"/>
                      <a:gd name="T9" fmla="*/ 13 h 34"/>
                      <a:gd name="T10" fmla="*/ 17 w 18"/>
                      <a:gd name="T11" fmla="*/ 19 h 34"/>
                      <a:gd name="T12" fmla="*/ 8 w 18"/>
                      <a:gd name="T13" fmla="*/ 26 h 34"/>
                      <a:gd name="T14" fmla="*/ 0 w 18"/>
                      <a:gd name="T15" fmla="*/ 33 h 34"/>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34"/>
                      <a:gd name="T26" fmla="*/ 18 w 18"/>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34">
                        <a:moveTo>
                          <a:pt x="0" y="26"/>
                        </a:moveTo>
                        <a:lnTo>
                          <a:pt x="8" y="13"/>
                        </a:lnTo>
                        <a:lnTo>
                          <a:pt x="17" y="0"/>
                        </a:lnTo>
                        <a:lnTo>
                          <a:pt x="17" y="6"/>
                        </a:lnTo>
                        <a:lnTo>
                          <a:pt x="17" y="13"/>
                        </a:lnTo>
                        <a:lnTo>
                          <a:pt x="17" y="19"/>
                        </a:lnTo>
                        <a:lnTo>
                          <a:pt x="8" y="26"/>
                        </a:lnTo>
                        <a:lnTo>
                          <a:pt x="0" y="33"/>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09" name="Line 753"/>
                  <p:cNvSpPr>
                    <a:spLocks noChangeShapeType="1"/>
                  </p:cNvSpPr>
                  <p:nvPr/>
                </p:nvSpPr>
                <p:spPr bwMode="auto">
                  <a:xfrm flipV="1">
                    <a:off x="4192" y="329"/>
                    <a:ext cx="24" cy="112"/>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02" name="Group 754"/>
                <p:cNvGrpSpPr>
                  <a:grpSpLocks/>
                </p:cNvGrpSpPr>
                <p:nvPr/>
              </p:nvGrpSpPr>
              <p:grpSpPr bwMode="auto">
                <a:xfrm>
                  <a:off x="4184" y="308"/>
                  <a:ext cx="32" cy="141"/>
                  <a:chOff x="4184" y="308"/>
                  <a:chExt cx="32" cy="141"/>
                </a:xfrm>
              </p:grpSpPr>
              <p:sp>
                <p:nvSpPr>
                  <p:cNvPr id="506" name="Freeform 755"/>
                  <p:cNvSpPr>
                    <a:spLocks/>
                  </p:cNvSpPr>
                  <p:nvPr/>
                </p:nvSpPr>
                <p:spPr bwMode="auto">
                  <a:xfrm>
                    <a:off x="4184" y="415"/>
                    <a:ext cx="18" cy="34"/>
                  </a:xfrm>
                  <a:custGeom>
                    <a:avLst/>
                    <a:gdLst>
                      <a:gd name="T0" fmla="*/ 0 w 18"/>
                      <a:gd name="T1" fmla="*/ 20 h 34"/>
                      <a:gd name="T2" fmla="*/ 0 w 18"/>
                      <a:gd name="T3" fmla="*/ 12 h 34"/>
                      <a:gd name="T4" fmla="*/ 8 w 18"/>
                      <a:gd name="T5" fmla="*/ 0 h 34"/>
                      <a:gd name="T6" fmla="*/ 17 w 18"/>
                      <a:gd name="T7" fmla="*/ 0 h 34"/>
                      <a:gd name="T8" fmla="*/ 17 w 18"/>
                      <a:gd name="T9" fmla="*/ 6 h 34"/>
                      <a:gd name="T10" fmla="*/ 8 w 18"/>
                      <a:gd name="T11" fmla="*/ 20 h 34"/>
                      <a:gd name="T12" fmla="*/ 8 w 18"/>
                      <a:gd name="T13" fmla="*/ 26 h 34"/>
                      <a:gd name="T14" fmla="*/ 0 w 18"/>
                      <a:gd name="T15" fmla="*/ 33 h 34"/>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34"/>
                      <a:gd name="T26" fmla="*/ 18 w 18"/>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34">
                        <a:moveTo>
                          <a:pt x="0" y="20"/>
                        </a:moveTo>
                        <a:lnTo>
                          <a:pt x="0" y="12"/>
                        </a:lnTo>
                        <a:lnTo>
                          <a:pt x="8" y="0"/>
                        </a:lnTo>
                        <a:lnTo>
                          <a:pt x="17" y="0"/>
                        </a:lnTo>
                        <a:lnTo>
                          <a:pt x="17" y="6"/>
                        </a:lnTo>
                        <a:lnTo>
                          <a:pt x="8" y="20"/>
                        </a:lnTo>
                        <a:lnTo>
                          <a:pt x="8" y="26"/>
                        </a:lnTo>
                        <a:lnTo>
                          <a:pt x="0" y="33"/>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07" name="Line 756"/>
                  <p:cNvSpPr>
                    <a:spLocks noChangeShapeType="1"/>
                  </p:cNvSpPr>
                  <p:nvPr/>
                </p:nvSpPr>
                <p:spPr bwMode="auto">
                  <a:xfrm flipV="1">
                    <a:off x="4192" y="308"/>
                    <a:ext cx="24" cy="113"/>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503" name="Group 757"/>
                <p:cNvGrpSpPr>
                  <a:grpSpLocks/>
                </p:cNvGrpSpPr>
                <p:nvPr/>
              </p:nvGrpSpPr>
              <p:grpSpPr bwMode="auto">
                <a:xfrm>
                  <a:off x="4184" y="280"/>
                  <a:ext cx="8" cy="136"/>
                  <a:chOff x="4184" y="280"/>
                  <a:chExt cx="8" cy="136"/>
                </a:xfrm>
              </p:grpSpPr>
              <p:sp>
                <p:nvSpPr>
                  <p:cNvPr id="504" name="Freeform 758"/>
                  <p:cNvSpPr>
                    <a:spLocks/>
                  </p:cNvSpPr>
                  <p:nvPr/>
                </p:nvSpPr>
                <p:spPr bwMode="auto">
                  <a:xfrm>
                    <a:off x="4184" y="374"/>
                    <a:ext cx="1" cy="42"/>
                  </a:xfrm>
                  <a:custGeom>
                    <a:avLst/>
                    <a:gdLst>
                      <a:gd name="T0" fmla="*/ 0 w 1"/>
                      <a:gd name="T1" fmla="*/ 26 h 42"/>
                      <a:gd name="T2" fmla="*/ 0 w 1"/>
                      <a:gd name="T3" fmla="*/ 20 h 42"/>
                      <a:gd name="T4" fmla="*/ 0 w 1"/>
                      <a:gd name="T5" fmla="*/ 5 h 42"/>
                      <a:gd name="T6" fmla="*/ 0 w 1"/>
                      <a:gd name="T7" fmla="*/ 0 h 42"/>
                      <a:gd name="T8" fmla="*/ 0 w 1"/>
                      <a:gd name="T9" fmla="*/ 5 h 42"/>
                      <a:gd name="T10" fmla="*/ 0 w 1"/>
                      <a:gd name="T11" fmla="*/ 13 h 42"/>
                      <a:gd name="T12" fmla="*/ 0 w 1"/>
                      <a:gd name="T13" fmla="*/ 34 h 42"/>
                      <a:gd name="T14" fmla="*/ 0 w 1"/>
                      <a:gd name="T15" fmla="*/ 41 h 4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42"/>
                      <a:gd name="T26" fmla="*/ 1 w 1"/>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42">
                        <a:moveTo>
                          <a:pt x="0" y="26"/>
                        </a:moveTo>
                        <a:lnTo>
                          <a:pt x="0" y="20"/>
                        </a:lnTo>
                        <a:lnTo>
                          <a:pt x="0" y="5"/>
                        </a:lnTo>
                        <a:lnTo>
                          <a:pt x="0" y="0"/>
                        </a:lnTo>
                        <a:lnTo>
                          <a:pt x="0" y="5"/>
                        </a:lnTo>
                        <a:lnTo>
                          <a:pt x="0" y="13"/>
                        </a:lnTo>
                        <a:lnTo>
                          <a:pt x="0" y="34"/>
                        </a:lnTo>
                        <a:lnTo>
                          <a:pt x="0" y="41"/>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505" name="Line 759"/>
                  <p:cNvSpPr>
                    <a:spLocks noChangeShapeType="1"/>
                  </p:cNvSpPr>
                  <p:nvPr/>
                </p:nvSpPr>
                <p:spPr bwMode="auto">
                  <a:xfrm flipV="1">
                    <a:off x="4184" y="280"/>
                    <a:ext cx="8" cy="108"/>
                  </a:xfrm>
                  <a:prstGeom prst="line">
                    <a:avLst/>
                  </a:prstGeom>
                  <a:noFill/>
                  <a:ln w="12700">
                    <a:solidFill>
                      <a:srgbClr val="669900"/>
                    </a:solidFill>
                    <a:round/>
                    <a:headEnd type="none" w="sm" len="sm"/>
                    <a:tailEnd type="none" w="sm" len="sm"/>
                  </a:ln>
                </p:spPr>
                <p:txBody>
                  <a:bodyPr wrap="none" anchor="ctr"/>
                  <a:lstStyle/>
                  <a:p>
                    <a:endParaRPr lang="es-AR"/>
                  </a:p>
                </p:txBody>
              </p:sp>
            </p:grpSp>
          </p:grpSp>
          <p:sp>
            <p:nvSpPr>
              <p:cNvPr id="183" name="Line 760"/>
              <p:cNvSpPr>
                <a:spLocks noChangeShapeType="1"/>
              </p:cNvSpPr>
              <p:nvPr/>
            </p:nvSpPr>
            <p:spPr bwMode="auto">
              <a:xfrm flipV="1">
                <a:off x="3833" y="735"/>
                <a:ext cx="8" cy="189"/>
              </a:xfrm>
              <a:prstGeom prst="line">
                <a:avLst/>
              </a:prstGeom>
              <a:noFill/>
              <a:ln w="25400">
                <a:solidFill>
                  <a:srgbClr val="669900"/>
                </a:solidFill>
                <a:round/>
                <a:headEnd type="none" w="sm" len="sm"/>
                <a:tailEnd type="none" w="sm" len="sm"/>
              </a:ln>
            </p:spPr>
            <p:txBody>
              <a:bodyPr wrap="none" anchor="ctr"/>
              <a:lstStyle/>
              <a:p>
                <a:endParaRPr lang="es-AR"/>
              </a:p>
            </p:txBody>
          </p:sp>
          <p:sp>
            <p:nvSpPr>
              <p:cNvPr id="184" name="Freeform 761"/>
              <p:cNvSpPr>
                <a:spLocks/>
              </p:cNvSpPr>
              <p:nvPr/>
            </p:nvSpPr>
            <p:spPr bwMode="auto">
              <a:xfrm>
                <a:off x="3711" y="1534"/>
                <a:ext cx="85" cy="55"/>
              </a:xfrm>
              <a:custGeom>
                <a:avLst/>
                <a:gdLst>
                  <a:gd name="T0" fmla="*/ 0 w 90"/>
                  <a:gd name="T1" fmla="*/ 54 h 61"/>
                  <a:gd name="T2" fmla="*/ 15 w 90"/>
                  <a:gd name="T3" fmla="*/ 48 h 61"/>
                  <a:gd name="T4" fmla="*/ 22 w 90"/>
                  <a:gd name="T5" fmla="*/ 41 h 61"/>
                  <a:gd name="T6" fmla="*/ 45 w 90"/>
                  <a:gd name="T7" fmla="*/ 31 h 61"/>
                  <a:gd name="T8" fmla="*/ 53 w 90"/>
                  <a:gd name="T9" fmla="*/ 24 h 61"/>
                  <a:gd name="T10" fmla="*/ 61 w 90"/>
                  <a:gd name="T11" fmla="*/ 18 h 61"/>
                  <a:gd name="T12" fmla="*/ 68 w 90"/>
                  <a:gd name="T13" fmla="*/ 13 h 61"/>
                  <a:gd name="T14" fmla="*/ 77 w 90"/>
                  <a:gd name="T15" fmla="*/ 6 h 61"/>
                  <a:gd name="T16" fmla="*/ 84 w 90"/>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1"/>
                  <a:gd name="T29" fmla="*/ 90 w 90"/>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1">
                    <a:moveTo>
                      <a:pt x="0" y="60"/>
                    </a:moveTo>
                    <a:lnTo>
                      <a:pt x="16" y="53"/>
                    </a:lnTo>
                    <a:lnTo>
                      <a:pt x="23" y="46"/>
                    </a:lnTo>
                    <a:lnTo>
                      <a:pt x="48" y="34"/>
                    </a:lnTo>
                    <a:lnTo>
                      <a:pt x="56" y="27"/>
                    </a:lnTo>
                    <a:lnTo>
                      <a:pt x="65" y="20"/>
                    </a:lnTo>
                    <a:lnTo>
                      <a:pt x="72" y="14"/>
                    </a:lnTo>
                    <a:lnTo>
                      <a:pt x="81" y="7"/>
                    </a:lnTo>
                    <a:lnTo>
                      <a:pt x="89" y="0"/>
                    </a:lnTo>
                  </a:path>
                </a:pathLst>
              </a:custGeom>
              <a:noFill/>
              <a:ln w="25400" cap="rnd">
                <a:solidFill>
                  <a:srgbClr val="000000"/>
                </a:solidFill>
                <a:round/>
                <a:headEnd type="none" w="sm" len="sm"/>
                <a:tailEnd type="none" w="sm" len="sm"/>
              </a:ln>
            </p:spPr>
            <p:txBody>
              <a:bodyPr/>
              <a:lstStyle/>
              <a:p>
                <a:endParaRPr lang="es-AR"/>
              </a:p>
            </p:txBody>
          </p:sp>
          <p:sp>
            <p:nvSpPr>
              <p:cNvPr id="185" name="Line 762"/>
              <p:cNvSpPr>
                <a:spLocks noChangeShapeType="1"/>
              </p:cNvSpPr>
              <p:nvPr/>
            </p:nvSpPr>
            <p:spPr bwMode="auto">
              <a:xfrm>
                <a:off x="3308" y="1168"/>
                <a:ext cx="19" cy="0"/>
              </a:xfrm>
              <a:prstGeom prst="line">
                <a:avLst/>
              </a:prstGeom>
              <a:noFill/>
              <a:ln w="12700">
                <a:solidFill>
                  <a:schemeClr val="accent1"/>
                </a:solidFill>
                <a:round/>
                <a:headEnd type="none" w="sm" len="sm"/>
                <a:tailEnd type="none" w="sm" len="sm"/>
              </a:ln>
            </p:spPr>
            <p:txBody>
              <a:bodyPr wrap="none" anchor="ctr"/>
              <a:lstStyle/>
              <a:p>
                <a:endParaRPr lang="es-AR"/>
              </a:p>
            </p:txBody>
          </p:sp>
          <p:sp>
            <p:nvSpPr>
              <p:cNvPr id="186" name="Line 763"/>
              <p:cNvSpPr>
                <a:spLocks noChangeShapeType="1"/>
              </p:cNvSpPr>
              <p:nvPr/>
            </p:nvSpPr>
            <p:spPr bwMode="auto">
              <a:xfrm>
                <a:off x="3673" y="1541"/>
                <a:ext cx="0" cy="8"/>
              </a:xfrm>
              <a:prstGeom prst="line">
                <a:avLst/>
              </a:prstGeom>
              <a:noFill/>
              <a:ln w="12700">
                <a:solidFill>
                  <a:srgbClr val="000000"/>
                </a:solidFill>
                <a:round/>
                <a:headEnd type="none" w="sm" len="sm"/>
                <a:tailEnd type="none" w="sm" len="sm"/>
              </a:ln>
            </p:spPr>
            <p:txBody>
              <a:bodyPr wrap="none" anchor="ctr"/>
              <a:lstStyle/>
              <a:p>
                <a:endParaRPr lang="es-AR"/>
              </a:p>
            </p:txBody>
          </p:sp>
          <p:sp>
            <p:nvSpPr>
              <p:cNvPr id="187" name="Line 764"/>
              <p:cNvSpPr>
                <a:spLocks noChangeShapeType="1"/>
              </p:cNvSpPr>
              <p:nvPr/>
            </p:nvSpPr>
            <p:spPr bwMode="auto">
              <a:xfrm flipH="1" flipV="1">
                <a:off x="3604" y="967"/>
                <a:ext cx="63" cy="585"/>
              </a:xfrm>
              <a:prstGeom prst="line">
                <a:avLst/>
              </a:prstGeom>
              <a:noFill/>
              <a:ln w="25400">
                <a:solidFill>
                  <a:srgbClr val="669900"/>
                </a:solidFill>
                <a:round/>
                <a:headEnd type="none" w="sm" len="sm"/>
                <a:tailEnd type="none" w="sm" len="sm"/>
              </a:ln>
            </p:spPr>
            <p:txBody>
              <a:bodyPr wrap="none" anchor="ctr"/>
              <a:lstStyle/>
              <a:p>
                <a:endParaRPr lang="es-AR"/>
              </a:p>
            </p:txBody>
          </p:sp>
          <p:sp>
            <p:nvSpPr>
              <p:cNvPr id="188" name="Freeform 765"/>
              <p:cNvSpPr>
                <a:spLocks/>
              </p:cNvSpPr>
              <p:nvPr/>
            </p:nvSpPr>
            <p:spPr bwMode="auto">
              <a:xfrm>
                <a:off x="3459" y="1492"/>
                <a:ext cx="208" cy="61"/>
              </a:xfrm>
              <a:custGeom>
                <a:avLst/>
                <a:gdLst>
                  <a:gd name="T0" fmla="*/ 207 w 220"/>
                  <a:gd name="T1" fmla="*/ 0 h 68"/>
                  <a:gd name="T2" fmla="*/ 199 w 220"/>
                  <a:gd name="T3" fmla="*/ 5 h 68"/>
                  <a:gd name="T4" fmla="*/ 168 w 220"/>
                  <a:gd name="T5" fmla="*/ 23 h 68"/>
                  <a:gd name="T6" fmla="*/ 130 w 220"/>
                  <a:gd name="T7" fmla="*/ 36 h 68"/>
                  <a:gd name="T8" fmla="*/ 99 w 220"/>
                  <a:gd name="T9" fmla="*/ 41 h 68"/>
                  <a:gd name="T10" fmla="*/ 68 w 220"/>
                  <a:gd name="T11" fmla="*/ 48 h 68"/>
                  <a:gd name="T12" fmla="*/ 61 w 220"/>
                  <a:gd name="T13" fmla="*/ 48 h 68"/>
                  <a:gd name="T14" fmla="*/ 38 w 220"/>
                  <a:gd name="T15" fmla="*/ 54 h 68"/>
                  <a:gd name="T16" fmla="*/ 15 w 220"/>
                  <a:gd name="T17" fmla="*/ 60 h 68"/>
                  <a:gd name="T18" fmla="*/ 7 w 220"/>
                  <a:gd name="T19" fmla="*/ 60 h 68"/>
                  <a:gd name="T20" fmla="*/ 0 w 220"/>
                  <a:gd name="T21" fmla="*/ 60 h 68"/>
                  <a:gd name="T22" fmla="*/ 7 w 220"/>
                  <a:gd name="T23" fmla="*/ 60 h 68"/>
                  <a:gd name="T24" fmla="*/ 22 w 220"/>
                  <a:gd name="T25" fmla="*/ 54 h 68"/>
                  <a:gd name="T26" fmla="*/ 61 w 220"/>
                  <a:gd name="T27" fmla="*/ 41 h 68"/>
                  <a:gd name="T28" fmla="*/ 77 w 220"/>
                  <a:gd name="T29" fmla="*/ 36 h 68"/>
                  <a:gd name="T30" fmla="*/ 92 w 220"/>
                  <a:gd name="T31" fmla="*/ 30 h 68"/>
                  <a:gd name="T32" fmla="*/ 107 w 220"/>
                  <a:gd name="T33" fmla="*/ 23 h 68"/>
                  <a:gd name="T34" fmla="*/ 138 w 220"/>
                  <a:gd name="T35" fmla="*/ 12 h 68"/>
                  <a:gd name="T36" fmla="*/ 161 w 220"/>
                  <a:gd name="T37" fmla="*/ 5 h 68"/>
                  <a:gd name="T38" fmla="*/ 184 w 220"/>
                  <a:gd name="T39" fmla="*/ 0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0"/>
                  <a:gd name="T61" fmla="*/ 0 h 68"/>
                  <a:gd name="T62" fmla="*/ 220 w 220"/>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0" h="68">
                    <a:moveTo>
                      <a:pt x="219" y="0"/>
                    </a:moveTo>
                    <a:lnTo>
                      <a:pt x="211" y="6"/>
                    </a:lnTo>
                    <a:lnTo>
                      <a:pt x="178" y="26"/>
                    </a:lnTo>
                    <a:lnTo>
                      <a:pt x="137" y="40"/>
                    </a:lnTo>
                    <a:lnTo>
                      <a:pt x="105" y="46"/>
                    </a:lnTo>
                    <a:lnTo>
                      <a:pt x="72" y="53"/>
                    </a:lnTo>
                    <a:lnTo>
                      <a:pt x="65" y="53"/>
                    </a:lnTo>
                    <a:lnTo>
                      <a:pt x="40" y="60"/>
                    </a:lnTo>
                    <a:lnTo>
                      <a:pt x="16" y="67"/>
                    </a:lnTo>
                    <a:lnTo>
                      <a:pt x="7" y="67"/>
                    </a:lnTo>
                    <a:lnTo>
                      <a:pt x="0" y="67"/>
                    </a:lnTo>
                    <a:lnTo>
                      <a:pt x="7" y="67"/>
                    </a:lnTo>
                    <a:lnTo>
                      <a:pt x="23" y="60"/>
                    </a:lnTo>
                    <a:lnTo>
                      <a:pt x="65" y="46"/>
                    </a:lnTo>
                    <a:lnTo>
                      <a:pt x="81" y="40"/>
                    </a:lnTo>
                    <a:lnTo>
                      <a:pt x="97" y="33"/>
                    </a:lnTo>
                    <a:lnTo>
                      <a:pt x="113" y="26"/>
                    </a:lnTo>
                    <a:lnTo>
                      <a:pt x="146" y="13"/>
                    </a:lnTo>
                    <a:lnTo>
                      <a:pt x="170" y="6"/>
                    </a:lnTo>
                    <a:lnTo>
                      <a:pt x="195" y="0"/>
                    </a:lnTo>
                  </a:path>
                </a:pathLst>
              </a:custGeom>
              <a:solidFill>
                <a:srgbClr val="CCCC00"/>
              </a:solidFill>
              <a:ln w="12700" cap="rnd">
                <a:solidFill>
                  <a:srgbClr val="000000"/>
                </a:solidFill>
                <a:round/>
                <a:headEnd type="none" w="sm" len="sm"/>
                <a:tailEnd type="none" w="sm" len="sm"/>
              </a:ln>
            </p:spPr>
            <p:txBody>
              <a:bodyPr/>
              <a:lstStyle/>
              <a:p>
                <a:endParaRPr lang="es-AR"/>
              </a:p>
            </p:txBody>
          </p:sp>
          <p:sp>
            <p:nvSpPr>
              <p:cNvPr id="189" name="Freeform 766"/>
              <p:cNvSpPr>
                <a:spLocks/>
              </p:cNvSpPr>
              <p:nvPr/>
            </p:nvSpPr>
            <p:spPr bwMode="auto">
              <a:xfrm>
                <a:off x="3650" y="1252"/>
                <a:ext cx="336" cy="135"/>
              </a:xfrm>
              <a:custGeom>
                <a:avLst/>
                <a:gdLst>
                  <a:gd name="T0" fmla="*/ 0 w 357"/>
                  <a:gd name="T1" fmla="*/ 134 h 150"/>
                  <a:gd name="T2" fmla="*/ 0 w 357"/>
                  <a:gd name="T3" fmla="*/ 128 h 150"/>
                  <a:gd name="T4" fmla="*/ 7 w 357"/>
                  <a:gd name="T5" fmla="*/ 110 h 150"/>
                  <a:gd name="T6" fmla="*/ 15 w 357"/>
                  <a:gd name="T7" fmla="*/ 92 h 150"/>
                  <a:gd name="T8" fmla="*/ 22 w 357"/>
                  <a:gd name="T9" fmla="*/ 79 h 150"/>
                  <a:gd name="T10" fmla="*/ 38 w 357"/>
                  <a:gd name="T11" fmla="*/ 61 h 150"/>
                  <a:gd name="T12" fmla="*/ 45 w 357"/>
                  <a:gd name="T13" fmla="*/ 49 h 150"/>
                  <a:gd name="T14" fmla="*/ 61 w 357"/>
                  <a:gd name="T15" fmla="*/ 37 h 150"/>
                  <a:gd name="T16" fmla="*/ 68 w 357"/>
                  <a:gd name="T17" fmla="*/ 37 h 150"/>
                  <a:gd name="T18" fmla="*/ 76 w 357"/>
                  <a:gd name="T19" fmla="*/ 31 h 150"/>
                  <a:gd name="T20" fmla="*/ 84 w 357"/>
                  <a:gd name="T21" fmla="*/ 24 h 150"/>
                  <a:gd name="T22" fmla="*/ 114 w 357"/>
                  <a:gd name="T23" fmla="*/ 13 h 150"/>
                  <a:gd name="T24" fmla="*/ 136 w 357"/>
                  <a:gd name="T25" fmla="*/ 6 h 150"/>
                  <a:gd name="T26" fmla="*/ 160 w 357"/>
                  <a:gd name="T27" fmla="*/ 0 h 150"/>
                  <a:gd name="T28" fmla="*/ 168 w 357"/>
                  <a:gd name="T29" fmla="*/ 0 h 150"/>
                  <a:gd name="T30" fmla="*/ 174 w 357"/>
                  <a:gd name="T31" fmla="*/ 0 h 150"/>
                  <a:gd name="T32" fmla="*/ 189 w 357"/>
                  <a:gd name="T33" fmla="*/ 0 h 150"/>
                  <a:gd name="T34" fmla="*/ 205 w 357"/>
                  <a:gd name="T35" fmla="*/ 0 h 150"/>
                  <a:gd name="T36" fmla="*/ 229 w 357"/>
                  <a:gd name="T37" fmla="*/ 6 h 150"/>
                  <a:gd name="T38" fmla="*/ 244 w 357"/>
                  <a:gd name="T39" fmla="*/ 13 h 150"/>
                  <a:gd name="T40" fmla="*/ 258 w 357"/>
                  <a:gd name="T41" fmla="*/ 18 h 150"/>
                  <a:gd name="T42" fmla="*/ 273 w 357"/>
                  <a:gd name="T43" fmla="*/ 18 h 150"/>
                  <a:gd name="T44" fmla="*/ 304 w 357"/>
                  <a:gd name="T45" fmla="*/ 24 h 150"/>
                  <a:gd name="T46" fmla="*/ 312 w 357"/>
                  <a:gd name="T47" fmla="*/ 24 h 150"/>
                  <a:gd name="T48" fmla="*/ 319 w 357"/>
                  <a:gd name="T49" fmla="*/ 24 h 150"/>
                  <a:gd name="T50" fmla="*/ 335 w 357"/>
                  <a:gd name="T51" fmla="*/ 18 h 150"/>
                  <a:gd name="T52" fmla="*/ 319 w 357"/>
                  <a:gd name="T53" fmla="*/ 13 h 150"/>
                  <a:gd name="T54" fmla="*/ 312 w 357"/>
                  <a:gd name="T55" fmla="*/ 13 h 150"/>
                  <a:gd name="T56" fmla="*/ 296 w 357"/>
                  <a:gd name="T57" fmla="*/ 6 h 150"/>
                  <a:gd name="T58" fmla="*/ 266 w 357"/>
                  <a:gd name="T59" fmla="*/ 0 h 150"/>
                  <a:gd name="T60" fmla="*/ 251 w 357"/>
                  <a:gd name="T61" fmla="*/ 0 h 150"/>
                  <a:gd name="T62" fmla="*/ 235 w 357"/>
                  <a:gd name="T63" fmla="*/ 0 h 150"/>
                  <a:gd name="T64" fmla="*/ 220 w 357"/>
                  <a:gd name="T65" fmla="*/ 0 h 150"/>
                  <a:gd name="T66" fmla="*/ 189 w 357"/>
                  <a:gd name="T67" fmla="*/ 6 h 150"/>
                  <a:gd name="T68" fmla="*/ 160 w 357"/>
                  <a:gd name="T69" fmla="*/ 13 h 150"/>
                  <a:gd name="T70" fmla="*/ 136 w 357"/>
                  <a:gd name="T71" fmla="*/ 24 h 150"/>
                  <a:gd name="T72" fmla="*/ 121 w 357"/>
                  <a:gd name="T73" fmla="*/ 31 h 150"/>
                  <a:gd name="T74" fmla="*/ 114 w 357"/>
                  <a:gd name="T75" fmla="*/ 37 h 150"/>
                  <a:gd name="T76" fmla="*/ 84 w 357"/>
                  <a:gd name="T77" fmla="*/ 55 h 150"/>
                  <a:gd name="T78" fmla="*/ 61 w 357"/>
                  <a:gd name="T79" fmla="*/ 67 h 150"/>
                  <a:gd name="T80" fmla="*/ 45 w 357"/>
                  <a:gd name="T81" fmla="*/ 73 h 150"/>
                  <a:gd name="T82" fmla="*/ 38 w 357"/>
                  <a:gd name="T83" fmla="*/ 79 h 150"/>
                  <a:gd name="T84" fmla="*/ 30 w 357"/>
                  <a:gd name="T85" fmla="*/ 85 h 150"/>
                  <a:gd name="T86" fmla="*/ 15 w 357"/>
                  <a:gd name="T87" fmla="*/ 97 h 150"/>
                  <a:gd name="T88" fmla="*/ 7 w 357"/>
                  <a:gd name="T89" fmla="*/ 110 h 150"/>
                  <a:gd name="T90" fmla="*/ 0 w 357"/>
                  <a:gd name="T91" fmla="*/ 128 h 150"/>
                  <a:gd name="T92" fmla="*/ 0 w 357"/>
                  <a:gd name="T93" fmla="*/ 13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7"/>
                  <a:gd name="T142" fmla="*/ 0 h 150"/>
                  <a:gd name="T143" fmla="*/ 357 w 357"/>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7" h="150">
                    <a:moveTo>
                      <a:pt x="0" y="149"/>
                    </a:moveTo>
                    <a:lnTo>
                      <a:pt x="0" y="142"/>
                    </a:lnTo>
                    <a:lnTo>
                      <a:pt x="7" y="122"/>
                    </a:lnTo>
                    <a:lnTo>
                      <a:pt x="16" y="102"/>
                    </a:lnTo>
                    <a:lnTo>
                      <a:pt x="23" y="88"/>
                    </a:lnTo>
                    <a:lnTo>
                      <a:pt x="40" y="68"/>
                    </a:lnTo>
                    <a:lnTo>
                      <a:pt x="48" y="54"/>
                    </a:lnTo>
                    <a:lnTo>
                      <a:pt x="65" y="41"/>
                    </a:lnTo>
                    <a:lnTo>
                      <a:pt x="72" y="41"/>
                    </a:lnTo>
                    <a:lnTo>
                      <a:pt x="81" y="34"/>
                    </a:lnTo>
                    <a:lnTo>
                      <a:pt x="89" y="27"/>
                    </a:lnTo>
                    <a:lnTo>
                      <a:pt x="121" y="14"/>
                    </a:lnTo>
                    <a:lnTo>
                      <a:pt x="145" y="7"/>
                    </a:lnTo>
                    <a:lnTo>
                      <a:pt x="170" y="0"/>
                    </a:lnTo>
                    <a:lnTo>
                      <a:pt x="178" y="0"/>
                    </a:lnTo>
                    <a:lnTo>
                      <a:pt x="185" y="0"/>
                    </a:lnTo>
                    <a:lnTo>
                      <a:pt x="201" y="0"/>
                    </a:lnTo>
                    <a:lnTo>
                      <a:pt x="218" y="0"/>
                    </a:lnTo>
                    <a:lnTo>
                      <a:pt x="243" y="7"/>
                    </a:lnTo>
                    <a:lnTo>
                      <a:pt x="259" y="14"/>
                    </a:lnTo>
                    <a:lnTo>
                      <a:pt x="274" y="20"/>
                    </a:lnTo>
                    <a:lnTo>
                      <a:pt x="290" y="20"/>
                    </a:lnTo>
                    <a:lnTo>
                      <a:pt x="323" y="27"/>
                    </a:lnTo>
                    <a:lnTo>
                      <a:pt x="332" y="27"/>
                    </a:lnTo>
                    <a:lnTo>
                      <a:pt x="339" y="27"/>
                    </a:lnTo>
                    <a:lnTo>
                      <a:pt x="356" y="20"/>
                    </a:lnTo>
                    <a:lnTo>
                      <a:pt x="339" y="14"/>
                    </a:lnTo>
                    <a:lnTo>
                      <a:pt x="332" y="14"/>
                    </a:lnTo>
                    <a:lnTo>
                      <a:pt x="315" y="7"/>
                    </a:lnTo>
                    <a:lnTo>
                      <a:pt x="283" y="0"/>
                    </a:lnTo>
                    <a:lnTo>
                      <a:pt x="267" y="0"/>
                    </a:lnTo>
                    <a:lnTo>
                      <a:pt x="250" y="0"/>
                    </a:lnTo>
                    <a:lnTo>
                      <a:pt x="234" y="0"/>
                    </a:lnTo>
                    <a:lnTo>
                      <a:pt x="201" y="7"/>
                    </a:lnTo>
                    <a:lnTo>
                      <a:pt x="170" y="14"/>
                    </a:lnTo>
                    <a:lnTo>
                      <a:pt x="145" y="27"/>
                    </a:lnTo>
                    <a:lnTo>
                      <a:pt x="129" y="34"/>
                    </a:lnTo>
                    <a:lnTo>
                      <a:pt x="121" y="41"/>
                    </a:lnTo>
                    <a:lnTo>
                      <a:pt x="89" y="61"/>
                    </a:lnTo>
                    <a:lnTo>
                      <a:pt x="65" y="74"/>
                    </a:lnTo>
                    <a:lnTo>
                      <a:pt x="48" y="81"/>
                    </a:lnTo>
                    <a:lnTo>
                      <a:pt x="40" y="88"/>
                    </a:lnTo>
                    <a:lnTo>
                      <a:pt x="32" y="95"/>
                    </a:lnTo>
                    <a:lnTo>
                      <a:pt x="16" y="108"/>
                    </a:lnTo>
                    <a:lnTo>
                      <a:pt x="7" y="122"/>
                    </a:lnTo>
                    <a:lnTo>
                      <a:pt x="0" y="142"/>
                    </a:lnTo>
                    <a:lnTo>
                      <a:pt x="0" y="149"/>
                    </a:lnTo>
                  </a:path>
                </a:pathLst>
              </a:custGeom>
              <a:solidFill>
                <a:srgbClr val="669900"/>
              </a:solidFill>
              <a:ln w="12700" cap="rnd">
                <a:solidFill>
                  <a:srgbClr val="669900"/>
                </a:solidFill>
                <a:round/>
                <a:headEnd/>
                <a:tailEnd/>
              </a:ln>
            </p:spPr>
            <p:txBody>
              <a:bodyPr/>
              <a:lstStyle/>
              <a:p>
                <a:endParaRPr lang="es-AR"/>
              </a:p>
            </p:txBody>
          </p:sp>
          <p:sp>
            <p:nvSpPr>
              <p:cNvPr id="190" name="Freeform 767"/>
              <p:cNvSpPr>
                <a:spLocks/>
              </p:cNvSpPr>
              <p:nvPr/>
            </p:nvSpPr>
            <p:spPr bwMode="auto">
              <a:xfrm>
                <a:off x="3604" y="612"/>
                <a:ext cx="451" cy="386"/>
              </a:xfrm>
              <a:custGeom>
                <a:avLst/>
                <a:gdLst>
                  <a:gd name="T0" fmla="*/ 0 w 478"/>
                  <a:gd name="T1" fmla="*/ 343 h 428"/>
                  <a:gd name="T2" fmla="*/ 14 w 478"/>
                  <a:gd name="T3" fmla="*/ 324 h 428"/>
                  <a:gd name="T4" fmla="*/ 38 w 478"/>
                  <a:gd name="T5" fmla="*/ 299 h 428"/>
                  <a:gd name="T6" fmla="*/ 60 w 478"/>
                  <a:gd name="T7" fmla="*/ 275 h 428"/>
                  <a:gd name="T8" fmla="*/ 83 w 478"/>
                  <a:gd name="T9" fmla="*/ 256 h 428"/>
                  <a:gd name="T10" fmla="*/ 98 w 478"/>
                  <a:gd name="T11" fmla="*/ 244 h 428"/>
                  <a:gd name="T12" fmla="*/ 122 w 478"/>
                  <a:gd name="T13" fmla="*/ 220 h 428"/>
                  <a:gd name="T14" fmla="*/ 136 w 478"/>
                  <a:gd name="T15" fmla="*/ 207 h 428"/>
                  <a:gd name="T16" fmla="*/ 151 w 478"/>
                  <a:gd name="T17" fmla="*/ 196 h 428"/>
                  <a:gd name="T18" fmla="*/ 167 w 478"/>
                  <a:gd name="T19" fmla="*/ 188 h 428"/>
                  <a:gd name="T20" fmla="*/ 197 w 478"/>
                  <a:gd name="T21" fmla="*/ 172 h 428"/>
                  <a:gd name="T22" fmla="*/ 266 w 478"/>
                  <a:gd name="T23" fmla="*/ 134 h 428"/>
                  <a:gd name="T24" fmla="*/ 304 w 478"/>
                  <a:gd name="T25" fmla="*/ 116 h 428"/>
                  <a:gd name="T26" fmla="*/ 320 w 478"/>
                  <a:gd name="T27" fmla="*/ 110 h 428"/>
                  <a:gd name="T28" fmla="*/ 358 w 478"/>
                  <a:gd name="T29" fmla="*/ 86 h 428"/>
                  <a:gd name="T30" fmla="*/ 381 w 478"/>
                  <a:gd name="T31" fmla="*/ 67 h 428"/>
                  <a:gd name="T32" fmla="*/ 404 w 478"/>
                  <a:gd name="T33" fmla="*/ 42 h 428"/>
                  <a:gd name="T34" fmla="*/ 410 w 478"/>
                  <a:gd name="T35" fmla="*/ 37 h 428"/>
                  <a:gd name="T36" fmla="*/ 426 w 478"/>
                  <a:gd name="T37" fmla="*/ 24 h 428"/>
                  <a:gd name="T38" fmla="*/ 442 w 478"/>
                  <a:gd name="T39" fmla="*/ 6 h 428"/>
                  <a:gd name="T40" fmla="*/ 450 w 478"/>
                  <a:gd name="T41" fmla="*/ 0 h 428"/>
                  <a:gd name="T42" fmla="*/ 434 w 478"/>
                  <a:gd name="T43" fmla="*/ 6 h 428"/>
                  <a:gd name="T44" fmla="*/ 419 w 478"/>
                  <a:gd name="T45" fmla="*/ 13 h 428"/>
                  <a:gd name="T46" fmla="*/ 404 w 478"/>
                  <a:gd name="T47" fmla="*/ 18 h 428"/>
                  <a:gd name="T48" fmla="*/ 395 w 478"/>
                  <a:gd name="T49" fmla="*/ 24 h 428"/>
                  <a:gd name="T50" fmla="*/ 381 w 478"/>
                  <a:gd name="T51" fmla="*/ 31 h 428"/>
                  <a:gd name="T52" fmla="*/ 358 w 478"/>
                  <a:gd name="T53" fmla="*/ 42 h 428"/>
                  <a:gd name="T54" fmla="*/ 335 w 478"/>
                  <a:gd name="T55" fmla="*/ 55 h 428"/>
                  <a:gd name="T56" fmla="*/ 320 w 478"/>
                  <a:gd name="T57" fmla="*/ 67 h 428"/>
                  <a:gd name="T58" fmla="*/ 304 w 478"/>
                  <a:gd name="T59" fmla="*/ 79 h 428"/>
                  <a:gd name="T60" fmla="*/ 274 w 478"/>
                  <a:gd name="T61" fmla="*/ 97 h 428"/>
                  <a:gd name="T62" fmla="*/ 243 w 478"/>
                  <a:gd name="T63" fmla="*/ 116 h 428"/>
                  <a:gd name="T64" fmla="*/ 228 w 478"/>
                  <a:gd name="T65" fmla="*/ 129 h 428"/>
                  <a:gd name="T66" fmla="*/ 205 w 478"/>
                  <a:gd name="T67" fmla="*/ 141 h 428"/>
                  <a:gd name="T68" fmla="*/ 191 w 478"/>
                  <a:gd name="T69" fmla="*/ 159 h 428"/>
                  <a:gd name="T70" fmla="*/ 151 w 478"/>
                  <a:gd name="T71" fmla="*/ 183 h 428"/>
                  <a:gd name="T72" fmla="*/ 128 w 478"/>
                  <a:gd name="T73" fmla="*/ 201 h 428"/>
                  <a:gd name="T74" fmla="*/ 113 w 478"/>
                  <a:gd name="T75" fmla="*/ 213 h 428"/>
                  <a:gd name="T76" fmla="*/ 98 w 478"/>
                  <a:gd name="T77" fmla="*/ 225 h 428"/>
                  <a:gd name="T78" fmla="*/ 83 w 478"/>
                  <a:gd name="T79" fmla="*/ 244 h 428"/>
                  <a:gd name="T80" fmla="*/ 75 w 478"/>
                  <a:gd name="T81" fmla="*/ 256 h 428"/>
                  <a:gd name="T82" fmla="*/ 67 w 478"/>
                  <a:gd name="T83" fmla="*/ 262 h 428"/>
                  <a:gd name="T84" fmla="*/ 60 w 478"/>
                  <a:gd name="T85" fmla="*/ 275 h 428"/>
                  <a:gd name="T86" fmla="*/ 44 w 478"/>
                  <a:gd name="T87" fmla="*/ 305 h 428"/>
                  <a:gd name="T88" fmla="*/ 29 w 478"/>
                  <a:gd name="T89" fmla="*/ 335 h 428"/>
                  <a:gd name="T90" fmla="*/ 14 w 478"/>
                  <a:gd name="T91" fmla="*/ 367 h 428"/>
                  <a:gd name="T92" fmla="*/ 7 w 478"/>
                  <a:gd name="T93" fmla="*/ 385 h 4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8"/>
                  <a:gd name="T142" fmla="*/ 0 h 428"/>
                  <a:gd name="T143" fmla="*/ 478 w 478"/>
                  <a:gd name="T144" fmla="*/ 428 h 4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8" h="428">
                    <a:moveTo>
                      <a:pt x="0" y="380"/>
                    </a:moveTo>
                    <a:lnTo>
                      <a:pt x="15" y="359"/>
                    </a:lnTo>
                    <a:lnTo>
                      <a:pt x="40" y="332"/>
                    </a:lnTo>
                    <a:lnTo>
                      <a:pt x="64" y="305"/>
                    </a:lnTo>
                    <a:lnTo>
                      <a:pt x="88" y="284"/>
                    </a:lnTo>
                    <a:lnTo>
                      <a:pt x="104" y="271"/>
                    </a:lnTo>
                    <a:lnTo>
                      <a:pt x="129" y="244"/>
                    </a:lnTo>
                    <a:lnTo>
                      <a:pt x="144" y="230"/>
                    </a:lnTo>
                    <a:lnTo>
                      <a:pt x="160" y="217"/>
                    </a:lnTo>
                    <a:lnTo>
                      <a:pt x="177" y="209"/>
                    </a:lnTo>
                    <a:lnTo>
                      <a:pt x="209" y="191"/>
                    </a:lnTo>
                    <a:lnTo>
                      <a:pt x="282" y="149"/>
                    </a:lnTo>
                    <a:lnTo>
                      <a:pt x="322" y="129"/>
                    </a:lnTo>
                    <a:lnTo>
                      <a:pt x="339" y="122"/>
                    </a:lnTo>
                    <a:lnTo>
                      <a:pt x="379" y="95"/>
                    </a:lnTo>
                    <a:lnTo>
                      <a:pt x="404" y="74"/>
                    </a:lnTo>
                    <a:lnTo>
                      <a:pt x="428" y="47"/>
                    </a:lnTo>
                    <a:lnTo>
                      <a:pt x="435" y="41"/>
                    </a:lnTo>
                    <a:lnTo>
                      <a:pt x="452" y="27"/>
                    </a:lnTo>
                    <a:lnTo>
                      <a:pt x="468" y="7"/>
                    </a:lnTo>
                    <a:lnTo>
                      <a:pt x="477" y="0"/>
                    </a:lnTo>
                    <a:lnTo>
                      <a:pt x="460" y="7"/>
                    </a:lnTo>
                    <a:lnTo>
                      <a:pt x="444" y="14"/>
                    </a:lnTo>
                    <a:lnTo>
                      <a:pt x="428" y="20"/>
                    </a:lnTo>
                    <a:lnTo>
                      <a:pt x="419" y="27"/>
                    </a:lnTo>
                    <a:lnTo>
                      <a:pt x="404" y="34"/>
                    </a:lnTo>
                    <a:lnTo>
                      <a:pt x="379" y="47"/>
                    </a:lnTo>
                    <a:lnTo>
                      <a:pt x="355" y="61"/>
                    </a:lnTo>
                    <a:lnTo>
                      <a:pt x="339" y="74"/>
                    </a:lnTo>
                    <a:lnTo>
                      <a:pt x="322" y="88"/>
                    </a:lnTo>
                    <a:lnTo>
                      <a:pt x="290" y="108"/>
                    </a:lnTo>
                    <a:lnTo>
                      <a:pt x="258" y="129"/>
                    </a:lnTo>
                    <a:lnTo>
                      <a:pt x="242" y="143"/>
                    </a:lnTo>
                    <a:lnTo>
                      <a:pt x="217" y="156"/>
                    </a:lnTo>
                    <a:lnTo>
                      <a:pt x="202" y="176"/>
                    </a:lnTo>
                    <a:lnTo>
                      <a:pt x="160" y="203"/>
                    </a:lnTo>
                    <a:lnTo>
                      <a:pt x="136" y="223"/>
                    </a:lnTo>
                    <a:lnTo>
                      <a:pt x="120" y="236"/>
                    </a:lnTo>
                    <a:lnTo>
                      <a:pt x="104" y="250"/>
                    </a:lnTo>
                    <a:lnTo>
                      <a:pt x="88" y="271"/>
                    </a:lnTo>
                    <a:lnTo>
                      <a:pt x="80" y="284"/>
                    </a:lnTo>
                    <a:lnTo>
                      <a:pt x="71" y="291"/>
                    </a:lnTo>
                    <a:lnTo>
                      <a:pt x="64" y="305"/>
                    </a:lnTo>
                    <a:lnTo>
                      <a:pt x="47" y="338"/>
                    </a:lnTo>
                    <a:lnTo>
                      <a:pt x="31" y="372"/>
                    </a:lnTo>
                    <a:lnTo>
                      <a:pt x="15" y="407"/>
                    </a:lnTo>
                    <a:lnTo>
                      <a:pt x="7" y="427"/>
                    </a:lnTo>
                  </a:path>
                </a:pathLst>
              </a:custGeom>
              <a:solidFill>
                <a:schemeClr val="accent1"/>
              </a:solidFill>
              <a:ln w="12700" cap="rnd">
                <a:solidFill>
                  <a:schemeClr val="accent1"/>
                </a:solidFill>
                <a:round/>
                <a:headEnd type="none" w="sm" len="sm"/>
                <a:tailEnd type="none" w="sm" len="sm"/>
              </a:ln>
            </p:spPr>
            <p:txBody>
              <a:bodyPr/>
              <a:lstStyle/>
              <a:p>
                <a:endParaRPr lang="es-AR"/>
              </a:p>
            </p:txBody>
          </p:sp>
          <p:grpSp>
            <p:nvGrpSpPr>
              <p:cNvPr id="191" name="Group 768"/>
              <p:cNvGrpSpPr>
                <a:grpSpLocks/>
              </p:cNvGrpSpPr>
              <p:nvPr/>
            </p:nvGrpSpPr>
            <p:grpSpPr bwMode="auto">
              <a:xfrm>
                <a:off x="3535" y="503"/>
                <a:ext cx="71" cy="323"/>
                <a:chOff x="3836" y="429"/>
                <a:chExt cx="75" cy="357"/>
              </a:xfrm>
            </p:grpSpPr>
            <p:sp>
              <p:nvSpPr>
                <p:cNvPr id="434" name="Line 769"/>
                <p:cNvSpPr>
                  <a:spLocks noChangeShapeType="1"/>
                </p:cNvSpPr>
                <p:nvPr/>
              </p:nvSpPr>
              <p:spPr bwMode="auto">
                <a:xfrm flipH="1" flipV="1">
                  <a:off x="3869" y="570"/>
                  <a:ext cx="24" cy="216"/>
                </a:xfrm>
                <a:prstGeom prst="line">
                  <a:avLst/>
                </a:prstGeom>
                <a:noFill/>
                <a:ln w="12700">
                  <a:solidFill>
                    <a:srgbClr val="669900"/>
                  </a:solidFill>
                  <a:round/>
                  <a:headEnd type="none" w="sm" len="sm"/>
                  <a:tailEnd type="none" w="sm" len="sm"/>
                </a:ln>
              </p:spPr>
              <p:txBody>
                <a:bodyPr wrap="none" anchor="ctr"/>
                <a:lstStyle/>
                <a:p>
                  <a:endParaRPr lang="es-AR"/>
                </a:p>
              </p:txBody>
            </p:sp>
            <p:grpSp>
              <p:nvGrpSpPr>
                <p:cNvPr id="435" name="Group 770"/>
                <p:cNvGrpSpPr>
                  <a:grpSpLocks/>
                </p:cNvGrpSpPr>
                <p:nvPr/>
              </p:nvGrpSpPr>
              <p:grpSpPr bwMode="auto">
                <a:xfrm>
                  <a:off x="3860" y="686"/>
                  <a:ext cx="36" cy="100"/>
                  <a:chOff x="3860" y="686"/>
                  <a:chExt cx="36" cy="100"/>
                </a:xfrm>
              </p:grpSpPr>
              <p:sp>
                <p:nvSpPr>
                  <p:cNvPr id="484" name="Freeform 771"/>
                  <p:cNvSpPr>
                    <a:spLocks/>
                  </p:cNvSpPr>
                  <p:nvPr/>
                </p:nvSpPr>
                <p:spPr bwMode="auto">
                  <a:xfrm>
                    <a:off x="3876" y="758"/>
                    <a:ext cx="20" cy="28"/>
                  </a:xfrm>
                  <a:custGeom>
                    <a:avLst/>
                    <a:gdLst>
                      <a:gd name="T0" fmla="*/ 19 w 20"/>
                      <a:gd name="T1" fmla="*/ 20 h 28"/>
                      <a:gd name="T2" fmla="*/ 19 w 20"/>
                      <a:gd name="T3" fmla="*/ 13 h 28"/>
                      <a:gd name="T4" fmla="*/ 8 w 20"/>
                      <a:gd name="T5" fmla="*/ 0 h 28"/>
                      <a:gd name="T6" fmla="*/ 0 w 20"/>
                      <a:gd name="T7" fmla="*/ 0 h 28"/>
                      <a:gd name="T8" fmla="*/ 0 w 20"/>
                      <a:gd name="T9" fmla="*/ 7 h 28"/>
                      <a:gd name="T10" fmla="*/ 0 w 20"/>
                      <a:gd name="T11" fmla="*/ 13 h 28"/>
                      <a:gd name="T12" fmla="*/ 8 w 20"/>
                      <a:gd name="T13" fmla="*/ 20 h 28"/>
                      <a:gd name="T14" fmla="*/ 19 w 20"/>
                      <a:gd name="T15" fmla="*/ 27 h 28"/>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28"/>
                      <a:gd name="T26" fmla="*/ 20 w 20"/>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28">
                        <a:moveTo>
                          <a:pt x="19" y="20"/>
                        </a:moveTo>
                        <a:lnTo>
                          <a:pt x="19" y="13"/>
                        </a:lnTo>
                        <a:lnTo>
                          <a:pt x="8" y="0"/>
                        </a:lnTo>
                        <a:lnTo>
                          <a:pt x="0" y="0"/>
                        </a:lnTo>
                        <a:lnTo>
                          <a:pt x="0" y="7"/>
                        </a:lnTo>
                        <a:lnTo>
                          <a:pt x="0" y="13"/>
                        </a:lnTo>
                        <a:lnTo>
                          <a:pt x="8" y="20"/>
                        </a:lnTo>
                        <a:lnTo>
                          <a:pt x="19" y="27"/>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85" name="Line 772"/>
                  <p:cNvSpPr>
                    <a:spLocks noChangeShapeType="1"/>
                  </p:cNvSpPr>
                  <p:nvPr/>
                </p:nvSpPr>
                <p:spPr bwMode="auto">
                  <a:xfrm flipH="1" flipV="1">
                    <a:off x="3860" y="686"/>
                    <a:ext cx="24" cy="81"/>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36" name="Group 773"/>
                <p:cNvGrpSpPr>
                  <a:grpSpLocks/>
                </p:cNvGrpSpPr>
                <p:nvPr/>
              </p:nvGrpSpPr>
              <p:grpSpPr bwMode="auto">
                <a:xfrm>
                  <a:off x="3860" y="652"/>
                  <a:ext cx="36" cy="102"/>
                  <a:chOff x="3860" y="652"/>
                  <a:chExt cx="36" cy="102"/>
                </a:xfrm>
              </p:grpSpPr>
              <p:sp>
                <p:nvSpPr>
                  <p:cNvPr id="482" name="Freeform 774"/>
                  <p:cNvSpPr>
                    <a:spLocks/>
                  </p:cNvSpPr>
                  <p:nvPr/>
                </p:nvSpPr>
                <p:spPr bwMode="auto">
                  <a:xfrm>
                    <a:off x="3876" y="726"/>
                    <a:ext cx="20" cy="28"/>
                  </a:xfrm>
                  <a:custGeom>
                    <a:avLst/>
                    <a:gdLst>
                      <a:gd name="T0" fmla="*/ 19 w 20"/>
                      <a:gd name="T1" fmla="*/ 21 h 28"/>
                      <a:gd name="T2" fmla="*/ 19 w 20"/>
                      <a:gd name="T3" fmla="*/ 14 h 28"/>
                      <a:gd name="T4" fmla="*/ 8 w 20"/>
                      <a:gd name="T5" fmla="*/ 7 h 28"/>
                      <a:gd name="T6" fmla="*/ 0 w 20"/>
                      <a:gd name="T7" fmla="*/ 0 h 28"/>
                      <a:gd name="T8" fmla="*/ 0 w 20"/>
                      <a:gd name="T9" fmla="*/ 7 h 28"/>
                      <a:gd name="T10" fmla="*/ 0 w 20"/>
                      <a:gd name="T11" fmla="*/ 14 h 28"/>
                      <a:gd name="T12" fmla="*/ 8 w 20"/>
                      <a:gd name="T13" fmla="*/ 21 h 28"/>
                      <a:gd name="T14" fmla="*/ 19 w 20"/>
                      <a:gd name="T15" fmla="*/ 27 h 28"/>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28"/>
                      <a:gd name="T26" fmla="*/ 20 w 20"/>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28">
                        <a:moveTo>
                          <a:pt x="19" y="21"/>
                        </a:moveTo>
                        <a:lnTo>
                          <a:pt x="19" y="14"/>
                        </a:lnTo>
                        <a:lnTo>
                          <a:pt x="8" y="7"/>
                        </a:lnTo>
                        <a:lnTo>
                          <a:pt x="0" y="0"/>
                        </a:lnTo>
                        <a:lnTo>
                          <a:pt x="0" y="7"/>
                        </a:lnTo>
                        <a:lnTo>
                          <a:pt x="0" y="14"/>
                        </a:lnTo>
                        <a:lnTo>
                          <a:pt x="8" y="21"/>
                        </a:lnTo>
                        <a:lnTo>
                          <a:pt x="19" y="27"/>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83" name="Line 775"/>
                  <p:cNvSpPr>
                    <a:spLocks noChangeShapeType="1"/>
                  </p:cNvSpPr>
                  <p:nvPr/>
                </p:nvSpPr>
                <p:spPr bwMode="auto">
                  <a:xfrm flipH="1" flipV="1">
                    <a:off x="3860" y="652"/>
                    <a:ext cx="16" cy="81"/>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37" name="Group 776"/>
                <p:cNvGrpSpPr>
                  <a:grpSpLocks/>
                </p:cNvGrpSpPr>
                <p:nvPr/>
              </p:nvGrpSpPr>
              <p:grpSpPr bwMode="auto">
                <a:xfrm>
                  <a:off x="3852" y="619"/>
                  <a:ext cx="44" cy="100"/>
                  <a:chOff x="3852" y="619"/>
                  <a:chExt cx="44" cy="100"/>
                </a:xfrm>
              </p:grpSpPr>
              <p:sp>
                <p:nvSpPr>
                  <p:cNvPr id="480" name="Freeform 777"/>
                  <p:cNvSpPr>
                    <a:spLocks/>
                  </p:cNvSpPr>
                  <p:nvPr/>
                </p:nvSpPr>
                <p:spPr bwMode="auto">
                  <a:xfrm>
                    <a:off x="3876" y="691"/>
                    <a:ext cx="20" cy="28"/>
                  </a:xfrm>
                  <a:custGeom>
                    <a:avLst/>
                    <a:gdLst>
                      <a:gd name="T0" fmla="*/ 19 w 20"/>
                      <a:gd name="T1" fmla="*/ 20 h 28"/>
                      <a:gd name="T2" fmla="*/ 19 w 20"/>
                      <a:gd name="T3" fmla="*/ 13 h 28"/>
                      <a:gd name="T4" fmla="*/ 0 w 20"/>
                      <a:gd name="T5" fmla="*/ 0 h 28"/>
                      <a:gd name="T6" fmla="*/ 0 w 20"/>
                      <a:gd name="T7" fmla="*/ 7 h 28"/>
                      <a:gd name="T8" fmla="*/ 0 w 20"/>
                      <a:gd name="T9" fmla="*/ 20 h 28"/>
                      <a:gd name="T10" fmla="*/ 19 w 20"/>
                      <a:gd name="T11" fmla="*/ 27 h 28"/>
                      <a:gd name="T12" fmla="*/ 0 60000 65536"/>
                      <a:gd name="T13" fmla="*/ 0 60000 65536"/>
                      <a:gd name="T14" fmla="*/ 0 60000 65536"/>
                      <a:gd name="T15" fmla="*/ 0 60000 65536"/>
                      <a:gd name="T16" fmla="*/ 0 60000 65536"/>
                      <a:gd name="T17" fmla="*/ 0 60000 65536"/>
                      <a:gd name="T18" fmla="*/ 0 w 20"/>
                      <a:gd name="T19" fmla="*/ 0 h 28"/>
                      <a:gd name="T20" fmla="*/ 20 w 20"/>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0" h="28">
                        <a:moveTo>
                          <a:pt x="19" y="20"/>
                        </a:moveTo>
                        <a:lnTo>
                          <a:pt x="19" y="13"/>
                        </a:lnTo>
                        <a:lnTo>
                          <a:pt x="0" y="0"/>
                        </a:lnTo>
                        <a:lnTo>
                          <a:pt x="0" y="7"/>
                        </a:lnTo>
                        <a:lnTo>
                          <a:pt x="0" y="20"/>
                        </a:lnTo>
                        <a:lnTo>
                          <a:pt x="19" y="27"/>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81" name="Line 778"/>
                  <p:cNvSpPr>
                    <a:spLocks noChangeShapeType="1"/>
                  </p:cNvSpPr>
                  <p:nvPr/>
                </p:nvSpPr>
                <p:spPr bwMode="auto">
                  <a:xfrm flipH="1" flipV="1">
                    <a:off x="3852" y="619"/>
                    <a:ext cx="24" cy="79"/>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38" name="Group 779"/>
                <p:cNvGrpSpPr>
                  <a:grpSpLocks/>
                </p:cNvGrpSpPr>
                <p:nvPr/>
              </p:nvGrpSpPr>
              <p:grpSpPr bwMode="auto">
                <a:xfrm>
                  <a:off x="3852" y="584"/>
                  <a:ext cx="36" cy="102"/>
                  <a:chOff x="3852" y="584"/>
                  <a:chExt cx="36" cy="102"/>
                </a:xfrm>
              </p:grpSpPr>
              <p:sp>
                <p:nvSpPr>
                  <p:cNvPr id="478" name="Freeform 780"/>
                  <p:cNvSpPr>
                    <a:spLocks/>
                  </p:cNvSpPr>
                  <p:nvPr/>
                </p:nvSpPr>
                <p:spPr bwMode="auto">
                  <a:xfrm>
                    <a:off x="3869" y="651"/>
                    <a:ext cx="19" cy="35"/>
                  </a:xfrm>
                  <a:custGeom>
                    <a:avLst/>
                    <a:gdLst>
                      <a:gd name="T0" fmla="*/ 18 w 19"/>
                      <a:gd name="T1" fmla="*/ 27 h 35"/>
                      <a:gd name="T2" fmla="*/ 18 w 19"/>
                      <a:gd name="T3" fmla="*/ 21 h 35"/>
                      <a:gd name="T4" fmla="*/ 8 w 19"/>
                      <a:gd name="T5" fmla="*/ 13 h 35"/>
                      <a:gd name="T6" fmla="*/ 0 w 19"/>
                      <a:gd name="T7" fmla="*/ 0 h 35"/>
                      <a:gd name="T8" fmla="*/ 0 w 19"/>
                      <a:gd name="T9" fmla="*/ 7 h 35"/>
                      <a:gd name="T10" fmla="*/ 0 w 19"/>
                      <a:gd name="T11" fmla="*/ 13 h 35"/>
                      <a:gd name="T12" fmla="*/ 8 w 19"/>
                      <a:gd name="T13" fmla="*/ 27 h 35"/>
                      <a:gd name="T14" fmla="*/ 8 w 19"/>
                      <a:gd name="T15" fmla="*/ 34 h 35"/>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5"/>
                      <a:gd name="T26" fmla="*/ 19 w 1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5">
                        <a:moveTo>
                          <a:pt x="18" y="27"/>
                        </a:moveTo>
                        <a:lnTo>
                          <a:pt x="18" y="21"/>
                        </a:lnTo>
                        <a:lnTo>
                          <a:pt x="8" y="13"/>
                        </a:lnTo>
                        <a:lnTo>
                          <a:pt x="0" y="0"/>
                        </a:lnTo>
                        <a:lnTo>
                          <a:pt x="0" y="7"/>
                        </a:lnTo>
                        <a:lnTo>
                          <a:pt x="0" y="13"/>
                        </a:lnTo>
                        <a:lnTo>
                          <a:pt x="8" y="27"/>
                        </a:lnTo>
                        <a:lnTo>
                          <a:pt x="8" y="34"/>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79" name="Line 781"/>
                  <p:cNvSpPr>
                    <a:spLocks noChangeShapeType="1"/>
                  </p:cNvSpPr>
                  <p:nvPr/>
                </p:nvSpPr>
                <p:spPr bwMode="auto">
                  <a:xfrm flipH="1" flipV="1">
                    <a:off x="3852" y="584"/>
                    <a:ext cx="17" cy="82"/>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39" name="Group 782"/>
                <p:cNvGrpSpPr>
                  <a:grpSpLocks/>
                </p:cNvGrpSpPr>
                <p:nvPr/>
              </p:nvGrpSpPr>
              <p:grpSpPr bwMode="auto">
                <a:xfrm>
                  <a:off x="3844" y="549"/>
                  <a:ext cx="44" cy="110"/>
                  <a:chOff x="3844" y="549"/>
                  <a:chExt cx="44" cy="110"/>
                </a:xfrm>
              </p:grpSpPr>
              <p:sp>
                <p:nvSpPr>
                  <p:cNvPr id="476" name="Freeform 783"/>
                  <p:cNvSpPr>
                    <a:spLocks/>
                  </p:cNvSpPr>
                  <p:nvPr/>
                </p:nvSpPr>
                <p:spPr bwMode="auto">
                  <a:xfrm>
                    <a:off x="3869" y="623"/>
                    <a:ext cx="19" cy="36"/>
                  </a:xfrm>
                  <a:custGeom>
                    <a:avLst/>
                    <a:gdLst>
                      <a:gd name="T0" fmla="*/ 18 w 19"/>
                      <a:gd name="T1" fmla="*/ 28 h 36"/>
                      <a:gd name="T2" fmla="*/ 18 w 19"/>
                      <a:gd name="T3" fmla="*/ 21 h 36"/>
                      <a:gd name="T4" fmla="*/ 0 w 19"/>
                      <a:gd name="T5" fmla="*/ 7 h 36"/>
                      <a:gd name="T6" fmla="*/ 0 w 19"/>
                      <a:gd name="T7" fmla="*/ 0 h 36"/>
                      <a:gd name="T8" fmla="*/ 0 w 19"/>
                      <a:gd name="T9" fmla="*/ 7 h 36"/>
                      <a:gd name="T10" fmla="*/ 0 w 19"/>
                      <a:gd name="T11" fmla="*/ 14 h 36"/>
                      <a:gd name="T12" fmla="*/ 0 w 19"/>
                      <a:gd name="T13" fmla="*/ 28 h 36"/>
                      <a:gd name="T14" fmla="*/ 18 w 19"/>
                      <a:gd name="T15" fmla="*/ 35 h 36"/>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6"/>
                      <a:gd name="T26" fmla="*/ 19 w 1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6">
                        <a:moveTo>
                          <a:pt x="18" y="28"/>
                        </a:moveTo>
                        <a:lnTo>
                          <a:pt x="18" y="21"/>
                        </a:lnTo>
                        <a:lnTo>
                          <a:pt x="0" y="7"/>
                        </a:lnTo>
                        <a:lnTo>
                          <a:pt x="0" y="0"/>
                        </a:lnTo>
                        <a:lnTo>
                          <a:pt x="0" y="7"/>
                        </a:lnTo>
                        <a:lnTo>
                          <a:pt x="0" y="14"/>
                        </a:lnTo>
                        <a:lnTo>
                          <a:pt x="0" y="28"/>
                        </a:lnTo>
                        <a:lnTo>
                          <a:pt x="18" y="35"/>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77" name="Line 784"/>
                  <p:cNvSpPr>
                    <a:spLocks noChangeShapeType="1"/>
                  </p:cNvSpPr>
                  <p:nvPr/>
                </p:nvSpPr>
                <p:spPr bwMode="auto">
                  <a:xfrm flipH="1" flipV="1">
                    <a:off x="3844" y="549"/>
                    <a:ext cx="25" cy="89"/>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40" name="Group 785"/>
                <p:cNvGrpSpPr>
                  <a:grpSpLocks/>
                </p:cNvGrpSpPr>
                <p:nvPr/>
              </p:nvGrpSpPr>
              <p:grpSpPr bwMode="auto">
                <a:xfrm>
                  <a:off x="3844" y="517"/>
                  <a:ext cx="34" cy="108"/>
                  <a:chOff x="3844" y="517"/>
                  <a:chExt cx="34" cy="108"/>
                </a:xfrm>
              </p:grpSpPr>
              <p:sp>
                <p:nvSpPr>
                  <p:cNvPr id="474" name="Freeform 786"/>
                  <p:cNvSpPr>
                    <a:spLocks/>
                  </p:cNvSpPr>
                  <p:nvPr/>
                </p:nvSpPr>
                <p:spPr bwMode="auto">
                  <a:xfrm>
                    <a:off x="3860" y="591"/>
                    <a:ext cx="18" cy="34"/>
                  </a:xfrm>
                  <a:custGeom>
                    <a:avLst/>
                    <a:gdLst>
                      <a:gd name="T0" fmla="*/ 17 w 18"/>
                      <a:gd name="T1" fmla="*/ 26 h 34"/>
                      <a:gd name="T2" fmla="*/ 17 w 18"/>
                      <a:gd name="T3" fmla="*/ 20 h 34"/>
                      <a:gd name="T4" fmla="*/ 8 w 18"/>
                      <a:gd name="T5" fmla="*/ 12 h 34"/>
                      <a:gd name="T6" fmla="*/ 0 w 18"/>
                      <a:gd name="T7" fmla="*/ 0 h 34"/>
                      <a:gd name="T8" fmla="*/ 0 w 18"/>
                      <a:gd name="T9" fmla="*/ 6 h 34"/>
                      <a:gd name="T10" fmla="*/ 0 w 18"/>
                      <a:gd name="T11" fmla="*/ 12 h 34"/>
                      <a:gd name="T12" fmla="*/ 8 w 18"/>
                      <a:gd name="T13" fmla="*/ 26 h 34"/>
                      <a:gd name="T14" fmla="*/ 17 w 18"/>
                      <a:gd name="T15" fmla="*/ 33 h 34"/>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34"/>
                      <a:gd name="T26" fmla="*/ 18 w 18"/>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34">
                        <a:moveTo>
                          <a:pt x="17" y="26"/>
                        </a:moveTo>
                        <a:lnTo>
                          <a:pt x="17" y="20"/>
                        </a:lnTo>
                        <a:lnTo>
                          <a:pt x="8" y="12"/>
                        </a:lnTo>
                        <a:lnTo>
                          <a:pt x="0" y="0"/>
                        </a:lnTo>
                        <a:lnTo>
                          <a:pt x="0" y="6"/>
                        </a:lnTo>
                        <a:lnTo>
                          <a:pt x="0" y="12"/>
                        </a:lnTo>
                        <a:lnTo>
                          <a:pt x="8" y="26"/>
                        </a:lnTo>
                        <a:lnTo>
                          <a:pt x="17" y="33"/>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75" name="Line 787"/>
                  <p:cNvSpPr>
                    <a:spLocks noChangeShapeType="1"/>
                  </p:cNvSpPr>
                  <p:nvPr/>
                </p:nvSpPr>
                <p:spPr bwMode="auto">
                  <a:xfrm flipH="1" flipV="1">
                    <a:off x="3844" y="517"/>
                    <a:ext cx="16" cy="88"/>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41" name="Group 788"/>
                <p:cNvGrpSpPr>
                  <a:grpSpLocks/>
                </p:cNvGrpSpPr>
                <p:nvPr/>
              </p:nvGrpSpPr>
              <p:grpSpPr bwMode="auto">
                <a:xfrm>
                  <a:off x="3836" y="496"/>
                  <a:ext cx="42" cy="102"/>
                  <a:chOff x="3836" y="496"/>
                  <a:chExt cx="42" cy="102"/>
                </a:xfrm>
              </p:grpSpPr>
              <p:sp>
                <p:nvSpPr>
                  <p:cNvPr id="472" name="Freeform 789"/>
                  <p:cNvSpPr>
                    <a:spLocks/>
                  </p:cNvSpPr>
                  <p:nvPr/>
                </p:nvSpPr>
                <p:spPr bwMode="auto">
                  <a:xfrm>
                    <a:off x="3860" y="563"/>
                    <a:ext cx="18" cy="35"/>
                  </a:xfrm>
                  <a:custGeom>
                    <a:avLst/>
                    <a:gdLst>
                      <a:gd name="T0" fmla="*/ 17 w 18"/>
                      <a:gd name="T1" fmla="*/ 27 h 35"/>
                      <a:gd name="T2" fmla="*/ 17 w 18"/>
                      <a:gd name="T3" fmla="*/ 21 h 35"/>
                      <a:gd name="T4" fmla="*/ 0 w 18"/>
                      <a:gd name="T5" fmla="*/ 7 h 35"/>
                      <a:gd name="T6" fmla="*/ 0 w 18"/>
                      <a:gd name="T7" fmla="*/ 0 h 35"/>
                      <a:gd name="T8" fmla="*/ 0 w 18"/>
                      <a:gd name="T9" fmla="*/ 7 h 35"/>
                      <a:gd name="T10" fmla="*/ 0 w 18"/>
                      <a:gd name="T11" fmla="*/ 13 h 35"/>
                      <a:gd name="T12" fmla="*/ 17 w 18"/>
                      <a:gd name="T13" fmla="*/ 27 h 35"/>
                      <a:gd name="T14" fmla="*/ 17 w 18"/>
                      <a:gd name="T15" fmla="*/ 34 h 35"/>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35"/>
                      <a:gd name="T26" fmla="*/ 18 w 18"/>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35">
                        <a:moveTo>
                          <a:pt x="17" y="27"/>
                        </a:moveTo>
                        <a:lnTo>
                          <a:pt x="17" y="21"/>
                        </a:lnTo>
                        <a:lnTo>
                          <a:pt x="0" y="7"/>
                        </a:lnTo>
                        <a:lnTo>
                          <a:pt x="0" y="0"/>
                        </a:lnTo>
                        <a:lnTo>
                          <a:pt x="0" y="7"/>
                        </a:lnTo>
                        <a:lnTo>
                          <a:pt x="0" y="13"/>
                        </a:lnTo>
                        <a:lnTo>
                          <a:pt x="17" y="27"/>
                        </a:lnTo>
                        <a:lnTo>
                          <a:pt x="17" y="34"/>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73" name="Line 790"/>
                  <p:cNvSpPr>
                    <a:spLocks noChangeShapeType="1"/>
                  </p:cNvSpPr>
                  <p:nvPr/>
                </p:nvSpPr>
                <p:spPr bwMode="auto">
                  <a:xfrm flipH="1" flipV="1">
                    <a:off x="3836" y="496"/>
                    <a:ext cx="24" cy="82"/>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42" name="Group 791"/>
                <p:cNvGrpSpPr>
                  <a:grpSpLocks/>
                </p:cNvGrpSpPr>
                <p:nvPr/>
              </p:nvGrpSpPr>
              <p:grpSpPr bwMode="auto">
                <a:xfrm>
                  <a:off x="3836" y="462"/>
                  <a:ext cx="42" cy="109"/>
                  <a:chOff x="3836" y="462"/>
                  <a:chExt cx="42" cy="109"/>
                </a:xfrm>
              </p:grpSpPr>
              <p:sp>
                <p:nvSpPr>
                  <p:cNvPr id="470" name="Freeform 792"/>
                  <p:cNvSpPr>
                    <a:spLocks/>
                  </p:cNvSpPr>
                  <p:nvPr/>
                </p:nvSpPr>
                <p:spPr bwMode="auto">
                  <a:xfrm>
                    <a:off x="3860" y="536"/>
                    <a:ext cx="18" cy="35"/>
                  </a:xfrm>
                  <a:custGeom>
                    <a:avLst/>
                    <a:gdLst>
                      <a:gd name="T0" fmla="*/ 17 w 18"/>
                      <a:gd name="T1" fmla="*/ 20 h 35"/>
                      <a:gd name="T2" fmla="*/ 0 w 18"/>
                      <a:gd name="T3" fmla="*/ 6 h 35"/>
                      <a:gd name="T4" fmla="*/ 0 w 18"/>
                      <a:gd name="T5" fmla="*/ 0 h 35"/>
                      <a:gd name="T6" fmla="*/ 0 w 18"/>
                      <a:gd name="T7" fmla="*/ 6 h 35"/>
                      <a:gd name="T8" fmla="*/ 0 w 18"/>
                      <a:gd name="T9" fmla="*/ 13 h 35"/>
                      <a:gd name="T10" fmla="*/ 0 w 18"/>
                      <a:gd name="T11" fmla="*/ 20 h 35"/>
                      <a:gd name="T12" fmla="*/ 17 w 18"/>
                      <a:gd name="T13" fmla="*/ 34 h 35"/>
                      <a:gd name="T14" fmla="*/ 0 60000 65536"/>
                      <a:gd name="T15" fmla="*/ 0 60000 65536"/>
                      <a:gd name="T16" fmla="*/ 0 60000 65536"/>
                      <a:gd name="T17" fmla="*/ 0 60000 65536"/>
                      <a:gd name="T18" fmla="*/ 0 60000 65536"/>
                      <a:gd name="T19" fmla="*/ 0 60000 65536"/>
                      <a:gd name="T20" fmla="*/ 0 60000 65536"/>
                      <a:gd name="T21" fmla="*/ 0 w 18"/>
                      <a:gd name="T22" fmla="*/ 0 h 35"/>
                      <a:gd name="T23" fmla="*/ 18 w 18"/>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5">
                        <a:moveTo>
                          <a:pt x="17" y="20"/>
                        </a:moveTo>
                        <a:lnTo>
                          <a:pt x="0" y="6"/>
                        </a:lnTo>
                        <a:lnTo>
                          <a:pt x="0" y="0"/>
                        </a:lnTo>
                        <a:lnTo>
                          <a:pt x="0" y="6"/>
                        </a:lnTo>
                        <a:lnTo>
                          <a:pt x="0" y="13"/>
                        </a:lnTo>
                        <a:lnTo>
                          <a:pt x="0" y="20"/>
                        </a:lnTo>
                        <a:lnTo>
                          <a:pt x="17" y="34"/>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71" name="Line 793"/>
                  <p:cNvSpPr>
                    <a:spLocks noChangeShapeType="1"/>
                  </p:cNvSpPr>
                  <p:nvPr/>
                </p:nvSpPr>
                <p:spPr bwMode="auto">
                  <a:xfrm flipH="1" flipV="1">
                    <a:off x="3836" y="462"/>
                    <a:ext cx="24" cy="87"/>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43" name="Group 794"/>
                <p:cNvGrpSpPr>
                  <a:grpSpLocks/>
                </p:cNvGrpSpPr>
                <p:nvPr/>
              </p:nvGrpSpPr>
              <p:grpSpPr bwMode="auto">
                <a:xfrm>
                  <a:off x="3844" y="503"/>
                  <a:ext cx="44" cy="107"/>
                  <a:chOff x="3844" y="503"/>
                  <a:chExt cx="44" cy="107"/>
                </a:xfrm>
              </p:grpSpPr>
              <p:sp>
                <p:nvSpPr>
                  <p:cNvPr id="468" name="Freeform 795"/>
                  <p:cNvSpPr>
                    <a:spLocks/>
                  </p:cNvSpPr>
                  <p:nvPr/>
                </p:nvSpPr>
                <p:spPr bwMode="auto">
                  <a:xfrm>
                    <a:off x="3869" y="577"/>
                    <a:ext cx="19" cy="33"/>
                  </a:xfrm>
                  <a:custGeom>
                    <a:avLst/>
                    <a:gdLst>
                      <a:gd name="T0" fmla="*/ 18 w 19"/>
                      <a:gd name="T1" fmla="*/ 19 h 33"/>
                      <a:gd name="T2" fmla="*/ 0 w 19"/>
                      <a:gd name="T3" fmla="*/ 6 h 33"/>
                      <a:gd name="T4" fmla="*/ 0 w 19"/>
                      <a:gd name="T5" fmla="*/ 0 h 33"/>
                      <a:gd name="T6" fmla="*/ 0 w 19"/>
                      <a:gd name="T7" fmla="*/ 6 h 33"/>
                      <a:gd name="T8" fmla="*/ 0 w 19"/>
                      <a:gd name="T9" fmla="*/ 12 h 33"/>
                      <a:gd name="T10" fmla="*/ 0 w 19"/>
                      <a:gd name="T11" fmla="*/ 19 h 33"/>
                      <a:gd name="T12" fmla="*/ 18 w 19"/>
                      <a:gd name="T13" fmla="*/ 32 h 33"/>
                      <a:gd name="T14" fmla="*/ 0 60000 65536"/>
                      <a:gd name="T15" fmla="*/ 0 60000 65536"/>
                      <a:gd name="T16" fmla="*/ 0 60000 65536"/>
                      <a:gd name="T17" fmla="*/ 0 60000 65536"/>
                      <a:gd name="T18" fmla="*/ 0 60000 65536"/>
                      <a:gd name="T19" fmla="*/ 0 60000 65536"/>
                      <a:gd name="T20" fmla="*/ 0 60000 65536"/>
                      <a:gd name="T21" fmla="*/ 0 w 19"/>
                      <a:gd name="T22" fmla="*/ 0 h 33"/>
                      <a:gd name="T23" fmla="*/ 19 w 1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3">
                        <a:moveTo>
                          <a:pt x="18" y="19"/>
                        </a:moveTo>
                        <a:lnTo>
                          <a:pt x="0" y="6"/>
                        </a:lnTo>
                        <a:lnTo>
                          <a:pt x="0" y="0"/>
                        </a:lnTo>
                        <a:lnTo>
                          <a:pt x="0" y="6"/>
                        </a:lnTo>
                        <a:lnTo>
                          <a:pt x="0" y="12"/>
                        </a:lnTo>
                        <a:lnTo>
                          <a:pt x="0" y="19"/>
                        </a:lnTo>
                        <a:lnTo>
                          <a:pt x="18" y="32"/>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69" name="Line 796"/>
                  <p:cNvSpPr>
                    <a:spLocks noChangeShapeType="1"/>
                  </p:cNvSpPr>
                  <p:nvPr/>
                </p:nvSpPr>
                <p:spPr bwMode="auto">
                  <a:xfrm flipH="1" flipV="1">
                    <a:off x="3844" y="503"/>
                    <a:ext cx="25" cy="88"/>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44" name="Group 797"/>
                <p:cNvGrpSpPr>
                  <a:grpSpLocks/>
                </p:cNvGrpSpPr>
                <p:nvPr/>
              </p:nvGrpSpPr>
              <p:grpSpPr bwMode="auto">
                <a:xfrm>
                  <a:off x="3893" y="659"/>
                  <a:ext cx="18" cy="121"/>
                  <a:chOff x="3893" y="659"/>
                  <a:chExt cx="18" cy="121"/>
                </a:xfrm>
              </p:grpSpPr>
              <p:sp>
                <p:nvSpPr>
                  <p:cNvPr id="466" name="Freeform 798"/>
                  <p:cNvSpPr>
                    <a:spLocks/>
                  </p:cNvSpPr>
                  <p:nvPr/>
                </p:nvSpPr>
                <p:spPr bwMode="auto">
                  <a:xfrm>
                    <a:off x="3893" y="740"/>
                    <a:ext cx="18" cy="40"/>
                  </a:xfrm>
                  <a:custGeom>
                    <a:avLst/>
                    <a:gdLst>
                      <a:gd name="T0" fmla="*/ 0 w 18"/>
                      <a:gd name="T1" fmla="*/ 26 h 40"/>
                      <a:gd name="T2" fmla="*/ 0 w 18"/>
                      <a:gd name="T3" fmla="*/ 19 h 40"/>
                      <a:gd name="T4" fmla="*/ 17 w 18"/>
                      <a:gd name="T5" fmla="*/ 7 h 40"/>
                      <a:gd name="T6" fmla="*/ 17 w 18"/>
                      <a:gd name="T7" fmla="*/ 0 h 40"/>
                      <a:gd name="T8" fmla="*/ 17 w 18"/>
                      <a:gd name="T9" fmla="*/ 7 h 40"/>
                      <a:gd name="T10" fmla="*/ 17 w 18"/>
                      <a:gd name="T11" fmla="*/ 13 h 40"/>
                      <a:gd name="T12" fmla="*/ 17 w 18"/>
                      <a:gd name="T13" fmla="*/ 26 h 40"/>
                      <a:gd name="T14" fmla="*/ 17 w 18"/>
                      <a:gd name="T15" fmla="*/ 32 h 40"/>
                      <a:gd name="T16" fmla="*/ 0 w 18"/>
                      <a:gd name="T17" fmla="*/ 3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40"/>
                      <a:gd name="T29" fmla="*/ 18 w 1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40">
                        <a:moveTo>
                          <a:pt x="0" y="26"/>
                        </a:moveTo>
                        <a:lnTo>
                          <a:pt x="0" y="19"/>
                        </a:lnTo>
                        <a:lnTo>
                          <a:pt x="17" y="7"/>
                        </a:lnTo>
                        <a:lnTo>
                          <a:pt x="17" y="0"/>
                        </a:lnTo>
                        <a:lnTo>
                          <a:pt x="17" y="7"/>
                        </a:lnTo>
                        <a:lnTo>
                          <a:pt x="17" y="13"/>
                        </a:lnTo>
                        <a:lnTo>
                          <a:pt x="17" y="26"/>
                        </a:lnTo>
                        <a:lnTo>
                          <a:pt x="17" y="32"/>
                        </a:lnTo>
                        <a:lnTo>
                          <a:pt x="0" y="39"/>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67" name="Line 799"/>
                  <p:cNvSpPr>
                    <a:spLocks noChangeShapeType="1"/>
                  </p:cNvSpPr>
                  <p:nvPr/>
                </p:nvSpPr>
                <p:spPr bwMode="auto">
                  <a:xfrm flipV="1">
                    <a:off x="3901" y="659"/>
                    <a:ext cx="0" cy="96"/>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45" name="Group 800"/>
                <p:cNvGrpSpPr>
                  <a:grpSpLocks/>
                </p:cNvGrpSpPr>
                <p:nvPr/>
              </p:nvGrpSpPr>
              <p:grpSpPr bwMode="auto">
                <a:xfrm>
                  <a:off x="3884" y="610"/>
                  <a:ext cx="19" cy="131"/>
                  <a:chOff x="3884" y="610"/>
                  <a:chExt cx="19" cy="131"/>
                </a:xfrm>
              </p:grpSpPr>
              <p:sp>
                <p:nvSpPr>
                  <p:cNvPr id="464" name="Freeform 801"/>
                  <p:cNvSpPr>
                    <a:spLocks/>
                  </p:cNvSpPr>
                  <p:nvPr/>
                </p:nvSpPr>
                <p:spPr bwMode="auto">
                  <a:xfrm>
                    <a:off x="3884" y="706"/>
                    <a:ext cx="19" cy="35"/>
                  </a:xfrm>
                  <a:custGeom>
                    <a:avLst/>
                    <a:gdLst>
                      <a:gd name="T0" fmla="*/ 0 w 19"/>
                      <a:gd name="T1" fmla="*/ 20 h 35"/>
                      <a:gd name="T2" fmla="*/ 0 w 19"/>
                      <a:gd name="T3" fmla="*/ 13 h 35"/>
                      <a:gd name="T4" fmla="*/ 8 w 19"/>
                      <a:gd name="T5" fmla="*/ 0 h 35"/>
                      <a:gd name="T6" fmla="*/ 18 w 19"/>
                      <a:gd name="T7" fmla="*/ 0 h 35"/>
                      <a:gd name="T8" fmla="*/ 18 w 19"/>
                      <a:gd name="T9" fmla="*/ 6 h 35"/>
                      <a:gd name="T10" fmla="*/ 18 w 19"/>
                      <a:gd name="T11" fmla="*/ 13 h 35"/>
                      <a:gd name="T12" fmla="*/ 8 w 19"/>
                      <a:gd name="T13" fmla="*/ 27 h 35"/>
                      <a:gd name="T14" fmla="*/ 8 w 19"/>
                      <a:gd name="T15" fmla="*/ 34 h 35"/>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5"/>
                      <a:gd name="T26" fmla="*/ 19 w 1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5">
                        <a:moveTo>
                          <a:pt x="0" y="20"/>
                        </a:moveTo>
                        <a:lnTo>
                          <a:pt x="0" y="13"/>
                        </a:lnTo>
                        <a:lnTo>
                          <a:pt x="8" y="0"/>
                        </a:lnTo>
                        <a:lnTo>
                          <a:pt x="18" y="0"/>
                        </a:lnTo>
                        <a:lnTo>
                          <a:pt x="18" y="6"/>
                        </a:lnTo>
                        <a:lnTo>
                          <a:pt x="18" y="13"/>
                        </a:lnTo>
                        <a:lnTo>
                          <a:pt x="8" y="27"/>
                        </a:lnTo>
                        <a:lnTo>
                          <a:pt x="8" y="34"/>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65" name="Line 802"/>
                  <p:cNvSpPr>
                    <a:spLocks noChangeShapeType="1"/>
                  </p:cNvSpPr>
                  <p:nvPr/>
                </p:nvSpPr>
                <p:spPr bwMode="auto">
                  <a:xfrm flipV="1">
                    <a:off x="3901" y="610"/>
                    <a:ext cx="0" cy="104"/>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46" name="Group 803"/>
                <p:cNvGrpSpPr>
                  <a:grpSpLocks/>
                </p:cNvGrpSpPr>
                <p:nvPr/>
              </p:nvGrpSpPr>
              <p:grpSpPr bwMode="auto">
                <a:xfrm>
                  <a:off x="3884" y="578"/>
                  <a:ext cx="19" cy="120"/>
                  <a:chOff x="3884" y="578"/>
                  <a:chExt cx="19" cy="120"/>
                </a:xfrm>
              </p:grpSpPr>
              <p:sp>
                <p:nvSpPr>
                  <p:cNvPr id="462" name="Freeform 804"/>
                  <p:cNvSpPr>
                    <a:spLocks/>
                  </p:cNvSpPr>
                  <p:nvPr/>
                </p:nvSpPr>
                <p:spPr bwMode="auto">
                  <a:xfrm>
                    <a:off x="3884" y="665"/>
                    <a:ext cx="19" cy="33"/>
                  </a:xfrm>
                  <a:custGeom>
                    <a:avLst/>
                    <a:gdLst>
                      <a:gd name="T0" fmla="*/ 0 w 19"/>
                      <a:gd name="T1" fmla="*/ 25 h 33"/>
                      <a:gd name="T2" fmla="*/ 0 w 19"/>
                      <a:gd name="T3" fmla="*/ 19 h 33"/>
                      <a:gd name="T4" fmla="*/ 18 w 19"/>
                      <a:gd name="T5" fmla="*/ 6 h 33"/>
                      <a:gd name="T6" fmla="*/ 18 w 19"/>
                      <a:gd name="T7" fmla="*/ 0 h 33"/>
                      <a:gd name="T8" fmla="*/ 18 w 19"/>
                      <a:gd name="T9" fmla="*/ 6 h 33"/>
                      <a:gd name="T10" fmla="*/ 18 w 19"/>
                      <a:gd name="T11" fmla="*/ 12 h 33"/>
                      <a:gd name="T12" fmla="*/ 18 w 19"/>
                      <a:gd name="T13" fmla="*/ 19 h 33"/>
                      <a:gd name="T14" fmla="*/ 18 w 19"/>
                      <a:gd name="T15" fmla="*/ 25 h 33"/>
                      <a:gd name="T16" fmla="*/ 0 w 19"/>
                      <a:gd name="T17" fmla="*/ 3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33"/>
                      <a:gd name="T29" fmla="*/ 19 w 19"/>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33">
                        <a:moveTo>
                          <a:pt x="0" y="25"/>
                        </a:moveTo>
                        <a:lnTo>
                          <a:pt x="0" y="19"/>
                        </a:lnTo>
                        <a:lnTo>
                          <a:pt x="18" y="6"/>
                        </a:lnTo>
                        <a:lnTo>
                          <a:pt x="18" y="0"/>
                        </a:lnTo>
                        <a:lnTo>
                          <a:pt x="18" y="6"/>
                        </a:lnTo>
                        <a:lnTo>
                          <a:pt x="18" y="12"/>
                        </a:lnTo>
                        <a:lnTo>
                          <a:pt x="18" y="19"/>
                        </a:lnTo>
                        <a:lnTo>
                          <a:pt x="18" y="25"/>
                        </a:lnTo>
                        <a:lnTo>
                          <a:pt x="0" y="32"/>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63" name="Line 805"/>
                  <p:cNvSpPr>
                    <a:spLocks noChangeShapeType="1"/>
                  </p:cNvSpPr>
                  <p:nvPr/>
                </p:nvSpPr>
                <p:spPr bwMode="auto">
                  <a:xfrm flipV="1">
                    <a:off x="3893" y="578"/>
                    <a:ext cx="0" cy="103"/>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47" name="Group 806"/>
                <p:cNvGrpSpPr>
                  <a:grpSpLocks/>
                </p:cNvGrpSpPr>
                <p:nvPr/>
              </p:nvGrpSpPr>
              <p:grpSpPr bwMode="auto">
                <a:xfrm>
                  <a:off x="3884" y="543"/>
                  <a:ext cx="19" cy="124"/>
                  <a:chOff x="3884" y="543"/>
                  <a:chExt cx="19" cy="124"/>
                </a:xfrm>
              </p:grpSpPr>
              <p:sp>
                <p:nvSpPr>
                  <p:cNvPr id="460" name="Freeform 807"/>
                  <p:cNvSpPr>
                    <a:spLocks/>
                  </p:cNvSpPr>
                  <p:nvPr/>
                </p:nvSpPr>
                <p:spPr bwMode="auto">
                  <a:xfrm>
                    <a:off x="3884" y="624"/>
                    <a:ext cx="19" cy="43"/>
                  </a:xfrm>
                  <a:custGeom>
                    <a:avLst/>
                    <a:gdLst>
                      <a:gd name="T0" fmla="*/ 0 w 19"/>
                      <a:gd name="T1" fmla="*/ 27 h 43"/>
                      <a:gd name="T2" fmla="*/ 0 w 19"/>
                      <a:gd name="T3" fmla="*/ 21 h 43"/>
                      <a:gd name="T4" fmla="*/ 18 w 19"/>
                      <a:gd name="T5" fmla="*/ 6 h 43"/>
                      <a:gd name="T6" fmla="*/ 18 w 19"/>
                      <a:gd name="T7" fmla="*/ 0 h 43"/>
                      <a:gd name="T8" fmla="*/ 18 w 19"/>
                      <a:gd name="T9" fmla="*/ 6 h 43"/>
                      <a:gd name="T10" fmla="*/ 18 w 19"/>
                      <a:gd name="T11" fmla="*/ 14 h 43"/>
                      <a:gd name="T12" fmla="*/ 18 w 19"/>
                      <a:gd name="T13" fmla="*/ 27 h 43"/>
                      <a:gd name="T14" fmla="*/ 18 w 19"/>
                      <a:gd name="T15" fmla="*/ 35 h 43"/>
                      <a:gd name="T16" fmla="*/ 0 w 19"/>
                      <a:gd name="T17" fmla="*/ 4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3"/>
                      <a:gd name="T29" fmla="*/ 19 w 19"/>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3">
                        <a:moveTo>
                          <a:pt x="0" y="27"/>
                        </a:moveTo>
                        <a:lnTo>
                          <a:pt x="0" y="21"/>
                        </a:lnTo>
                        <a:lnTo>
                          <a:pt x="18" y="6"/>
                        </a:lnTo>
                        <a:lnTo>
                          <a:pt x="18" y="0"/>
                        </a:lnTo>
                        <a:lnTo>
                          <a:pt x="18" y="6"/>
                        </a:lnTo>
                        <a:lnTo>
                          <a:pt x="18" y="14"/>
                        </a:lnTo>
                        <a:lnTo>
                          <a:pt x="18" y="27"/>
                        </a:lnTo>
                        <a:lnTo>
                          <a:pt x="18" y="35"/>
                        </a:lnTo>
                        <a:lnTo>
                          <a:pt x="0" y="42"/>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61" name="Line 808"/>
                  <p:cNvSpPr>
                    <a:spLocks noChangeShapeType="1"/>
                  </p:cNvSpPr>
                  <p:nvPr/>
                </p:nvSpPr>
                <p:spPr bwMode="auto">
                  <a:xfrm flipV="1">
                    <a:off x="3893" y="543"/>
                    <a:ext cx="0" cy="97"/>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48" name="Group 809"/>
                <p:cNvGrpSpPr>
                  <a:grpSpLocks/>
                </p:cNvGrpSpPr>
                <p:nvPr/>
              </p:nvGrpSpPr>
              <p:grpSpPr bwMode="auto">
                <a:xfrm>
                  <a:off x="3876" y="509"/>
                  <a:ext cx="20" cy="122"/>
                  <a:chOff x="3876" y="509"/>
                  <a:chExt cx="20" cy="122"/>
                </a:xfrm>
              </p:grpSpPr>
              <p:sp>
                <p:nvSpPr>
                  <p:cNvPr id="458" name="Freeform 810"/>
                  <p:cNvSpPr>
                    <a:spLocks/>
                  </p:cNvSpPr>
                  <p:nvPr/>
                </p:nvSpPr>
                <p:spPr bwMode="auto">
                  <a:xfrm>
                    <a:off x="3876" y="597"/>
                    <a:ext cx="20" cy="34"/>
                  </a:xfrm>
                  <a:custGeom>
                    <a:avLst/>
                    <a:gdLst>
                      <a:gd name="T0" fmla="*/ 0 w 20"/>
                      <a:gd name="T1" fmla="*/ 26 h 34"/>
                      <a:gd name="T2" fmla="*/ 0 w 20"/>
                      <a:gd name="T3" fmla="*/ 19 h 34"/>
                      <a:gd name="T4" fmla="*/ 19 w 20"/>
                      <a:gd name="T5" fmla="*/ 6 h 34"/>
                      <a:gd name="T6" fmla="*/ 19 w 20"/>
                      <a:gd name="T7" fmla="*/ 0 h 34"/>
                      <a:gd name="T8" fmla="*/ 19 w 20"/>
                      <a:gd name="T9" fmla="*/ 6 h 34"/>
                      <a:gd name="T10" fmla="*/ 19 w 20"/>
                      <a:gd name="T11" fmla="*/ 13 h 34"/>
                      <a:gd name="T12" fmla="*/ 19 w 20"/>
                      <a:gd name="T13" fmla="*/ 19 h 34"/>
                      <a:gd name="T14" fmla="*/ 19 w 20"/>
                      <a:gd name="T15" fmla="*/ 26 h 34"/>
                      <a:gd name="T16" fmla="*/ 0 w 20"/>
                      <a:gd name="T17" fmla="*/ 33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34"/>
                      <a:gd name="T29" fmla="*/ 20 w 2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34">
                        <a:moveTo>
                          <a:pt x="0" y="26"/>
                        </a:moveTo>
                        <a:lnTo>
                          <a:pt x="0" y="19"/>
                        </a:lnTo>
                        <a:lnTo>
                          <a:pt x="19" y="6"/>
                        </a:lnTo>
                        <a:lnTo>
                          <a:pt x="19" y="0"/>
                        </a:lnTo>
                        <a:lnTo>
                          <a:pt x="19" y="6"/>
                        </a:lnTo>
                        <a:lnTo>
                          <a:pt x="19" y="13"/>
                        </a:lnTo>
                        <a:lnTo>
                          <a:pt x="19" y="19"/>
                        </a:lnTo>
                        <a:lnTo>
                          <a:pt x="19" y="26"/>
                        </a:lnTo>
                        <a:lnTo>
                          <a:pt x="0" y="33"/>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59" name="Line 811"/>
                  <p:cNvSpPr>
                    <a:spLocks noChangeShapeType="1"/>
                  </p:cNvSpPr>
                  <p:nvPr/>
                </p:nvSpPr>
                <p:spPr bwMode="auto">
                  <a:xfrm flipV="1">
                    <a:off x="3884" y="509"/>
                    <a:ext cx="9" cy="101"/>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49" name="Group 812"/>
                <p:cNvGrpSpPr>
                  <a:grpSpLocks/>
                </p:cNvGrpSpPr>
                <p:nvPr/>
              </p:nvGrpSpPr>
              <p:grpSpPr bwMode="auto">
                <a:xfrm>
                  <a:off x="3876" y="469"/>
                  <a:ext cx="20" cy="123"/>
                  <a:chOff x="3876" y="469"/>
                  <a:chExt cx="20" cy="123"/>
                </a:xfrm>
              </p:grpSpPr>
              <p:sp>
                <p:nvSpPr>
                  <p:cNvPr id="456" name="Freeform 813"/>
                  <p:cNvSpPr>
                    <a:spLocks/>
                  </p:cNvSpPr>
                  <p:nvPr/>
                </p:nvSpPr>
                <p:spPr bwMode="auto">
                  <a:xfrm>
                    <a:off x="3876" y="557"/>
                    <a:ext cx="20" cy="35"/>
                  </a:xfrm>
                  <a:custGeom>
                    <a:avLst/>
                    <a:gdLst>
                      <a:gd name="T0" fmla="*/ 0 w 20"/>
                      <a:gd name="T1" fmla="*/ 27 h 35"/>
                      <a:gd name="T2" fmla="*/ 0 w 20"/>
                      <a:gd name="T3" fmla="*/ 20 h 35"/>
                      <a:gd name="T4" fmla="*/ 19 w 20"/>
                      <a:gd name="T5" fmla="*/ 6 h 35"/>
                      <a:gd name="T6" fmla="*/ 19 w 20"/>
                      <a:gd name="T7" fmla="*/ 0 h 35"/>
                      <a:gd name="T8" fmla="*/ 19 w 20"/>
                      <a:gd name="T9" fmla="*/ 6 h 35"/>
                      <a:gd name="T10" fmla="*/ 19 w 20"/>
                      <a:gd name="T11" fmla="*/ 13 h 35"/>
                      <a:gd name="T12" fmla="*/ 19 w 20"/>
                      <a:gd name="T13" fmla="*/ 20 h 35"/>
                      <a:gd name="T14" fmla="*/ 19 w 20"/>
                      <a:gd name="T15" fmla="*/ 27 h 35"/>
                      <a:gd name="T16" fmla="*/ 0 w 20"/>
                      <a:gd name="T17" fmla="*/ 34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35"/>
                      <a:gd name="T29" fmla="*/ 20 w 20"/>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35">
                        <a:moveTo>
                          <a:pt x="0" y="27"/>
                        </a:moveTo>
                        <a:lnTo>
                          <a:pt x="0" y="20"/>
                        </a:lnTo>
                        <a:lnTo>
                          <a:pt x="19" y="6"/>
                        </a:lnTo>
                        <a:lnTo>
                          <a:pt x="19" y="0"/>
                        </a:lnTo>
                        <a:lnTo>
                          <a:pt x="19" y="6"/>
                        </a:lnTo>
                        <a:lnTo>
                          <a:pt x="19" y="13"/>
                        </a:lnTo>
                        <a:lnTo>
                          <a:pt x="19" y="20"/>
                        </a:lnTo>
                        <a:lnTo>
                          <a:pt x="19" y="27"/>
                        </a:lnTo>
                        <a:lnTo>
                          <a:pt x="0" y="34"/>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57" name="Line 814"/>
                  <p:cNvSpPr>
                    <a:spLocks noChangeShapeType="1"/>
                  </p:cNvSpPr>
                  <p:nvPr/>
                </p:nvSpPr>
                <p:spPr bwMode="auto">
                  <a:xfrm flipV="1">
                    <a:off x="3884" y="469"/>
                    <a:ext cx="0" cy="103"/>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50" name="Group 815"/>
                <p:cNvGrpSpPr>
                  <a:grpSpLocks/>
                </p:cNvGrpSpPr>
                <p:nvPr/>
              </p:nvGrpSpPr>
              <p:grpSpPr bwMode="auto">
                <a:xfrm>
                  <a:off x="3876" y="455"/>
                  <a:ext cx="20" cy="124"/>
                  <a:chOff x="3876" y="455"/>
                  <a:chExt cx="20" cy="124"/>
                </a:xfrm>
              </p:grpSpPr>
              <p:sp>
                <p:nvSpPr>
                  <p:cNvPr id="454" name="Freeform 816"/>
                  <p:cNvSpPr>
                    <a:spLocks/>
                  </p:cNvSpPr>
                  <p:nvPr/>
                </p:nvSpPr>
                <p:spPr bwMode="auto">
                  <a:xfrm>
                    <a:off x="3876" y="536"/>
                    <a:ext cx="20" cy="43"/>
                  </a:xfrm>
                  <a:custGeom>
                    <a:avLst/>
                    <a:gdLst>
                      <a:gd name="T0" fmla="*/ 0 w 20"/>
                      <a:gd name="T1" fmla="*/ 27 h 43"/>
                      <a:gd name="T2" fmla="*/ 0 w 20"/>
                      <a:gd name="T3" fmla="*/ 21 h 43"/>
                      <a:gd name="T4" fmla="*/ 19 w 20"/>
                      <a:gd name="T5" fmla="*/ 6 h 43"/>
                      <a:gd name="T6" fmla="*/ 19 w 20"/>
                      <a:gd name="T7" fmla="*/ 0 h 43"/>
                      <a:gd name="T8" fmla="*/ 19 w 20"/>
                      <a:gd name="T9" fmla="*/ 6 h 43"/>
                      <a:gd name="T10" fmla="*/ 19 w 20"/>
                      <a:gd name="T11" fmla="*/ 14 h 43"/>
                      <a:gd name="T12" fmla="*/ 19 w 20"/>
                      <a:gd name="T13" fmla="*/ 27 h 43"/>
                      <a:gd name="T14" fmla="*/ 19 w 20"/>
                      <a:gd name="T15" fmla="*/ 35 h 43"/>
                      <a:gd name="T16" fmla="*/ 0 w 20"/>
                      <a:gd name="T17" fmla="*/ 4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43"/>
                      <a:gd name="T29" fmla="*/ 20 w 2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43">
                        <a:moveTo>
                          <a:pt x="0" y="27"/>
                        </a:moveTo>
                        <a:lnTo>
                          <a:pt x="0" y="21"/>
                        </a:lnTo>
                        <a:lnTo>
                          <a:pt x="19" y="6"/>
                        </a:lnTo>
                        <a:lnTo>
                          <a:pt x="19" y="0"/>
                        </a:lnTo>
                        <a:lnTo>
                          <a:pt x="19" y="6"/>
                        </a:lnTo>
                        <a:lnTo>
                          <a:pt x="19" y="14"/>
                        </a:lnTo>
                        <a:lnTo>
                          <a:pt x="19" y="27"/>
                        </a:lnTo>
                        <a:lnTo>
                          <a:pt x="19" y="35"/>
                        </a:lnTo>
                        <a:lnTo>
                          <a:pt x="0" y="42"/>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55" name="Line 817"/>
                  <p:cNvSpPr>
                    <a:spLocks noChangeShapeType="1"/>
                  </p:cNvSpPr>
                  <p:nvPr/>
                </p:nvSpPr>
                <p:spPr bwMode="auto">
                  <a:xfrm flipV="1">
                    <a:off x="3884" y="455"/>
                    <a:ext cx="0" cy="96"/>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451" name="Group 818"/>
                <p:cNvGrpSpPr>
                  <a:grpSpLocks/>
                </p:cNvGrpSpPr>
                <p:nvPr/>
              </p:nvGrpSpPr>
              <p:grpSpPr bwMode="auto">
                <a:xfrm>
                  <a:off x="3869" y="429"/>
                  <a:ext cx="19" cy="121"/>
                  <a:chOff x="3869" y="429"/>
                  <a:chExt cx="19" cy="121"/>
                </a:xfrm>
              </p:grpSpPr>
              <p:sp>
                <p:nvSpPr>
                  <p:cNvPr id="452" name="Freeform 819"/>
                  <p:cNvSpPr>
                    <a:spLocks/>
                  </p:cNvSpPr>
                  <p:nvPr/>
                </p:nvSpPr>
                <p:spPr bwMode="auto">
                  <a:xfrm>
                    <a:off x="3869" y="516"/>
                    <a:ext cx="19" cy="34"/>
                  </a:xfrm>
                  <a:custGeom>
                    <a:avLst/>
                    <a:gdLst>
                      <a:gd name="T0" fmla="*/ 0 w 19"/>
                      <a:gd name="T1" fmla="*/ 19 h 34"/>
                      <a:gd name="T2" fmla="*/ 0 w 19"/>
                      <a:gd name="T3" fmla="*/ 13 h 34"/>
                      <a:gd name="T4" fmla="*/ 0 w 19"/>
                      <a:gd name="T5" fmla="*/ 6 h 34"/>
                      <a:gd name="T6" fmla="*/ 0 w 19"/>
                      <a:gd name="T7" fmla="*/ 0 h 34"/>
                      <a:gd name="T8" fmla="*/ 18 w 19"/>
                      <a:gd name="T9" fmla="*/ 6 h 34"/>
                      <a:gd name="T10" fmla="*/ 18 w 19"/>
                      <a:gd name="T11" fmla="*/ 26 h 34"/>
                      <a:gd name="T12" fmla="*/ 18 w 19"/>
                      <a:gd name="T13" fmla="*/ 33 h 34"/>
                      <a:gd name="T14" fmla="*/ 0 60000 65536"/>
                      <a:gd name="T15" fmla="*/ 0 60000 65536"/>
                      <a:gd name="T16" fmla="*/ 0 60000 65536"/>
                      <a:gd name="T17" fmla="*/ 0 60000 65536"/>
                      <a:gd name="T18" fmla="*/ 0 60000 65536"/>
                      <a:gd name="T19" fmla="*/ 0 60000 65536"/>
                      <a:gd name="T20" fmla="*/ 0 60000 65536"/>
                      <a:gd name="T21" fmla="*/ 0 w 19"/>
                      <a:gd name="T22" fmla="*/ 0 h 34"/>
                      <a:gd name="T23" fmla="*/ 19 w 19"/>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4">
                        <a:moveTo>
                          <a:pt x="0" y="19"/>
                        </a:moveTo>
                        <a:lnTo>
                          <a:pt x="0" y="13"/>
                        </a:lnTo>
                        <a:lnTo>
                          <a:pt x="0" y="6"/>
                        </a:lnTo>
                        <a:lnTo>
                          <a:pt x="0" y="0"/>
                        </a:lnTo>
                        <a:lnTo>
                          <a:pt x="18" y="6"/>
                        </a:lnTo>
                        <a:lnTo>
                          <a:pt x="18" y="26"/>
                        </a:lnTo>
                        <a:lnTo>
                          <a:pt x="18" y="33"/>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53" name="Line 820"/>
                  <p:cNvSpPr>
                    <a:spLocks noChangeShapeType="1"/>
                  </p:cNvSpPr>
                  <p:nvPr/>
                </p:nvSpPr>
                <p:spPr bwMode="auto">
                  <a:xfrm flipV="1">
                    <a:off x="3869" y="429"/>
                    <a:ext cx="0" cy="96"/>
                  </a:xfrm>
                  <a:prstGeom prst="line">
                    <a:avLst/>
                  </a:prstGeom>
                  <a:noFill/>
                  <a:ln w="12700">
                    <a:solidFill>
                      <a:srgbClr val="669900"/>
                    </a:solidFill>
                    <a:round/>
                    <a:headEnd type="none" w="sm" len="sm"/>
                    <a:tailEnd type="none" w="sm" len="sm"/>
                  </a:ln>
                </p:spPr>
                <p:txBody>
                  <a:bodyPr wrap="none" anchor="ctr"/>
                  <a:lstStyle/>
                  <a:p>
                    <a:endParaRPr lang="es-AR"/>
                  </a:p>
                </p:txBody>
              </p:sp>
            </p:grpSp>
          </p:grpSp>
          <p:sp>
            <p:nvSpPr>
              <p:cNvPr id="192" name="Line 821"/>
              <p:cNvSpPr>
                <a:spLocks noChangeShapeType="1"/>
              </p:cNvSpPr>
              <p:nvPr/>
            </p:nvSpPr>
            <p:spPr bwMode="auto">
              <a:xfrm flipH="1" flipV="1">
                <a:off x="3589" y="827"/>
                <a:ext cx="15" cy="134"/>
              </a:xfrm>
              <a:prstGeom prst="line">
                <a:avLst/>
              </a:prstGeom>
              <a:noFill/>
              <a:ln w="25400">
                <a:solidFill>
                  <a:srgbClr val="669900"/>
                </a:solidFill>
                <a:round/>
                <a:headEnd type="none" w="sm" len="sm"/>
                <a:tailEnd type="none" w="sm" len="sm"/>
              </a:ln>
            </p:spPr>
            <p:txBody>
              <a:bodyPr wrap="none" anchor="ctr"/>
              <a:lstStyle/>
              <a:p>
                <a:endParaRPr lang="es-AR"/>
              </a:p>
            </p:txBody>
          </p:sp>
          <p:sp>
            <p:nvSpPr>
              <p:cNvPr id="193" name="Freeform 822"/>
              <p:cNvSpPr>
                <a:spLocks/>
              </p:cNvSpPr>
              <p:nvPr/>
            </p:nvSpPr>
            <p:spPr bwMode="auto">
              <a:xfrm>
                <a:off x="3658" y="1515"/>
                <a:ext cx="54" cy="57"/>
              </a:xfrm>
              <a:custGeom>
                <a:avLst/>
                <a:gdLst>
                  <a:gd name="T0" fmla="*/ 53 w 57"/>
                  <a:gd name="T1" fmla="*/ 56 h 63"/>
                  <a:gd name="T2" fmla="*/ 45 w 57"/>
                  <a:gd name="T3" fmla="*/ 50 h 63"/>
                  <a:gd name="T4" fmla="*/ 22 w 57"/>
                  <a:gd name="T5" fmla="*/ 31 h 63"/>
                  <a:gd name="T6" fmla="*/ 7 w 57"/>
                  <a:gd name="T7" fmla="*/ 18 h 63"/>
                  <a:gd name="T8" fmla="*/ 0 w 57"/>
                  <a:gd name="T9" fmla="*/ 5 h 63"/>
                  <a:gd name="T10" fmla="*/ 0 w 57"/>
                  <a:gd name="T11" fmla="*/ 0 h 63"/>
                  <a:gd name="T12" fmla="*/ 0 60000 65536"/>
                  <a:gd name="T13" fmla="*/ 0 60000 65536"/>
                  <a:gd name="T14" fmla="*/ 0 60000 65536"/>
                  <a:gd name="T15" fmla="*/ 0 60000 65536"/>
                  <a:gd name="T16" fmla="*/ 0 60000 65536"/>
                  <a:gd name="T17" fmla="*/ 0 60000 65536"/>
                  <a:gd name="T18" fmla="*/ 0 w 57"/>
                  <a:gd name="T19" fmla="*/ 0 h 63"/>
                  <a:gd name="T20" fmla="*/ 57 w 5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57" h="63">
                    <a:moveTo>
                      <a:pt x="56" y="62"/>
                    </a:moveTo>
                    <a:lnTo>
                      <a:pt x="47" y="55"/>
                    </a:lnTo>
                    <a:lnTo>
                      <a:pt x="23" y="34"/>
                    </a:lnTo>
                    <a:lnTo>
                      <a:pt x="7" y="20"/>
                    </a:lnTo>
                    <a:lnTo>
                      <a:pt x="0" y="6"/>
                    </a:lnTo>
                    <a:lnTo>
                      <a:pt x="0" y="0"/>
                    </a:lnTo>
                  </a:path>
                </a:pathLst>
              </a:custGeom>
              <a:noFill/>
              <a:ln w="25400" cap="rnd">
                <a:solidFill>
                  <a:srgbClr val="000000"/>
                </a:solidFill>
                <a:round/>
                <a:headEnd type="none" w="sm" len="sm"/>
                <a:tailEnd type="none" w="sm" len="sm"/>
              </a:ln>
            </p:spPr>
            <p:txBody>
              <a:bodyPr/>
              <a:lstStyle/>
              <a:p>
                <a:endParaRPr lang="es-AR"/>
              </a:p>
            </p:txBody>
          </p:sp>
          <p:sp>
            <p:nvSpPr>
              <p:cNvPr id="194" name="Arc 823"/>
              <p:cNvSpPr>
                <a:spLocks/>
              </p:cNvSpPr>
              <p:nvPr/>
            </p:nvSpPr>
            <p:spPr bwMode="auto">
              <a:xfrm>
                <a:off x="3772" y="1098"/>
                <a:ext cx="10" cy="8"/>
              </a:xfrm>
              <a:custGeom>
                <a:avLst/>
                <a:gdLst>
                  <a:gd name="T0" fmla="*/ 0 w 21600"/>
                  <a:gd name="T1" fmla="*/ 0 h 21481"/>
                  <a:gd name="T2" fmla="*/ 0 w 21600"/>
                  <a:gd name="T3" fmla="*/ 0 h 21481"/>
                  <a:gd name="T4" fmla="*/ 0 w 21600"/>
                  <a:gd name="T5" fmla="*/ 0 h 21481"/>
                  <a:gd name="T6" fmla="*/ 0 60000 65536"/>
                  <a:gd name="T7" fmla="*/ 0 60000 65536"/>
                  <a:gd name="T8" fmla="*/ 0 60000 65536"/>
                  <a:gd name="T9" fmla="*/ 0 w 21600"/>
                  <a:gd name="T10" fmla="*/ 0 h 21481"/>
                  <a:gd name="T11" fmla="*/ 21600 w 21600"/>
                  <a:gd name="T12" fmla="*/ 21481 h 21481"/>
                </a:gdLst>
                <a:ahLst/>
                <a:cxnLst>
                  <a:cxn ang="T6">
                    <a:pos x="T0" y="T1"/>
                  </a:cxn>
                  <a:cxn ang="T7">
                    <a:pos x="T2" y="T3"/>
                  </a:cxn>
                  <a:cxn ang="T8">
                    <a:pos x="T4" y="T5"/>
                  </a:cxn>
                </a:cxnLst>
                <a:rect l="T9" t="T10" r="T11" b="T12"/>
                <a:pathLst>
                  <a:path w="21600" h="21481" fill="none" extrusionOk="0">
                    <a:moveTo>
                      <a:pt x="19338" y="21481"/>
                    </a:moveTo>
                    <a:cubicBezTo>
                      <a:pt x="8345" y="20324"/>
                      <a:pt x="0" y="11054"/>
                      <a:pt x="0" y="0"/>
                    </a:cubicBezTo>
                  </a:path>
                  <a:path w="21600" h="21481" stroke="0" extrusionOk="0">
                    <a:moveTo>
                      <a:pt x="19338" y="21481"/>
                    </a:moveTo>
                    <a:cubicBezTo>
                      <a:pt x="8345" y="20324"/>
                      <a:pt x="0" y="11054"/>
                      <a:pt x="0" y="0"/>
                    </a:cubicBezTo>
                    <a:lnTo>
                      <a:pt x="21600" y="0"/>
                    </a:lnTo>
                    <a:close/>
                  </a:path>
                </a:pathLst>
              </a:custGeom>
              <a:solidFill>
                <a:schemeClr val="accent1"/>
              </a:solidFill>
              <a:ln w="12700" cap="rnd">
                <a:solidFill>
                  <a:schemeClr val="accent1"/>
                </a:solidFill>
                <a:round/>
                <a:headEnd/>
                <a:tailEnd/>
              </a:ln>
            </p:spPr>
            <p:txBody>
              <a:bodyPr wrap="none" anchor="ctr"/>
              <a:lstStyle/>
              <a:p>
                <a:endParaRPr lang="es-AR"/>
              </a:p>
            </p:txBody>
          </p:sp>
          <p:sp>
            <p:nvSpPr>
              <p:cNvPr id="195" name="Freeform 824"/>
              <p:cNvSpPr>
                <a:spLocks/>
              </p:cNvSpPr>
              <p:nvPr/>
            </p:nvSpPr>
            <p:spPr bwMode="auto">
              <a:xfrm>
                <a:off x="3719" y="985"/>
                <a:ext cx="570" cy="177"/>
              </a:xfrm>
              <a:custGeom>
                <a:avLst/>
                <a:gdLst>
                  <a:gd name="T0" fmla="*/ 569 w 604"/>
                  <a:gd name="T1" fmla="*/ 164 h 197"/>
                  <a:gd name="T2" fmla="*/ 562 w 604"/>
                  <a:gd name="T3" fmla="*/ 157 h 197"/>
                  <a:gd name="T4" fmla="*/ 539 w 604"/>
                  <a:gd name="T5" fmla="*/ 133 h 197"/>
                  <a:gd name="T6" fmla="*/ 524 w 604"/>
                  <a:gd name="T7" fmla="*/ 121 h 197"/>
                  <a:gd name="T8" fmla="*/ 509 w 604"/>
                  <a:gd name="T9" fmla="*/ 108 h 197"/>
                  <a:gd name="T10" fmla="*/ 486 w 604"/>
                  <a:gd name="T11" fmla="*/ 96 h 197"/>
                  <a:gd name="T12" fmla="*/ 470 w 604"/>
                  <a:gd name="T13" fmla="*/ 84 h 197"/>
                  <a:gd name="T14" fmla="*/ 441 w 604"/>
                  <a:gd name="T15" fmla="*/ 72 h 197"/>
                  <a:gd name="T16" fmla="*/ 426 w 604"/>
                  <a:gd name="T17" fmla="*/ 66 h 197"/>
                  <a:gd name="T18" fmla="*/ 417 w 604"/>
                  <a:gd name="T19" fmla="*/ 66 h 197"/>
                  <a:gd name="T20" fmla="*/ 394 w 604"/>
                  <a:gd name="T21" fmla="*/ 59 h 197"/>
                  <a:gd name="T22" fmla="*/ 357 w 604"/>
                  <a:gd name="T23" fmla="*/ 54 h 197"/>
                  <a:gd name="T24" fmla="*/ 311 w 604"/>
                  <a:gd name="T25" fmla="*/ 48 h 197"/>
                  <a:gd name="T26" fmla="*/ 265 w 604"/>
                  <a:gd name="T27" fmla="*/ 41 h 197"/>
                  <a:gd name="T28" fmla="*/ 243 w 604"/>
                  <a:gd name="T29" fmla="*/ 41 h 197"/>
                  <a:gd name="T30" fmla="*/ 221 w 604"/>
                  <a:gd name="T31" fmla="*/ 41 h 197"/>
                  <a:gd name="T32" fmla="*/ 175 w 604"/>
                  <a:gd name="T33" fmla="*/ 41 h 197"/>
                  <a:gd name="T34" fmla="*/ 128 w 604"/>
                  <a:gd name="T35" fmla="*/ 35 h 197"/>
                  <a:gd name="T36" fmla="*/ 83 w 604"/>
                  <a:gd name="T37" fmla="*/ 30 h 197"/>
                  <a:gd name="T38" fmla="*/ 59 w 604"/>
                  <a:gd name="T39" fmla="*/ 24 h 197"/>
                  <a:gd name="T40" fmla="*/ 53 w 604"/>
                  <a:gd name="T41" fmla="*/ 24 h 197"/>
                  <a:gd name="T42" fmla="*/ 38 w 604"/>
                  <a:gd name="T43" fmla="*/ 18 h 197"/>
                  <a:gd name="T44" fmla="*/ 22 w 604"/>
                  <a:gd name="T45" fmla="*/ 12 h 197"/>
                  <a:gd name="T46" fmla="*/ 7 w 604"/>
                  <a:gd name="T47" fmla="*/ 5 h 197"/>
                  <a:gd name="T48" fmla="*/ 0 w 604"/>
                  <a:gd name="T49" fmla="*/ 0 h 197"/>
                  <a:gd name="T50" fmla="*/ 7 w 604"/>
                  <a:gd name="T51" fmla="*/ 0 h 197"/>
                  <a:gd name="T52" fmla="*/ 15 w 604"/>
                  <a:gd name="T53" fmla="*/ 0 h 197"/>
                  <a:gd name="T54" fmla="*/ 22 w 604"/>
                  <a:gd name="T55" fmla="*/ 0 h 197"/>
                  <a:gd name="T56" fmla="*/ 45 w 604"/>
                  <a:gd name="T57" fmla="*/ 5 h 197"/>
                  <a:gd name="T58" fmla="*/ 53 w 604"/>
                  <a:gd name="T59" fmla="*/ 5 h 197"/>
                  <a:gd name="T60" fmla="*/ 68 w 604"/>
                  <a:gd name="T61" fmla="*/ 12 h 197"/>
                  <a:gd name="T62" fmla="*/ 91 w 604"/>
                  <a:gd name="T63" fmla="*/ 18 h 197"/>
                  <a:gd name="T64" fmla="*/ 122 w 604"/>
                  <a:gd name="T65" fmla="*/ 30 h 197"/>
                  <a:gd name="T66" fmla="*/ 137 w 604"/>
                  <a:gd name="T67" fmla="*/ 35 h 197"/>
                  <a:gd name="T68" fmla="*/ 152 w 604"/>
                  <a:gd name="T69" fmla="*/ 41 h 197"/>
                  <a:gd name="T70" fmla="*/ 183 w 604"/>
                  <a:gd name="T71" fmla="*/ 54 h 197"/>
                  <a:gd name="T72" fmla="*/ 236 w 604"/>
                  <a:gd name="T73" fmla="*/ 72 h 197"/>
                  <a:gd name="T74" fmla="*/ 281 w 604"/>
                  <a:gd name="T75" fmla="*/ 84 h 197"/>
                  <a:gd name="T76" fmla="*/ 327 w 604"/>
                  <a:gd name="T77" fmla="*/ 91 h 197"/>
                  <a:gd name="T78" fmla="*/ 343 w 604"/>
                  <a:gd name="T79" fmla="*/ 91 h 197"/>
                  <a:gd name="T80" fmla="*/ 364 w 604"/>
                  <a:gd name="T81" fmla="*/ 96 h 197"/>
                  <a:gd name="T82" fmla="*/ 402 w 604"/>
                  <a:gd name="T83" fmla="*/ 102 h 197"/>
                  <a:gd name="T84" fmla="*/ 441 w 604"/>
                  <a:gd name="T85" fmla="*/ 108 h 197"/>
                  <a:gd name="T86" fmla="*/ 470 w 604"/>
                  <a:gd name="T87" fmla="*/ 115 h 197"/>
                  <a:gd name="T88" fmla="*/ 486 w 604"/>
                  <a:gd name="T89" fmla="*/ 121 h 197"/>
                  <a:gd name="T90" fmla="*/ 501 w 604"/>
                  <a:gd name="T91" fmla="*/ 127 h 197"/>
                  <a:gd name="T92" fmla="*/ 531 w 604"/>
                  <a:gd name="T93" fmla="*/ 139 h 197"/>
                  <a:gd name="T94" fmla="*/ 553 w 604"/>
                  <a:gd name="T95" fmla="*/ 151 h 197"/>
                  <a:gd name="T96" fmla="*/ 562 w 604"/>
                  <a:gd name="T97" fmla="*/ 164 h 197"/>
                  <a:gd name="T98" fmla="*/ 569 w 604"/>
                  <a:gd name="T99" fmla="*/ 176 h 1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197"/>
                  <a:gd name="T152" fmla="*/ 604 w 604"/>
                  <a:gd name="T153" fmla="*/ 197 h 1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197">
                    <a:moveTo>
                      <a:pt x="603" y="182"/>
                    </a:moveTo>
                    <a:lnTo>
                      <a:pt x="595" y="175"/>
                    </a:lnTo>
                    <a:lnTo>
                      <a:pt x="571" y="148"/>
                    </a:lnTo>
                    <a:lnTo>
                      <a:pt x="555" y="135"/>
                    </a:lnTo>
                    <a:lnTo>
                      <a:pt x="539" y="120"/>
                    </a:lnTo>
                    <a:lnTo>
                      <a:pt x="515" y="107"/>
                    </a:lnTo>
                    <a:lnTo>
                      <a:pt x="498" y="93"/>
                    </a:lnTo>
                    <a:lnTo>
                      <a:pt x="467" y="80"/>
                    </a:lnTo>
                    <a:lnTo>
                      <a:pt x="451" y="74"/>
                    </a:lnTo>
                    <a:lnTo>
                      <a:pt x="442" y="74"/>
                    </a:lnTo>
                    <a:lnTo>
                      <a:pt x="418" y="66"/>
                    </a:lnTo>
                    <a:lnTo>
                      <a:pt x="378" y="60"/>
                    </a:lnTo>
                    <a:lnTo>
                      <a:pt x="330" y="53"/>
                    </a:lnTo>
                    <a:lnTo>
                      <a:pt x="281" y="46"/>
                    </a:lnTo>
                    <a:lnTo>
                      <a:pt x="258" y="46"/>
                    </a:lnTo>
                    <a:lnTo>
                      <a:pt x="234" y="46"/>
                    </a:lnTo>
                    <a:lnTo>
                      <a:pt x="185" y="46"/>
                    </a:lnTo>
                    <a:lnTo>
                      <a:pt x="136" y="39"/>
                    </a:lnTo>
                    <a:lnTo>
                      <a:pt x="88" y="33"/>
                    </a:lnTo>
                    <a:lnTo>
                      <a:pt x="63" y="27"/>
                    </a:lnTo>
                    <a:lnTo>
                      <a:pt x="56" y="27"/>
                    </a:lnTo>
                    <a:lnTo>
                      <a:pt x="40" y="20"/>
                    </a:lnTo>
                    <a:lnTo>
                      <a:pt x="23" y="13"/>
                    </a:lnTo>
                    <a:lnTo>
                      <a:pt x="7" y="6"/>
                    </a:lnTo>
                    <a:lnTo>
                      <a:pt x="0" y="0"/>
                    </a:lnTo>
                    <a:lnTo>
                      <a:pt x="7" y="0"/>
                    </a:lnTo>
                    <a:lnTo>
                      <a:pt x="16" y="0"/>
                    </a:lnTo>
                    <a:lnTo>
                      <a:pt x="23" y="0"/>
                    </a:lnTo>
                    <a:lnTo>
                      <a:pt x="48" y="6"/>
                    </a:lnTo>
                    <a:lnTo>
                      <a:pt x="56" y="6"/>
                    </a:lnTo>
                    <a:lnTo>
                      <a:pt x="72" y="13"/>
                    </a:lnTo>
                    <a:lnTo>
                      <a:pt x="96" y="20"/>
                    </a:lnTo>
                    <a:lnTo>
                      <a:pt x="129" y="33"/>
                    </a:lnTo>
                    <a:lnTo>
                      <a:pt x="145" y="39"/>
                    </a:lnTo>
                    <a:lnTo>
                      <a:pt x="161" y="46"/>
                    </a:lnTo>
                    <a:lnTo>
                      <a:pt x="194" y="60"/>
                    </a:lnTo>
                    <a:lnTo>
                      <a:pt x="250" y="80"/>
                    </a:lnTo>
                    <a:lnTo>
                      <a:pt x="298" y="93"/>
                    </a:lnTo>
                    <a:lnTo>
                      <a:pt x="347" y="101"/>
                    </a:lnTo>
                    <a:lnTo>
                      <a:pt x="363" y="101"/>
                    </a:lnTo>
                    <a:lnTo>
                      <a:pt x="386" y="107"/>
                    </a:lnTo>
                    <a:lnTo>
                      <a:pt x="426" y="114"/>
                    </a:lnTo>
                    <a:lnTo>
                      <a:pt x="467" y="120"/>
                    </a:lnTo>
                    <a:lnTo>
                      <a:pt x="498" y="128"/>
                    </a:lnTo>
                    <a:lnTo>
                      <a:pt x="515" y="135"/>
                    </a:lnTo>
                    <a:lnTo>
                      <a:pt x="531" y="141"/>
                    </a:lnTo>
                    <a:lnTo>
                      <a:pt x="563" y="155"/>
                    </a:lnTo>
                    <a:lnTo>
                      <a:pt x="586" y="168"/>
                    </a:lnTo>
                    <a:lnTo>
                      <a:pt x="595" y="182"/>
                    </a:lnTo>
                    <a:lnTo>
                      <a:pt x="603" y="196"/>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196" name="Line 825"/>
              <p:cNvSpPr>
                <a:spLocks noChangeShapeType="1"/>
              </p:cNvSpPr>
              <p:nvPr/>
            </p:nvSpPr>
            <p:spPr bwMode="auto">
              <a:xfrm>
                <a:off x="4016" y="1114"/>
                <a:ext cx="18" cy="0"/>
              </a:xfrm>
              <a:prstGeom prst="line">
                <a:avLst/>
              </a:prstGeom>
              <a:noFill/>
              <a:ln w="12700">
                <a:solidFill>
                  <a:schemeClr val="accent1"/>
                </a:solidFill>
                <a:round/>
                <a:headEnd type="none" w="sm" len="sm"/>
                <a:tailEnd type="none" w="sm" len="sm"/>
              </a:ln>
            </p:spPr>
            <p:txBody>
              <a:bodyPr wrap="none" anchor="ctr"/>
              <a:lstStyle/>
              <a:p>
                <a:endParaRPr lang="es-AR"/>
              </a:p>
            </p:txBody>
          </p:sp>
          <p:sp>
            <p:nvSpPr>
              <p:cNvPr id="197" name="Freeform 826"/>
              <p:cNvSpPr>
                <a:spLocks/>
              </p:cNvSpPr>
              <p:nvPr/>
            </p:nvSpPr>
            <p:spPr bwMode="auto">
              <a:xfrm>
                <a:off x="3856" y="1162"/>
                <a:ext cx="17" cy="0"/>
              </a:xfrm>
              <a:custGeom>
                <a:avLst/>
                <a:gdLst>
                  <a:gd name="T0" fmla="*/ 16 w 18"/>
                  <a:gd name="T1" fmla="*/ 0 h 1"/>
                  <a:gd name="T2" fmla="*/ 0 w 18"/>
                  <a:gd name="T3" fmla="*/ 0 h 1"/>
                  <a:gd name="T4" fmla="*/ 0 w 18"/>
                  <a:gd name="T5" fmla="*/ 0 h 1"/>
                  <a:gd name="T6" fmla="*/ 0 60000 65536"/>
                  <a:gd name="T7" fmla="*/ 0 60000 65536"/>
                  <a:gd name="T8" fmla="*/ 0 60000 65536"/>
                  <a:gd name="T9" fmla="*/ 0 w 18"/>
                  <a:gd name="T10" fmla="*/ 0 h 1"/>
                  <a:gd name="T11" fmla="*/ 18 w 18"/>
                  <a:gd name="T12" fmla="*/ 0 h 1"/>
                </a:gdLst>
                <a:ahLst/>
                <a:cxnLst>
                  <a:cxn ang="T6">
                    <a:pos x="T0" y="T1"/>
                  </a:cxn>
                  <a:cxn ang="T7">
                    <a:pos x="T2" y="T3"/>
                  </a:cxn>
                  <a:cxn ang="T8">
                    <a:pos x="T4" y="T5"/>
                  </a:cxn>
                </a:cxnLst>
                <a:rect l="T9" t="T10" r="T11" b="T12"/>
                <a:pathLst>
                  <a:path w="18" h="1">
                    <a:moveTo>
                      <a:pt x="17" y="0"/>
                    </a:moveTo>
                    <a:lnTo>
                      <a:pt x="0" y="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198" name="Freeform 827"/>
              <p:cNvSpPr>
                <a:spLocks/>
              </p:cNvSpPr>
              <p:nvPr/>
            </p:nvSpPr>
            <p:spPr bwMode="auto">
              <a:xfrm>
                <a:off x="3741" y="1088"/>
                <a:ext cx="556" cy="100"/>
              </a:xfrm>
              <a:custGeom>
                <a:avLst/>
                <a:gdLst>
                  <a:gd name="T0" fmla="*/ 548 w 589"/>
                  <a:gd name="T1" fmla="*/ 25 h 110"/>
                  <a:gd name="T2" fmla="*/ 526 w 589"/>
                  <a:gd name="T3" fmla="*/ 18 h 110"/>
                  <a:gd name="T4" fmla="*/ 473 w 589"/>
                  <a:gd name="T5" fmla="*/ 5 h 110"/>
                  <a:gd name="T6" fmla="*/ 427 w 589"/>
                  <a:gd name="T7" fmla="*/ 0 h 110"/>
                  <a:gd name="T8" fmla="*/ 388 w 589"/>
                  <a:gd name="T9" fmla="*/ 5 h 110"/>
                  <a:gd name="T10" fmla="*/ 373 w 589"/>
                  <a:gd name="T11" fmla="*/ 5 h 110"/>
                  <a:gd name="T12" fmla="*/ 358 w 589"/>
                  <a:gd name="T13" fmla="*/ 5 h 110"/>
                  <a:gd name="T14" fmla="*/ 321 w 589"/>
                  <a:gd name="T15" fmla="*/ 12 h 110"/>
                  <a:gd name="T16" fmla="*/ 282 w 589"/>
                  <a:gd name="T17" fmla="*/ 25 h 110"/>
                  <a:gd name="T18" fmla="*/ 237 w 589"/>
                  <a:gd name="T19" fmla="*/ 36 h 110"/>
                  <a:gd name="T20" fmla="*/ 221 w 589"/>
                  <a:gd name="T21" fmla="*/ 43 h 110"/>
                  <a:gd name="T22" fmla="*/ 183 w 589"/>
                  <a:gd name="T23" fmla="*/ 61 h 110"/>
                  <a:gd name="T24" fmla="*/ 99 w 589"/>
                  <a:gd name="T25" fmla="*/ 85 h 110"/>
                  <a:gd name="T26" fmla="*/ 61 w 589"/>
                  <a:gd name="T27" fmla="*/ 93 h 110"/>
                  <a:gd name="T28" fmla="*/ 54 w 589"/>
                  <a:gd name="T29" fmla="*/ 93 h 110"/>
                  <a:gd name="T30" fmla="*/ 30 w 589"/>
                  <a:gd name="T31" fmla="*/ 99 h 110"/>
                  <a:gd name="T32" fmla="*/ 15 w 589"/>
                  <a:gd name="T33" fmla="*/ 99 h 110"/>
                  <a:gd name="T34" fmla="*/ 8 w 589"/>
                  <a:gd name="T35" fmla="*/ 99 h 110"/>
                  <a:gd name="T36" fmla="*/ 0 w 589"/>
                  <a:gd name="T37" fmla="*/ 99 h 110"/>
                  <a:gd name="T38" fmla="*/ 0 w 589"/>
                  <a:gd name="T39" fmla="*/ 93 h 110"/>
                  <a:gd name="T40" fmla="*/ 8 w 589"/>
                  <a:gd name="T41" fmla="*/ 93 h 110"/>
                  <a:gd name="T42" fmla="*/ 23 w 589"/>
                  <a:gd name="T43" fmla="*/ 85 h 110"/>
                  <a:gd name="T44" fmla="*/ 30 w 589"/>
                  <a:gd name="T45" fmla="*/ 85 h 110"/>
                  <a:gd name="T46" fmla="*/ 54 w 589"/>
                  <a:gd name="T47" fmla="*/ 80 h 110"/>
                  <a:gd name="T48" fmla="*/ 68 w 589"/>
                  <a:gd name="T49" fmla="*/ 80 h 110"/>
                  <a:gd name="T50" fmla="*/ 84 w 589"/>
                  <a:gd name="T51" fmla="*/ 80 h 110"/>
                  <a:gd name="T52" fmla="*/ 114 w 589"/>
                  <a:gd name="T53" fmla="*/ 74 h 110"/>
                  <a:gd name="T54" fmla="*/ 137 w 589"/>
                  <a:gd name="T55" fmla="*/ 74 h 110"/>
                  <a:gd name="T56" fmla="*/ 145 w 589"/>
                  <a:gd name="T57" fmla="*/ 74 h 110"/>
                  <a:gd name="T58" fmla="*/ 176 w 589"/>
                  <a:gd name="T59" fmla="*/ 74 h 110"/>
                  <a:gd name="T60" fmla="*/ 221 w 589"/>
                  <a:gd name="T61" fmla="*/ 74 h 110"/>
                  <a:gd name="T62" fmla="*/ 267 w 589"/>
                  <a:gd name="T63" fmla="*/ 68 h 110"/>
                  <a:gd name="T64" fmla="*/ 312 w 589"/>
                  <a:gd name="T65" fmla="*/ 55 h 110"/>
                  <a:gd name="T66" fmla="*/ 328 w 589"/>
                  <a:gd name="T67" fmla="*/ 49 h 110"/>
                  <a:gd name="T68" fmla="*/ 358 w 589"/>
                  <a:gd name="T69" fmla="*/ 43 h 110"/>
                  <a:gd name="T70" fmla="*/ 427 w 589"/>
                  <a:gd name="T71" fmla="*/ 30 h 110"/>
                  <a:gd name="T72" fmla="*/ 457 w 589"/>
                  <a:gd name="T73" fmla="*/ 25 h 110"/>
                  <a:gd name="T74" fmla="*/ 473 w 589"/>
                  <a:gd name="T75" fmla="*/ 25 h 110"/>
                  <a:gd name="T76" fmla="*/ 495 w 589"/>
                  <a:gd name="T77" fmla="*/ 25 h 110"/>
                  <a:gd name="T78" fmla="*/ 517 w 589"/>
                  <a:gd name="T79" fmla="*/ 25 h 110"/>
                  <a:gd name="T80" fmla="*/ 540 w 589"/>
                  <a:gd name="T81" fmla="*/ 30 h 110"/>
                  <a:gd name="T82" fmla="*/ 555 w 589"/>
                  <a:gd name="T83" fmla="*/ 36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9"/>
                  <a:gd name="T127" fmla="*/ 0 h 110"/>
                  <a:gd name="T128" fmla="*/ 589 w 589"/>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9" h="110">
                    <a:moveTo>
                      <a:pt x="580" y="27"/>
                    </a:moveTo>
                    <a:lnTo>
                      <a:pt x="557" y="20"/>
                    </a:lnTo>
                    <a:lnTo>
                      <a:pt x="501" y="6"/>
                    </a:lnTo>
                    <a:lnTo>
                      <a:pt x="452" y="0"/>
                    </a:lnTo>
                    <a:lnTo>
                      <a:pt x="411" y="6"/>
                    </a:lnTo>
                    <a:lnTo>
                      <a:pt x="395" y="6"/>
                    </a:lnTo>
                    <a:lnTo>
                      <a:pt x="379" y="6"/>
                    </a:lnTo>
                    <a:lnTo>
                      <a:pt x="340" y="13"/>
                    </a:lnTo>
                    <a:lnTo>
                      <a:pt x="299" y="27"/>
                    </a:lnTo>
                    <a:lnTo>
                      <a:pt x="251" y="40"/>
                    </a:lnTo>
                    <a:lnTo>
                      <a:pt x="234" y="47"/>
                    </a:lnTo>
                    <a:lnTo>
                      <a:pt x="194" y="67"/>
                    </a:lnTo>
                    <a:lnTo>
                      <a:pt x="105" y="94"/>
                    </a:lnTo>
                    <a:lnTo>
                      <a:pt x="65" y="102"/>
                    </a:lnTo>
                    <a:lnTo>
                      <a:pt x="57" y="102"/>
                    </a:lnTo>
                    <a:lnTo>
                      <a:pt x="32" y="109"/>
                    </a:lnTo>
                    <a:lnTo>
                      <a:pt x="16" y="109"/>
                    </a:lnTo>
                    <a:lnTo>
                      <a:pt x="8" y="109"/>
                    </a:lnTo>
                    <a:lnTo>
                      <a:pt x="0" y="109"/>
                    </a:lnTo>
                    <a:lnTo>
                      <a:pt x="0" y="102"/>
                    </a:lnTo>
                    <a:lnTo>
                      <a:pt x="8" y="102"/>
                    </a:lnTo>
                    <a:lnTo>
                      <a:pt x="24" y="94"/>
                    </a:lnTo>
                    <a:lnTo>
                      <a:pt x="32" y="94"/>
                    </a:lnTo>
                    <a:lnTo>
                      <a:pt x="57" y="88"/>
                    </a:lnTo>
                    <a:lnTo>
                      <a:pt x="72" y="88"/>
                    </a:lnTo>
                    <a:lnTo>
                      <a:pt x="89" y="88"/>
                    </a:lnTo>
                    <a:lnTo>
                      <a:pt x="121" y="81"/>
                    </a:lnTo>
                    <a:lnTo>
                      <a:pt x="145" y="81"/>
                    </a:lnTo>
                    <a:lnTo>
                      <a:pt x="154" y="81"/>
                    </a:lnTo>
                    <a:lnTo>
                      <a:pt x="186" y="81"/>
                    </a:lnTo>
                    <a:lnTo>
                      <a:pt x="234" y="81"/>
                    </a:lnTo>
                    <a:lnTo>
                      <a:pt x="283" y="75"/>
                    </a:lnTo>
                    <a:lnTo>
                      <a:pt x="331" y="61"/>
                    </a:lnTo>
                    <a:lnTo>
                      <a:pt x="347" y="54"/>
                    </a:lnTo>
                    <a:lnTo>
                      <a:pt x="379" y="47"/>
                    </a:lnTo>
                    <a:lnTo>
                      <a:pt x="452" y="33"/>
                    </a:lnTo>
                    <a:lnTo>
                      <a:pt x="484" y="27"/>
                    </a:lnTo>
                    <a:lnTo>
                      <a:pt x="501" y="27"/>
                    </a:lnTo>
                    <a:lnTo>
                      <a:pt x="524" y="27"/>
                    </a:lnTo>
                    <a:lnTo>
                      <a:pt x="548" y="27"/>
                    </a:lnTo>
                    <a:lnTo>
                      <a:pt x="572" y="33"/>
                    </a:lnTo>
                    <a:lnTo>
                      <a:pt x="588" y="40"/>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199" name="Freeform 828"/>
              <p:cNvSpPr>
                <a:spLocks/>
              </p:cNvSpPr>
              <p:nvPr/>
            </p:nvSpPr>
            <p:spPr bwMode="auto">
              <a:xfrm>
                <a:off x="3338" y="1412"/>
                <a:ext cx="260" cy="74"/>
              </a:xfrm>
              <a:custGeom>
                <a:avLst/>
                <a:gdLst>
                  <a:gd name="T0" fmla="*/ 0 w 275"/>
                  <a:gd name="T1" fmla="*/ 67 h 82"/>
                  <a:gd name="T2" fmla="*/ 7 w 275"/>
                  <a:gd name="T3" fmla="*/ 55 h 82"/>
                  <a:gd name="T4" fmla="*/ 21 w 275"/>
                  <a:gd name="T5" fmla="*/ 42 h 82"/>
                  <a:gd name="T6" fmla="*/ 36 w 275"/>
                  <a:gd name="T7" fmla="*/ 36 h 82"/>
                  <a:gd name="T8" fmla="*/ 52 w 275"/>
                  <a:gd name="T9" fmla="*/ 31 h 82"/>
                  <a:gd name="T10" fmla="*/ 67 w 275"/>
                  <a:gd name="T11" fmla="*/ 24 h 82"/>
                  <a:gd name="T12" fmla="*/ 91 w 275"/>
                  <a:gd name="T13" fmla="*/ 18 h 82"/>
                  <a:gd name="T14" fmla="*/ 106 w 275"/>
                  <a:gd name="T15" fmla="*/ 18 h 82"/>
                  <a:gd name="T16" fmla="*/ 121 w 275"/>
                  <a:gd name="T17" fmla="*/ 18 h 82"/>
                  <a:gd name="T18" fmla="*/ 136 w 275"/>
                  <a:gd name="T19" fmla="*/ 18 h 82"/>
                  <a:gd name="T20" fmla="*/ 159 w 275"/>
                  <a:gd name="T21" fmla="*/ 24 h 82"/>
                  <a:gd name="T22" fmla="*/ 182 w 275"/>
                  <a:gd name="T23" fmla="*/ 24 h 82"/>
                  <a:gd name="T24" fmla="*/ 213 w 275"/>
                  <a:gd name="T25" fmla="*/ 24 h 82"/>
                  <a:gd name="T26" fmla="*/ 236 w 275"/>
                  <a:gd name="T27" fmla="*/ 24 h 82"/>
                  <a:gd name="T28" fmla="*/ 243 w 275"/>
                  <a:gd name="T29" fmla="*/ 24 h 82"/>
                  <a:gd name="T30" fmla="*/ 251 w 275"/>
                  <a:gd name="T31" fmla="*/ 24 h 82"/>
                  <a:gd name="T32" fmla="*/ 259 w 275"/>
                  <a:gd name="T33" fmla="*/ 18 h 82"/>
                  <a:gd name="T34" fmla="*/ 259 w 275"/>
                  <a:gd name="T35" fmla="*/ 12 h 82"/>
                  <a:gd name="T36" fmla="*/ 251 w 275"/>
                  <a:gd name="T37" fmla="*/ 6 h 82"/>
                  <a:gd name="T38" fmla="*/ 243 w 275"/>
                  <a:gd name="T39" fmla="*/ 6 h 82"/>
                  <a:gd name="T40" fmla="*/ 220 w 275"/>
                  <a:gd name="T41" fmla="*/ 0 h 82"/>
                  <a:gd name="T42" fmla="*/ 198 w 275"/>
                  <a:gd name="T43" fmla="*/ 0 h 82"/>
                  <a:gd name="T44" fmla="*/ 175 w 275"/>
                  <a:gd name="T45" fmla="*/ 0 h 82"/>
                  <a:gd name="T46" fmla="*/ 159 w 275"/>
                  <a:gd name="T47" fmla="*/ 0 h 82"/>
                  <a:gd name="T48" fmla="*/ 144 w 275"/>
                  <a:gd name="T49" fmla="*/ 0 h 82"/>
                  <a:gd name="T50" fmla="*/ 113 w 275"/>
                  <a:gd name="T51" fmla="*/ 6 h 82"/>
                  <a:gd name="T52" fmla="*/ 91 w 275"/>
                  <a:gd name="T53" fmla="*/ 12 h 82"/>
                  <a:gd name="T54" fmla="*/ 67 w 275"/>
                  <a:gd name="T55" fmla="*/ 24 h 82"/>
                  <a:gd name="T56" fmla="*/ 60 w 275"/>
                  <a:gd name="T57" fmla="*/ 31 h 82"/>
                  <a:gd name="T58" fmla="*/ 52 w 275"/>
                  <a:gd name="T59" fmla="*/ 36 h 82"/>
                  <a:gd name="T60" fmla="*/ 36 w 275"/>
                  <a:gd name="T61" fmla="*/ 49 h 82"/>
                  <a:gd name="T62" fmla="*/ 14 w 275"/>
                  <a:gd name="T63" fmla="*/ 67 h 82"/>
                  <a:gd name="T64" fmla="*/ 7 w 275"/>
                  <a:gd name="T65" fmla="*/ 73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5"/>
                  <a:gd name="T100" fmla="*/ 0 h 82"/>
                  <a:gd name="T101" fmla="*/ 275 w 275"/>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5" h="82">
                    <a:moveTo>
                      <a:pt x="0" y="74"/>
                    </a:moveTo>
                    <a:lnTo>
                      <a:pt x="7" y="61"/>
                    </a:lnTo>
                    <a:lnTo>
                      <a:pt x="22" y="47"/>
                    </a:lnTo>
                    <a:lnTo>
                      <a:pt x="38" y="40"/>
                    </a:lnTo>
                    <a:lnTo>
                      <a:pt x="55" y="34"/>
                    </a:lnTo>
                    <a:lnTo>
                      <a:pt x="71" y="27"/>
                    </a:lnTo>
                    <a:lnTo>
                      <a:pt x="96" y="20"/>
                    </a:lnTo>
                    <a:lnTo>
                      <a:pt x="112" y="20"/>
                    </a:lnTo>
                    <a:lnTo>
                      <a:pt x="128" y="20"/>
                    </a:lnTo>
                    <a:lnTo>
                      <a:pt x="144" y="20"/>
                    </a:lnTo>
                    <a:lnTo>
                      <a:pt x="168" y="27"/>
                    </a:lnTo>
                    <a:lnTo>
                      <a:pt x="192" y="27"/>
                    </a:lnTo>
                    <a:lnTo>
                      <a:pt x="225" y="27"/>
                    </a:lnTo>
                    <a:lnTo>
                      <a:pt x="250" y="27"/>
                    </a:lnTo>
                    <a:lnTo>
                      <a:pt x="257" y="27"/>
                    </a:lnTo>
                    <a:lnTo>
                      <a:pt x="265" y="27"/>
                    </a:lnTo>
                    <a:lnTo>
                      <a:pt x="274" y="20"/>
                    </a:lnTo>
                    <a:lnTo>
                      <a:pt x="274" y="13"/>
                    </a:lnTo>
                    <a:lnTo>
                      <a:pt x="265" y="7"/>
                    </a:lnTo>
                    <a:lnTo>
                      <a:pt x="257" y="7"/>
                    </a:lnTo>
                    <a:lnTo>
                      <a:pt x="233" y="0"/>
                    </a:lnTo>
                    <a:lnTo>
                      <a:pt x="209" y="0"/>
                    </a:lnTo>
                    <a:lnTo>
                      <a:pt x="185" y="0"/>
                    </a:lnTo>
                    <a:lnTo>
                      <a:pt x="168" y="0"/>
                    </a:lnTo>
                    <a:lnTo>
                      <a:pt x="152" y="0"/>
                    </a:lnTo>
                    <a:lnTo>
                      <a:pt x="120" y="7"/>
                    </a:lnTo>
                    <a:lnTo>
                      <a:pt x="96" y="13"/>
                    </a:lnTo>
                    <a:lnTo>
                      <a:pt x="71" y="27"/>
                    </a:lnTo>
                    <a:lnTo>
                      <a:pt x="63" y="34"/>
                    </a:lnTo>
                    <a:lnTo>
                      <a:pt x="55" y="40"/>
                    </a:lnTo>
                    <a:lnTo>
                      <a:pt x="38" y="54"/>
                    </a:lnTo>
                    <a:lnTo>
                      <a:pt x="15" y="74"/>
                    </a:lnTo>
                    <a:lnTo>
                      <a:pt x="7" y="81"/>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200" name="Freeform 829"/>
              <p:cNvSpPr>
                <a:spLocks/>
              </p:cNvSpPr>
              <p:nvPr/>
            </p:nvSpPr>
            <p:spPr bwMode="auto">
              <a:xfrm>
                <a:off x="3186" y="1070"/>
                <a:ext cx="518" cy="73"/>
              </a:xfrm>
              <a:custGeom>
                <a:avLst/>
                <a:gdLst>
                  <a:gd name="T0" fmla="*/ 0 w 549"/>
                  <a:gd name="T1" fmla="*/ 72 h 81"/>
                  <a:gd name="T2" fmla="*/ 15 w 549"/>
                  <a:gd name="T3" fmla="*/ 59 h 81"/>
                  <a:gd name="T4" fmla="*/ 30 w 549"/>
                  <a:gd name="T5" fmla="*/ 48 h 81"/>
                  <a:gd name="T6" fmla="*/ 61 w 549"/>
                  <a:gd name="T7" fmla="*/ 30 h 81"/>
                  <a:gd name="T8" fmla="*/ 83 w 549"/>
                  <a:gd name="T9" fmla="*/ 17 h 81"/>
                  <a:gd name="T10" fmla="*/ 92 w 549"/>
                  <a:gd name="T11" fmla="*/ 12 h 81"/>
                  <a:gd name="T12" fmla="*/ 107 w 549"/>
                  <a:gd name="T13" fmla="*/ 5 h 81"/>
                  <a:gd name="T14" fmla="*/ 129 w 549"/>
                  <a:gd name="T15" fmla="*/ 0 h 81"/>
                  <a:gd name="T16" fmla="*/ 138 w 549"/>
                  <a:gd name="T17" fmla="*/ 0 h 81"/>
                  <a:gd name="T18" fmla="*/ 144 w 549"/>
                  <a:gd name="T19" fmla="*/ 0 h 81"/>
                  <a:gd name="T20" fmla="*/ 174 w 549"/>
                  <a:gd name="T21" fmla="*/ 0 h 81"/>
                  <a:gd name="T22" fmla="*/ 220 w 549"/>
                  <a:gd name="T23" fmla="*/ 5 h 81"/>
                  <a:gd name="T24" fmla="*/ 242 w 549"/>
                  <a:gd name="T25" fmla="*/ 12 h 81"/>
                  <a:gd name="T26" fmla="*/ 258 w 549"/>
                  <a:gd name="T27" fmla="*/ 17 h 81"/>
                  <a:gd name="T28" fmla="*/ 280 w 549"/>
                  <a:gd name="T29" fmla="*/ 23 h 81"/>
                  <a:gd name="T30" fmla="*/ 310 w 549"/>
                  <a:gd name="T31" fmla="*/ 30 h 81"/>
                  <a:gd name="T32" fmla="*/ 334 w 549"/>
                  <a:gd name="T33" fmla="*/ 36 h 81"/>
                  <a:gd name="T34" fmla="*/ 357 w 549"/>
                  <a:gd name="T35" fmla="*/ 41 h 81"/>
                  <a:gd name="T36" fmla="*/ 379 w 549"/>
                  <a:gd name="T37" fmla="*/ 48 h 81"/>
                  <a:gd name="T38" fmla="*/ 410 w 549"/>
                  <a:gd name="T39" fmla="*/ 48 h 81"/>
                  <a:gd name="T40" fmla="*/ 448 w 549"/>
                  <a:gd name="T41" fmla="*/ 48 h 81"/>
                  <a:gd name="T42" fmla="*/ 472 w 549"/>
                  <a:gd name="T43" fmla="*/ 41 h 81"/>
                  <a:gd name="T44" fmla="*/ 487 w 549"/>
                  <a:gd name="T45" fmla="*/ 36 h 81"/>
                  <a:gd name="T46" fmla="*/ 502 w 549"/>
                  <a:gd name="T47" fmla="*/ 30 h 81"/>
                  <a:gd name="T48" fmla="*/ 510 w 549"/>
                  <a:gd name="T49" fmla="*/ 23 h 81"/>
                  <a:gd name="T50" fmla="*/ 517 w 549"/>
                  <a:gd name="T51" fmla="*/ 17 h 81"/>
                  <a:gd name="T52" fmla="*/ 517 w 549"/>
                  <a:gd name="T53" fmla="*/ 12 h 81"/>
                  <a:gd name="T54" fmla="*/ 502 w 549"/>
                  <a:gd name="T55" fmla="*/ 5 h 81"/>
                  <a:gd name="T56" fmla="*/ 494 w 549"/>
                  <a:gd name="T57" fmla="*/ 5 h 81"/>
                  <a:gd name="T58" fmla="*/ 487 w 549"/>
                  <a:gd name="T59" fmla="*/ 5 h 81"/>
                  <a:gd name="T60" fmla="*/ 463 w 549"/>
                  <a:gd name="T61" fmla="*/ 5 h 81"/>
                  <a:gd name="T62" fmla="*/ 441 w 549"/>
                  <a:gd name="T63" fmla="*/ 12 h 81"/>
                  <a:gd name="T64" fmla="*/ 410 w 549"/>
                  <a:gd name="T65" fmla="*/ 17 h 81"/>
                  <a:gd name="T66" fmla="*/ 388 w 549"/>
                  <a:gd name="T67" fmla="*/ 23 h 81"/>
                  <a:gd name="T68" fmla="*/ 364 w 549"/>
                  <a:gd name="T69" fmla="*/ 30 h 81"/>
                  <a:gd name="T70" fmla="*/ 334 w 549"/>
                  <a:gd name="T71" fmla="*/ 36 h 81"/>
                  <a:gd name="T72" fmla="*/ 304 w 549"/>
                  <a:gd name="T73" fmla="*/ 36 h 81"/>
                  <a:gd name="T74" fmla="*/ 265 w 549"/>
                  <a:gd name="T75" fmla="*/ 36 h 81"/>
                  <a:gd name="T76" fmla="*/ 250 w 549"/>
                  <a:gd name="T77" fmla="*/ 36 h 81"/>
                  <a:gd name="T78" fmla="*/ 235 w 549"/>
                  <a:gd name="T79" fmla="*/ 36 h 81"/>
                  <a:gd name="T80" fmla="*/ 205 w 549"/>
                  <a:gd name="T81" fmla="*/ 36 h 81"/>
                  <a:gd name="T82" fmla="*/ 159 w 549"/>
                  <a:gd name="T83" fmla="*/ 36 h 81"/>
                  <a:gd name="T84" fmla="*/ 123 w 549"/>
                  <a:gd name="T85" fmla="*/ 41 h 81"/>
                  <a:gd name="T86" fmla="*/ 99 w 549"/>
                  <a:gd name="T87" fmla="*/ 41 h 81"/>
                  <a:gd name="T88" fmla="*/ 92 w 549"/>
                  <a:gd name="T89" fmla="*/ 41 h 81"/>
                  <a:gd name="T90" fmla="*/ 76 w 549"/>
                  <a:gd name="T91" fmla="*/ 41 h 81"/>
                  <a:gd name="T92" fmla="*/ 45 w 549"/>
                  <a:gd name="T93" fmla="*/ 48 h 81"/>
                  <a:gd name="T94" fmla="*/ 23 w 549"/>
                  <a:gd name="T95" fmla="*/ 53 h 81"/>
                  <a:gd name="T96" fmla="*/ 8 w 549"/>
                  <a:gd name="T97" fmla="*/ 59 h 81"/>
                  <a:gd name="T98" fmla="*/ 0 w 549"/>
                  <a:gd name="T99" fmla="*/ 66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9"/>
                  <a:gd name="T151" fmla="*/ 0 h 81"/>
                  <a:gd name="T152" fmla="*/ 549 w 54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9" h="81">
                    <a:moveTo>
                      <a:pt x="0" y="80"/>
                    </a:moveTo>
                    <a:lnTo>
                      <a:pt x="16" y="66"/>
                    </a:lnTo>
                    <a:lnTo>
                      <a:pt x="32" y="53"/>
                    </a:lnTo>
                    <a:lnTo>
                      <a:pt x="65" y="33"/>
                    </a:lnTo>
                    <a:lnTo>
                      <a:pt x="88" y="19"/>
                    </a:lnTo>
                    <a:lnTo>
                      <a:pt x="97" y="13"/>
                    </a:lnTo>
                    <a:lnTo>
                      <a:pt x="113" y="6"/>
                    </a:lnTo>
                    <a:lnTo>
                      <a:pt x="137" y="0"/>
                    </a:lnTo>
                    <a:lnTo>
                      <a:pt x="146" y="0"/>
                    </a:lnTo>
                    <a:lnTo>
                      <a:pt x="153" y="0"/>
                    </a:lnTo>
                    <a:lnTo>
                      <a:pt x="184" y="0"/>
                    </a:lnTo>
                    <a:lnTo>
                      <a:pt x="233" y="6"/>
                    </a:lnTo>
                    <a:lnTo>
                      <a:pt x="257" y="13"/>
                    </a:lnTo>
                    <a:lnTo>
                      <a:pt x="273" y="19"/>
                    </a:lnTo>
                    <a:lnTo>
                      <a:pt x="297" y="26"/>
                    </a:lnTo>
                    <a:lnTo>
                      <a:pt x="329" y="33"/>
                    </a:lnTo>
                    <a:lnTo>
                      <a:pt x="354" y="40"/>
                    </a:lnTo>
                    <a:lnTo>
                      <a:pt x="378" y="46"/>
                    </a:lnTo>
                    <a:lnTo>
                      <a:pt x="402" y="53"/>
                    </a:lnTo>
                    <a:lnTo>
                      <a:pt x="435" y="53"/>
                    </a:lnTo>
                    <a:lnTo>
                      <a:pt x="475" y="53"/>
                    </a:lnTo>
                    <a:lnTo>
                      <a:pt x="500" y="46"/>
                    </a:lnTo>
                    <a:lnTo>
                      <a:pt x="516" y="40"/>
                    </a:lnTo>
                    <a:lnTo>
                      <a:pt x="532" y="33"/>
                    </a:lnTo>
                    <a:lnTo>
                      <a:pt x="540" y="26"/>
                    </a:lnTo>
                    <a:lnTo>
                      <a:pt x="548" y="19"/>
                    </a:lnTo>
                    <a:lnTo>
                      <a:pt x="548" y="13"/>
                    </a:lnTo>
                    <a:lnTo>
                      <a:pt x="532" y="6"/>
                    </a:lnTo>
                    <a:lnTo>
                      <a:pt x="524" y="6"/>
                    </a:lnTo>
                    <a:lnTo>
                      <a:pt x="516" y="6"/>
                    </a:lnTo>
                    <a:lnTo>
                      <a:pt x="491" y="6"/>
                    </a:lnTo>
                    <a:lnTo>
                      <a:pt x="467" y="13"/>
                    </a:lnTo>
                    <a:lnTo>
                      <a:pt x="435" y="19"/>
                    </a:lnTo>
                    <a:lnTo>
                      <a:pt x="411" y="26"/>
                    </a:lnTo>
                    <a:lnTo>
                      <a:pt x="386" y="33"/>
                    </a:lnTo>
                    <a:lnTo>
                      <a:pt x="354" y="40"/>
                    </a:lnTo>
                    <a:lnTo>
                      <a:pt x="322" y="40"/>
                    </a:lnTo>
                    <a:lnTo>
                      <a:pt x="281" y="40"/>
                    </a:lnTo>
                    <a:lnTo>
                      <a:pt x="265" y="40"/>
                    </a:lnTo>
                    <a:lnTo>
                      <a:pt x="249" y="40"/>
                    </a:lnTo>
                    <a:lnTo>
                      <a:pt x="217" y="40"/>
                    </a:lnTo>
                    <a:lnTo>
                      <a:pt x="169" y="40"/>
                    </a:lnTo>
                    <a:lnTo>
                      <a:pt x="130" y="46"/>
                    </a:lnTo>
                    <a:lnTo>
                      <a:pt x="105" y="46"/>
                    </a:lnTo>
                    <a:lnTo>
                      <a:pt x="97" y="46"/>
                    </a:lnTo>
                    <a:lnTo>
                      <a:pt x="81" y="46"/>
                    </a:lnTo>
                    <a:lnTo>
                      <a:pt x="48" y="53"/>
                    </a:lnTo>
                    <a:lnTo>
                      <a:pt x="24" y="59"/>
                    </a:lnTo>
                    <a:lnTo>
                      <a:pt x="8" y="66"/>
                    </a:lnTo>
                    <a:lnTo>
                      <a:pt x="0" y="73"/>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201" name="Freeform 830"/>
              <p:cNvSpPr>
                <a:spLocks/>
              </p:cNvSpPr>
              <p:nvPr/>
            </p:nvSpPr>
            <p:spPr bwMode="auto">
              <a:xfrm>
                <a:off x="3217" y="1045"/>
                <a:ext cx="402" cy="257"/>
              </a:xfrm>
              <a:custGeom>
                <a:avLst/>
                <a:gdLst>
                  <a:gd name="T0" fmla="*/ 7 w 427"/>
                  <a:gd name="T1" fmla="*/ 0 h 285"/>
                  <a:gd name="T2" fmla="*/ 15 w 427"/>
                  <a:gd name="T3" fmla="*/ 18 h 285"/>
                  <a:gd name="T4" fmla="*/ 22 w 427"/>
                  <a:gd name="T5" fmla="*/ 50 h 285"/>
                  <a:gd name="T6" fmla="*/ 30 w 427"/>
                  <a:gd name="T7" fmla="*/ 67 h 285"/>
                  <a:gd name="T8" fmla="*/ 45 w 427"/>
                  <a:gd name="T9" fmla="*/ 91 h 285"/>
                  <a:gd name="T10" fmla="*/ 53 w 427"/>
                  <a:gd name="T11" fmla="*/ 110 h 285"/>
                  <a:gd name="T12" fmla="*/ 60 w 427"/>
                  <a:gd name="T13" fmla="*/ 115 h 285"/>
                  <a:gd name="T14" fmla="*/ 75 w 427"/>
                  <a:gd name="T15" fmla="*/ 134 h 285"/>
                  <a:gd name="T16" fmla="*/ 90 w 427"/>
                  <a:gd name="T17" fmla="*/ 141 h 285"/>
                  <a:gd name="T18" fmla="*/ 106 w 427"/>
                  <a:gd name="T19" fmla="*/ 147 h 285"/>
                  <a:gd name="T20" fmla="*/ 121 w 427"/>
                  <a:gd name="T21" fmla="*/ 153 h 285"/>
                  <a:gd name="T22" fmla="*/ 142 w 427"/>
                  <a:gd name="T23" fmla="*/ 159 h 285"/>
                  <a:gd name="T24" fmla="*/ 166 w 427"/>
                  <a:gd name="T25" fmla="*/ 159 h 285"/>
                  <a:gd name="T26" fmla="*/ 172 w 427"/>
                  <a:gd name="T27" fmla="*/ 159 h 285"/>
                  <a:gd name="T28" fmla="*/ 180 w 427"/>
                  <a:gd name="T29" fmla="*/ 159 h 285"/>
                  <a:gd name="T30" fmla="*/ 210 w 427"/>
                  <a:gd name="T31" fmla="*/ 165 h 285"/>
                  <a:gd name="T32" fmla="*/ 241 w 427"/>
                  <a:gd name="T33" fmla="*/ 165 h 285"/>
                  <a:gd name="T34" fmla="*/ 272 w 427"/>
                  <a:gd name="T35" fmla="*/ 165 h 285"/>
                  <a:gd name="T36" fmla="*/ 286 w 427"/>
                  <a:gd name="T37" fmla="*/ 165 h 285"/>
                  <a:gd name="T38" fmla="*/ 301 w 427"/>
                  <a:gd name="T39" fmla="*/ 165 h 285"/>
                  <a:gd name="T40" fmla="*/ 340 w 427"/>
                  <a:gd name="T41" fmla="*/ 177 h 285"/>
                  <a:gd name="T42" fmla="*/ 370 w 427"/>
                  <a:gd name="T43" fmla="*/ 189 h 285"/>
                  <a:gd name="T44" fmla="*/ 385 w 427"/>
                  <a:gd name="T45" fmla="*/ 207 h 285"/>
                  <a:gd name="T46" fmla="*/ 394 w 427"/>
                  <a:gd name="T47" fmla="*/ 219 h 285"/>
                  <a:gd name="T48" fmla="*/ 401 w 427"/>
                  <a:gd name="T49" fmla="*/ 231 h 285"/>
                  <a:gd name="T50" fmla="*/ 401 w 427"/>
                  <a:gd name="T51" fmla="*/ 243 h 285"/>
                  <a:gd name="T52" fmla="*/ 401 w 427"/>
                  <a:gd name="T53" fmla="*/ 256 h 285"/>
                  <a:gd name="T54" fmla="*/ 394 w 427"/>
                  <a:gd name="T55" fmla="*/ 256 h 285"/>
                  <a:gd name="T56" fmla="*/ 385 w 427"/>
                  <a:gd name="T57" fmla="*/ 256 h 285"/>
                  <a:gd name="T58" fmla="*/ 378 w 427"/>
                  <a:gd name="T59" fmla="*/ 256 h 285"/>
                  <a:gd name="T60" fmla="*/ 362 w 427"/>
                  <a:gd name="T61" fmla="*/ 243 h 285"/>
                  <a:gd name="T62" fmla="*/ 332 w 427"/>
                  <a:gd name="T63" fmla="*/ 225 h 285"/>
                  <a:gd name="T64" fmla="*/ 316 w 427"/>
                  <a:gd name="T65" fmla="*/ 207 h 285"/>
                  <a:gd name="T66" fmla="*/ 301 w 427"/>
                  <a:gd name="T67" fmla="*/ 195 h 285"/>
                  <a:gd name="T68" fmla="*/ 286 w 427"/>
                  <a:gd name="T69" fmla="*/ 182 h 285"/>
                  <a:gd name="T70" fmla="*/ 256 w 427"/>
                  <a:gd name="T71" fmla="*/ 165 h 285"/>
                  <a:gd name="T72" fmla="*/ 241 w 427"/>
                  <a:gd name="T73" fmla="*/ 153 h 285"/>
                  <a:gd name="T74" fmla="*/ 210 w 427"/>
                  <a:gd name="T75" fmla="*/ 141 h 285"/>
                  <a:gd name="T76" fmla="*/ 195 w 427"/>
                  <a:gd name="T77" fmla="*/ 134 h 285"/>
                  <a:gd name="T78" fmla="*/ 180 w 427"/>
                  <a:gd name="T79" fmla="*/ 128 h 285"/>
                  <a:gd name="T80" fmla="*/ 150 w 427"/>
                  <a:gd name="T81" fmla="*/ 115 h 285"/>
                  <a:gd name="T82" fmla="*/ 127 w 427"/>
                  <a:gd name="T83" fmla="*/ 104 h 285"/>
                  <a:gd name="T84" fmla="*/ 99 w 427"/>
                  <a:gd name="T85" fmla="*/ 86 h 285"/>
                  <a:gd name="T86" fmla="*/ 75 w 427"/>
                  <a:gd name="T87" fmla="*/ 74 h 285"/>
                  <a:gd name="T88" fmla="*/ 60 w 427"/>
                  <a:gd name="T89" fmla="*/ 67 h 285"/>
                  <a:gd name="T90" fmla="*/ 53 w 427"/>
                  <a:gd name="T91" fmla="*/ 61 h 285"/>
                  <a:gd name="T92" fmla="*/ 30 w 427"/>
                  <a:gd name="T93" fmla="*/ 50 h 285"/>
                  <a:gd name="T94" fmla="*/ 22 w 427"/>
                  <a:gd name="T95" fmla="*/ 42 h 285"/>
                  <a:gd name="T96" fmla="*/ 15 w 427"/>
                  <a:gd name="T97" fmla="*/ 37 h 285"/>
                  <a:gd name="T98" fmla="*/ 7 w 427"/>
                  <a:gd name="T99" fmla="*/ 31 h 285"/>
                  <a:gd name="T100" fmla="*/ 0 w 427"/>
                  <a:gd name="T101" fmla="*/ 18 h 285"/>
                  <a:gd name="T102" fmla="*/ 0 w 427"/>
                  <a:gd name="T103" fmla="*/ 13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7"/>
                  <a:gd name="T157" fmla="*/ 0 h 285"/>
                  <a:gd name="T158" fmla="*/ 427 w 427"/>
                  <a:gd name="T159" fmla="*/ 285 h 2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7" h="285">
                    <a:moveTo>
                      <a:pt x="7" y="0"/>
                    </a:moveTo>
                    <a:lnTo>
                      <a:pt x="16" y="20"/>
                    </a:lnTo>
                    <a:lnTo>
                      <a:pt x="23" y="55"/>
                    </a:lnTo>
                    <a:lnTo>
                      <a:pt x="32" y="74"/>
                    </a:lnTo>
                    <a:lnTo>
                      <a:pt x="48" y="101"/>
                    </a:lnTo>
                    <a:lnTo>
                      <a:pt x="56" y="122"/>
                    </a:lnTo>
                    <a:lnTo>
                      <a:pt x="64" y="128"/>
                    </a:lnTo>
                    <a:lnTo>
                      <a:pt x="80" y="149"/>
                    </a:lnTo>
                    <a:lnTo>
                      <a:pt x="96" y="156"/>
                    </a:lnTo>
                    <a:lnTo>
                      <a:pt x="113" y="163"/>
                    </a:lnTo>
                    <a:lnTo>
                      <a:pt x="128" y="170"/>
                    </a:lnTo>
                    <a:lnTo>
                      <a:pt x="151" y="176"/>
                    </a:lnTo>
                    <a:lnTo>
                      <a:pt x="176" y="176"/>
                    </a:lnTo>
                    <a:lnTo>
                      <a:pt x="183" y="176"/>
                    </a:lnTo>
                    <a:lnTo>
                      <a:pt x="191" y="176"/>
                    </a:lnTo>
                    <a:lnTo>
                      <a:pt x="223" y="183"/>
                    </a:lnTo>
                    <a:lnTo>
                      <a:pt x="256" y="183"/>
                    </a:lnTo>
                    <a:lnTo>
                      <a:pt x="289" y="183"/>
                    </a:lnTo>
                    <a:lnTo>
                      <a:pt x="304" y="183"/>
                    </a:lnTo>
                    <a:lnTo>
                      <a:pt x="320" y="183"/>
                    </a:lnTo>
                    <a:lnTo>
                      <a:pt x="361" y="196"/>
                    </a:lnTo>
                    <a:lnTo>
                      <a:pt x="393" y="210"/>
                    </a:lnTo>
                    <a:lnTo>
                      <a:pt x="409" y="229"/>
                    </a:lnTo>
                    <a:lnTo>
                      <a:pt x="418" y="243"/>
                    </a:lnTo>
                    <a:lnTo>
                      <a:pt x="426" y="256"/>
                    </a:lnTo>
                    <a:lnTo>
                      <a:pt x="426" y="270"/>
                    </a:lnTo>
                    <a:lnTo>
                      <a:pt x="426" y="284"/>
                    </a:lnTo>
                    <a:lnTo>
                      <a:pt x="418" y="284"/>
                    </a:lnTo>
                    <a:lnTo>
                      <a:pt x="409" y="284"/>
                    </a:lnTo>
                    <a:lnTo>
                      <a:pt x="402" y="284"/>
                    </a:lnTo>
                    <a:lnTo>
                      <a:pt x="385" y="270"/>
                    </a:lnTo>
                    <a:lnTo>
                      <a:pt x="353" y="250"/>
                    </a:lnTo>
                    <a:lnTo>
                      <a:pt x="336" y="229"/>
                    </a:lnTo>
                    <a:lnTo>
                      <a:pt x="320" y="216"/>
                    </a:lnTo>
                    <a:lnTo>
                      <a:pt x="304" y="202"/>
                    </a:lnTo>
                    <a:lnTo>
                      <a:pt x="272" y="183"/>
                    </a:lnTo>
                    <a:lnTo>
                      <a:pt x="256" y="170"/>
                    </a:lnTo>
                    <a:lnTo>
                      <a:pt x="223" y="156"/>
                    </a:lnTo>
                    <a:lnTo>
                      <a:pt x="207" y="149"/>
                    </a:lnTo>
                    <a:lnTo>
                      <a:pt x="191" y="142"/>
                    </a:lnTo>
                    <a:lnTo>
                      <a:pt x="159" y="128"/>
                    </a:lnTo>
                    <a:lnTo>
                      <a:pt x="135" y="115"/>
                    </a:lnTo>
                    <a:lnTo>
                      <a:pt x="105" y="95"/>
                    </a:lnTo>
                    <a:lnTo>
                      <a:pt x="80" y="82"/>
                    </a:lnTo>
                    <a:lnTo>
                      <a:pt x="64" y="74"/>
                    </a:lnTo>
                    <a:lnTo>
                      <a:pt x="56" y="68"/>
                    </a:lnTo>
                    <a:lnTo>
                      <a:pt x="32" y="55"/>
                    </a:lnTo>
                    <a:lnTo>
                      <a:pt x="23" y="47"/>
                    </a:lnTo>
                    <a:lnTo>
                      <a:pt x="16" y="41"/>
                    </a:lnTo>
                    <a:lnTo>
                      <a:pt x="7" y="34"/>
                    </a:lnTo>
                    <a:lnTo>
                      <a:pt x="0" y="20"/>
                    </a:lnTo>
                    <a:lnTo>
                      <a:pt x="0" y="14"/>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202" name="Freeform 831"/>
              <p:cNvSpPr>
                <a:spLocks/>
              </p:cNvSpPr>
              <p:nvPr/>
            </p:nvSpPr>
            <p:spPr bwMode="auto">
              <a:xfrm>
                <a:off x="2302" y="1247"/>
                <a:ext cx="222" cy="288"/>
              </a:xfrm>
              <a:custGeom>
                <a:avLst/>
                <a:gdLst>
                  <a:gd name="T0" fmla="*/ 167 w 235"/>
                  <a:gd name="T1" fmla="*/ 281 h 319"/>
                  <a:gd name="T2" fmla="*/ 137 w 235"/>
                  <a:gd name="T3" fmla="*/ 244 h 319"/>
                  <a:gd name="T4" fmla="*/ 114 w 235"/>
                  <a:gd name="T5" fmla="*/ 226 h 319"/>
                  <a:gd name="T6" fmla="*/ 84 w 235"/>
                  <a:gd name="T7" fmla="*/ 201 h 319"/>
                  <a:gd name="T8" fmla="*/ 69 w 235"/>
                  <a:gd name="T9" fmla="*/ 195 h 319"/>
                  <a:gd name="T10" fmla="*/ 45 w 235"/>
                  <a:gd name="T11" fmla="*/ 189 h 319"/>
                  <a:gd name="T12" fmla="*/ 45 w 235"/>
                  <a:gd name="T13" fmla="*/ 201 h 319"/>
                  <a:gd name="T14" fmla="*/ 77 w 235"/>
                  <a:gd name="T15" fmla="*/ 226 h 319"/>
                  <a:gd name="T16" fmla="*/ 114 w 235"/>
                  <a:gd name="T17" fmla="*/ 250 h 319"/>
                  <a:gd name="T18" fmla="*/ 137 w 235"/>
                  <a:gd name="T19" fmla="*/ 262 h 319"/>
                  <a:gd name="T20" fmla="*/ 161 w 235"/>
                  <a:gd name="T21" fmla="*/ 262 h 319"/>
                  <a:gd name="T22" fmla="*/ 161 w 235"/>
                  <a:gd name="T23" fmla="*/ 244 h 319"/>
                  <a:gd name="T24" fmla="*/ 161 w 235"/>
                  <a:gd name="T25" fmla="*/ 226 h 319"/>
                  <a:gd name="T26" fmla="*/ 161 w 235"/>
                  <a:gd name="T27" fmla="*/ 189 h 319"/>
                  <a:gd name="T28" fmla="*/ 161 w 235"/>
                  <a:gd name="T29" fmla="*/ 158 h 319"/>
                  <a:gd name="T30" fmla="*/ 176 w 235"/>
                  <a:gd name="T31" fmla="*/ 116 h 319"/>
                  <a:gd name="T32" fmla="*/ 191 w 235"/>
                  <a:gd name="T33" fmla="*/ 85 h 319"/>
                  <a:gd name="T34" fmla="*/ 206 w 235"/>
                  <a:gd name="T35" fmla="*/ 67 h 319"/>
                  <a:gd name="T36" fmla="*/ 221 w 235"/>
                  <a:gd name="T37" fmla="*/ 73 h 319"/>
                  <a:gd name="T38" fmla="*/ 198 w 235"/>
                  <a:gd name="T39" fmla="*/ 85 h 319"/>
                  <a:gd name="T40" fmla="*/ 176 w 235"/>
                  <a:gd name="T41" fmla="*/ 104 h 319"/>
                  <a:gd name="T42" fmla="*/ 161 w 235"/>
                  <a:gd name="T43" fmla="*/ 128 h 319"/>
                  <a:gd name="T44" fmla="*/ 152 w 235"/>
                  <a:gd name="T45" fmla="*/ 153 h 319"/>
                  <a:gd name="T46" fmla="*/ 152 w 235"/>
                  <a:gd name="T47" fmla="*/ 201 h 319"/>
                  <a:gd name="T48" fmla="*/ 152 w 235"/>
                  <a:gd name="T49" fmla="*/ 226 h 319"/>
                  <a:gd name="T50" fmla="*/ 152 w 235"/>
                  <a:gd name="T51" fmla="*/ 262 h 319"/>
                  <a:gd name="T52" fmla="*/ 152 w 235"/>
                  <a:gd name="T53" fmla="*/ 250 h 319"/>
                  <a:gd name="T54" fmla="*/ 137 w 235"/>
                  <a:gd name="T55" fmla="*/ 213 h 319"/>
                  <a:gd name="T56" fmla="*/ 121 w 235"/>
                  <a:gd name="T57" fmla="*/ 177 h 319"/>
                  <a:gd name="T58" fmla="*/ 106 w 235"/>
                  <a:gd name="T59" fmla="*/ 140 h 319"/>
                  <a:gd name="T60" fmla="*/ 91 w 235"/>
                  <a:gd name="T61" fmla="*/ 109 h 319"/>
                  <a:gd name="T62" fmla="*/ 77 w 235"/>
                  <a:gd name="T63" fmla="*/ 85 h 319"/>
                  <a:gd name="T64" fmla="*/ 45 w 235"/>
                  <a:gd name="T65" fmla="*/ 60 h 319"/>
                  <a:gd name="T66" fmla="*/ 30 w 235"/>
                  <a:gd name="T67" fmla="*/ 49 h 319"/>
                  <a:gd name="T68" fmla="*/ 0 w 235"/>
                  <a:gd name="T69" fmla="*/ 42 h 319"/>
                  <a:gd name="T70" fmla="*/ 15 w 235"/>
                  <a:gd name="T71" fmla="*/ 49 h 319"/>
                  <a:gd name="T72" fmla="*/ 30 w 235"/>
                  <a:gd name="T73" fmla="*/ 60 h 319"/>
                  <a:gd name="T74" fmla="*/ 54 w 235"/>
                  <a:gd name="T75" fmla="*/ 85 h 319"/>
                  <a:gd name="T76" fmla="*/ 77 w 235"/>
                  <a:gd name="T77" fmla="*/ 109 h 319"/>
                  <a:gd name="T78" fmla="*/ 114 w 235"/>
                  <a:gd name="T79" fmla="*/ 164 h 319"/>
                  <a:gd name="T80" fmla="*/ 129 w 235"/>
                  <a:gd name="T81" fmla="*/ 177 h 319"/>
                  <a:gd name="T82" fmla="*/ 121 w 235"/>
                  <a:gd name="T83" fmla="*/ 153 h 319"/>
                  <a:gd name="T84" fmla="*/ 114 w 235"/>
                  <a:gd name="T85" fmla="*/ 122 h 319"/>
                  <a:gd name="T86" fmla="*/ 106 w 235"/>
                  <a:gd name="T87" fmla="*/ 98 h 319"/>
                  <a:gd name="T88" fmla="*/ 91 w 235"/>
                  <a:gd name="T89" fmla="*/ 54 h 319"/>
                  <a:gd name="T90" fmla="*/ 91 w 235"/>
                  <a:gd name="T91" fmla="*/ 36 h 319"/>
                  <a:gd name="T92" fmla="*/ 91 w 235"/>
                  <a:gd name="T93" fmla="*/ 12 h 319"/>
                  <a:gd name="T94" fmla="*/ 91 w 235"/>
                  <a:gd name="T95" fmla="*/ 0 h 319"/>
                  <a:gd name="T96" fmla="*/ 91 w 235"/>
                  <a:gd name="T97" fmla="*/ 12 h 319"/>
                  <a:gd name="T98" fmla="*/ 91 w 235"/>
                  <a:gd name="T99" fmla="*/ 24 h 319"/>
                  <a:gd name="T100" fmla="*/ 106 w 235"/>
                  <a:gd name="T101" fmla="*/ 60 h 319"/>
                  <a:gd name="T102" fmla="*/ 106 w 235"/>
                  <a:gd name="T103" fmla="*/ 79 h 319"/>
                  <a:gd name="T104" fmla="*/ 114 w 235"/>
                  <a:gd name="T105" fmla="*/ 109 h 319"/>
                  <a:gd name="T106" fmla="*/ 121 w 235"/>
                  <a:gd name="T107" fmla="*/ 146 h 319"/>
                  <a:gd name="T108" fmla="*/ 137 w 235"/>
                  <a:gd name="T109" fmla="*/ 195 h 3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5"/>
                  <a:gd name="T166" fmla="*/ 0 h 319"/>
                  <a:gd name="T167" fmla="*/ 235 w 235"/>
                  <a:gd name="T168" fmla="*/ 319 h 31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5" h="319">
                    <a:moveTo>
                      <a:pt x="186" y="318"/>
                    </a:moveTo>
                    <a:lnTo>
                      <a:pt x="177" y="311"/>
                    </a:lnTo>
                    <a:lnTo>
                      <a:pt x="161" y="284"/>
                    </a:lnTo>
                    <a:lnTo>
                      <a:pt x="145" y="270"/>
                    </a:lnTo>
                    <a:lnTo>
                      <a:pt x="137" y="263"/>
                    </a:lnTo>
                    <a:lnTo>
                      <a:pt x="121" y="250"/>
                    </a:lnTo>
                    <a:lnTo>
                      <a:pt x="105" y="230"/>
                    </a:lnTo>
                    <a:lnTo>
                      <a:pt x="89" y="223"/>
                    </a:lnTo>
                    <a:lnTo>
                      <a:pt x="81" y="216"/>
                    </a:lnTo>
                    <a:lnTo>
                      <a:pt x="73" y="216"/>
                    </a:lnTo>
                    <a:lnTo>
                      <a:pt x="57" y="209"/>
                    </a:lnTo>
                    <a:lnTo>
                      <a:pt x="48" y="209"/>
                    </a:lnTo>
                    <a:lnTo>
                      <a:pt x="48" y="216"/>
                    </a:lnTo>
                    <a:lnTo>
                      <a:pt x="48" y="223"/>
                    </a:lnTo>
                    <a:lnTo>
                      <a:pt x="65" y="236"/>
                    </a:lnTo>
                    <a:lnTo>
                      <a:pt x="81" y="250"/>
                    </a:lnTo>
                    <a:lnTo>
                      <a:pt x="105" y="270"/>
                    </a:lnTo>
                    <a:lnTo>
                      <a:pt x="121" y="277"/>
                    </a:lnTo>
                    <a:lnTo>
                      <a:pt x="128" y="284"/>
                    </a:lnTo>
                    <a:lnTo>
                      <a:pt x="145" y="290"/>
                    </a:lnTo>
                    <a:lnTo>
                      <a:pt x="161" y="297"/>
                    </a:lnTo>
                    <a:lnTo>
                      <a:pt x="170" y="290"/>
                    </a:lnTo>
                    <a:lnTo>
                      <a:pt x="170" y="284"/>
                    </a:lnTo>
                    <a:lnTo>
                      <a:pt x="170" y="270"/>
                    </a:lnTo>
                    <a:lnTo>
                      <a:pt x="170" y="263"/>
                    </a:lnTo>
                    <a:lnTo>
                      <a:pt x="170" y="250"/>
                    </a:lnTo>
                    <a:lnTo>
                      <a:pt x="170" y="230"/>
                    </a:lnTo>
                    <a:lnTo>
                      <a:pt x="170" y="209"/>
                    </a:lnTo>
                    <a:lnTo>
                      <a:pt x="170" y="182"/>
                    </a:lnTo>
                    <a:lnTo>
                      <a:pt x="170" y="175"/>
                    </a:lnTo>
                    <a:lnTo>
                      <a:pt x="177" y="155"/>
                    </a:lnTo>
                    <a:lnTo>
                      <a:pt x="186" y="128"/>
                    </a:lnTo>
                    <a:lnTo>
                      <a:pt x="193" y="108"/>
                    </a:lnTo>
                    <a:lnTo>
                      <a:pt x="202" y="94"/>
                    </a:lnTo>
                    <a:lnTo>
                      <a:pt x="210" y="81"/>
                    </a:lnTo>
                    <a:lnTo>
                      <a:pt x="218" y="74"/>
                    </a:lnTo>
                    <a:lnTo>
                      <a:pt x="226" y="74"/>
                    </a:lnTo>
                    <a:lnTo>
                      <a:pt x="234" y="81"/>
                    </a:lnTo>
                    <a:lnTo>
                      <a:pt x="218" y="87"/>
                    </a:lnTo>
                    <a:lnTo>
                      <a:pt x="210" y="94"/>
                    </a:lnTo>
                    <a:lnTo>
                      <a:pt x="193" y="108"/>
                    </a:lnTo>
                    <a:lnTo>
                      <a:pt x="186" y="115"/>
                    </a:lnTo>
                    <a:lnTo>
                      <a:pt x="177" y="128"/>
                    </a:lnTo>
                    <a:lnTo>
                      <a:pt x="170" y="142"/>
                    </a:lnTo>
                    <a:lnTo>
                      <a:pt x="170" y="155"/>
                    </a:lnTo>
                    <a:lnTo>
                      <a:pt x="161" y="169"/>
                    </a:lnTo>
                    <a:lnTo>
                      <a:pt x="161" y="182"/>
                    </a:lnTo>
                    <a:lnTo>
                      <a:pt x="161" y="223"/>
                    </a:lnTo>
                    <a:lnTo>
                      <a:pt x="161" y="243"/>
                    </a:lnTo>
                    <a:lnTo>
                      <a:pt x="161" y="250"/>
                    </a:lnTo>
                    <a:lnTo>
                      <a:pt x="170" y="277"/>
                    </a:lnTo>
                    <a:lnTo>
                      <a:pt x="161" y="290"/>
                    </a:lnTo>
                    <a:lnTo>
                      <a:pt x="161" y="284"/>
                    </a:lnTo>
                    <a:lnTo>
                      <a:pt x="161" y="277"/>
                    </a:lnTo>
                    <a:lnTo>
                      <a:pt x="153" y="257"/>
                    </a:lnTo>
                    <a:lnTo>
                      <a:pt x="145" y="236"/>
                    </a:lnTo>
                    <a:lnTo>
                      <a:pt x="137" y="216"/>
                    </a:lnTo>
                    <a:lnTo>
                      <a:pt x="128" y="196"/>
                    </a:lnTo>
                    <a:lnTo>
                      <a:pt x="121" y="175"/>
                    </a:lnTo>
                    <a:lnTo>
                      <a:pt x="112" y="155"/>
                    </a:lnTo>
                    <a:lnTo>
                      <a:pt x="105" y="135"/>
                    </a:lnTo>
                    <a:lnTo>
                      <a:pt x="96" y="121"/>
                    </a:lnTo>
                    <a:lnTo>
                      <a:pt x="96" y="115"/>
                    </a:lnTo>
                    <a:lnTo>
                      <a:pt x="81" y="94"/>
                    </a:lnTo>
                    <a:lnTo>
                      <a:pt x="65" y="81"/>
                    </a:lnTo>
                    <a:lnTo>
                      <a:pt x="48" y="67"/>
                    </a:lnTo>
                    <a:lnTo>
                      <a:pt x="41" y="60"/>
                    </a:lnTo>
                    <a:lnTo>
                      <a:pt x="32" y="54"/>
                    </a:lnTo>
                    <a:lnTo>
                      <a:pt x="16" y="47"/>
                    </a:lnTo>
                    <a:lnTo>
                      <a:pt x="0" y="47"/>
                    </a:lnTo>
                    <a:lnTo>
                      <a:pt x="8" y="47"/>
                    </a:lnTo>
                    <a:lnTo>
                      <a:pt x="16" y="54"/>
                    </a:lnTo>
                    <a:lnTo>
                      <a:pt x="24" y="60"/>
                    </a:lnTo>
                    <a:lnTo>
                      <a:pt x="32" y="67"/>
                    </a:lnTo>
                    <a:lnTo>
                      <a:pt x="41" y="74"/>
                    </a:lnTo>
                    <a:lnTo>
                      <a:pt x="57" y="94"/>
                    </a:lnTo>
                    <a:lnTo>
                      <a:pt x="65" y="101"/>
                    </a:lnTo>
                    <a:lnTo>
                      <a:pt x="81" y="121"/>
                    </a:lnTo>
                    <a:lnTo>
                      <a:pt x="112" y="162"/>
                    </a:lnTo>
                    <a:lnTo>
                      <a:pt x="121" y="182"/>
                    </a:lnTo>
                    <a:lnTo>
                      <a:pt x="128" y="196"/>
                    </a:lnTo>
                    <a:lnTo>
                      <a:pt x="137" y="196"/>
                    </a:lnTo>
                    <a:lnTo>
                      <a:pt x="128" y="175"/>
                    </a:lnTo>
                    <a:lnTo>
                      <a:pt x="128" y="169"/>
                    </a:lnTo>
                    <a:lnTo>
                      <a:pt x="121" y="142"/>
                    </a:lnTo>
                    <a:lnTo>
                      <a:pt x="121" y="135"/>
                    </a:lnTo>
                    <a:lnTo>
                      <a:pt x="121" y="128"/>
                    </a:lnTo>
                    <a:lnTo>
                      <a:pt x="112" y="108"/>
                    </a:lnTo>
                    <a:lnTo>
                      <a:pt x="105" y="87"/>
                    </a:lnTo>
                    <a:lnTo>
                      <a:pt x="96" y="60"/>
                    </a:lnTo>
                    <a:lnTo>
                      <a:pt x="96" y="47"/>
                    </a:lnTo>
                    <a:lnTo>
                      <a:pt x="96" y="40"/>
                    </a:lnTo>
                    <a:lnTo>
                      <a:pt x="96" y="27"/>
                    </a:lnTo>
                    <a:lnTo>
                      <a:pt x="96" y="13"/>
                    </a:lnTo>
                    <a:lnTo>
                      <a:pt x="96" y="6"/>
                    </a:lnTo>
                    <a:lnTo>
                      <a:pt x="96" y="0"/>
                    </a:lnTo>
                    <a:lnTo>
                      <a:pt x="96" y="6"/>
                    </a:lnTo>
                    <a:lnTo>
                      <a:pt x="96" y="13"/>
                    </a:lnTo>
                    <a:lnTo>
                      <a:pt x="96" y="20"/>
                    </a:lnTo>
                    <a:lnTo>
                      <a:pt x="96" y="27"/>
                    </a:lnTo>
                    <a:lnTo>
                      <a:pt x="105" y="47"/>
                    </a:lnTo>
                    <a:lnTo>
                      <a:pt x="112" y="67"/>
                    </a:lnTo>
                    <a:lnTo>
                      <a:pt x="112" y="74"/>
                    </a:lnTo>
                    <a:lnTo>
                      <a:pt x="112" y="87"/>
                    </a:lnTo>
                    <a:lnTo>
                      <a:pt x="121" y="108"/>
                    </a:lnTo>
                    <a:lnTo>
                      <a:pt x="121" y="121"/>
                    </a:lnTo>
                    <a:lnTo>
                      <a:pt x="128" y="148"/>
                    </a:lnTo>
                    <a:lnTo>
                      <a:pt x="128" y="162"/>
                    </a:lnTo>
                    <a:lnTo>
                      <a:pt x="137" y="189"/>
                    </a:lnTo>
                    <a:lnTo>
                      <a:pt x="145" y="216"/>
                    </a:lnTo>
                    <a:lnTo>
                      <a:pt x="145" y="23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203" name="Line 832"/>
              <p:cNvSpPr>
                <a:spLocks noChangeShapeType="1"/>
              </p:cNvSpPr>
              <p:nvPr/>
            </p:nvSpPr>
            <p:spPr bwMode="auto">
              <a:xfrm>
                <a:off x="2508" y="1210"/>
                <a:ext cx="0" cy="393"/>
              </a:xfrm>
              <a:prstGeom prst="line">
                <a:avLst/>
              </a:prstGeom>
              <a:noFill/>
              <a:ln w="12700">
                <a:solidFill>
                  <a:srgbClr val="669900"/>
                </a:solidFill>
                <a:round/>
                <a:headEnd type="none" w="sm" len="sm"/>
                <a:tailEnd type="none" w="sm" len="sm"/>
              </a:ln>
            </p:spPr>
            <p:txBody>
              <a:bodyPr wrap="none" anchor="ctr"/>
              <a:lstStyle/>
              <a:p>
                <a:endParaRPr lang="es-AR"/>
              </a:p>
            </p:txBody>
          </p:sp>
          <p:sp>
            <p:nvSpPr>
              <p:cNvPr id="204" name="Freeform 833"/>
              <p:cNvSpPr>
                <a:spLocks/>
              </p:cNvSpPr>
              <p:nvPr/>
            </p:nvSpPr>
            <p:spPr bwMode="auto">
              <a:xfrm>
                <a:off x="2500" y="1558"/>
                <a:ext cx="19" cy="36"/>
              </a:xfrm>
              <a:custGeom>
                <a:avLst/>
                <a:gdLst>
                  <a:gd name="T0" fmla="*/ 18 w 20"/>
                  <a:gd name="T1" fmla="*/ 0 h 40"/>
                  <a:gd name="T2" fmla="*/ 18 w 20"/>
                  <a:gd name="T3" fmla="*/ 12 h 40"/>
                  <a:gd name="T4" fmla="*/ 18 w 20"/>
                  <a:gd name="T5" fmla="*/ 17 h 40"/>
                  <a:gd name="T6" fmla="*/ 10 w 20"/>
                  <a:gd name="T7" fmla="*/ 35 h 40"/>
                  <a:gd name="T8" fmla="*/ 0 w 20"/>
                  <a:gd name="T9" fmla="*/ 35 h 40"/>
                  <a:gd name="T10" fmla="*/ 0 60000 65536"/>
                  <a:gd name="T11" fmla="*/ 0 60000 65536"/>
                  <a:gd name="T12" fmla="*/ 0 60000 65536"/>
                  <a:gd name="T13" fmla="*/ 0 60000 65536"/>
                  <a:gd name="T14" fmla="*/ 0 60000 65536"/>
                  <a:gd name="T15" fmla="*/ 0 w 20"/>
                  <a:gd name="T16" fmla="*/ 0 h 40"/>
                  <a:gd name="T17" fmla="*/ 20 w 20"/>
                  <a:gd name="T18" fmla="*/ 40 h 40"/>
                </a:gdLst>
                <a:ahLst/>
                <a:cxnLst>
                  <a:cxn ang="T10">
                    <a:pos x="T0" y="T1"/>
                  </a:cxn>
                  <a:cxn ang="T11">
                    <a:pos x="T2" y="T3"/>
                  </a:cxn>
                  <a:cxn ang="T12">
                    <a:pos x="T4" y="T5"/>
                  </a:cxn>
                  <a:cxn ang="T13">
                    <a:pos x="T6" y="T7"/>
                  </a:cxn>
                  <a:cxn ang="T14">
                    <a:pos x="T8" y="T9"/>
                  </a:cxn>
                </a:cxnLst>
                <a:rect l="T15" t="T16" r="T17" b="T18"/>
                <a:pathLst>
                  <a:path w="20" h="40">
                    <a:moveTo>
                      <a:pt x="19" y="0"/>
                    </a:moveTo>
                    <a:lnTo>
                      <a:pt x="19" y="13"/>
                    </a:lnTo>
                    <a:lnTo>
                      <a:pt x="19" y="19"/>
                    </a:lnTo>
                    <a:lnTo>
                      <a:pt x="10" y="39"/>
                    </a:lnTo>
                    <a:lnTo>
                      <a:pt x="0" y="39"/>
                    </a:lnTo>
                  </a:path>
                </a:pathLst>
              </a:custGeom>
              <a:noFill/>
              <a:ln w="12700" cap="rnd">
                <a:solidFill>
                  <a:srgbClr val="000000"/>
                </a:solidFill>
                <a:round/>
                <a:headEnd type="none" w="sm" len="sm"/>
                <a:tailEnd type="none" w="sm" len="sm"/>
              </a:ln>
            </p:spPr>
            <p:txBody>
              <a:bodyPr/>
              <a:lstStyle/>
              <a:p>
                <a:endParaRPr lang="es-AR"/>
              </a:p>
            </p:txBody>
          </p:sp>
          <p:sp>
            <p:nvSpPr>
              <p:cNvPr id="205" name="Freeform 834"/>
              <p:cNvSpPr>
                <a:spLocks/>
              </p:cNvSpPr>
              <p:nvPr/>
            </p:nvSpPr>
            <p:spPr bwMode="auto">
              <a:xfrm>
                <a:off x="2303" y="1356"/>
                <a:ext cx="199" cy="191"/>
              </a:xfrm>
              <a:custGeom>
                <a:avLst/>
                <a:gdLst>
                  <a:gd name="T0" fmla="*/ 198 w 210"/>
                  <a:gd name="T1" fmla="*/ 190 h 212"/>
                  <a:gd name="T2" fmla="*/ 182 w 210"/>
                  <a:gd name="T3" fmla="*/ 184 h 212"/>
                  <a:gd name="T4" fmla="*/ 159 w 210"/>
                  <a:gd name="T5" fmla="*/ 172 h 212"/>
                  <a:gd name="T6" fmla="*/ 144 w 210"/>
                  <a:gd name="T7" fmla="*/ 165 h 212"/>
                  <a:gd name="T8" fmla="*/ 120 w 210"/>
                  <a:gd name="T9" fmla="*/ 153 h 212"/>
                  <a:gd name="T10" fmla="*/ 114 w 210"/>
                  <a:gd name="T11" fmla="*/ 148 h 212"/>
                  <a:gd name="T12" fmla="*/ 91 w 210"/>
                  <a:gd name="T13" fmla="*/ 135 h 212"/>
                  <a:gd name="T14" fmla="*/ 83 w 210"/>
                  <a:gd name="T15" fmla="*/ 129 h 212"/>
                  <a:gd name="T16" fmla="*/ 77 w 210"/>
                  <a:gd name="T17" fmla="*/ 123 h 212"/>
                  <a:gd name="T18" fmla="*/ 68 w 210"/>
                  <a:gd name="T19" fmla="*/ 116 h 212"/>
                  <a:gd name="T20" fmla="*/ 61 w 210"/>
                  <a:gd name="T21" fmla="*/ 105 h 212"/>
                  <a:gd name="T22" fmla="*/ 45 w 210"/>
                  <a:gd name="T23" fmla="*/ 74 h 212"/>
                  <a:gd name="T24" fmla="*/ 38 w 210"/>
                  <a:gd name="T25" fmla="*/ 55 h 212"/>
                  <a:gd name="T26" fmla="*/ 38 w 210"/>
                  <a:gd name="T27" fmla="*/ 50 h 212"/>
                  <a:gd name="T28" fmla="*/ 30 w 210"/>
                  <a:gd name="T29" fmla="*/ 31 h 212"/>
                  <a:gd name="T30" fmla="*/ 22 w 210"/>
                  <a:gd name="T31" fmla="*/ 18 h 212"/>
                  <a:gd name="T32" fmla="*/ 22 w 210"/>
                  <a:gd name="T33" fmla="*/ 13 h 212"/>
                  <a:gd name="T34" fmla="*/ 15 w 210"/>
                  <a:gd name="T35" fmla="*/ 6 h 212"/>
                  <a:gd name="T36" fmla="*/ 0 w 210"/>
                  <a:gd name="T37" fmla="*/ 0 h 212"/>
                  <a:gd name="T38" fmla="*/ 0 w 210"/>
                  <a:gd name="T39" fmla="*/ 6 h 212"/>
                  <a:gd name="T40" fmla="*/ 0 w 210"/>
                  <a:gd name="T41" fmla="*/ 13 h 212"/>
                  <a:gd name="T42" fmla="*/ 0 w 210"/>
                  <a:gd name="T43" fmla="*/ 18 h 212"/>
                  <a:gd name="T44" fmla="*/ 0 w 210"/>
                  <a:gd name="T45" fmla="*/ 25 h 212"/>
                  <a:gd name="T46" fmla="*/ 0 w 210"/>
                  <a:gd name="T47" fmla="*/ 31 h 212"/>
                  <a:gd name="T48" fmla="*/ 7 w 210"/>
                  <a:gd name="T49" fmla="*/ 42 h 212"/>
                  <a:gd name="T50" fmla="*/ 15 w 210"/>
                  <a:gd name="T51" fmla="*/ 55 h 212"/>
                  <a:gd name="T52" fmla="*/ 22 w 210"/>
                  <a:gd name="T53" fmla="*/ 61 h 212"/>
                  <a:gd name="T54" fmla="*/ 30 w 210"/>
                  <a:gd name="T55" fmla="*/ 74 h 212"/>
                  <a:gd name="T56" fmla="*/ 45 w 210"/>
                  <a:gd name="T57" fmla="*/ 92 h 212"/>
                  <a:gd name="T58" fmla="*/ 53 w 210"/>
                  <a:gd name="T59" fmla="*/ 98 h 212"/>
                  <a:gd name="T60" fmla="*/ 68 w 210"/>
                  <a:gd name="T61" fmla="*/ 105 h 212"/>
                  <a:gd name="T62" fmla="*/ 83 w 210"/>
                  <a:gd name="T63" fmla="*/ 110 h 212"/>
                  <a:gd name="T64" fmla="*/ 91 w 210"/>
                  <a:gd name="T65" fmla="*/ 116 h 212"/>
                  <a:gd name="T66" fmla="*/ 98 w 210"/>
                  <a:gd name="T67" fmla="*/ 123 h 212"/>
                  <a:gd name="T68" fmla="*/ 114 w 210"/>
                  <a:gd name="T69" fmla="*/ 135 h 212"/>
                  <a:gd name="T70" fmla="*/ 120 w 210"/>
                  <a:gd name="T71" fmla="*/ 141 h 212"/>
                  <a:gd name="T72" fmla="*/ 129 w 210"/>
                  <a:gd name="T73" fmla="*/ 141 h 212"/>
                  <a:gd name="T74" fmla="*/ 144 w 210"/>
                  <a:gd name="T75" fmla="*/ 148 h 212"/>
                  <a:gd name="T76" fmla="*/ 152 w 210"/>
                  <a:gd name="T77" fmla="*/ 153 h 212"/>
                  <a:gd name="T78" fmla="*/ 167 w 210"/>
                  <a:gd name="T79" fmla="*/ 165 h 212"/>
                  <a:gd name="T80" fmla="*/ 175 w 210"/>
                  <a:gd name="T81" fmla="*/ 172 h 212"/>
                  <a:gd name="T82" fmla="*/ 182 w 210"/>
                  <a:gd name="T83" fmla="*/ 177 h 212"/>
                  <a:gd name="T84" fmla="*/ 190 w 210"/>
                  <a:gd name="T85" fmla="*/ 177 h 212"/>
                  <a:gd name="T86" fmla="*/ 198 w 210"/>
                  <a:gd name="T87" fmla="*/ 177 h 212"/>
                  <a:gd name="T88" fmla="*/ 198 w 210"/>
                  <a:gd name="T89" fmla="*/ 172 h 212"/>
                  <a:gd name="T90" fmla="*/ 190 w 210"/>
                  <a:gd name="T91" fmla="*/ 165 h 212"/>
                  <a:gd name="T92" fmla="*/ 182 w 210"/>
                  <a:gd name="T93" fmla="*/ 153 h 212"/>
                  <a:gd name="T94" fmla="*/ 159 w 210"/>
                  <a:gd name="T95" fmla="*/ 129 h 212"/>
                  <a:gd name="T96" fmla="*/ 152 w 210"/>
                  <a:gd name="T97" fmla="*/ 110 h 212"/>
                  <a:gd name="T98" fmla="*/ 136 w 210"/>
                  <a:gd name="T99" fmla="*/ 80 h 212"/>
                  <a:gd name="T100" fmla="*/ 136 w 210"/>
                  <a:gd name="T101" fmla="*/ 86 h 212"/>
                  <a:gd name="T102" fmla="*/ 136 w 210"/>
                  <a:gd name="T103" fmla="*/ 92 h 212"/>
                  <a:gd name="T104" fmla="*/ 136 w 210"/>
                  <a:gd name="T105" fmla="*/ 98 h 212"/>
                  <a:gd name="T106" fmla="*/ 136 w 210"/>
                  <a:gd name="T107" fmla="*/ 105 h 212"/>
                  <a:gd name="T108" fmla="*/ 144 w 210"/>
                  <a:gd name="T109" fmla="*/ 116 h 212"/>
                  <a:gd name="T110" fmla="*/ 152 w 210"/>
                  <a:gd name="T111" fmla="*/ 135 h 212"/>
                  <a:gd name="T112" fmla="*/ 167 w 210"/>
                  <a:gd name="T113" fmla="*/ 153 h 212"/>
                  <a:gd name="T114" fmla="*/ 175 w 210"/>
                  <a:gd name="T115" fmla="*/ 165 h 2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
                  <a:gd name="T175" fmla="*/ 0 h 212"/>
                  <a:gd name="T176" fmla="*/ 210 w 210"/>
                  <a:gd name="T177" fmla="*/ 212 h 21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 h="212">
                    <a:moveTo>
                      <a:pt x="209" y="211"/>
                    </a:moveTo>
                    <a:lnTo>
                      <a:pt x="192" y="204"/>
                    </a:lnTo>
                    <a:lnTo>
                      <a:pt x="168" y="191"/>
                    </a:lnTo>
                    <a:lnTo>
                      <a:pt x="152" y="183"/>
                    </a:lnTo>
                    <a:lnTo>
                      <a:pt x="127" y="170"/>
                    </a:lnTo>
                    <a:lnTo>
                      <a:pt x="120" y="164"/>
                    </a:lnTo>
                    <a:lnTo>
                      <a:pt x="96" y="150"/>
                    </a:lnTo>
                    <a:lnTo>
                      <a:pt x="88" y="143"/>
                    </a:lnTo>
                    <a:lnTo>
                      <a:pt x="81" y="136"/>
                    </a:lnTo>
                    <a:lnTo>
                      <a:pt x="72" y="129"/>
                    </a:lnTo>
                    <a:lnTo>
                      <a:pt x="64" y="116"/>
                    </a:lnTo>
                    <a:lnTo>
                      <a:pt x="48" y="82"/>
                    </a:lnTo>
                    <a:lnTo>
                      <a:pt x="40" y="61"/>
                    </a:lnTo>
                    <a:lnTo>
                      <a:pt x="40" y="55"/>
                    </a:lnTo>
                    <a:lnTo>
                      <a:pt x="32" y="34"/>
                    </a:lnTo>
                    <a:lnTo>
                      <a:pt x="23" y="20"/>
                    </a:lnTo>
                    <a:lnTo>
                      <a:pt x="23" y="14"/>
                    </a:lnTo>
                    <a:lnTo>
                      <a:pt x="16" y="7"/>
                    </a:lnTo>
                    <a:lnTo>
                      <a:pt x="0" y="0"/>
                    </a:lnTo>
                    <a:lnTo>
                      <a:pt x="0" y="7"/>
                    </a:lnTo>
                    <a:lnTo>
                      <a:pt x="0" y="14"/>
                    </a:lnTo>
                    <a:lnTo>
                      <a:pt x="0" y="20"/>
                    </a:lnTo>
                    <a:lnTo>
                      <a:pt x="0" y="28"/>
                    </a:lnTo>
                    <a:lnTo>
                      <a:pt x="0" y="34"/>
                    </a:lnTo>
                    <a:lnTo>
                      <a:pt x="7" y="47"/>
                    </a:lnTo>
                    <a:lnTo>
                      <a:pt x="16" y="61"/>
                    </a:lnTo>
                    <a:lnTo>
                      <a:pt x="23" y="68"/>
                    </a:lnTo>
                    <a:lnTo>
                      <a:pt x="32" y="82"/>
                    </a:lnTo>
                    <a:lnTo>
                      <a:pt x="48" y="102"/>
                    </a:lnTo>
                    <a:lnTo>
                      <a:pt x="56" y="109"/>
                    </a:lnTo>
                    <a:lnTo>
                      <a:pt x="72" y="116"/>
                    </a:lnTo>
                    <a:lnTo>
                      <a:pt x="88" y="122"/>
                    </a:lnTo>
                    <a:lnTo>
                      <a:pt x="96" y="129"/>
                    </a:lnTo>
                    <a:lnTo>
                      <a:pt x="103" y="136"/>
                    </a:lnTo>
                    <a:lnTo>
                      <a:pt x="120" y="150"/>
                    </a:lnTo>
                    <a:lnTo>
                      <a:pt x="127" y="156"/>
                    </a:lnTo>
                    <a:lnTo>
                      <a:pt x="136" y="156"/>
                    </a:lnTo>
                    <a:lnTo>
                      <a:pt x="152" y="164"/>
                    </a:lnTo>
                    <a:lnTo>
                      <a:pt x="160" y="170"/>
                    </a:lnTo>
                    <a:lnTo>
                      <a:pt x="176" y="183"/>
                    </a:lnTo>
                    <a:lnTo>
                      <a:pt x="185" y="191"/>
                    </a:lnTo>
                    <a:lnTo>
                      <a:pt x="192" y="197"/>
                    </a:lnTo>
                    <a:lnTo>
                      <a:pt x="201" y="197"/>
                    </a:lnTo>
                    <a:lnTo>
                      <a:pt x="209" y="197"/>
                    </a:lnTo>
                    <a:lnTo>
                      <a:pt x="209" y="191"/>
                    </a:lnTo>
                    <a:lnTo>
                      <a:pt x="201" y="183"/>
                    </a:lnTo>
                    <a:lnTo>
                      <a:pt x="192" y="170"/>
                    </a:lnTo>
                    <a:lnTo>
                      <a:pt x="168" y="143"/>
                    </a:lnTo>
                    <a:lnTo>
                      <a:pt x="160" y="122"/>
                    </a:lnTo>
                    <a:lnTo>
                      <a:pt x="144" y="89"/>
                    </a:lnTo>
                    <a:lnTo>
                      <a:pt x="144" y="95"/>
                    </a:lnTo>
                    <a:lnTo>
                      <a:pt x="144" y="102"/>
                    </a:lnTo>
                    <a:lnTo>
                      <a:pt x="144" y="109"/>
                    </a:lnTo>
                    <a:lnTo>
                      <a:pt x="144" y="116"/>
                    </a:lnTo>
                    <a:lnTo>
                      <a:pt x="152" y="129"/>
                    </a:lnTo>
                    <a:lnTo>
                      <a:pt x="160" y="150"/>
                    </a:lnTo>
                    <a:lnTo>
                      <a:pt x="176" y="170"/>
                    </a:lnTo>
                    <a:lnTo>
                      <a:pt x="185" y="183"/>
                    </a:lnTo>
                  </a:path>
                </a:pathLst>
              </a:custGeom>
              <a:noFill/>
              <a:ln w="12700" cap="rnd">
                <a:solidFill>
                  <a:srgbClr val="000000"/>
                </a:solidFill>
                <a:round/>
                <a:headEnd type="none" w="sm" len="sm"/>
                <a:tailEnd type="none" w="sm" len="sm"/>
              </a:ln>
            </p:spPr>
            <p:txBody>
              <a:bodyPr/>
              <a:lstStyle/>
              <a:p>
                <a:endParaRPr lang="es-AR"/>
              </a:p>
            </p:txBody>
          </p:sp>
          <p:sp>
            <p:nvSpPr>
              <p:cNvPr id="206" name="Freeform 835"/>
              <p:cNvSpPr>
                <a:spLocks/>
              </p:cNvSpPr>
              <p:nvPr/>
            </p:nvSpPr>
            <p:spPr bwMode="auto">
              <a:xfrm>
                <a:off x="2508" y="1576"/>
                <a:ext cx="145" cy="26"/>
              </a:xfrm>
              <a:custGeom>
                <a:avLst/>
                <a:gdLst>
                  <a:gd name="T0" fmla="*/ 0 w 154"/>
                  <a:gd name="T1" fmla="*/ 13 h 29"/>
                  <a:gd name="T2" fmla="*/ 7 w 154"/>
                  <a:gd name="T3" fmla="*/ 13 h 29"/>
                  <a:gd name="T4" fmla="*/ 38 w 154"/>
                  <a:gd name="T5" fmla="*/ 5 h 29"/>
                  <a:gd name="T6" fmla="*/ 53 w 154"/>
                  <a:gd name="T7" fmla="*/ 5 h 29"/>
                  <a:gd name="T8" fmla="*/ 76 w 154"/>
                  <a:gd name="T9" fmla="*/ 0 h 29"/>
                  <a:gd name="T10" fmla="*/ 91 w 154"/>
                  <a:gd name="T11" fmla="*/ 0 h 29"/>
                  <a:gd name="T12" fmla="*/ 99 w 154"/>
                  <a:gd name="T13" fmla="*/ 0 h 29"/>
                  <a:gd name="T14" fmla="*/ 114 w 154"/>
                  <a:gd name="T15" fmla="*/ 0 h 29"/>
                  <a:gd name="T16" fmla="*/ 128 w 154"/>
                  <a:gd name="T17" fmla="*/ 5 h 29"/>
                  <a:gd name="T18" fmla="*/ 136 w 154"/>
                  <a:gd name="T19" fmla="*/ 13 h 29"/>
                  <a:gd name="T20" fmla="*/ 144 w 154"/>
                  <a:gd name="T21" fmla="*/ 25 h 29"/>
                  <a:gd name="T22" fmla="*/ 144 w 154"/>
                  <a:gd name="T23" fmla="*/ 18 h 29"/>
                  <a:gd name="T24" fmla="*/ 136 w 154"/>
                  <a:gd name="T25" fmla="*/ 25 h 29"/>
                  <a:gd name="T26" fmla="*/ 128 w 154"/>
                  <a:gd name="T27" fmla="*/ 25 h 29"/>
                  <a:gd name="T28" fmla="*/ 114 w 154"/>
                  <a:gd name="T29" fmla="*/ 25 h 29"/>
                  <a:gd name="T30" fmla="*/ 91 w 154"/>
                  <a:gd name="T31" fmla="*/ 18 h 29"/>
                  <a:gd name="T32" fmla="*/ 83 w 154"/>
                  <a:gd name="T33" fmla="*/ 18 h 29"/>
                  <a:gd name="T34" fmla="*/ 76 w 154"/>
                  <a:gd name="T35" fmla="*/ 18 h 29"/>
                  <a:gd name="T36" fmla="*/ 53 w 154"/>
                  <a:gd name="T37" fmla="*/ 13 h 29"/>
                  <a:gd name="T38" fmla="*/ 22 w 154"/>
                  <a:gd name="T39" fmla="*/ 5 h 29"/>
                  <a:gd name="T40" fmla="*/ 15 w 154"/>
                  <a:gd name="T41" fmla="*/ 5 h 29"/>
                  <a:gd name="T42" fmla="*/ 7 w 154"/>
                  <a:gd name="T43" fmla="*/ 5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4"/>
                  <a:gd name="T67" fmla="*/ 0 h 29"/>
                  <a:gd name="T68" fmla="*/ 154 w 154"/>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4" h="29">
                    <a:moveTo>
                      <a:pt x="0" y="14"/>
                    </a:moveTo>
                    <a:lnTo>
                      <a:pt x="7" y="14"/>
                    </a:lnTo>
                    <a:lnTo>
                      <a:pt x="40" y="6"/>
                    </a:lnTo>
                    <a:lnTo>
                      <a:pt x="56" y="6"/>
                    </a:lnTo>
                    <a:lnTo>
                      <a:pt x="81" y="0"/>
                    </a:lnTo>
                    <a:lnTo>
                      <a:pt x="97" y="0"/>
                    </a:lnTo>
                    <a:lnTo>
                      <a:pt x="105" y="0"/>
                    </a:lnTo>
                    <a:lnTo>
                      <a:pt x="121" y="0"/>
                    </a:lnTo>
                    <a:lnTo>
                      <a:pt x="136" y="6"/>
                    </a:lnTo>
                    <a:lnTo>
                      <a:pt x="144" y="14"/>
                    </a:lnTo>
                    <a:lnTo>
                      <a:pt x="153" y="28"/>
                    </a:lnTo>
                    <a:lnTo>
                      <a:pt x="153" y="20"/>
                    </a:lnTo>
                    <a:lnTo>
                      <a:pt x="144" y="28"/>
                    </a:lnTo>
                    <a:lnTo>
                      <a:pt x="136" y="28"/>
                    </a:lnTo>
                    <a:lnTo>
                      <a:pt x="121" y="28"/>
                    </a:lnTo>
                    <a:lnTo>
                      <a:pt x="97" y="20"/>
                    </a:lnTo>
                    <a:lnTo>
                      <a:pt x="88" y="20"/>
                    </a:lnTo>
                    <a:lnTo>
                      <a:pt x="81" y="20"/>
                    </a:lnTo>
                    <a:lnTo>
                      <a:pt x="56" y="14"/>
                    </a:lnTo>
                    <a:lnTo>
                      <a:pt x="23" y="6"/>
                    </a:lnTo>
                    <a:lnTo>
                      <a:pt x="16" y="6"/>
                    </a:lnTo>
                    <a:lnTo>
                      <a:pt x="7" y="6"/>
                    </a:lnTo>
                  </a:path>
                </a:pathLst>
              </a:custGeom>
              <a:noFill/>
              <a:ln w="12700" cap="rnd">
                <a:solidFill>
                  <a:srgbClr val="000000"/>
                </a:solidFill>
                <a:round/>
                <a:headEnd type="none" w="sm" len="sm"/>
                <a:tailEnd type="none" w="sm" len="sm"/>
              </a:ln>
            </p:spPr>
            <p:txBody>
              <a:bodyPr/>
              <a:lstStyle/>
              <a:p>
                <a:endParaRPr lang="es-AR"/>
              </a:p>
            </p:txBody>
          </p:sp>
          <p:sp>
            <p:nvSpPr>
              <p:cNvPr id="207" name="Freeform 836"/>
              <p:cNvSpPr>
                <a:spLocks/>
              </p:cNvSpPr>
              <p:nvPr/>
            </p:nvSpPr>
            <p:spPr bwMode="auto">
              <a:xfrm>
                <a:off x="2501" y="1448"/>
                <a:ext cx="290" cy="56"/>
              </a:xfrm>
              <a:custGeom>
                <a:avLst/>
                <a:gdLst>
                  <a:gd name="T0" fmla="*/ 0 w 308"/>
                  <a:gd name="T1" fmla="*/ 49 h 62"/>
                  <a:gd name="T2" fmla="*/ 8 w 308"/>
                  <a:gd name="T3" fmla="*/ 42 h 62"/>
                  <a:gd name="T4" fmla="*/ 24 w 308"/>
                  <a:gd name="T5" fmla="*/ 37 h 62"/>
                  <a:gd name="T6" fmla="*/ 45 w 308"/>
                  <a:gd name="T7" fmla="*/ 24 h 62"/>
                  <a:gd name="T8" fmla="*/ 54 w 308"/>
                  <a:gd name="T9" fmla="*/ 24 h 62"/>
                  <a:gd name="T10" fmla="*/ 76 w 308"/>
                  <a:gd name="T11" fmla="*/ 18 h 62"/>
                  <a:gd name="T12" fmla="*/ 91 w 308"/>
                  <a:gd name="T13" fmla="*/ 18 h 62"/>
                  <a:gd name="T14" fmla="*/ 114 w 308"/>
                  <a:gd name="T15" fmla="*/ 18 h 62"/>
                  <a:gd name="T16" fmla="*/ 144 w 308"/>
                  <a:gd name="T17" fmla="*/ 18 h 62"/>
                  <a:gd name="T18" fmla="*/ 152 w 308"/>
                  <a:gd name="T19" fmla="*/ 18 h 62"/>
                  <a:gd name="T20" fmla="*/ 167 w 308"/>
                  <a:gd name="T21" fmla="*/ 18 h 62"/>
                  <a:gd name="T22" fmla="*/ 213 w 308"/>
                  <a:gd name="T23" fmla="*/ 24 h 62"/>
                  <a:gd name="T24" fmla="*/ 235 w 308"/>
                  <a:gd name="T25" fmla="*/ 24 h 62"/>
                  <a:gd name="T26" fmla="*/ 259 w 308"/>
                  <a:gd name="T27" fmla="*/ 18 h 62"/>
                  <a:gd name="T28" fmla="*/ 266 w 308"/>
                  <a:gd name="T29" fmla="*/ 18 h 62"/>
                  <a:gd name="T30" fmla="*/ 274 w 308"/>
                  <a:gd name="T31" fmla="*/ 18 h 62"/>
                  <a:gd name="T32" fmla="*/ 289 w 308"/>
                  <a:gd name="T33" fmla="*/ 13 h 62"/>
                  <a:gd name="T34" fmla="*/ 282 w 308"/>
                  <a:gd name="T35" fmla="*/ 13 h 62"/>
                  <a:gd name="T36" fmla="*/ 274 w 308"/>
                  <a:gd name="T37" fmla="*/ 6 h 62"/>
                  <a:gd name="T38" fmla="*/ 266 w 308"/>
                  <a:gd name="T39" fmla="*/ 6 h 62"/>
                  <a:gd name="T40" fmla="*/ 244 w 308"/>
                  <a:gd name="T41" fmla="*/ 0 h 62"/>
                  <a:gd name="T42" fmla="*/ 220 w 308"/>
                  <a:gd name="T43" fmla="*/ 0 h 62"/>
                  <a:gd name="T44" fmla="*/ 190 w 308"/>
                  <a:gd name="T45" fmla="*/ 0 h 62"/>
                  <a:gd name="T46" fmla="*/ 175 w 308"/>
                  <a:gd name="T47" fmla="*/ 0 h 62"/>
                  <a:gd name="T48" fmla="*/ 159 w 308"/>
                  <a:gd name="T49" fmla="*/ 0 h 62"/>
                  <a:gd name="T50" fmla="*/ 122 w 308"/>
                  <a:gd name="T51" fmla="*/ 6 h 62"/>
                  <a:gd name="T52" fmla="*/ 99 w 308"/>
                  <a:gd name="T53" fmla="*/ 13 h 62"/>
                  <a:gd name="T54" fmla="*/ 76 w 308"/>
                  <a:gd name="T55" fmla="*/ 18 h 62"/>
                  <a:gd name="T56" fmla="*/ 68 w 308"/>
                  <a:gd name="T57" fmla="*/ 24 h 62"/>
                  <a:gd name="T58" fmla="*/ 61 w 308"/>
                  <a:gd name="T59" fmla="*/ 31 h 62"/>
                  <a:gd name="T60" fmla="*/ 39 w 308"/>
                  <a:gd name="T61" fmla="*/ 42 h 62"/>
                  <a:gd name="T62" fmla="*/ 24 w 308"/>
                  <a:gd name="T63" fmla="*/ 49 h 62"/>
                  <a:gd name="T64" fmla="*/ 8 w 308"/>
                  <a:gd name="T65" fmla="*/ 55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8"/>
                  <a:gd name="T100" fmla="*/ 0 h 62"/>
                  <a:gd name="T101" fmla="*/ 308 w 308"/>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8" h="62">
                    <a:moveTo>
                      <a:pt x="0" y="54"/>
                    </a:moveTo>
                    <a:lnTo>
                      <a:pt x="8" y="47"/>
                    </a:lnTo>
                    <a:lnTo>
                      <a:pt x="25" y="41"/>
                    </a:lnTo>
                    <a:lnTo>
                      <a:pt x="48" y="27"/>
                    </a:lnTo>
                    <a:lnTo>
                      <a:pt x="57" y="27"/>
                    </a:lnTo>
                    <a:lnTo>
                      <a:pt x="81" y="20"/>
                    </a:lnTo>
                    <a:lnTo>
                      <a:pt x="97" y="20"/>
                    </a:lnTo>
                    <a:lnTo>
                      <a:pt x="121" y="20"/>
                    </a:lnTo>
                    <a:lnTo>
                      <a:pt x="153" y="20"/>
                    </a:lnTo>
                    <a:lnTo>
                      <a:pt x="161" y="20"/>
                    </a:lnTo>
                    <a:lnTo>
                      <a:pt x="177" y="20"/>
                    </a:lnTo>
                    <a:lnTo>
                      <a:pt x="226" y="27"/>
                    </a:lnTo>
                    <a:lnTo>
                      <a:pt x="250" y="27"/>
                    </a:lnTo>
                    <a:lnTo>
                      <a:pt x="275" y="20"/>
                    </a:lnTo>
                    <a:lnTo>
                      <a:pt x="283" y="20"/>
                    </a:lnTo>
                    <a:lnTo>
                      <a:pt x="291" y="20"/>
                    </a:lnTo>
                    <a:lnTo>
                      <a:pt x="307" y="14"/>
                    </a:lnTo>
                    <a:lnTo>
                      <a:pt x="299" y="14"/>
                    </a:lnTo>
                    <a:lnTo>
                      <a:pt x="291" y="7"/>
                    </a:lnTo>
                    <a:lnTo>
                      <a:pt x="283" y="7"/>
                    </a:lnTo>
                    <a:lnTo>
                      <a:pt x="259" y="0"/>
                    </a:lnTo>
                    <a:lnTo>
                      <a:pt x="234" y="0"/>
                    </a:lnTo>
                    <a:lnTo>
                      <a:pt x="202" y="0"/>
                    </a:lnTo>
                    <a:lnTo>
                      <a:pt x="186" y="0"/>
                    </a:lnTo>
                    <a:lnTo>
                      <a:pt x="169" y="0"/>
                    </a:lnTo>
                    <a:lnTo>
                      <a:pt x="130" y="7"/>
                    </a:lnTo>
                    <a:lnTo>
                      <a:pt x="105" y="14"/>
                    </a:lnTo>
                    <a:lnTo>
                      <a:pt x="81" y="20"/>
                    </a:lnTo>
                    <a:lnTo>
                      <a:pt x="72" y="27"/>
                    </a:lnTo>
                    <a:lnTo>
                      <a:pt x="65" y="34"/>
                    </a:lnTo>
                    <a:lnTo>
                      <a:pt x="41" y="47"/>
                    </a:lnTo>
                    <a:lnTo>
                      <a:pt x="25" y="54"/>
                    </a:lnTo>
                    <a:lnTo>
                      <a:pt x="8" y="61"/>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208" name="Freeform 837"/>
              <p:cNvSpPr>
                <a:spLocks/>
              </p:cNvSpPr>
              <p:nvPr/>
            </p:nvSpPr>
            <p:spPr bwMode="auto">
              <a:xfrm>
                <a:off x="2242" y="1295"/>
                <a:ext cx="260" cy="128"/>
              </a:xfrm>
              <a:custGeom>
                <a:avLst/>
                <a:gdLst>
                  <a:gd name="T0" fmla="*/ 251 w 275"/>
                  <a:gd name="T1" fmla="*/ 103 h 142"/>
                  <a:gd name="T2" fmla="*/ 251 w 275"/>
                  <a:gd name="T3" fmla="*/ 97 h 142"/>
                  <a:gd name="T4" fmla="*/ 236 w 275"/>
                  <a:gd name="T5" fmla="*/ 73 h 142"/>
                  <a:gd name="T6" fmla="*/ 228 w 275"/>
                  <a:gd name="T7" fmla="*/ 60 h 142"/>
                  <a:gd name="T8" fmla="*/ 213 w 275"/>
                  <a:gd name="T9" fmla="*/ 49 h 142"/>
                  <a:gd name="T10" fmla="*/ 205 w 275"/>
                  <a:gd name="T11" fmla="*/ 42 h 142"/>
                  <a:gd name="T12" fmla="*/ 198 w 275"/>
                  <a:gd name="T13" fmla="*/ 37 h 142"/>
                  <a:gd name="T14" fmla="*/ 182 w 275"/>
                  <a:gd name="T15" fmla="*/ 30 h 142"/>
                  <a:gd name="T16" fmla="*/ 159 w 275"/>
                  <a:gd name="T17" fmla="*/ 24 h 142"/>
                  <a:gd name="T18" fmla="*/ 130 w 275"/>
                  <a:gd name="T19" fmla="*/ 18 h 142"/>
                  <a:gd name="T20" fmla="*/ 114 w 275"/>
                  <a:gd name="T21" fmla="*/ 18 h 142"/>
                  <a:gd name="T22" fmla="*/ 99 w 275"/>
                  <a:gd name="T23" fmla="*/ 18 h 142"/>
                  <a:gd name="T24" fmla="*/ 68 w 275"/>
                  <a:gd name="T25" fmla="*/ 13 h 142"/>
                  <a:gd name="T26" fmla="*/ 53 w 275"/>
                  <a:gd name="T27" fmla="*/ 13 h 142"/>
                  <a:gd name="T28" fmla="*/ 30 w 275"/>
                  <a:gd name="T29" fmla="*/ 6 h 142"/>
                  <a:gd name="T30" fmla="*/ 22 w 275"/>
                  <a:gd name="T31" fmla="*/ 6 h 142"/>
                  <a:gd name="T32" fmla="*/ 15 w 275"/>
                  <a:gd name="T33" fmla="*/ 6 h 142"/>
                  <a:gd name="T34" fmla="*/ 7 w 275"/>
                  <a:gd name="T35" fmla="*/ 6 h 142"/>
                  <a:gd name="T36" fmla="*/ 0 w 275"/>
                  <a:gd name="T37" fmla="*/ 6 h 142"/>
                  <a:gd name="T38" fmla="*/ 7 w 275"/>
                  <a:gd name="T39" fmla="*/ 0 h 142"/>
                  <a:gd name="T40" fmla="*/ 15 w 275"/>
                  <a:gd name="T41" fmla="*/ 0 h 142"/>
                  <a:gd name="T42" fmla="*/ 22 w 275"/>
                  <a:gd name="T43" fmla="*/ 0 h 142"/>
                  <a:gd name="T44" fmla="*/ 53 w 275"/>
                  <a:gd name="T45" fmla="*/ 6 h 142"/>
                  <a:gd name="T46" fmla="*/ 77 w 275"/>
                  <a:gd name="T47" fmla="*/ 13 h 142"/>
                  <a:gd name="T48" fmla="*/ 83 w 275"/>
                  <a:gd name="T49" fmla="*/ 13 h 142"/>
                  <a:gd name="T50" fmla="*/ 107 w 275"/>
                  <a:gd name="T51" fmla="*/ 24 h 142"/>
                  <a:gd name="T52" fmla="*/ 151 w 275"/>
                  <a:gd name="T53" fmla="*/ 49 h 142"/>
                  <a:gd name="T54" fmla="*/ 166 w 275"/>
                  <a:gd name="T55" fmla="*/ 60 h 142"/>
                  <a:gd name="T56" fmla="*/ 175 w 275"/>
                  <a:gd name="T57" fmla="*/ 67 h 142"/>
                  <a:gd name="T58" fmla="*/ 190 w 275"/>
                  <a:gd name="T59" fmla="*/ 78 h 142"/>
                  <a:gd name="T60" fmla="*/ 205 w 275"/>
                  <a:gd name="T61" fmla="*/ 90 h 142"/>
                  <a:gd name="T62" fmla="*/ 228 w 275"/>
                  <a:gd name="T63" fmla="*/ 103 h 142"/>
                  <a:gd name="T64" fmla="*/ 236 w 275"/>
                  <a:gd name="T65" fmla="*/ 103 h 142"/>
                  <a:gd name="T66" fmla="*/ 243 w 275"/>
                  <a:gd name="T67" fmla="*/ 109 h 142"/>
                  <a:gd name="T68" fmla="*/ 251 w 275"/>
                  <a:gd name="T69" fmla="*/ 114 h 142"/>
                  <a:gd name="T70" fmla="*/ 259 w 275"/>
                  <a:gd name="T71" fmla="*/ 121 h 142"/>
                  <a:gd name="T72" fmla="*/ 259 w 275"/>
                  <a:gd name="T73" fmla="*/ 127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5"/>
                  <a:gd name="T112" fmla="*/ 0 h 142"/>
                  <a:gd name="T113" fmla="*/ 275 w 275"/>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5" h="142">
                    <a:moveTo>
                      <a:pt x="266" y="114"/>
                    </a:moveTo>
                    <a:lnTo>
                      <a:pt x="266" y="108"/>
                    </a:lnTo>
                    <a:lnTo>
                      <a:pt x="250" y="81"/>
                    </a:lnTo>
                    <a:lnTo>
                      <a:pt x="241" y="67"/>
                    </a:lnTo>
                    <a:lnTo>
                      <a:pt x="225" y="54"/>
                    </a:lnTo>
                    <a:lnTo>
                      <a:pt x="217" y="47"/>
                    </a:lnTo>
                    <a:lnTo>
                      <a:pt x="209" y="41"/>
                    </a:lnTo>
                    <a:lnTo>
                      <a:pt x="192" y="33"/>
                    </a:lnTo>
                    <a:lnTo>
                      <a:pt x="168" y="27"/>
                    </a:lnTo>
                    <a:lnTo>
                      <a:pt x="137" y="20"/>
                    </a:lnTo>
                    <a:lnTo>
                      <a:pt x="121" y="20"/>
                    </a:lnTo>
                    <a:lnTo>
                      <a:pt x="105" y="20"/>
                    </a:lnTo>
                    <a:lnTo>
                      <a:pt x="72" y="14"/>
                    </a:lnTo>
                    <a:lnTo>
                      <a:pt x="56" y="14"/>
                    </a:lnTo>
                    <a:lnTo>
                      <a:pt x="32" y="7"/>
                    </a:lnTo>
                    <a:lnTo>
                      <a:pt x="23" y="7"/>
                    </a:lnTo>
                    <a:lnTo>
                      <a:pt x="16" y="7"/>
                    </a:lnTo>
                    <a:lnTo>
                      <a:pt x="7" y="7"/>
                    </a:lnTo>
                    <a:lnTo>
                      <a:pt x="0" y="7"/>
                    </a:lnTo>
                    <a:lnTo>
                      <a:pt x="7" y="0"/>
                    </a:lnTo>
                    <a:lnTo>
                      <a:pt x="16" y="0"/>
                    </a:lnTo>
                    <a:lnTo>
                      <a:pt x="23" y="0"/>
                    </a:lnTo>
                    <a:lnTo>
                      <a:pt x="56" y="7"/>
                    </a:lnTo>
                    <a:lnTo>
                      <a:pt x="81" y="14"/>
                    </a:lnTo>
                    <a:lnTo>
                      <a:pt x="88" y="14"/>
                    </a:lnTo>
                    <a:lnTo>
                      <a:pt x="113" y="27"/>
                    </a:lnTo>
                    <a:lnTo>
                      <a:pt x="160" y="54"/>
                    </a:lnTo>
                    <a:lnTo>
                      <a:pt x="176" y="67"/>
                    </a:lnTo>
                    <a:lnTo>
                      <a:pt x="185" y="74"/>
                    </a:lnTo>
                    <a:lnTo>
                      <a:pt x="201" y="87"/>
                    </a:lnTo>
                    <a:lnTo>
                      <a:pt x="217" y="100"/>
                    </a:lnTo>
                    <a:lnTo>
                      <a:pt x="241" y="114"/>
                    </a:lnTo>
                    <a:lnTo>
                      <a:pt x="250" y="114"/>
                    </a:lnTo>
                    <a:lnTo>
                      <a:pt x="257" y="121"/>
                    </a:lnTo>
                    <a:lnTo>
                      <a:pt x="266" y="127"/>
                    </a:lnTo>
                    <a:lnTo>
                      <a:pt x="274" y="134"/>
                    </a:lnTo>
                    <a:lnTo>
                      <a:pt x="274" y="141"/>
                    </a:lnTo>
                  </a:path>
                </a:pathLst>
              </a:custGeom>
              <a:solidFill>
                <a:schemeClr val="accent1"/>
              </a:solidFill>
              <a:ln w="12700" cap="rnd">
                <a:solidFill>
                  <a:schemeClr val="tx1"/>
                </a:solidFill>
                <a:round/>
                <a:headEnd type="none" w="sm" len="sm"/>
                <a:tailEnd type="none" w="sm" len="sm"/>
              </a:ln>
            </p:spPr>
            <p:txBody>
              <a:bodyPr/>
              <a:lstStyle/>
              <a:p>
                <a:endParaRPr lang="es-AR"/>
              </a:p>
            </p:txBody>
          </p:sp>
          <p:sp>
            <p:nvSpPr>
              <p:cNvPr id="209" name="Freeform 838"/>
              <p:cNvSpPr>
                <a:spLocks/>
              </p:cNvSpPr>
              <p:nvPr/>
            </p:nvSpPr>
            <p:spPr bwMode="auto">
              <a:xfrm>
                <a:off x="2508" y="1045"/>
                <a:ext cx="237" cy="233"/>
              </a:xfrm>
              <a:custGeom>
                <a:avLst/>
                <a:gdLst>
                  <a:gd name="T0" fmla="*/ 0 w 251"/>
                  <a:gd name="T1" fmla="*/ 219 h 258"/>
                  <a:gd name="T2" fmla="*/ 24 w 251"/>
                  <a:gd name="T3" fmla="*/ 207 h 258"/>
                  <a:gd name="T4" fmla="*/ 76 w 251"/>
                  <a:gd name="T5" fmla="*/ 182 h 258"/>
                  <a:gd name="T6" fmla="*/ 114 w 251"/>
                  <a:gd name="T7" fmla="*/ 165 h 258"/>
                  <a:gd name="T8" fmla="*/ 144 w 251"/>
                  <a:gd name="T9" fmla="*/ 146 h 258"/>
                  <a:gd name="T10" fmla="*/ 175 w 251"/>
                  <a:gd name="T11" fmla="*/ 128 h 258"/>
                  <a:gd name="T12" fmla="*/ 197 w 251"/>
                  <a:gd name="T13" fmla="*/ 116 h 258"/>
                  <a:gd name="T14" fmla="*/ 213 w 251"/>
                  <a:gd name="T15" fmla="*/ 103 h 258"/>
                  <a:gd name="T16" fmla="*/ 229 w 251"/>
                  <a:gd name="T17" fmla="*/ 91 h 258"/>
                  <a:gd name="T18" fmla="*/ 236 w 251"/>
                  <a:gd name="T19" fmla="*/ 86 h 258"/>
                  <a:gd name="T20" fmla="*/ 236 w 251"/>
                  <a:gd name="T21" fmla="*/ 73 h 258"/>
                  <a:gd name="T22" fmla="*/ 236 w 251"/>
                  <a:gd name="T23" fmla="*/ 61 h 258"/>
                  <a:gd name="T24" fmla="*/ 236 w 251"/>
                  <a:gd name="T25" fmla="*/ 37 h 258"/>
                  <a:gd name="T26" fmla="*/ 236 w 251"/>
                  <a:gd name="T27" fmla="*/ 30 h 258"/>
                  <a:gd name="T28" fmla="*/ 236 w 251"/>
                  <a:gd name="T29" fmla="*/ 24 h 258"/>
                  <a:gd name="T30" fmla="*/ 236 w 251"/>
                  <a:gd name="T31" fmla="*/ 5 h 258"/>
                  <a:gd name="T32" fmla="*/ 236 w 251"/>
                  <a:gd name="T33" fmla="*/ 0 h 258"/>
                  <a:gd name="T34" fmla="*/ 221 w 251"/>
                  <a:gd name="T35" fmla="*/ 30 h 258"/>
                  <a:gd name="T36" fmla="*/ 221 w 251"/>
                  <a:gd name="T37" fmla="*/ 42 h 258"/>
                  <a:gd name="T38" fmla="*/ 213 w 251"/>
                  <a:gd name="T39" fmla="*/ 73 h 258"/>
                  <a:gd name="T40" fmla="*/ 213 w 251"/>
                  <a:gd name="T41" fmla="*/ 91 h 258"/>
                  <a:gd name="T42" fmla="*/ 213 w 251"/>
                  <a:gd name="T43" fmla="*/ 103 h 258"/>
                  <a:gd name="T44" fmla="*/ 206 w 251"/>
                  <a:gd name="T45" fmla="*/ 122 h 258"/>
                  <a:gd name="T46" fmla="*/ 191 w 251"/>
                  <a:gd name="T47" fmla="*/ 141 h 258"/>
                  <a:gd name="T48" fmla="*/ 167 w 251"/>
                  <a:gd name="T49" fmla="*/ 153 h 258"/>
                  <a:gd name="T50" fmla="*/ 160 w 251"/>
                  <a:gd name="T51" fmla="*/ 159 h 258"/>
                  <a:gd name="T52" fmla="*/ 144 w 251"/>
                  <a:gd name="T53" fmla="*/ 170 h 258"/>
                  <a:gd name="T54" fmla="*/ 114 w 251"/>
                  <a:gd name="T55" fmla="*/ 189 h 258"/>
                  <a:gd name="T56" fmla="*/ 76 w 251"/>
                  <a:gd name="T57" fmla="*/ 207 h 258"/>
                  <a:gd name="T58" fmla="*/ 30 w 251"/>
                  <a:gd name="T59" fmla="*/ 226 h 258"/>
                  <a:gd name="T60" fmla="*/ 8 w 251"/>
                  <a:gd name="T61" fmla="*/ 232 h 2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1"/>
                  <a:gd name="T94" fmla="*/ 0 h 258"/>
                  <a:gd name="T95" fmla="*/ 251 w 251"/>
                  <a:gd name="T96" fmla="*/ 258 h 2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1" h="258">
                    <a:moveTo>
                      <a:pt x="0" y="242"/>
                    </a:moveTo>
                    <a:lnTo>
                      <a:pt x="25" y="229"/>
                    </a:lnTo>
                    <a:lnTo>
                      <a:pt x="81" y="202"/>
                    </a:lnTo>
                    <a:lnTo>
                      <a:pt x="121" y="183"/>
                    </a:lnTo>
                    <a:lnTo>
                      <a:pt x="153" y="162"/>
                    </a:lnTo>
                    <a:lnTo>
                      <a:pt x="185" y="142"/>
                    </a:lnTo>
                    <a:lnTo>
                      <a:pt x="209" y="128"/>
                    </a:lnTo>
                    <a:lnTo>
                      <a:pt x="226" y="114"/>
                    </a:lnTo>
                    <a:lnTo>
                      <a:pt x="242" y="101"/>
                    </a:lnTo>
                    <a:lnTo>
                      <a:pt x="250" y="95"/>
                    </a:lnTo>
                    <a:lnTo>
                      <a:pt x="250" y="81"/>
                    </a:lnTo>
                    <a:lnTo>
                      <a:pt x="250" y="68"/>
                    </a:lnTo>
                    <a:lnTo>
                      <a:pt x="250" y="41"/>
                    </a:lnTo>
                    <a:lnTo>
                      <a:pt x="250" y="33"/>
                    </a:lnTo>
                    <a:lnTo>
                      <a:pt x="250" y="27"/>
                    </a:lnTo>
                    <a:lnTo>
                      <a:pt x="250" y="6"/>
                    </a:lnTo>
                    <a:lnTo>
                      <a:pt x="250" y="0"/>
                    </a:lnTo>
                    <a:lnTo>
                      <a:pt x="234" y="33"/>
                    </a:lnTo>
                    <a:lnTo>
                      <a:pt x="234" y="47"/>
                    </a:lnTo>
                    <a:lnTo>
                      <a:pt x="226" y="81"/>
                    </a:lnTo>
                    <a:lnTo>
                      <a:pt x="226" y="101"/>
                    </a:lnTo>
                    <a:lnTo>
                      <a:pt x="226" y="114"/>
                    </a:lnTo>
                    <a:lnTo>
                      <a:pt x="218" y="135"/>
                    </a:lnTo>
                    <a:lnTo>
                      <a:pt x="202" y="156"/>
                    </a:lnTo>
                    <a:lnTo>
                      <a:pt x="177" y="169"/>
                    </a:lnTo>
                    <a:lnTo>
                      <a:pt x="169" y="176"/>
                    </a:lnTo>
                    <a:lnTo>
                      <a:pt x="153" y="188"/>
                    </a:lnTo>
                    <a:lnTo>
                      <a:pt x="121" y="209"/>
                    </a:lnTo>
                    <a:lnTo>
                      <a:pt x="81" y="229"/>
                    </a:lnTo>
                    <a:lnTo>
                      <a:pt x="32" y="250"/>
                    </a:lnTo>
                    <a:lnTo>
                      <a:pt x="8" y="257"/>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210" name="Freeform 839"/>
              <p:cNvSpPr>
                <a:spLocks/>
              </p:cNvSpPr>
              <p:nvPr/>
            </p:nvSpPr>
            <p:spPr bwMode="auto">
              <a:xfrm>
                <a:off x="2516" y="1418"/>
                <a:ext cx="152" cy="164"/>
              </a:xfrm>
              <a:custGeom>
                <a:avLst/>
                <a:gdLst>
                  <a:gd name="T0" fmla="*/ 0 w 161"/>
                  <a:gd name="T1" fmla="*/ 163 h 182"/>
                  <a:gd name="T2" fmla="*/ 15 w 161"/>
                  <a:gd name="T3" fmla="*/ 157 h 182"/>
                  <a:gd name="T4" fmla="*/ 45 w 161"/>
                  <a:gd name="T5" fmla="*/ 140 h 182"/>
                  <a:gd name="T6" fmla="*/ 76 w 161"/>
                  <a:gd name="T7" fmla="*/ 122 h 182"/>
                  <a:gd name="T8" fmla="*/ 92 w 161"/>
                  <a:gd name="T9" fmla="*/ 109 h 182"/>
                  <a:gd name="T10" fmla="*/ 98 w 161"/>
                  <a:gd name="T11" fmla="*/ 103 h 182"/>
                  <a:gd name="T12" fmla="*/ 107 w 161"/>
                  <a:gd name="T13" fmla="*/ 91 h 182"/>
                  <a:gd name="T14" fmla="*/ 121 w 161"/>
                  <a:gd name="T15" fmla="*/ 61 h 182"/>
                  <a:gd name="T16" fmla="*/ 121 w 161"/>
                  <a:gd name="T17" fmla="*/ 49 h 182"/>
                  <a:gd name="T18" fmla="*/ 121 w 161"/>
                  <a:gd name="T19" fmla="*/ 42 h 182"/>
                  <a:gd name="T20" fmla="*/ 128 w 161"/>
                  <a:gd name="T21" fmla="*/ 24 h 182"/>
                  <a:gd name="T22" fmla="*/ 128 w 161"/>
                  <a:gd name="T23" fmla="*/ 18 h 182"/>
                  <a:gd name="T24" fmla="*/ 136 w 161"/>
                  <a:gd name="T25" fmla="*/ 6 h 182"/>
                  <a:gd name="T26" fmla="*/ 151 w 161"/>
                  <a:gd name="T27" fmla="*/ 0 h 182"/>
                  <a:gd name="T28" fmla="*/ 144 w 161"/>
                  <a:gd name="T29" fmla="*/ 0 h 182"/>
                  <a:gd name="T30" fmla="*/ 151 w 161"/>
                  <a:gd name="T31" fmla="*/ 6 h 182"/>
                  <a:gd name="T32" fmla="*/ 151 w 161"/>
                  <a:gd name="T33" fmla="*/ 12 h 182"/>
                  <a:gd name="T34" fmla="*/ 151 w 161"/>
                  <a:gd name="T35" fmla="*/ 24 h 182"/>
                  <a:gd name="T36" fmla="*/ 144 w 161"/>
                  <a:gd name="T37" fmla="*/ 49 h 182"/>
                  <a:gd name="T38" fmla="*/ 136 w 161"/>
                  <a:gd name="T39" fmla="*/ 54 h 182"/>
                  <a:gd name="T40" fmla="*/ 128 w 161"/>
                  <a:gd name="T41" fmla="*/ 67 h 182"/>
                  <a:gd name="T42" fmla="*/ 114 w 161"/>
                  <a:gd name="T43" fmla="*/ 78 h 182"/>
                  <a:gd name="T44" fmla="*/ 107 w 161"/>
                  <a:gd name="T45" fmla="*/ 86 h 182"/>
                  <a:gd name="T46" fmla="*/ 98 w 161"/>
                  <a:gd name="T47" fmla="*/ 91 h 182"/>
                  <a:gd name="T48" fmla="*/ 92 w 161"/>
                  <a:gd name="T49" fmla="*/ 97 h 182"/>
                  <a:gd name="T50" fmla="*/ 83 w 161"/>
                  <a:gd name="T51" fmla="*/ 103 h 182"/>
                  <a:gd name="T52" fmla="*/ 76 w 161"/>
                  <a:gd name="T53" fmla="*/ 109 h 182"/>
                  <a:gd name="T54" fmla="*/ 60 w 161"/>
                  <a:gd name="T55" fmla="*/ 122 h 182"/>
                  <a:gd name="T56" fmla="*/ 54 w 161"/>
                  <a:gd name="T57" fmla="*/ 122 h 182"/>
                  <a:gd name="T58" fmla="*/ 39 w 161"/>
                  <a:gd name="T59" fmla="*/ 127 h 182"/>
                  <a:gd name="T60" fmla="*/ 23 w 161"/>
                  <a:gd name="T61" fmla="*/ 140 h 182"/>
                  <a:gd name="T62" fmla="*/ 15 w 161"/>
                  <a:gd name="T63" fmla="*/ 146 h 182"/>
                  <a:gd name="T64" fmla="*/ 8 w 161"/>
                  <a:gd name="T65" fmla="*/ 151 h 182"/>
                  <a:gd name="T66" fmla="*/ 0 w 161"/>
                  <a:gd name="T67" fmla="*/ 157 h 182"/>
                  <a:gd name="T68" fmla="*/ 8 w 161"/>
                  <a:gd name="T69" fmla="*/ 157 h 182"/>
                  <a:gd name="T70" fmla="*/ 8 w 161"/>
                  <a:gd name="T71" fmla="*/ 146 h 182"/>
                  <a:gd name="T72" fmla="*/ 15 w 161"/>
                  <a:gd name="T73" fmla="*/ 133 h 182"/>
                  <a:gd name="T74" fmla="*/ 23 w 161"/>
                  <a:gd name="T75" fmla="*/ 109 h 182"/>
                  <a:gd name="T76" fmla="*/ 30 w 161"/>
                  <a:gd name="T77" fmla="*/ 97 h 182"/>
                  <a:gd name="T78" fmla="*/ 39 w 161"/>
                  <a:gd name="T79" fmla="*/ 86 h 182"/>
                  <a:gd name="T80" fmla="*/ 39 w 161"/>
                  <a:gd name="T81" fmla="*/ 78 h 182"/>
                  <a:gd name="T82" fmla="*/ 45 w 161"/>
                  <a:gd name="T83" fmla="*/ 73 h 182"/>
                  <a:gd name="T84" fmla="*/ 45 w 161"/>
                  <a:gd name="T85" fmla="*/ 86 h 182"/>
                  <a:gd name="T86" fmla="*/ 45 w 161"/>
                  <a:gd name="T87" fmla="*/ 91 h 182"/>
                  <a:gd name="T88" fmla="*/ 45 w 161"/>
                  <a:gd name="T89" fmla="*/ 97 h 182"/>
                  <a:gd name="T90" fmla="*/ 39 w 161"/>
                  <a:gd name="T91" fmla="*/ 115 h 182"/>
                  <a:gd name="T92" fmla="*/ 23 w 161"/>
                  <a:gd name="T93" fmla="*/ 133 h 182"/>
                  <a:gd name="T94" fmla="*/ 15 w 161"/>
                  <a:gd name="T95" fmla="*/ 146 h 1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1"/>
                  <a:gd name="T145" fmla="*/ 0 h 182"/>
                  <a:gd name="T146" fmla="*/ 161 w 161"/>
                  <a:gd name="T147" fmla="*/ 182 h 1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1" h="182">
                    <a:moveTo>
                      <a:pt x="0" y="181"/>
                    </a:moveTo>
                    <a:lnTo>
                      <a:pt x="16" y="174"/>
                    </a:lnTo>
                    <a:lnTo>
                      <a:pt x="48" y="155"/>
                    </a:lnTo>
                    <a:lnTo>
                      <a:pt x="81" y="135"/>
                    </a:lnTo>
                    <a:lnTo>
                      <a:pt x="97" y="121"/>
                    </a:lnTo>
                    <a:lnTo>
                      <a:pt x="104" y="114"/>
                    </a:lnTo>
                    <a:lnTo>
                      <a:pt x="113" y="101"/>
                    </a:lnTo>
                    <a:lnTo>
                      <a:pt x="128" y="68"/>
                    </a:lnTo>
                    <a:lnTo>
                      <a:pt x="128" y="54"/>
                    </a:lnTo>
                    <a:lnTo>
                      <a:pt x="128" y="47"/>
                    </a:lnTo>
                    <a:lnTo>
                      <a:pt x="136" y="27"/>
                    </a:lnTo>
                    <a:lnTo>
                      <a:pt x="136" y="20"/>
                    </a:lnTo>
                    <a:lnTo>
                      <a:pt x="144" y="7"/>
                    </a:lnTo>
                    <a:lnTo>
                      <a:pt x="160" y="0"/>
                    </a:lnTo>
                    <a:lnTo>
                      <a:pt x="152" y="0"/>
                    </a:lnTo>
                    <a:lnTo>
                      <a:pt x="160" y="7"/>
                    </a:lnTo>
                    <a:lnTo>
                      <a:pt x="160" y="13"/>
                    </a:lnTo>
                    <a:lnTo>
                      <a:pt x="160" y="27"/>
                    </a:lnTo>
                    <a:lnTo>
                      <a:pt x="152" y="54"/>
                    </a:lnTo>
                    <a:lnTo>
                      <a:pt x="144" y="60"/>
                    </a:lnTo>
                    <a:lnTo>
                      <a:pt x="136" y="74"/>
                    </a:lnTo>
                    <a:lnTo>
                      <a:pt x="121" y="87"/>
                    </a:lnTo>
                    <a:lnTo>
                      <a:pt x="113" y="95"/>
                    </a:lnTo>
                    <a:lnTo>
                      <a:pt x="104" y="101"/>
                    </a:lnTo>
                    <a:lnTo>
                      <a:pt x="97" y="108"/>
                    </a:lnTo>
                    <a:lnTo>
                      <a:pt x="88" y="114"/>
                    </a:lnTo>
                    <a:lnTo>
                      <a:pt x="81" y="121"/>
                    </a:lnTo>
                    <a:lnTo>
                      <a:pt x="64" y="135"/>
                    </a:lnTo>
                    <a:lnTo>
                      <a:pt x="57" y="135"/>
                    </a:lnTo>
                    <a:lnTo>
                      <a:pt x="41" y="141"/>
                    </a:lnTo>
                    <a:lnTo>
                      <a:pt x="24" y="155"/>
                    </a:lnTo>
                    <a:lnTo>
                      <a:pt x="16" y="162"/>
                    </a:lnTo>
                    <a:lnTo>
                      <a:pt x="8" y="168"/>
                    </a:lnTo>
                    <a:lnTo>
                      <a:pt x="0" y="174"/>
                    </a:lnTo>
                    <a:lnTo>
                      <a:pt x="8" y="174"/>
                    </a:lnTo>
                    <a:lnTo>
                      <a:pt x="8" y="162"/>
                    </a:lnTo>
                    <a:lnTo>
                      <a:pt x="16" y="148"/>
                    </a:lnTo>
                    <a:lnTo>
                      <a:pt x="24" y="121"/>
                    </a:lnTo>
                    <a:lnTo>
                      <a:pt x="32" y="108"/>
                    </a:lnTo>
                    <a:lnTo>
                      <a:pt x="41" y="95"/>
                    </a:lnTo>
                    <a:lnTo>
                      <a:pt x="41" y="87"/>
                    </a:lnTo>
                    <a:lnTo>
                      <a:pt x="48" y="81"/>
                    </a:lnTo>
                    <a:lnTo>
                      <a:pt x="48" y="95"/>
                    </a:lnTo>
                    <a:lnTo>
                      <a:pt x="48" y="101"/>
                    </a:lnTo>
                    <a:lnTo>
                      <a:pt x="48" y="108"/>
                    </a:lnTo>
                    <a:lnTo>
                      <a:pt x="41" y="128"/>
                    </a:lnTo>
                    <a:lnTo>
                      <a:pt x="24" y="148"/>
                    </a:lnTo>
                    <a:lnTo>
                      <a:pt x="16" y="162"/>
                    </a:lnTo>
                  </a:path>
                </a:pathLst>
              </a:custGeom>
              <a:noFill/>
              <a:ln w="12700" cap="rnd">
                <a:solidFill>
                  <a:srgbClr val="000000"/>
                </a:solidFill>
                <a:round/>
                <a:headEnd type="none" w="sm" len="sm"/>
                <a:tailEnd type="none" w="sm" len="sm"/>
              </a:ln>
            </p:spPr>
            <p:txBody>
              <a:bodyPr/>
              <a:lstStyle/>
              <a:p>
                <a:endParaRPr lang="es-AR"/>
              </a:p>
            </p:txBody>
          </p:sp>
          <p:sp>
            <p:nvSpPr>
              <p:cNvPr id="211" name="Freeform 840"/>
              <p:cNvSpPr>
                <a:spLocks/>
              </p:cNvSpPr>
              <p:nvPr/>
            </p:nvSpPr>
            <p:spPr bwMode="auto">
              <a:xfrm>
                <a:off x="2356" y="997"/>
                <a:ext cx="152" cy="245"/>
              </a:xfrm>
              <a:custGeom>
                <a:avLst/>
                <a:gdLst>
                  <a:gd name="T0" fmla="*/ 136 w 161"/>
                  <a:gd name="T1" fmla="*/ 225 h 271"/>
                  <a:gd name="T2" fmla="*/ 136 w 161"/>
                  <a:gd name="T3" fmla="*/ 219 h 271"/>
                  <a:gd name="T4" fmla="*/ 121 w 161"/>
                  <a:gd name="T5" fmla="*/ 195 h 271"/>
                  <a:gd name="T6" fmla="*/ 106 w 161"/>
                  <a:gd name="T7" fmla="*/ 176 h 271"/>
                  <a:gd name="T8" fmla="*/ 90 w 161"/>
                  <a:gd name="T9" fmla="*/ 165 h 271"/>
                  <a:gd name="T10" fmla="*/ 82 w 161"/>
                  <a:gd name="T11" fmla="*/ 158 h 271"/>
                  <a:gd name="T12" fmla="*/ 75 w 161"/>
                  <a:gd name="T13" fmla="*/ 152 h 271"/>
                  <a:gd name="T14" fmla="*/ 59 w 161"/>
                  <a:gd name="T15" fmla="*/ 134 h 271"/>
                  <a:gd name="T16" fmla="*/ 43 w 161"/>
                  <a:gd name="T17" fmla="*/ 108 h 271"/>
                  <a:gd name="T18" fmla="*/ 29 w 161"/>
                  <a:gd name="T19" fmla="*/ 79 h 271"/>
                  <a:gd name="T20" fmla="*/ 22 w 161"/>
                  <a:gd name="T21" fmla="*/ 60 h 271"/>
                  <a:gd name="T22" fmla="*/ 22 w 161"/>
                  <a:gd name="T23" fmla="*/ 54 h 271"/>
                  <a:gd name="T24" fmla="*/ 14 w 161"/>
                  <a:gd name="T25" fmla="*/ 35 h 271"/>
                  <a:gd name="T26" fmla="*/ 7 w 161"/>
                  <a:gd name="T27" fmla="*/ 17 h 271"/>
                  <a:gd name="T28" fmla="*/ 0 w 161"/>
                  <a:gd name="T29" fmla="*/ 5 h 271"/>
                  <a:gd name="T30" fmla="*/ 0 w 161"/>
                  <a:gd name="T31" fmla="*/ 0 h 271"/>
                  <a:gd name="T32" fmla="*/ 0 w 161"/>
                  <a:gd name="T33" fmla="*/ 5 h 271"/>
                  <a:gd name="T34" fmla="*/ 7 w 161"/>
                  <a:gd name="T35" fmla="*/ 5 h 271"/>
                  <a:gd name="T36" fmla="*/ 14 w 161"/>
                  <a:gd name="T37" fmla="*/ 12 h 271"/>
                  <a:gd name="T38" fmla="*/ 14 w 161"/>
                  <a:gd name="T39" fmla="*/ 17 h 271"/>
                  <a:gd name="T40" fmla="*/ 22 w 161"/>
                  <a:gd name="T41" fmla="*/ 35 h 271"/>
                  <a:gd name="T42" fmla="*/ 29 w 161"/>
                  <a:gd name="T43" fmla="*/ 60 h 271"/>
                  <a:gd name="T44" fmla="*/ 29 w 161"/>
                  <a:gd name="T45" fmla="*/ 72 h 271"/>
                  <a:gd name="T46" fmla="*/ 29 w 161"/>
                  <a:gd name="T47" fmla="*/ 84 h 271"/>
                  <a:gd name="T48" fmla="*/ 29 w 161"/>
                  <a:gd name="T49" fmla="*/ 103 h 271"/>
                  <a:gd name="T50" fmla="*/ 37 w 161"/>
                  <a:gd name="T51" fmla="*/ 122 h 271"/>
                  <a:gd name="T52" fmla="*/ 43 w 161"/>
                  <a:gd name="T53" fmla="*/ 134 h 271"/>
                  <a:gd name="T54" fmla="*/ 52 w 161"/>
                  <a:gd name="T55" fmla="*/ 146 h 271"/>
                  <a:gd name="T56" fmla="*/ 59 w 161"/>
                  <a:gd name="T57" fmla="*/ 158 h 271"/>
                  <a:gd name="T58" fmla="*/ 67 w 161"/>
                  <a:gd name="T59" fmla="*/ 165 h 271"/>
                  <a:gd name="T60" fmla="*/ 75 w 161"/>
                  <a:gd name="T61" fmla="*/ 176 h 271"/>
                  <a:gd name="T62" fmla="*/ 90 w 161"/>
                  <a:gd name="T63" fmla="*/ 190 h 271"/>
                  <a:gd name="T64" fmla="*/ 106 w 161"/>
                  <a:gd name="T65" fmla="*/ 207 h 271"/>
                  <a:gd name="T66" fmla="*/ 121 w 161"/>
                  <a:gd name="T67" fmla="*/ 219 h 271"/>
                  <a:gd name="T68" fmla="*/ 144 w 161"/>
                  <a:gd name="T69" fmla="*/ 238 h 271"/>
                  <a:gd name="T70" fmla="*/ 151 w 161"/>
                  <a:gd name="T71" fmla="*/ 24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1"/>
                  <a:gd name="T109" fmla="*/ 0 h 271"/>
                  <a:gd name="T110" fmla="*/ 161 w 161"/>
                  <a:gd name="T111" fmla="*/ 271 h 2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1" h="271">
                    <a:moveTo>
                      <a:pt x="144" y="249"/>
                    </a:moveTo>
                    <a:lnTo>
                      <a:pt x="144" y="242"/>
                    </a:lnTo>
                    <a:lnTo>
                      <a:pt x="128" y="216"/>
                    </a:lnTo>
                    <a:lnTo>
                      <a:pt x="112" y="195"/>
                    </a:lnTo>
                    <a:lnTo>
                      <a:pt x="95" y="182"/>
                    </a:lnTo>
                    <a:lnTo>
                      <a:pt x="87" y="175"/>
                    </a:lnTo>
                    <a:lnTo>
                      <a:pt x="79" y="168"/>
                    </a:lnTo>
                    <a:lnTo>
                      <a:pt x="63" y="148"/>
                    </a:lnTo>
                    <a:lnTo>
                      <a:pt x="46" y="120"/>
                    </a:lnTo>
                    <a:lnTo>
                      <a:pt x="31" y="87"/>
                    </a:lnTo>
                    <a:lnTo>
                      <a:pt x="23" y="66"/>
                    </a:lnTo>
                    <a:lnTo>
                      <a:pt x="23" y="60"/>
                    </a:lnTo>
                    <a:lnTo>
                      <a:pt x="15" y="39"/>
                    </a:lnTo>
                    <a:lnTo>
                      <a:pt x="7" y="19"/>
                    </a:lnTo>
                    <a:lnTo>
                      <a:pt x="0" y="6"/>
                    </a:lnTo>
                    <a:lnTo>
                      <a:pt x="0" y="0"/>
                    </a:lnTo>
                    <a:lnTo>
                      <a:pt x="0" y="6"/>
                    </a:lnTo>
                    <a:lnTo>
                      <a:pt x="7" y="6"/>
                    </a:lnTo>
                    <a:lnTo>
                      <a:pt x="15" y="13"/>
                    </a:lnTo>
                    <a:lnTo>
                      <a:pt x="15" y="19"/>
                    </a:lnTo>
                    <a:lnTo>
                      <a:pt x="23" y="39"/>
                    </a:lnTo>
                    <a:lnTo>
                      <a:pt x="31" y="66"/>
                    </a:lnTo>
                    <a:lnTo>
                      <a:pt x="31" y="80"/>
                    </a:lnTo>
                    <a:lnTo>
                      <a:pt x="31" y="93"/>
                    </a:lnTo>
                    <a:lnTo>
                      <a:pt x="31" y="114"/>
                    </a:lnTo>
                    <a:lnTo>
                      <a:pt x="39" y="135"/>
                    </a:lnTo>
                    <a:lnTo>
                      <a:pt x="46" y="148"/>
                    </a:lnTo>
                    <a:lnTo>
                      <a:pt x="55" y="162"/>
                    </a:lnTo>
                    <a:lnTo>
                      <a:pt x="63" y="175"/>
                    </a:lnTo>
                    <a:lnTo>
                      <a:pt x="71" y="182"/>
                    </a:lnTo>
                    <a:lnTo>
                      <a:pt x="79" y="195"/>
                    </a:lnTo>
                    <a:lnTo>
                      <a:pt x="95" y="210"/>
                    </a:lnTo>
                    <a:lnTo>
                      <a:pt x="112" y="229"/>
                    </a:lnTo>
                    <a:lnTo>
                      <a:pt x="128" y="242"/>
                    </a:lnTo>
                    <a:lnTo>
                      <a:pt x="152" y="263"/>
                    </a:lnTo>
                    <a:lnTo>
                      <a:pt x="160" y="270"/>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212" name="Freeform 841"/>
              <p:cNvSpPr>
                <a:spLocks/>
              </p:cNvSpPr>
              <p:nvPr/>
            </p:nvSpPr>
            <p:spPr bwMode="auto">
              <a:xfrm>
                <a:off x="2500" y="1137"/>
                <a:ext cx="19" cy="105"/>
              </a:xfrm>
              <a:custGeom>
                <a:avLst/>
                <a:gdLst>
                  <a:gd name="T0" fmla="*/ 18 w 20"/>
                  <a:gd name="T1" fmla="*/ 85 h 116"/>
                  <a:gd name="T2" fmla="*/ 18 w 20"/>
                  <a:gd name="T3" fmla="*/ 73 h 116"/>
                  <a:gd name="T4" fmla="*/ 18 w 20"/>
                  <a:gd name="T5" fmla="*/ 49 h 116"/>
                  <a:gd name="T6" fmla="*/ 18 w 20"/>
                  <a:gd name="T7" fmla="*/ 30 h 116"/>
                  <a:gd name="T8" fmla="*/ 18 w 20"/>
                  <a:gd name="T9" fmla="*/ 13 h 116"/>
                  <a:gd name="T10" fmla="*/ 18 w 20"/>
                  <a:gd name="T11" fmla="*/ 5 h 116"/>
                  <a:gd name="T12" fmla="*/ 18 w 20"/>
                  <a:gd name="T13" fmla="*/ 0 h 116"/>
                  <a:gd name="T14" fmla="*/ 10 w 20"/>
                  <a:gd name="T15" fmla="*/ 0 h 116"/>
                  <a:gd name="T16" fmla="*/ 10 w 20"/>
                  <a:gd name="T17" fmla="*/ 5 h 116"/>
                  <a:gd name="T18" fmla="*/ 10 w 20"/>
                  <a:gd name="T19" fmla="*/ 13 h 116"/>
                  <a:gd name="T20" fmla="*/ 10 w 20"/>
                  <a:gd name="T21" fmla="*/ 37 h 116"/>
                  <a:gd name="T22" fmla="*/ 0 w 20"/>
                  <a:gd name="T23" fmla="*/ 85 h 116"/>
                  <a:gd name="T24" fmla="*/ 0 w 20"/>
                  <a:gd name="T25" fmla="*/ 104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16"/>
                  <a:gd name="T41" fmla="*/ 20 w 20"/>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16">
                    <a:moveTo>
                      <a:pt x="19" y="94"/>
                    </a:moveTo>
                    <a:lnTo>
                      <a:pt x="19" y="81"/>
                    </a:lnTo>
                    <a:lnTo>
                      <a:pt x="19" y="54"/>
                    </a:lnTo>
                    <a:lnTo>
                      <a:pt x="19" y="33"/>
                    </a:lnTo>
                    <a:lnTo>
                      <a:pt x="19" y="14"/>
                    </a:lnTo>
                    <a:lnTo>
                      <a:pt x="19" y="6"/>
                    </a:lnTo>
                    <a:lnTo>
                      <a:pt x="19" y="0"/>
                    </a:lnTo>
                    <a:lnTo>
                      <a:pt x="10" y="0"/>
                    </a:lnTo>
                    <a:lnTo>
                      <a:pt x="10" y="6"/>
                    </a:lnTo>
                    <a:lnTo>
                      <a:pt x="10" y="14"/>
                    </a:lnTo>
                    <a:lnTo>
                      <a:pt x="10" y="41"/>
                    </a:lnTo>
                    <a:lnTo>
                      <a:pt x="0" y="94"/>
                    </a:lnTo>
                    <a:lnTo>
                      <a:pt x="0" y="115"/>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213" name="Freeform 842"/>
              <p:cNvSpPr>
                <a:spLocks/>
              </p:cNvSpPr>
              <p:nvPr/>
            </p:nvSpPr>
            <p:spPr bwMode="auto">
              <a:xfrm>
                <a:off x="2532" y="1356"/>
                <a:ext cx="99" cy="191"/>
              </a:xfrm>
              <a:custGeom>
                <a:avLst/>
                <a:gdLst>
                  <a:gd name="T0" fmla="*/ 0 w 105"/>
                  <a:gd name="T1" fmla="*/ 177 h 212"/>
                  <a:gd name="T2" fmla="*/ 7 w 105"/>
                  <a:gd name="T3" fmla="*/ 165 h 212"/>
                  <a:gd name="T4" fmla="*/ 22 w 105"/>
                  <a:gd name="T5" fmla="*/ 148 h 212"/>
                  <a:gd name="T6" fmla="*/ 38 w 105"/>
                  <a:gd name="T7" fmla="*/ 116 h 212"/>
                  <a:gd name="T8" fmla="*/ 53 w 105"/>
                  <a:gd name="T9" fmla="*/ 98 h 212"/>
                  <a:gd name="T10" fmla="*/ 59 w 105"/>
                  <a:gd name="T11" fmla="*/ 80 h 212"/>
                  <a:gd name="T12" fmla="*/ 67 w 105"/>
                  <a:gd name="T13" fmla="*/ 74 h 212"/>
                  <a:gd name="T14" fmla="*/ 75 w 105"/>
                  <a:gd name="T15" fmla="*/ 55 h 212"/>
                  <a:gd name="T16" fmla="*/ 82 w 105"/>
                  <a:gd name="T17" fmla="*/ 37 h 212"/>
                  <a:gd name="T18" fmla="*/ 91 w 105"/>
                  <a:gd name="T19" fmla="*/ 25 h 212"/>
                  <a:gd name="T20" fmla="*/ 91 w 105"/>
                  <a:gd name="T21" fmla="*/ 13 h 212"/>
                  <a:gd name="T22" fmla="*/ 98 w 105"/>
                  <a:gd name="T23" fmla="*/ 0 h 212"/>
                  <a:gd name="T24" fmla="*/ 91 w 105"/>
                  <a:gd name="T25" fmla="*/ 25 h 212"/>
                  <a:gd name="T26" fmla="*/ 91 w 105"/>
                  <a:gd name="T27" fmla="*/ 31 h 212"/>
                  <a:gd name="T28" fmla="*/ 82 w 105"/>
                  <a:gd name="T29" fmla="*/ 50 h 212"/>
                  <a:gd name="T30" fmla="*/ 75 w 105"/>
                  <a:gd name="T31" fmla="*/ 68 h 212"/>
                  <a:gd name="T32" fmla="*/ 59 w 105"/>
                  <a:gd name="T33" fmla="*/ 86 h 212"/>
                  <a:gd name="T34" fmla="*/ 53 w 105"/>
                  <a:gd name="T35" fmla="*/ 92 h 212"/>
                  <a:gd name="T36" fmla="*/ 44 w 105"/>
                  <a:gd name="T37" fmla="*/ 105 h 212"/>
                  <a:gd name="T38" fmla="*/ 30 w 105"/>
                  <a:gd name="T39" fmla="*/ 129 h 212"/>
                  <a:gd name="T40" fmla="*/ 22 w 105"/>
                  <a:gd name="T41" fmla="*/ 153 h 212"/>
                  <a:gd name="T42" fmla="*/ 15 w 105"/>
                  <a:gd name="T43" fmla="*/ 177 h 212"/>
                  <a:gd name="T44" fmla="*/ 15 w 105"/>
                  <a:gd name="T45" fmla="*/ 19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5"/>
                  <a:gd name="T70" fmla="*/ 0 h 212"/>
                  <a:gd name="T71" fmla="*/ 105 w 105"/>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5" h="212">
                    <a:moveTo>
                      <a:pt x="0" y="197"/>
                    </a:moveTo>
                    <a:lnTo>
                      <a:pt x="7" y="183"/>
                    </a:lnTo>
                    <a:lnTo>
                      <a:pt x="23" y="164"/>
                    </a:lnTo>
                    <a:lnTo>
                      <a:pt x="40" y="129"/>
                    </a:lnTo>
                    <a:lnTo>
                      <a:pt x="56" y="109"/>
                    </a:lnTo>
                    <a:lnTo>
                      <a:pt x="63" y="89"/>
                    </a:lnTo>
                    <a:lnTo>
                      <a:pt x="71" y="82"/>
                    </a:lnTo>
                    <a:lnTo>
                      <a:pt x="80" y="61"/>
                    </a:lnTo>
                    <a:lnTo>
                      <a:pt x="87" y="41"/>
                    </a:lnTo>
                    <a:lnTo>
                      <a:pt x="96" y="28"/>
                    </a:lnTo>
                    <a:lnTo>
                      <a:pt x="96" y="14"/>
                    </a:lnTo>
                    <a:lnTo>
                      <a:pt x="104" y="0"/>
                    </a:lnTo>
                    <a:lnTo>
                      <a:pt x="96" y="28"/>
                    </a:lnTo>
                    <a:lnTo>
                      <a:pt x="96" y="34"/>
                    </a:lnTo>
                    <a:lnTo>
                      <a:pt x="87" y="55"/>
                    </a:lnTo>
                    <a:lnTo>
                      <a:pt x="80" y="75"/>
                    </a:lnTo>
                    <a:lnTo>
                      <a:pt x="63" y="95"/>
                    </a:lnTo>
                    <a:lnTo>
                      <a:pt x="56" y="102"/>
                    </a:lnTo>
                    <a:lnTo>
                      <a:pt x="47" y="116"/>
                    </a:lnTo>
                    <a:lnTo>
                      <a:pt x="32" y="143"/>
                    </a:lnTo>
                    <a:lnTo>
                      <a:pt x="23" y="170"/>
                    </a:lnTo>
                    <a:lnTo>
                      <a:pt x="16" y="197"/>
                    </a:lnTo>
                    <a:lnTo>
                      <a:pt x="16" y="211"/>
                    </a:lnTo>
                  </a:path>
                </a:pathLst>
              </a:custGeom>
              <a:noFill/>
              <a:ln w="12700" cap="rnd">
                <a:solidFill>
                  <a:srgbClr val="000000"/>
                </a:solidFill>
                <a:round/>
                <a:headEnd type="none" w="sm" len="sm"/>
                <a:tailEnd type="none" w="sm" len="sm"/>
              </a:ln>
            </p:spPr>
            <p:txBody>
              <a:bodyPr/>
              <a:lstStyle/>
              <a:p>
                <a:endParaRPr lang="es-AR"/>
              </a:p>
            </p:txBody>
          </p:sp>
          <p:sp>
            <p:nvSpPr>
              <p:cNvPr id="214" name="Freeform 843"/>
              <p:cNvSpPr>
                <a:spLocks/>
              </p:cNvSpPr>
              <p:nvPr/>
            </p:nvSpPr>
            <p:spPr bwMode="auto">
              <a:xfrm>
                <a:off x="2546" y="1503"/>
                <a:ext cx="40" cy="44"/>
              </a:xfrm>
              <a:custGeom>
                <a:avLst/>
                <a:gdLst>
                  <a:gd name="T0" fmla="*/ 8 w 42"/>
                  <a:gd name="T1" fmla="*/ 25 h 49"/>
                  <a:gd name="T2" fmla="*/ 15 w 42"/>
                  <a:gd name="T3" fmla="*/ 18 h 49"/>
                  <a:gd name="T4" fmla="*/ 30 w 42"/>
                  <a:gd name="T5" fmla="*/ 6 h 49"/>
                  <a:gd name="T6" fmla="*/ 39 w 42"/>
                  <a:gd name="T7" fmla="*/ 0 h 49"/>
                  <a:gd name="T8" fmla="*/ 30 w 42"/>
                  <a:gd name="T9" fmla="*/ 13 h 49"/>
                  <a:gd name="T10" fmla="*/ 15 w 42"/>
                  <a:gd name="T11" fmla="*/ 31 h 49"/>
                  <a:gd name="T12" fmla="*/ 0 w 42"/>
                  <a:gd name="T13" fmla="*/ 43 h 49"/>
                  <a:gd name="T14" fmla="*/ 0 60000 65536"/>
                  <a:gd name="T15" fmla="*/ 0 60000 65536"/>
                  <a:gd name="T16" fmla="*/ 0 60000 65536"/>
                  <a:gd name="T17" fmla="*/ 0 60000 65536"/>
                  <a:gd name="T18" fmla="*/ 0 60000 65536"/>
                  <a:gd name="T19" fmla="*/ 0 60000 65536"/>
                  <a:gd name="T20" fmla="*/ 0 60000 65536"/>
                  <a:gd name="T21" fmla="*/ 0 w 42"/>
                  <a:gd name="T22" fmla="*/ 0 h 49"/>
                  <a:gd name="T23" fmla="*/ 42 w 42"/>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9">
                    <a:moveTo>
                      <a:pt x="8" y="28"/>
                    </a:moveTo>
                    <a:lnTo>
                      <a:pt x="16" y="20"/>
                    </a:lnTo>
                    <a:lnTo>
                      <a:pt x="32" y="7"/>
                    </a:lnTo>
                    <a:lnTo>
                      <a:pt x="41" y="0"/>
                    </a:lnTo>
                    <a:lnTo>
                      <a:pt x="32" y="14"/>
                    </a:lnTo>
                    <a:lnTo>
                      <a:pt x="16" y="34"/>
                    </a:lnTo>
                    <a:lnTo>
                      <a:pt x="0" y="48"/>
                    </a:lnTo>
                  </a:path>
                </a:pathLst>
              </a:custGeom>
              <a:noFill/>
              <a:ln w="12700" cap="rnd">
                <a:solidFill>
                  <a:srgbClr val="000000"/>
                </a:solidFill>
                <a:round/>
                <a:headEnd type="none" w="sm" len="sm"/>
                <a:tailEnd type="none" w="sm" len="sm"/>
              </a:ln>
            </p:spPr>
            <p:txBody>
              <a:bodyPr/>
              <a:lstStyle/>
              <a:p>
                <a:endParaRPr lang="es-AR"/>
              </a:p>
            </p:txBody>
          </p:sp>
          <p:sp>
            <p:nvSpPr>
              <p:cNvPr id="215" name="Freeform 844"/>
              <p:cNvSpPr>
                <a:spLocks/>
              </p:cNvSpPr>
              <p:nvPr/>
            </p:nvSpPr>
            <p:spPr bwMode="auto">
              <a:xfrm>
                <a:off x="2652" y="1252"/>
                <a:ext cx="39" cy="93"/>
              </a:xfrm>
              <a:custGeom>
                <a:avLst/>
                <a:gdLst>
                  <a:gd name="T0" fmla="*/ 22 w 41"/>
                  <a:gd name="T1" fmla="*/ 50 h 103"/>
                  <a:gd name="T2" fmla="*/ 22 w 41"/>
                  <a:gd name="T3" fmla="*/ 42 h 103"/>
                  <a:gd name="T4" fmla="*/ 14 w 41"/>
                  <a:gd name="T5" fmla="*/ 31 h 103"/>
                  <a:gd name="T6" fmla="*/ 7 w 41"/>
                  <a:gd name="T7" fmla="*/ 18 h 103"/>
                  <a:gd name="T8" fmla="*/ 0 w 41"/>
                  <a:gd name="T9" fmla="*/ 0 h 103"/>
                  <a:gd name="T10" fmla="*/ 0 w 41"/>
                  <a:gd name="T11" fmla="*/ 13 h 103"/>
                  <a:gd name="T12" fmla="*/ 7 w 41"/>
                  <a:gd name="T13" fmla="*/ 25 h 103"/>
                  <a:gd name="T14" fmla="*/ 14 w 41"/>
                  <a:gd name="T15" fmla="*/ 42 h 103"/>
                  <a:gd name="T16" fmla="*/ 22 w 41"/>
                  <a:gd name="T17" fmla="*/ 61 h 103"/>
                  <a:gd name="T18" fmla="*/ 29 w 41"/>
                  <a:gd name="T19" fmla="*/ 79 h 103"/>
                  <a:gd name="T20" fmla="*/ 38 w 41"/>
                  <a:gd name="T21" fmla="*/ 92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103"/>
                  <a:gd name="T35" fmla="*/ 41 w 41"/>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103">
                    <a:moveTo>
                      <a:pt x="23" y="55"/>
                    </a:moveTo>
                    <a:lnTo>
                      <a:pt x="23" y="47"/>
                    </a:lnTo>
                    <a:lnTo>
                      <a:pt x="15" y="34"/>
                    </a:lnTo>
                    <a:lnTo>
                      <a:pt x="7" y="20"/>
                    </a:lnTo>
                    <a:lnTo>
                      <a:pt x="0" y="0"/>
                    </a:lnTo>
                    <a:lnTo>
                      <a:pt x="0" y="14"/>
                    </a:lnTo>
                    <a:lnTo>
                      <a:pt x="7" y="28"/>
                    </a:lnTo>
                    <a:lnTo>
                      <a:pt x="15" y="47"/>
                    </a:lnTo>
                    <a:lnTo>
                      <a:pt x="23" y="68"/>
                    </a:lnTo>
                    <a:lnTo>
                      <a:pt x="31" y="88"/>
                    </a:lnTo>
                    <a:lnTo>
                      <a:pt x="40" y="102"/>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216" name="Freeform 845"/>
              <p:cNvSpPr>
                <a:spLocks/>
              </p:cNvSpPr>
              <p:nvPr/>
            </p:nvSpPr>
            <p:spPr bwMode="auto">
              <a:xfrm>
                <a:off x="2494" y="991"/>
                <a:ext cx="197" cy="403"/>
              </a:xfrm>
              <a:custGeom>
                <a:avLst/>
                <a:gdLst>
                  <a:gd name="T0" fmla="*/ 196 w 209"/>
                  <a:gd name="T1" fmla="*/ 377 h 447"/>
                  <a:gd name="T2" fmla="*/ 189 w 209"/>
                  <a:gd name="T3" fmla="*/ 365 h 447"/>
                  <a:gd name="T4" fmla="*/ 166 w 209"/>
                  <a:gd name="T5" fmla="*/ 335 h 447"/>
                  <a:gd name="T6" fmla="*/ 143 w 209"/>
                  <a:gd name="T7" fmla="*/ 298 h 447"/>
                  <a:gd name="T8" fmla="*/ 129 w 209"/>
                  <a:gd name="T9" fmla="*/ 279 h 447"/>
                  <a:gd name="T10" fmla="*/ 114 w 209"/>
                  <a:gd name="T11" fmla="*/ 255 h 447"/>
                  <a:gd name="T12" fmla="*/ 99 w 209"/>
                  <a:gd name="T13" fmla="*/ 237 h 447"/>
                  <a:gd name="T14" fmla="*/ 83 w 209"/>
                  <a:gd name="T15" fmla="*/ 213 h 447"/>
                  <a:gd name="T16" fmla="*/ 76 w 209"/>
                  <a:gd name="T17" fmla="*/ 201 h 447"/>
                  <a:gd name="T18" fmla="*/ 68 w 209"/>
                  <a:gd name="T19" fmla="*/ 195 h 447"/>
                  <a:gd name="T20" fmla="*/ 61 w 209"/>
                  <a:gd name="T21" fmla="*/ 182 h 447"/>
                  <a:gd name="T22" fmla="*/ 45 w 209"/>
                  <a:gd name="T23" fmla="*/ 152 h 447"/>
                  <a:gd name="T24" fmla="*/ 30 w 209"/>
                  <a:gd name="T25" fmla="*/ 122 h 447"/>
                  <a:gd name="T26" fmla="*/ 23 w 209"/>
                  <a:gd name="T27" fmla="*/ 90 h 447"/>
                  <a:gd name="T28" fmla="*/ 15 w 209"/>
                  <a:gd name="T29" fmla="*/ 73 h 447"/>
                  <a:gd name="T30" fmla="*/ 15 w 209"/>
                  <a:gd name="T31" fmla="*/ 66 h 447"/>
                  <a:gd name="T32" fmla="*/ 8 w 209"/>
                  <a:gd name="T33" fmla="*/ 49 h 447"/>
                  <a:gd name="T34" fmla="*/ 8 w 209"/>
                  <a:gd name="T35" fmla="*/ 36 h 447"/>
                  <a:gd name="T36" fmla="*/ 0 w 209"/>
                  <a:gd name="T37" fmla="*/ 18 h 447"/>
                  <a:gd name="T38" fmla="*/ 0 w 209"/>
                  <a:gd name="T39" fmla="*/ 13 h 447"/>
                  <a:gd name="T40" fmla="*/ 0 w 209"/>
                  <a:gd name="T41" fmla="*/ 0 h 447"/>
                  <a:gd name="T42" fmla="*/ 0 w 209"/>
                  <a:gd name="T43" fmla="*/ 6 h 447"/>
                  <a:gd name="T44" fmla="*/ 30 w 209"/>
                  <a:gd name="T45" fmla="*/ 60 h 447"/>
                  <a:gd name="T46" fmla="*/ 39 w 209"/>
                  <a:gd name="T47" fmla="*/ 73 h 447"/>
                  <a:gd name="T48" fmla="*/ 53 w 209"/>
                  <a:gd name="T49" fmla="*/ 109 h 447"/>
                  <a:gd name="T50" fmla="*/ 61 w 209"/>
                  <a:gd name="T51" fmla="*/ 146 h 447"/>
                  <a:gd name="T52" fmla="*/ 68 w 209"/>
                  <a:gd name="T53" fmla="*/ 182 h 447"/>
                  <a:gd name="T54" fmla="*/ 68 w 209"/>
                  <a:gd name="T55" fmla="*/ 201 h 447"/>
                  <a:gd name="T56" fmla="*/ 68 w 209"/>
                  <a:gd name="T57" fmla="*/ 207 h 447"/>
                  <a:gd name="T58" fmla="*/ 68 w 209"/>
                  <a:gd name="T59" fmla="*/ 231 h 447"/>
                  <a:gd name="T60" fmla="*/ 76 w 209"/>
                  <a:gd name="T61" fmla="*/ 255 h 447"/>
                  <a:gd name="T62" fmla="*/ 76 w 209"/>
                  <a:gd name="T63" fmla="*/ 268 h 447"/>
                  <a:gd name="T64" fmla="*/ 83 w 209"/>
                  <a:gd name="T65" fmla="*/ 279 h 447"/>
                  <a:gd name="T66" fmla="*/ 91 w 209"/>
                  <a:gd name="T67" fmla="*/ 298 h 447"/>
                  <a:gd name="T68" fmla="*/ 99 w 209"/>
                  <a:gd name="T69" fmla="*/ 311 h 447"/>
                  <a:gd name="T70" fmla="*/ 106 w 209"/>
                  <a:gd name="T71" fmla="*/ 323 h 447"/>
                  <a:gd name="T72" fmla="*/ 114 w 209"/>
                  <a:gd name="T73" fmla="*/ 328 h 447"/>
                  <a:gd name="T74" fmla="*/ 129 w 209"/>
                  <a:gd name="T75" fmla="*/ 347 h 447"/>
                  <a:gd name="T76" fmla="*/ 151 w 209"/>
                  <a:gd name="T77" fmla="*/ 365 h 447"/>
                  <a:gd name="T78" fmla="*/ 181 w 209"/>
                  <a:gd name="T79" fmla="*/ 389 h 447"/>
                  <a:gd name="T80" fmla="*/ 196 w 209"/>
                  <a:gd name="T81" fmla="*/ 402 h 4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9"/>
                  <a:gd name="T124" fmla="*/ 0 h 447"/>
                  <a:gd name="T125" fmla="*/ 209 w 209"/>
                  <a:gd name="T126" fmla="*/ 447 h 4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9" h="447">
                    <a:moveTo>
                      <a:pt x="208" y="418"/>
                    </a:moveTo>
                    <a:lnTo>
                      <a:pt x="200" y="405"/>
                    </a:lnTo>
                    <a:lnTo>
                      <a:pt x="176" y="372"/>
                    </a:lnTo>
                    <a:lnTo>
                      <a:pt x="152" y="330"/>
                    </a:lnTo>
                    <a:lnTo>
                      <a:pt x="137" y="310"/>
                    </a:lnTo>
                    <a:lnTo>
                      <a:pt x="121" y="283"/>
                    </a:lnTo>
                    <a:lnTo>
                      <a:pt x="105" y="263"/>
                    </a:lnTo>
                    <a:lnTo>
                      <a:pt x="88" y="236"/>
                    </a:lnTo>
                    <a:lnTo>
                      <a:pt x="81" y="223"/>
                    </a:lnTo>
                    <a:lnTo>
                      <a:pt x="72" y="216"/>
                    </a:lnTo>
                    <a:lnTo>
                      <a:pt x="65" y="202"/>
                    </a:lnTo>
                    <a:lnTo>
                      <a:pt x="48" y="169"/>
                    </a:lnTo>
                    <a:lnTo>
                      <a:pt x="32" y="135"/>
                    </a:lnTo>
                    <a:lnTo>
                      <a:pt x="24" y="100"/>
                    </a:lnTo>
                    <a:lnTo>
                      <a:pt x="16" y="81"/>
                    </a:lnTo>
                    <a:lnTo>
                      <a:pt x="16" y="73"/>
                    </a:lnTo>
                    <a:lnTo>
                      <a:pt x="8" y="54"/>
                    </a:lnTo>
                    <a:lnTo>
                      <a:pt x="8" y="40"/>
                    </a:lnTo>
                    <a:lnTo>
                      <a:pt x="0" y="20"/>
                    </a:lnTo>
                    <a:lnTo>
                      <a:pt x="0" y="14"/>
                    </a:lnTo>
                    <a:lnTo>
                      <a:pt x="0" y="0"/>
                    </a:lnTo>
                    <a:lnTo>
                      <a:pt x="0" y="7"/>
                    </a:lnTo>
                    <a:lnTo>
                      <a:pt x="32" y="67"/>
                    </a:lnTo>
                    <a:lnTo>
                      <a:pt x="41" y="81"/>
                    </a:lnTo>
                    <a:lnTo>
                      <a:pt x="56" y="121"/>
                    </a:lnTo>
                    <a:lnTo>
                      <a:pt x="65" y="162"/>
                    </a:lnTo>
                    <a:lnTo>
                      <a:pt x="72" y="202"/>
                    </a:lnTo>
                    <a:lnTo>
                      <a:pt x="72" y="223"/>
                    </a:lnTo>
                    <a:lnTo>
                      <a:pt x="72" y="230"/>
                    </a:lnTo>
                    <a:lnTo>
                      <a:pt x="72" y="256"/>
                    </a:lnTo>
                    <a:lnTo>
                      <a:pt x="81" y="283"/>
                    </a:lnTo>
                    <a:lnTo>
                      <a:pt x="81" y="297"/>
                    </a:lnTo>
                    <a:lnTo>
                      <a:pt x="88" y="310"/>
                    </a:lnTo>
                    <a:lnTo>
                      <a:pt x="97" y="330"/>
                    </a:lnTo>
                    <a:lnTo>
                      <a:pt x="105" y="345"/>
                    </a:lnTo>
                    <a:lnTo>
                      <a:pt x="112" y="358"/>
                    </a:lnTo>
                    <a:lnTo>
                      <a:pt x="121" y="364"/>
                    </a:lnTo>
                    <a:lnTo>
                      <a:pt x="137" y="385"/>
                    </a:lnTo>
                    <a:lnTo>
                      <a:pt x="160" y="405"/>
                    </a:lnTo>
                    <a:lnTo>
                      <a:pt x="192" y="432"/>
                    </a:lnTo>
                    <a:lnTo>
                      <a:pt x="208" y="446"/>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217" name="Freeform 846"/>
              <p:cNvSpPr>
                <a:spLocks/>
              </p:cNvSpPr>
              <p:nvPr/>
            </p:nvSpPr>
            <p:spPr bwMode="auto">
              <a:xfrm>
                <a:off x="2697" y="1150"/>
                <a:ext cx="269" cy="274"/>
              </a:xfrm>
              <a:custGeom>
                <a:avLst/>
                <a:gdLst>
                  <a:gd name="T0" fmla="*/ 0 w 285"/>
                  <a:gd name="T1" fmla="*/ 273 h 304"/>
                  <a:gd name="T2" fmla="*/ 23 w 285"/>
                  <a:gd name="T3" fmla="*/ 249 h 304"/>
                  <a:gd name="T4" fmla="*/ 61 w 285"/>
                  <a:gd name="T5" fmla="*/ 218 h 304"/>
                  <a:gd name="T6" fmla="*/ 92 w 285"/>
                  <a:gd name="T7" fmla="*/ 200 h 304"/>
                  <a:gd name="T8" fmla="*/ 114 w 285"/>
                  <a:gd name="T9" fmla="*/ 182 h 304"/>
                  <a:gd name="T10" fmla="*/ 160 w 285"/>
                  <a:gd name="T11" fmla="*/ 145 h 304"/>
                  <a:gd name="T12" fmla="*/ 176 w 285"/>
                  <a:gd name="T13" fmla="*/ 127 h 304"/>
                  <a:gd name="T14" fmla="*/ 198 w 285"/>
                  <a:gd name="T15" fmla="*/ 109 h 304"/>
                  <a:gd name="T16" fmla="*/ 237 w 285"/>
                  <a:gd name="T17" fmla="*/ 66 h 304"/>
                  <a:gd name="T18" fmla="*/ 252 w 285"/>
                  <a:gd name="T19" fmla="*/ 42 h 304"/>
                  <a:gd name="T20" fmla="*/ 260 w 285"/>
                  <a:gd name="T21" fmla="*/ 31 h 304"/>
                  <a:gd name="T22" fmla="*/ 260 w 285"/>
                  <a:gd name="T23" fmla="*/ 24 h 304"/>
                  <a:gd name="T24" fmla="*/ 268 w 285"/>
                  <a:gd name="T25" fmla="*/ 13 h 304"/>
                  <a:gd name="T26" fmla="*/ 268 w 285"/>
                  <a:gd name="T27" fmla="*/ 6 h 304"/>
                  <a:gd name="T28" fmla="*/ 268 w 285"/>
                  <a:gd name="T29" fmla="*/ 0 h 304"/>
                  <a:gd name="T30" fmla="*/ 252 w 285"/>
                  <a:gd name="T31" fmla="*/ 0 h 304"/>
                  <a:gd name="T32" fmla="*/ 237 w 285"/>
                  <a:gd name="T33" fmla="*/ 6 h 304"/>
                  <a:gd name="T34" fmla="*/ 228 w 285"/>
                  <a:gd name="T35" fmla="*/ 18 h 304"/>
                  <a:gd name="T36" fmla="*/ 222 w 285"/>
                  <a:gd name="T37" fmla="*/ 31 h 304"/>
                  <a:gd name="T38" fmla="*/ 213 w 285"/>
                  <a:gd name="T39" fmla="*/ 42 h 304"/>
                  <a:gd name="T40" fmla="*/ 206 w 285"/>
                  <a:gd name="T41" fmla="*/ 61 h 304"/>
                  <a:gd name="T42" fmla="*/ 198 w 285"/>
                  <a:gd name="T43" fmla="*/ 78 h 304"/>
                  <a:gd name="T44" fmla="*/ 191 w 285"/>
                  <a:gd name="T45" fmla="*/ 91 h 304"/>
                  <a:gd name="T46" fmla="*/ 183 w 285"/>
                  <a:gd name="T47" fmla="*/ 103 h 304"/>
                  <a:gd name="T48" fmla="*/ 176 w 285"/>
                  <a:gd name="T49" fmla="*/ 115 h 304"/>
                  <a:gd name="T50" fmla="*/ 168 w 285"/>
                  <a:gd name="T51" fmla="*/ 132 h 304"/>
                  <a:gd name="T52" fmla="*/ 160 w 285"/>
                  <a:gd name="T53" fmla="*/ 151 h 304"/>
                  <a:gd name="T54" fmla="*/ 153 w 285"/>
                  <a:gd name="T55" fmla="*/ 163 h 304"/>
                  <a:gd name="T56" fmla="*/ 144 w 285"/>
                  <a:gd name="T57" fmla="*/ 176 h 304"/>
                  <a:gd name="T58" fmla="*/ 138 w 285"/>
                  <a:gd name="T59" fmla="*/ 187 h 304"/>
                  <a:gd name="T60" fmla="*/ 129 w 285"/>
                  <a:gd name="T61" fmla="*/ 200 h 304"/>
                  <a:gd name="T62" fmla="*/ 129 w 285"/>
                  <a:gd name="T63" fmla="*/ 206 h 304"/>
                  <a:gd name="T64" fmla="*/ 114 w 285"/>
                  <a:gd name="T65" fmla="*/ 218 h 304"/>
                  <a:gd name="T66" fmla="*/ 107 w 285"/>
                  <a:gd name="T67" fmla="*/ 224 h 304"/>
                  <a:gd name="T68" fmla="*/ 76 w 285"/>
                  <a:gd name="T69" fmla="*/ 236 h 304"/>
                  <a:gd name="T70" fmla="*/ 61 w 285"/>
                  <a:gd name="T71" fmla="*/ 236 h 304"/>
                  <a:gd name="T72" fmla="*/ 45 w 285"/>
                  <a:gd name="T73" fmla="*/ 242 h 304"/>
                  <a:gd name="T74" fmla="*/ 23 w 285"/>
                  <a:gd name="T75" fmla="*/ 249 h 304"/>
                  <a:gd name="T76" fmla="*/ 8 w 285"/>
                  <a:gd name="T77" fmla="*/ 255 h 304"/>
                  <a:gd name="T78" fmla="*/ 0 w 285"/>
                  <a:gd name="T79" fmla="*/ 260 h 3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5"/>
                  <a:gd name="T121" fmla="*/ 0 h 304"/>
                  <a:gd name="T122" fmla="*/ 285 w 285"/>
                  <a:gd name="T123" fmla="*/ 304 h 3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5" h="304">
                    <a:moveTo>
                      <a:pt x="0" y="303"/>
                    </a:moveTo>
                    <a:lnTo>
                      <a:pt x="24" y="276"/>
                    </a:lnTo>
                    <a:lnTo>
                      <a:pt x="65" y="242"/>
                    </a:lnTo>
                    <a:lnTo>
                      <a:pt x="97" y="222"/>
                    </a:lnTo>
                    <a:lnTo>
                      <a:pt x="121" y="202"/>
                    </a:lnTo>
                    <a:lnTo>
                      <a:pt x="170" y="161"/>
                    </a:lnTo>
                    <a:lnTo>
                      <a:pt x="186" y="141"/>
                    </a:lnTo>
                    <a:lnTo>
                      <a:pt x="210" y="121"/>
                    </a:lnTo>
                    <a:lnTo>
                      <a:pt x="251" y="73"/>
                    </a:lnTo>
                    <a:lnTo>
                      <a:pt x="267" y="47"/>
                    </a:lnTo>
                    <a:lnTo>
                      <a:pt x="275" y="34"/>
                    </a:lnTo>
                    <a:lnTo>
                      <a:pt x="275" y="27"/>
                    </a:lnTo>
                    <a:lnTo>
                      <a:pt x="284" y="14"/>
                    </a:lnTo>
                    <a:lnTo>
                      <a:pt x="284" y="7"/>
                    </a:lnTo>
                    <a:lnTo>
                      <a:pt x="284" y="0"/>
                    </a:lnTo>
                    <a:lnTo>
                      <a:pt x="267" y="0"/>
                    </a:lnTo>
                    <a:lnTo>
                      <a:pt x="251" y="7"/>
                    </a:lnTo>
                    <a:lnTo>
                      <a:pt x="242" y="20"/>
                    </a:lnTo>
                    <a:lnTo>
                      <a:pt x="235" y="34"/>
                    </a:lnTo>
                    <a:lnTo>
                      <a:pt x="226" y="47"/>
                    </a:lnTo>
                    <a:lnTo>
                      <a:pt x="218" y="68"/>
                    </a:lnTo>
                    <a:lnTo>
                      <a:pt x="210" y="86"/>
                    </a:lnTo>
                    <a:lnTo>
                      <a:pt x="202" y="101"/>
                    </a:lnTo>
                    <a:lnTo>
                      <a:pt x="194" y="114"/>
                    </a:lnTo>
                    <a:lnTo>
                      <a:pt x="186" y="128"/>
                    </a:lnTo>
                    <a:lnTo>
                      <a:pt x="178" y="147"/>
                    </a:lnTo>
                    <a:lnTo>
                      <a:pt x="170" y="168"/>
                    </a:lnTo>
                    <a:lnTo>
                      <a:pt x="162" y="181"/>
                    </a:lnTo>
                    <a:lnTo>
                      <a:pt x="153" y="195"/>
                    </a:lnTo>
                    <a:lnTo>
                      <a:pt x="146" y="208"/>
                    </a:lnTo>
                    <a:lnTo>
                      <a:pt x="137" y="222"/>
                    </a:lnTo>
                    <a:lnTo>
                      <a:pt x="137" y="229"/>
                    </a:lnTo>
                    <a:lnTo>
                      <a:pt x="121" y="242"/>
                    </a:lnTo>
                    <a:lnTo>
                      <a:pt x="113" y="249"/>
                    </a:lnTo>
                    <a:lnTo>
                      <a:pt x="81" y="262"/>
                    </a:lnTo>
                    <a:lnTo>
                      <a:pt x="65" y="262"/>
                    </a:lnTo>
                    <a:lnTo>
                      <a:pt x="48" y="269"/>
                    </a:lnTo>
                    <a:lnTo>
                      <a:pt x="24" y="276"/>
                    </a:lnTo>
                    <a:lnTo>
                      <a:pt x="8" y="283"/>
                    </a:lnTo>
                    <a:lnTo>
                      <a:pt x="0" y="289"/>
                    </a:lnTo>
                  </a:path>
                </a:pathLst>
              </a:custGeom>
              <a:solidFill>
                <a:schemeClr val="accent1"/>
              </a:solidFill>
              <a:ln w="12700" cap="rnd">
                <a:solidFill>
                  <a:schemeClr val="tx1"/>
                </a:solidFill>
                <a:round/>
                <a:headEnd type="none" w="sm" len="sm"/>
                <a:tailEnd type="none" w="sm" len="sm"/>
              </a:ln>
            </p:spPr>
            <p:txBody>
              <a:bodyPr/>
              <a:lstStyle/>
              <a:p>
                <a:endParaRPr lang="es-AR"/>
              </a:p>
            </p:txBody>
          </p:sp>
          <p:sp>
            <p:nvSpPr>
              <p:cNvPr id="218" name="Freeform 847"/>
              <p:cNvSpPr>
                <a:spLocks/>
              </p:cNvSpPr>
              <p:nvPr/>
            </p:nvSpPr>
            <p:spPr bwMode="auto">
              <a:xfrm>
                <a:off x="2601" y="1509"/>
                <a:ext cx="190" cy="32"/>
              </a:xfrm>
              <a:custGeom>
                <a:avLst/>
                <a:gdLst>
                  <a:gd name="T0" fmla="*/ 173 w 202"/>
                  <a:gd name="T1" fmla="*/ 6 h 35"/>
                  <a:gd name="T2" fmla="*/ 158 w 202"/>
                  <a:gd name="T3" fmla="*/ 6 h 35"/>
                  <a:gd name="T4" fmla="*/ 113 w 202"/>
                  <a:gd name="T5" fmla="*/ 0 h 35"/>
                  <a:gd name="T6" fmla="*/ 83 w 202"/>
                  <a:gd name="T7" fmla="*/ 0 h 35"/>
                  <a:gd name="T8" fmla="*/ 52 w 202"/>
                  <a:gd name="T9" fmla="*/ 6 h 35"/>
                  <a:gd name="T10" fmla="*/ 37 w 202"/>
                  <a:gd name="T11" fmla="*/ 12 h 35"/>
                  <a:gd name="T12" fmla="*/ 30 w 202"/>
                  <a:gd name="T13" fmla="*/ 19 h 35"/>
                  <a:gd name="T14" fmla="*/ 22 w 202"/>
                  <a:gd name="T15" fmla="*/ 19 h 35"/>
                  <a:gd name="T16" fmla="*/ 7 w 202"/>
                  <a:gd name="T17" fmla="*/ 25 h 35"/>
                  <a:gd name="T18" fmla="*/ 15 w 202"/>
                  <a:gd name="T19" fmla="*/ 25 h 35"/>
                  <a:gd name="T20" fmla="*/ 0 w 202"/>
                  <a:gd name="T21" fmla="*/ 31 h 35"/>
                  <a:gd name="T22" fmla="*/ 7 w 202"/>
                  <a:gd name="T23" fmla="*/ 31 h 35"/>
                  <a:gd name="T24" fmla="*/ 22 w 202"/>
                  <a:gd name="T25" fmla="*/ 25 h 35"/>
                  <a:gd name="T26" fmla="*/ 30 w 202"/>
                  <a:gd name="T27" fmla="*/ 25 h 35"/>
                  <a:gd name="T28" fmla="*/ 52 w 202"/>
                  <a:gd name="T29" fmla="*/ 19 h 35"/>
                  <a:gd name="T30" fmla="*/ 67 w 202"/>
                  <a:gd name="T31" fmla="*/ 19 h 35"/>
                  <a:gd name="T32" fmla="*/ 104 w 202"/>
                  <a:gd name="T33" fmla="*/ 12 h 35"/>
                  <a:gd name="T34" fmla="*/ 120 w 202"/>
                  <a:gd name="T35" fmla="*/ 12 h 35"/>
                  <a:gd name="T36" fmla="*/ 135 w 202"/>
                  <a:gd name="T37" fmla="*/ 12 h 35"/>
                  <a:gd name="T38" fmla="*/ 166 w 202"/>
                  <a:gd name="T39" fmla="*/ 6 h 35"/>
                  <a:gd name="T40" fmla="*/ 173 w 202"/>
                  <a:gd name="T41" fmla="*/ 6 h 35"/>
                  <a:gd name="T42" fmla="*/ 189 w 202"/>
                  <a:gd name="T43" fmla="*/ 0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2"/>
                  <a:gd name="T67" fmla="*/ 0 h 35"/>
                  <a:gd name="T68" fmla="*/ 202 w 202"/>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2" h="35">
                    <a:moveTo>
                      <a:pt x="184" y="7"/>
                    </a:moveTo>
                    <a:lnTo>
                      <a:pt x="168" y="7"/>
                    </a:lnTo>
                    <a:lnTo>
                      <a:pt x="120" y="0"/>
                    </a:lnTo>
                    <a:lnTo>
                      <a:pt x="88" y="0"/>
                    </a:lnTo>
                    <a:lnTo>
                      <a:pt x="55" y="7"/>
                    </a:lnTo>
                    <a:lnTo>
                      <a:pt x="39" y="13"/>
                    </a:lnTo>
                    <a:lnTo>
                      <a:pt x="32" y="21"/>
                    </a:lnTo>
                    <a:lnTo>
                      <a:pt x="23" y="21"/>
                    </a:lnTo>
                    <a:lnTo>
                      <a:pt x="7" y="27"/>
                    </a:lnTo>
                    <a:lnTo>
                      <a:pt x="16" y="27"/>
                    </a:lnTo>
                    <a:lnTo>
                      <a:pt x="0" y="34"/>
                    </a:lnTo>
                    <a:lnTo>
                      <a:pt x="7" y="34"/>
                    </a:lnTo>
                    <a:lnTo>
                      <a:pt x="23" y="27"/>
                    </a:lnTo>
                    <a:lnTo>
                      <a:pt x="32" y="27"/>
                    </a:lnTo>
                    <a:lnTo>
                      <a:pt x="55" y="21"/>
                    </a:lnTo>
                    <a:lnTo>
                      <a:pt x="71" y="21"/>
                    </a:lnTo>
                    <a:lnTo>
                      <a:pt x="111" y="13"/>
                    </a:lnTo>
                    <a:lnTo>
                      <a:pt x="128" y="13"/>
                    </a:lnTo>
                    <a:lnTo>
                      <a:pt x="144" y="13"/>
                    </a:lnTo>
                    <a:lnTo>
                      <a:pt x="177" y="7"/>
                    </a:lnTo>
                    <a:lnTo>
                      <a:pt x="184" y="7"/>
                    </a:lnTo>
                    <a:lnTo>
                      <a:pt x="201" y="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219" name="Arc 848"/>
              <p:cNvSpPr>
                <a:spLocks/>
              </p:cNvSpPr>
              <p:nvPr/>
            </p:nvSpPr>
            <p:spPr bwMode="auto">
              <a:xfrm>
                <a:off x="2691" y="1376"/>
                <a:ext cx="65" cy="111"/>
              </a:xfrm>
              <a:custGeom>
                <a:avLst/>
                <a:gdLst>
                  <a:gd name="T0" fmla="*/ 0 w 21600"/>
                  <a:gd name="T1" fmla="*/ 1 h 21767"/>
                  <a:gd name="T2" fmla="*/ 0 w 21600"/>
                  <a:gd name="T3" fmla="*/ 0 h 21767"/>
                  <a:gd name="T4" fmla="*/ 0 w 21600"/>
                  <a:gd name="T5" fmla="*/ 0 h 21767"/>
                  <a:gd name="T6" fmla="*/ 0 60000 65536"/>
                  <a:gd name="T7" fmla="*/ 0 60000 65536"/>
                  <a:gd name="T8" fmla="*/ 0 60000 65536"/>
                  <a:gd name="T9" fmla="*/ 0 w 21600"/>
                  <a:gd name="T10" fmla="*/ 0 h 21767"/>
                  <a:gd name="T11" fmla="*/ 21600 w 21600"/>
                  <a:gd name="T12" fmla="*/ 21767 h 21767"/>
                </a:gdLst>
                <a:ahLst/>
                <a:cxnLst>
                  <a:cxn ang="T6">
                    <a:pos x="T0" y="T1"/>
                  </a:cxn>
                  <a:cxn ang="T7">
                    <a:pos x="T2" y="T3"/>
                  </a:cxn>
                  <a:cxn ang="T8">
                    <a:pos x="T4" y="T5"/>
                  </a:cxn>
                </a:cxnLst>
                <a:rect l="T9" t="T10" r="T11" b="T12"/>
                <a:pathLst>
                  <a:path w="21600" h="21767" fill="none" extrusionOk="0">
                    <a:moveTo>
                      <a:pt x="20966" y="21766"/>
                    </a:moveTo>
                    <a:cubicBezTo>
                      <a:pt x="9288" y="21423"/>
                      <a:pt x="0" y="11858"/>
                      <a:pt x="0" y="176"/>
                    </a:cubicBezTo>
                    <a:cubicBezTo>
                      <a:pt x="-1" y="117"/>
                      <a:pt x="0" y="58"/>
                      <a:pt x="0" y="-1"/>
                    </a:cubicBezTo>
                  </a:path>
                  <a:path w="21600" h="21767" stroke="0" extrusionOk="0">
                    <a:moveTo>
                      <a:pt x="20966" y="21766"/>
                    </a:moveTo>
                    <a:cubicBezTo>
                      <a:pt x="9288" y="21423"/>
                      <a:pt x="0" y="11858"/>
                      <a:pt x="0" y="176"/>
                    </a:cubicBezTo>
                    <a:cubicBezTo>
                      <a:pt x="-1" y="117"/>
                      <a:pt x="0" y="58"/>
                      <a:pt x="0" y="-1"/>
                    </a:cubicBezTo>
                    <a:lnTo>
                      <a:pt x="21600" y="176"/>
                    </a:lnTo>
                    <a:close/>
                  </a:path>
                </a:pathLst>
              </a:custGeom>
              <a:solidFill>
                <a:schemeClr val="accent1"/>
              </a:solidFill>
              <a:ln w="12700" cap="rnd">
                <a:solidFill>
                  <a:schemeClr val="tx1"/>
                </a:solidFill>
                <a:round/>
                <a:headEnd/>
                <a:tailEnd/>
              </a:ln>
            </p:spPr>
            <p:txBody>
              <a:bodyPr wrap="none" anchor="ctr"/>
              <a:lstStyle/>
              <a:p>
                <a:endParaRPr lang="es-AR"/>
              </a:p>
            </p:txBody>
          </p:sp>
          <p:sp>
            <p:nvSpPr>
              <p:cNvPr id="220" name="Line 849"/>
              <p:cNvSpPr>
                <a:spLocks noChangeShapeType="1"/>
              </p:cNvSpPr>
              <p:nvPr/>
            </p:nvSpPr>
            <p:spPr bwMode="auto">
              <a:xfrm>
                <a:off x="2744" y="1479"/>
                <a:ext cx="46" cy="36"/>
              </a:xfrm>
              <a:prstGeom prst="line">
                <a:avLst/>
              </a:prstGeom>
              <a:noFill/>
              <a:ln w="12700">
                <a:solidFill>
                  <a:schemeClr val="accent1"/>
                </a:solidFill>
                <a:round/>
                <a:headEnd type="none" w="sm" len="sm"/>
                <a:tailEnd type="none" w="sm" len="sm"/>
              </a:ln>
            </p:spPr>
            <p:txBody>
              <a:bodyPr wrap="none" anchor="ctr"/>
              <a:lstStyle/>
              <a:p>
                <a:endParaRPr lang="es-AR"/>
              </a:p>
            </p:txBody>
          </p:sp>
          <p:sp>
            <p:nvSpPr>
              <p:cNvPr id="221" name="Freeform 850"/>
              <p:cNvSpPr>
                <a:spLocks/>
              </p:cNvSpPr>
              <p:nvPr/>
            </p:nvSpPr>
            <p:spPr bwMode="auto">
              <a:xfrm>
                <a:off x="2773" y="1448"/>
                <a:ext cx="124" cy="56"/>
              </a:xfrm>
              <a:custGeom>
                <a:avLst/>
                <a:gdLst>
                  <a:gd name="T0" fmla="*/ 0 w 131"/>
                  <a:gd name="T1" fmla="*/ 49 h 62"/>
                  <a:gd name="T2" fmla="*/ 0 w 131"/>
                  <a:gd name="T3" fmla="*/ 42 h 62"/>
                  <a:gd name="T4" fmla="*/ 8 w 131"/>
                  <a:gd name="T5" fmla="*/ 24 h 62"/>
                  <a:gd name="T6" fmla="*/ 15 w 131"/>
                  <a:gd name="T7" fmla="*/ 13 h 62"/>
                  <a:gd name="T8" fmla="*/ 30 w 131"/>
                  <a:gd name="T9" fmla="*/ 0 h 62"/>
                  <a:gd name="T10" fmla="*/ 39 w 131"/>
                  <a:gd name="T11" fmla="*/ 0 h 62"/>
                  <a:gd name="T12" fmla="*/ 45 w 131"/>
                  <a:gd name="T13" fmla="*/ 0 h 62"/>
                  <a:gd name="T14" fmla="*/ 62 w 131"/>
                  <a:gd name="T15" fmla="*/ 6 h 62"/>
                  <a:gd name="T16" fmla="*/ 77 w 131"/>
                  <a:gd name="T17" fmla="*/ 13 h 62"/>
                  <a:gd name="T18" fmla="*/ 92 w 131"/>
                  <a:gd name="T19" fmla="*/ 18 h 62"/>
                  <a:gd name="T20" fmla="*/ 99 w 131"/>
                  <a:gd name="T21" fmla="*/ 24 h 62"/>
                  <a:gd name="T22" fmla="*/ 107 w 131"/>
                  <a:gd name="T23" fmla="*/ 31 h 62"/>
                  <a:gd name="T24" fmla="*/ 115 w 131"/>
                  <a:gd name="T25" fmla="*/ 37 h 62"/>
                  <a:gd name="T26" fmla="*/ 123 w 131"/>
                  <a:gd name="T27" fmla="*/ 42 h 62"/>
                  <a:gd name="T28" fmla="*/ 123 w 131"/>
                  <a:gd name="T29" fmla="*/ 49 h 62"/>
                  <a:gd name="T30" fmla="*/ 107 w 131"/>
                  <a:gd name="T31" fmla="*/ 42 h 62"/>
                  <a:gd name="T32" fmla="*/ 92 w 131"/>
                  <a:gd name="T33" fmla="*/ 37 h 62"/>
                  <a:gd name="T34" fmla="*/ 83 w 131"/>
                  <a:gd name="T35" fmla="*/ 31 h 62"/>
                  <a:gd name="T36" fmla="*/ 62 w 131"/>
                  <a:gd name="T37" fmla="*/ 18 h 62"/>
                  <a:gd name="T38" fmla="*/ 45 w 131"/>
                  <a:gd name="T39" fmla="*/ 13 h 62"/>
                  <a:gd name="T40" fmla="*/ 30 w 131"/>
                  <a:gd name="T41" fmla="*/ 6 h 62"/>
                  <a:gd name="T42" fmla="*/ 39 w 131"/>
                  <a:gd name="T43" fmla="*/ 6 h 62"/>
                  <a:gd name="T44" fmla="*/ 23 w 131"/>
                  <a:gd name="T45" fmla="*/ 13 h 62"/>
                  <a:gd name="T46" fmla="*/ 15 w 131"/>
                  <a:gd name="T47" fmla="*/ 24 h 62"/>
                  <a:gd name="T48" fmla="*/ 15 w 131"/>
                  <a:gd name="T49" fmla="*/ 31 h 62"/>
                  <a:gd name="T50" fmla="*/ 8 w 131"/>
                  <a:gd name="T51" fmla="*/ 49 h 62"/>
                  <a:gd name="T52" fmla="*/ 8 w 131"/>
                  <a:gd name="T53" fmla="*/ 55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1"/>
                  <a:gd name="T82" fmla="*/ 0 h 62"/>
                  <a:gd name="T83" fmla="*/ 131 w 131"/>
                  <a:gd name="T84" fmla="*/ 62 h 6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1" h="62">
                    <a:moveTo>
                      <a:pt x="0" y="54"/>
                    </a:moveTo>
                    <a:lnTo>
                      <a:pt x="0" y="47"/>
                    </a:lnTo>
                    <a:lnTo>
                      <a:pt x="8" y="27"/>
                    </a:lnTo>
                    <a:lnTo>
                      <a:pt x="16" y="14"/>
                    </a:lnTo>
                    <a:lnTo>
                      <a:pt x="32" y="0"/>
                    </a:lnTo>
                    <a:lnTo>
                      <a:pt x="41" y="0"/>
                    </a:lnTo>
                    <a:lnTo>
                      <a:pt x="48" y="0"/>
                    </a:lnTo>
                    <a:lnTo>
                      <a:pt x="65" y="7"/>
                    </a:lnTo>
                    <a:lnTo>
                      <a:pt x="81" y="14"/>
                    </a:lnTo>
                    <a:lnTo>
                      <a:pt x="97" y="20"/>
                    </a:lnTo>
                    <a:lnTo>
                      <a:pt x="105" y="27"/>
                    </a:lnTo>
                    <a:lnTo>
                      <a:pt x="113" y="34"/>
                    </a:lnTo>
                    <a:lnTo>
                      <a:pt x="121" y="41"/>
                    </a:lnTo>
                    <a:lnTo>
                      <a:pt x="130" y="47"/>
                    </a:lnTo>
                    <a:lnTo>
                      <a:pt x="130" y="54"/>
                    </a:lnTo>
                    <a:lnTo>
                      <a:pt x="113" y="47"/>
                    </a:lnTo>
                    <a:lnTo>
                      <a:pt x="97" y="41"/>
                    </a:lnTo>
                    <a:lnTo>
                      <a:pt x="88" y="34"/>
                    </a:lnTo>
                    <a:lnTo>
                      <a:pt x="65" y="20"/>
                    </a:lnTo>
                    <a:lnTo>
                      <a:pt x="48" y="14"/>
                    </a:lnTo>
                    <a:lnTo>
                      <a:pt x="32" y="7"/>
                    </a:lnTo>
                    <a:lnTo>
                      <a:pt x="41" y="7"/>
                    </a:lnTo>
                    <a:lnTo>
                      <a:pt x="24" y="14"/>
                    </a:lnTo>
                    <a:lnTo>
                      <a:pt x="16" y="27"/>
                    </a:lnTo>
                    <a:lnTo>
                      <a:pt x="16" y="34"/>
                    </a:lnTo>
                    <a:lnTo>
                      <a:pt x="8" y="54"/>
                    </a:lnTo>
                    <a:lnTo>
                      <a:pt x="8" y="61"/>
                    </a:lnTo>
                  </a:path>
                </a:pathLst>
              </a:custGeom>
              <a:solidFill>
                <a:schemeClr val="accent1"/>
              </a:solidFill>
              <a:ln w="12700" cap="rnd">
                <a:solidFill>
                  <a:schemeClr val="tx1"/>
                </a:solidFill>
                <a:round/>
                <a:headEnd type="none" w="sm" len="sm"/>
                <a:tailEnd type="none" w="sm" len="sm"/>
              </a:ln>
            </p:spPr>
            <p:txBody>
              <a:bodyPr/>
              <a:lstStyle/>
              <a:p>
                <a:endParaRPr lang="es-AR"/>
              </a:p>
            </p:txBody>
          </p:sp>
          <p:sp>
            <p:nvSpPr>
              <p:cNvPr id="222" name="Freeform 851"/>
              <p:cNvSpPr>
                <a:spLocks/>
              </p:cNvSpPr>
              <p:nvPr/>
            </p:nvSpPr>
            <p:spPr bwMode="auto">
              <a:xfrm>
                <a:off x="2448" y="1380"/>
                <a:ext cx="312" cy="117"/>
              </a:xfrm>
              <a:custGeom>
                <a:avLst/>
                <a:gdLst>
                  <a:gd name="T0" fmla="*/ 311 w 331"/>
                  <a:gd name="T1" fmla="*/ 116 h 130"/>
                  <a:gd name="T2" fmla="*/ 304 w 331"/>
                  <a:gd name="T3" fmla="*/ 110 h 130"/>
                  <a:gd name="T4" fmla="*/ 272 w 331"/>
                  <a:gd name="T5" fmla="*/ 92 h 130"/>
                  <a:gd name="T6" fmla="*/ 257 w 331"/>
                  <a:gd name="T7" fmla="*/ 79 h 130"/>
                  <a:gd name="T8" fmla="*/ 235 w 331"/>
                  <a:gd name="T9" fmla="*/ 67 h 130"/>
                  <a:gd name="T10" fmla="*/ 212 w 331"/>
                  <a:gd name="T11" fmla="*/ 55 h 130"/>
                  <a:gd name="T12" fmla="*/ 205 w 331"/>
                  <a:gd name="T13" fmla="*/ 49 h 130"/>
                  <a:gd name="T14" fmla="*/ 183 w 331"/>
                  <a:gd name="T15" fmla="*/ 37 h 130"/>
                  <a:gd name="T16" fmla="*/ 175 w 331"/>
                  <a:gd name="T17" fmla="*/ 31 h 130"/>
                  <a:gd name="T18" fmla="*/ 168 w 331"/>
                  <a:gd name="T19" fmla="*/ 24 h 130"/>
                  <a:gd name="T20" fmla="*/ 160 w 331"/>
                  <a:gd name="T21" fmla="*/ 18 h 130"/>
                  <a:gd name="T22" fmla="*/ 145 w 331"/>
                  <a:gd name="T23" fmla="*/ 13 h 130"/>
                  <a:gd name="T24" fmla="*/ 122 w 331"/>
                  <a:gd name="T25" fmla="*/ 6 h 130"/>
                  <a:gd name="T26" fmla="*/ 107 w 331"/>
                  <a:gd name="T27" fmla="*/ 0 h 130"/>
                  <a:gd name="T28" fmla="*/ 99 w 331"/>
                  <a:gd name="T29" fmla="*/ 0 h 130"/>
                  <a:gd name="T30" fmla="*/ 76 w 331"/>
                  <a:gd name="T31" fmla="*/ 0 h 130"/>
                  <a:gd name="T32" fmla="*/ 45 w 331"/>
                  <a:gd name="T33" fmla="*/ 0 h 130"/>
                  <a:gd name="T34" fmla="*/ 30 w 331"/>
                  <a:gd name="T35" fmla="*/ 6 h 130"/>
                  <a:gd name="T36" fmla="*/ 23 w 331"/>
                  <a:gd name="T37" fmla="*/ 6 h 130"/>
                  <a:gd name="T38" fmla="*/ 8 w 331"/>
                  <a:gd name="T39" fmla="*/ 13 h 130"/>
                  <a:gd name="T40" fmla="*/ 0 w 331"/>
                  <a:gd name="T41" fmla="*/ 13 h 130"/>
                  <a:gd name="T42" fmla="*/ 8 w 331"/>
                  <a:gd name="T43" fmla="*/ 13 h 130"/>
                  <a:gd name="T44" fmla="*/ 15 w 331"/>
                  <a:gd name="T45" fmla="*/ 13 h 130"/>
                  <a:gd name="T46" fmla="*/ 23 w 331"/>
                  <a:gd name="T47" fmla="*/ 13 h 130"/>
                  <a:gd name="T48" fmla="*/ 30 w 331"/>
                  <a:gd name="T49" fmla="*/ 13 h 130"/>
                  <a:gd name="T50" fmla="*/ 54 w 331"/>
                  <a:gd name="T51" fmla="*/ 18 h 130"/>
                  <a:gd name="T52" fmla="*/ 68 w 331"/>
                  <a:gd name="T53" fmla="*/ 18 h 130"/>
                  <a:gd name="T54" fmla="*/ 84 w 331"/>
                  <a:gd name="T55" fmla="*/ 18 h 130"/>
                  <a:gd name="T56" fmla="*/ 114 w 331"/>
                  <a:gd name="T57" fmla="*/ 24 h 130"/>
                  <a:gd name="T58" fmla="*/ 122 w 331"/>
                  <a:gd name="T59" fmla="*/ 24 h 130"/>
                  <a:gd name="T60" fmla="*/ 145 w 331"/>
                  <a:gd name="T61" fmla="*/ 24 h 130"/>
                  <a:gd name="T62" fmla="*/ 183 w 331"/>
                  <a:gd name="T63" fmla="*/ 31 h 130"/>
                  <a:gd name="T64" fmla="*/ 220 w 331"/>
                  <a:gd name="T65" fmla="*/ 43 h 130"/>
                  <a:gd name="T66" fmla="*/ 250 w 331"/>
                  <a:gd name="T67" fmla="*/ 61 h 130"/>
                  <a:gd name="T68" fmla="*/ 257 w 331"/>
                  <a:gd name="T69" fmla="*/ 67 h 130"/>
                  <a:gd name="T70" fmla="*/ 266 w 331"/>
                  <a:gd name="T71" fmla="*/ 73 h 130"/>
                  <a:gd name="T72" fmla="*/ 281 w 331"/>
                  <a:gd name="T73" fmla="*/ 92 h 130"/>
                  <a:gd name="T74" fmla="*/ 296 w 331"/>
                  <a:gd name="T75" fmla="*/ 103 h 130"/>
                  <a:gd name="T76" fmla="*/ 304 w 331"/>
                  <a:gd name="T77" fmla="*/ 116 h 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1"/>
                  <a:gd name="T118" fmla="*/ 0 h 130"/>
                  <a:gd name="T119" fmla="*/ 331 w 331"/>
                  <a:gd name="T120" fmla="*/ 130 h 1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1" h="130">
                    <a:moveTo>
                      <a:pt x="330" y="129"/>
                    </a:moveTo>
                    <a:lnTo>
                      <a:pt x="322" y="122"/>
                    </a:lnTo>
                    <a:lnTo>
                      <a:pt x="289" y="102"/>
                    </a:lnTo>
                    <a:lnTo>
                      <a:pt x="273" y="88"/>
                    </a:lnTo>
                    <a:lnTo>
                      <a:pt x="249" y="75"/>
                    </a:lnTo>
                    <a:lnTo>
                      <a:pt x="225" y="61"/>
                    </a:lnTo>
                    <a:lnTo>
                      <a:pt x="217" y="54"/>
                    </a:lnTo>
                    <a:lnTo>
                      <a:pt x="194" y="41"/>
                    </a:lnTo>
                    <a:lnTo>
                      <a:pt x="186" y="34"/>
                    </a:lnTo>
                    <a:lnTo>
                      <a:pt x="178" y="27"/>
                    </a:lnTo>
                    <a:lnTo>
                      <a:pt x="170" y="20"/>
                    </a:lnTo>
                    <a:lnTo>
                      <a:pt x="154" y="14"/>
                    </a:lnTo>
                    <a:lnTo>
                      <a:pt x="129" y="7"/>
                    </a:lnTo>
                    <a:lnTo>
                      <a:pt x="113" y="0"/>
                    </a:lnTo>
                    <a:lnTo>
                      <a:pt x="105" y="0"/>
                    </a:lnTo>
                    <a:lnTo>
                      <a:pt x="81" y="0"/>
                    </a:lnTo>
                    <a:lnTo>
                      <a:pt x="48" y="0"/>
                    </a:lnTo>
                    <a:lnTo>
                      <a:pt x="32" y="7"/>
                    </a:lnTo>
                    <a:lnTo>
                      <a:pt x="24" y="7"/>
                    </a:lnTo>
                    <a:lnTo>
                      <a:pt x="8" y="14"/>
                    </a:lnTo>
                    <a:lnTo>
                      <a:pt x="0" y="14"/>
                    </a:lnTo>
                    <a:lnTo>
                      <a:pt x="8" y="14"/>
                    </a:lnTo>
                    <a:lnTo>
                      <a:pt x="16" y="14"/>
                    </a:lnTo>
                    <a:lnTo>
                      <a:pt x="24" y="14"/>
                    </a:lnTo>
                    <a:lnTo>
                      <a:pt x="32" y="14"/>
                    </a:lnTo>
                    <a:lnTo>
                      <a:pt x="57" y="20"/>
                    </a:lnTo>
                    <a:lnTo>
                      <a:pt x="72" y="20"/>
                    </a:lnTo>
                    <a:lnTo>
                      <a:pt x="89" y="20"/>
                    </a:lnTo>
                    <a:lnTo>
                      <a:pt x="121" y="27"/>
                    </a:lnTo>
                    <a:lnTo>
                      <a:pt x="129" y="27"/>
                    </a:lnTo>
                    <a:lnTo>
                      <a:pt x="154" y="27"/>
                    </a:lnTo>
                    <a:lnTo>
                      <a:pt x="194" y="34"/>
                    </a:lnTo>
                    <a:lnTo>
                      <a:pt x="233" y="48"/>
                    </a:lnTo>
                    <a:lnTo>
                      <a:pt x="265" y="68"/>
                    </a:lnTo>
                    <a:lnTo>
                      <a:pt x="273" y="75"/>
                    </a:lnTo>
                    <a:lnTo>
                      <a:pt x="282" y="81"/>
                    </a:lnTo>
                    <a:lnTo>
                      <a:pt x="298" y="102"/>
                    </a:lnTo>
                    <a:lnTo>
                      <a:pt x="314" y="115"/>
                    </a:lnTo>
                    <a:lnTo>
                      <a:pt x="322" y="129"/>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223" name="Freeform 852"/>
              <p:cNvSpPr>
                <a:spLocks/>
              </p:cNvSpPr>
              <p:nvPr/>
            </p:nvSpPr>
            <p:spPr bwMode="auto">
              <a:xfrm>
                <a:off x="2470" y="905"/>
                <a:ext cx="350" cy="264"/>
              </a:xfrm>
              <a:custGeom>
                <a:avLst/>
                <a:gdLst>
                  <a:gd name="T0" fmla="*/ 326 w 371"/>
                  <a:gd name="T1" fmla="*/ 244 h 292"/>
                  <a:gd name="T2" fmla="*/ 310 w 371"/>
                  <a:gd name="T3" fmla="*/ 232 h 292"/>
                  <a:gd name="T4" fmla="*/ 280 w 371"/>
                  <a:gd name="T5" fmla="*/ 213 h 292"/>
                  <a:gd name="T6" fmla="*/ 249 w 371"/>
                  <a:gd name="T7" fmla="*/ 195 h 292"/>
                  <a:gd name="T8" fmla="*/ 211 w 371"/>
                  <a:gd name="T9" fmla="*/ 176 h 292"/>
                  <a:gd name="T10" fmla="*/ 196 w 371"/>
                  <a:gd name="T11" fmla="*/ 171 h 292"/>
                  <a:gd name="T12" fmla="*/ 181 w 371"/>
                  <a:gd name="T13" fmla="*/ 165 h 292"/>
                  <a:gd name="T14" fmla="*/ 137 w 371"/>
                  <a:gd name="T15" fmla="*/ 140 h 292"/>
                  <a:gd name="T16" fmla="*/ 99 w 371"/>
                  <a:gd name="T17" fmla="*/ 116 h 292"/>
                  <a:gd name="T18" fmla="*/ 68 w 371"/>
                  <a:gd name="T19" fmla="*/ 86 h 292"/>
                  <a:gd name="T20" fmla="*/ 45 w 371"/>
                  <a:gd name="T21" fmla="*/ 67 h 292"/>
                  <a:gd name="T22" fmla="*/ 38 w 371"/>
                  <a:gd name="T23" fmla="*/ 61 h 292"/>
                  <a:gd name="T24" fmla="*/ 22 w 371"/>
                  <a:gd name="T25" fmla="*/ 37 h 292"/>
                  <a:gd name="T26" fmla="*/ 15 w 371"/>
                  <a:gd name="T27" fmla="*/ 30 h 292"/>
                  <a:gd name="T28" fmla="*/ 7 w 371"/>
                  <a:gd name="T29" fmla="*/ 18 h 292"/>
                  <a:gd name="T30" fmla="*/ 0 w 371"/>
                  <a:gd name="T31" fmla="*/ 5 h 292"/>
                  <a:gd name="T32" fmla="*/ 0 w 371"/>
                  <a:gd name="T33" fmla="*/ 0 h 292"/>
                  <a:gd name="T34" fmla="*/ 7 w 371"/>
                  <a:gd name="T35" fmla="*/ 0 h 292"/>
                  <a:gd name="T36" fmla="*/ 15 w 371"/>
                  <a:gd name="T37" fmla="*/ 5 h 292"/>
                  <a:gd name="T38" fmla="*/ 30 w 371"/>
                  <a:gd name="T39" fmla="*/ 13 h 292"/>
                  <a:gd name="T40" fmla="*/ 45 w 371"/>
                  <a:gd name="T41" fmla="*/ 24 h 292"/>
                  <a:gd name="T42" fmla="*/ 60 w 371"/>
                  <a:gd name="T43" fmla="*/ 42 h 292"/>
                  <a:gd name="T44" fmla="*/ 68 w 371"/>
                  <a:gd name="T45" fmla="*/ 67 h 292"/>
                  <a:gd name="T46" fmla="*/ 68 w 371"/>
                  <a:gd name="T47" fmla="*/ 79 h 292"/>
                  <a:gd name="T48" fmla="*/ 68 w 371"/>
                  <a:gd name="T49" fmla="*/ 91 h 292"/>
                  <a:gd name="T50" fmla="*/ 75 w 371"/>
                  <a:gd name="T51" fmla="*/ 116 h 292"/>
                  <a:gd name="T52" fmla="*/ 83 w 371"/>
                  <a:gd name="T53" fmla="*/ 127 h 292"/>
                  <a:gd name="T54" fmla="*/ 106 w 371"/>
                  <a:gd name="T55" fmla="*/ 152 h 292"/>
                  <a:gd name="T56" fmla="*/ 113 w 371"/>
                  <a:gd name="T57" fmla="*/ 158 h 292"/>
                  <a:gd name="T58" fmla="*/ 122 w 371"/>
                  <a:gd name="T59" fmla="*/ 165 h 292"/>
                  <a:gd name="T60" fmla="*/ 128 w 371"/>
                  <a:gd name="T61" fmla="*/ 171 h 292"/>
                  <a:gd name="T62" fmla="*/ 159 w 371"/>
                  <a:gd name="T63" fmla="*/ 184 h 292"/>
                  <a:gd name="T64" fmla="*/ 181 w 371"/>
                  <a:gd name="T65" fmla="*/ 195 h 292"/>
                  <a:gd name="T66" fmla="*/ 211 w 371"/>
                  <a:gd name="T67" fmla="*/ 208 h 292"/>
                  <a:gd name="T68" fmla="*/ 242 w 371"/>
                  <a:gd name="T69" fmla="*/ 220 h 292"/>
                  <a:gd name="T70" fmla="*/ 287 w 371"/>
                  <a:gd name="T71" fmla="*/ 238 h 292"/>
                  <a:gd name="T72" fmla="*/ 326 w 371"/>
                  <a:gd name="T73" fmla="*/ 257 h 292"/>
                  <a:gd name="T74" fmla="*/ 349 w 371"/>
                  <a:gd name="T75" fmla="*/ 263 h 2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1"/>
                  <a:gd name="T115" fmla="*/ 0 h 292"/>
                  <a:gd name="T116" fmla="*/ 371 w 371"/>
                  <a:gd name="T117" fmla="*/ 292 h 2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1" h="292">
                    <a:moveTo>
                      <a:pt x="346" y="270"/>
                    </a:moveTo>
                    <a:lnTo>
                      <a:pt x="329" y="257"/>
                    </a:lnTo>
                    <a:lnTo>
                      <a:pt x="297" y="236"/>
                    </a:lnTo>
                    <a:lnTo>
                      <a:pt x="264" y="216"/>
                    </a:lnTo>
                    <a:lnTo>
                      <a:pt x="224" y="195"/>
                    </a:lnTo>
                    <a:lnTo>
                      <a:pt x="208" y="189"/>
                    </a:lnTo>
                    <a:lnTo>
                      <a:pt x="192" y="182"/>
                    </a:lnTo>
                    <a:lnTo>
                      <a:pt x="145" y="155"/>
                    </a:lnTo>
                    <a:lnTo>
                      <a:pt x="105" y="128"/>
                    </a:lnTo>
                    <a:lnTo>
                      <a:pt x="72" y="95"/>
                    </a:lnTo>
                    <a:lnTo>
                      <a:pt x="48" y="74"/>
                    </a:lnTo>
                    <a:lnTo>
                      <a:pt x="40" y="68"/>
                    </a:lnTo>
                    <a:lnTo>
                      <a:pt x="23" y="41"/>
                    </a:lnTo>
                    <a:lnTo>
                      <a:pt x="16" y="33"/>
                    </a:lnTo>
                    <a:lnTo>
                      <a:pt x="7" y="20"/>
                    </a:lnTo>
                    <a:lnTo>
                      <a:pt x="0" y="6"/>
                    </a:lnTo>
                    <a:lnTo>
                      <a:pt x="0" y="0"/>
                    </a:lnTo>
                    <a:lnTo>
                      <a:pt x="7" y="0"/>
                    </a:lnTo>
                    <a:lnTo>
                      <a:pt x="16" y="6"/>
                    </a:lnTo>
                    <a:lnTo>
                      <a:pt x="32" y="14"/>
                    </a:lnTo>
                    <a:lnTo>
                      <a:pt x="48" y="27"/>
                    </a:lnTo>
                    <a:lnTo>
                      <a:pt x="64" y="47"/>
                    </a:lnTo>
                    <a:lnTo>
                      <a:pt x="72" y="74"/>
                    </a:lnTo>
                    <a:lnTo>
                      <a:pt x="72" y="87"/>
                    </a:lnTo>
                    <a:lnTo>
                      <a:pt x="72" y="101"/>
                    </a:lnTo>
                    <a:lnTo>
                      <a:pt x="80" y="128"/>
                    </a:lnTo>
                    <a:lnTo>
                      <a:pt x="88" y="141"/>
                    </a:lnTo>
                    <a:lnTo>
                      <a:pt x="112" y="168"/>
                    </a:lnTo>
                    <a:lnTo>
                      <a:pt x="120" y="175"/>
                    </a:lnTo>
                    <a:lnTo>
                      <a:pt x="129" y="182"/>
                    </a:lnTo>
                    <a:lnTo>
                      <a:pt x="136" y="189"/>
                    </a:lnTo>
                    <a:lnTo>
                      <a:pt x="169" y="203"/>
                    </a:lnTo>
                    <a:lnTo>
                      <a:pt x="192" y="216"/>
                    </a:lnTo>
                    <a:lnTo>
                      <a:pt x="224" y="230"/>
                    </a:lnTo>
                    <a:lnTo>
                      <a:pt x="257" y="243"/>
                    </a:lnTo>
                    <a:lnTo>
                      <a:pt x="304" y="263"/>
                    </a:lnTo>
                    <a:lnTo>
                      <a:pt x="346" y="284"/>
                    </a:lnTo>
                    <a:lnTo>
                      <a:pt x="370" y="291"/>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224" name="Freeform 853"/>
              <p:cNvSpPr>
                <a:spLocks/>
              </p:cNvSpPr>
              <p:nvPr/>
            </p:nvSpPr>
            <p:spPr bwMode="auto">
              <a:xfrm>
                <a:off x="2972" y="1394"/>
                <a:ext cx="215" cy="141"/>
              </a:xfrm>
              <a:custGeom>
                <a:avLst/>
                <a:gdLst>
                  <a:gd name="T0" fmla="*/ 214 w 228"/>
                  <a:gd name="T1" fmla="*/ 134 h 157"/>
                  <a:gd name="T2" fmla="*/ 206 w 228"/>
                  <a:gd name="T3" fmla="*/ 121 h 157"/>
                  <a:gd name="T4" fmla="*/ 198 w 228"/>
                  <a:gd name="T5" fmla="*/ 110 h 157"/>
                  <a:gd name="T6" fmla="*/ 183 w 228"/>
                  <a:gd name="T7" fmla="*/ 91 h 157"/>
                  <a:gd name="T8" fmla="*/ 168 w 228"/>
                  <a:gd name="T9" fmla="*/ 79 h 157"/>
                  <a:gd name="T10" fmla="*/ 144 w 228"/>
                  <a:gd name="T11" fmla="*/ 60 h 157"/>
                  <a:gd name="T12" fmla="*/ 122 w 228"/>
                  <a:gd name="T13" fmla="*/ 48 h 157"/>
                  <a:gd name="T14" fmla="*/ 99 w 228"/>
                  <a:gd name="T15" fmla="*/ 36 h 157"/>
                  <a:gd name="T16" fmla="*/ 84 w 228"/>
                  <a:gd name="T17" fmla="*/ 30 h 157"/>
                  <a:gd name="T18" fmla="*/ 68 w 228"/>
                  <a:gd name="T19" fmla="*/ 24 h 157"/>
                  <a:gd name="T20" fmla="*/ 53 w 228"/>
                  <a:gd name="T21" fmla="*/ 18 h 157"/>
                  <a:gd name="T22" fmla="*/ 29 w 228"/>
                  <a:gd name="T23" fmla="*/ 12 h 157"/>
                  <a:gd name="T24" fmla="*/ 14 w 228"/>
                  <a:gd name="T25" fmla="*/ 5 h 157"/>
                  <a:gd name="T26" fmla="*/ 7 w 228"/>
                  <a:gd name="T27" fmla="*/ 0 h 157"/>
                  <a:gd name="T28" fmla="*/ 0 w 228"/>
                  <a:gd name="T29" fmla="*/ 0 h 157"/>
                  <a:gd name="T30" fmla="*/ 0 w 228"/>
                  <a:gd name="T31" fmla="*/ 5 h 157"/>
                  <a:gd name="T32" fmla="*/ 7 w 228"/>
                  <a:gd name="T33" fmla="*/ 5 h 157"/>
                  <a:gd name="T34" fmla="*/ 22 w 228"/>
                  <a:gd name="T35" fmla="*/ 12 h 157"/>
                  <a:gd name="T36" fmla="*/ 29 w 228"/>
                  <a:gd name="T37" fmla="*/ 18 h 157"/>
                  <a:gd name="T38" fmla="*/ 53 w 228"/>
                  <a:gd name="T39" fmla="*/ 30 h 157"/>
                  <a:gd name="T40" fmla="*/ 75 w 228"/>
                  <a:gd name="T41" fmla="*/ 55 h 157"/>
                  <a:gd name="T42" fmla="*/ 84 w 228"/>
                  <a:gd name="T43" fmla="*/ 60 h 157"/>
                  <a:gd name="T44" fmla="*/ 91 w 228"/>
                  <a:gd name="T45" fmla="*/ 66 h 157"/>
                  <a:gd name="T46" fmla="*/ 113 w 228"/>
                  <a:gd name="T47" fmla="*/ 91 h 157"/>
                  <a:gd name="T48" fmla="*/ 144 w 228"/>
                  <a:gd name="T49" fmla="*/ 110 h 157"/>
                  <a:gd name="T50" fmla="*/ 183 w 228"/>
                  <a:gd name="T51" fmla="*/ 134 h 157"/>
                  <a:gd name="T52" fmla="*/ 198 w 228"/>
                  <a:gd name="T53" fmla="*/ 140 h 1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157"/>
                  <a:gd name="T83" fmla="*/ 228 w 228"/>
                  <a:gd name="T84" fmla="*/ 157 h 1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157">
                    <a:moveTo>
                      <a:pt x="227" y="149"/>
                    </a:moveTo>
                    <a:lnTo>
                      <a:pt x="218" y="135"/>
                    </a:lnTo>
                    <a:lnTo>
                      <a:pt x="210" y="122"/>
                    </a:lnTo>
                    <a:lnTo>
                      <a:pt x="194" y="101"/>
                    </a:lnTo>
                    <a:lnTo>
                      <a:pt x="178" y="88"/>
                    </a:lnTo>
                    <a:lnTo>
                      <a:pt x="153" y="67"/>
                    </a:lnTo>
                    <a:lnTo>
                      <a:pt x="129" y="54"/>
                    </a:lnTo>
                    <a:lnTo>
                      <a:pt x="105" y="40"/>
                    </a:lnTo>
                    <a:lnTo>
                      <a:pt x="89" y="33"/>
                    </a:lnTo>
                    <a:lnTo>
                      <a:pt x="72" y="27"/>
                    </a:lnTo>
                    <a:lnTo>
                      <a:pt x="56" y="20"/>
                    </a:lnTo>
                    <a:lnTo>
                      <a:pt x="31" y="13"/>
                    </a:lnTo>
                    <a:lnTo>
                      <a:pt x="15" y="6"/>
                    </a:lnTo>
                    <a:lnTo>
                      <a:pt x="7" y="0"/>
                    </a:lnTo>
                    <a:lnTo>
                      <a:pt x="0" y="0"/>
                    </a:lnTo>
                    <a:lnTo>
                      <a:pt x="0" y="6"/>
                    </a:lnTo>
                    <a:lnTo>
                      <a:pt x="7" y="6"/>
                    </a:lnTo>
                    <a:lnTo>
                      <a:pt x="23" y="13"/>
                    </a:lnTo>
                    <a:lnTo>
                      <a:pt x="31" y="20"/>
                    </a:lnTo>
                    <a:lnTo>
                      <a:pt x="56" y="33"/>
                    </a:lnTo>
                    <a:lnTo>
                      <a:pt x="80" y="61"/>
                    </a:lnTo>
                    <a:lnTo>
                      <a:pt x="89" y="67"/>
                    </a:lnTo>
                    <a:lnTo>
                      <a:pt x="96" y="74"/>
                    </a:lnTo>
                    <a:lnTo>
                      <a:pt x="120" y="101"/>
                    </a:lnTo>
                    <a:lnTo>
                      <a:pt x="153" y="122"/>
                    </a:lnTo>
                    <a:lnTo>
                      <a:pt x="194" y="149"/>
                    </a:lnTo>
                    <a:lnTo>
                      <a:pt x="210" y="156"/>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225" name="Freeform 854"/>
              <p:cNvSpPr>
                <a:spLocks/>
              </p:cNvSpPr>
              <p:nvPr/>
            </p:nvSpPr>
            <p:spPr bwMode="auto">
              <a:xfrm>
                <a:off x="2773" y="1174"/>
                <a:ext cx="19" cy="1"/>
              </a:xfrm>
              <a:custGeom>
                <a:avLst/>
                <a:gdLst>
                  <a:gd name="T0" fmla="*/ 18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19" y="0"/>
                    </a:moveTo>
                    <a:lnTo>
                      <a:pt x="0" y="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226" name="Freeform 855"/>
              <p:cNvSpPr>
                <a:spLocks/>
              </p:cNvSpPr>
              <p:nvPr/>
            </p:nvSpPr>
            <p:spPr bwMode="auto">
              <a:xfrm>
                <a:off x="2698" y="972"/>
                <a:ext cx="398" cy="227"/>
              </a:xfrm>
              <a:custGeom>
                <a:avLst/>
                <a:gdLst>
                  <a:gd name="T0" fmla="*/ 397 w 422"/>
                  <a:gd name="T1" fmla="*/ 220 h 251"/>
                  <a:gd name="T2" fmla="*/ 390 w 422"/>
                  <a:gd name="T3" fmla="*/ 201 h 251"/>
                  <a:gd name="T4" fmla="*/ 366 w 422"/>
                  <a:gd name="T5" fmla="*/ 171 h 251"/>
                  <a:gd name="T6" fmla="*/ 343 w 422"/>
                  <a:gd name="T7" fmla="*/ 146 h 251"/>
                  <a:gd name="T8" fmla="*/ 320 w 422"/>
                  <a:gd name="T9" fmla="*/ 128 h 251"/>
                  <a:gd name="T10" fmla="*/ 305 w 422"/>
                  <a:gd name="T11" fmla="*/ 116 h 251"/>
                  <a:gd name="T12" fmla="*/ 290 w 422"/>
                  <a:gd name="T13" fmla="*/ 109 h 251"/>
                  <a:gd name="T14" fmla="*/ 259 w 422"/>
                  <a:gd name="T15" fmla="*/ 97 h 251"/>
                  <a:gd name="T16" fmla="*/ 229 w 422"/>
                  <a:gd name="T17" fmla="*/ 84 h 251"/>
                  <a:gd name="T18" fmla="*/ 198 w 422"/>
                  <a:gd name="T19" fmla="*/ 79 h 251"/>
                  <a:gd name="T20" fmla="*/ 175 w 422"/>
                  <a:gd name="T21" fmla="*/ 72 h 251"/>
                  <a:gd name="T22" fmla="*/ 160 w 422"/>
                  <a:gd name="T23" fmla="*/ 72 h 251"/>
                  <a:gd name="T24" fmla="*/ 122 w 422"/>
                  <a:gd name="T25" fmla="*/ 60 h 251"/>
                  <a:gd name="T26" fmla="*/ 91 w 422"/>
                  <a:gd name="T27" fmla="*/ 48 h 251"/>
                  <a:gd name="T28" fmla="*/ 61 w 422"/>
                  <a:gd name="T29" fmla="*/ 36 h 251"/>
                  <a:gd name="T30" fmla="*/ 45 w 422"/>
                  <a:gd name="T31" fmla="*/ 30 h 251"/>
                  <a:gd name="T32" fmla="*/ 38 w 422"/>
                  <a:gd name="T33" fmla="*/ 24 h 251"/>
                  <a:gd name="T34" fmla="*/ 22 w 422"/>
                  <a:gd name="T35" fmla="*/ 18 h 251"/>
                  <a:gd name="T36" fmla="*/ 15 w 422"/>
                  <a:gd name="T37" fmla="*/ 12 h 251"/>
                  <a:gd name="T38" fmla="*/ 0 w 422"/>
                  <a:gd name="T39" fmla="*/ 5 h 251"/>
                  <a:gd name="T40" fmla="*/ 0 w 422"/>
                  <a:gd name="T41" fmla="*/ 0 h 251"/>
                  <a:gd name="T42" fmla="*/ 0 w 422"/>
                  <a:gd name="T43" fmla="*/ 5 h 251"/>
                  <a:gd name="T44" fmla="*/ 7 w 422"/>
                  <a:gd name="T45" fmla="*/ 5 h 251"/>
                  <a:gd name="T46" fmla="*/ 15 w 422"/>
                  <a:gd name="T47" fmla="*/ 5 h 251"/>
                  <a:gd name="T48" fmla="*/ 30 w 422"/>
                  <a:gd name="T49" fmla="*/ 12 h 251"/>
                  <a:gd name="T50" fmla="*/ 45 w 422"/>
                  <a:gd name="T51" fmla="*/ 18 h 251"/>
                  <a:gd name="T52" fmla="*/ 61 w 422"/>
                  <a:gd name="T53" fmla="*/ 24 h 251"/>
                  <a:gd name="T54" fmla="*/ 61 w 422"/>
                  <a:gd name="T55" fmla="*/ 30 h 251"/>
                  <a:gd name="T56" fmla="*/ 83 w 422"/>
                  <a:gd name="T57" fmla="*/ 43 h 251"/>
                  <a:gd name="T58" fmla="*/ 99 w 422"/>
                  <a:gd name="T59" fmla="*/ 53 h 251"/>
                  <a:gd name="T60" fmla="*/ 106 w 422"/>
                  <a:gd name="T61" fmla="*/ 60 h 251"/>
                  <a:gd name="T62" fmla="*/ 122 w 422"/>
                  <a:gd name="T63" fmla="*/ 72 h 251"/>
                  <a:gd name="T64" fmla="*/ 152 w 422"/>
                  <a:gd name="T65" fmla="*/ 91 h 251"/>
                  <a:gd name="T66" fmla="*/ 183 w 422"/>
                  <a:gd name="T67" fmla="*/ 109 h 251"/>
                  <a:gd name="T68" fmla="*/ 221 w 422"/>
                  <a:gd name="T69" fmla="*/ 121 h 251"/>
                  <a:gd name="T70" fmla="*/ 236 w 422"/>
                  <a:gd name="T71" fmla="*/ 128 h 251"/>
                  <a:gd name="T72" fmla="*/ 267 w 422"/>
                  <a:gd name="T73" fmla="*/ 140 h 251"/>
                  <a:gd name="T74" fmla="*/ 320 w 422"/>
                  <a:gd name="T75" fmla="*/ 158 h 251"/>
                  <a:gd name="T76" fmla="*/ 343 w 422"/>
                  <a:gd name="T77" fmla="*/ 171 h 251"/>
                  <a:gd name="T78" fmla="*/ 351 w 422"/>
                  <a:gd name="T79" fmla="*/ 176 h 251"/>
                  <a:gd name="T80" fmla="*/ 366 w 422"/>
                  <a:gd name="T81" fmla="*/ 189 h 251"/>
                  <a:gd name="T82" fmla="*/ 381 w 422"/>
                  <a:gd name="T83" fmla="*/ 201 h 251"/>
                  <a:gd name="T84" fmla="*/ 397 w 422"/>
                  <a:gd name="T85" fmla="*/ 220 h 251"/>
                  <a:gd name="T86" fmla="*/ 397 w 422"/>
                  <a:gd name="T87" fmla="*/ 226 h 2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2"/>
                  <a:gd name="T133" fmla="*/ 0 h 251"/>
                  <a:gd name="T134" fmla="*/ 422 w 422"/>
                  <a:gd name="T135" fmla="*/ 251 h 2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2" h="251">
                    <a:moveTo>
                      <a:pt x="421" y="243"/>
                    </a:moveTo>
                    <a:lnTo>
                      <a:pt x="413" y="222"/>
                    </a:lnTo>
                    <a:lnTo>
                      <a:pt x="388" y="189"/>
                    </a:lnTo>
                    <a:lnTo>
                      <a:pt x="364" y="161"/>
                    </a:lnTo>
                    <a:lnTo>
                      <a:pt x="339" y="141"/>
                    </a:lnTo>
                    <a:lnTo>
                      <a:pt x="323" y="128"/>
                    </a:lnTo>
                    <a:lnTo>
                      <a:pt x="308" y="120"/>
                    </a:lnTo>
                    <a:lnTo>
                      <a:pt x="275" y="107"/>
                    </a:lnTo>
                    <a:lnTo>
                      <a:pt x="243" y="93"/>
                    </a:lnTo>
                    <a:lnTo>
                      <a:pt x="210" y="87"/>
                    </a:lnTo>
                    <a:lnTo>
                      <a:pt x="186" y="80"/>
                    </a:lnTo>
                    <a:lnTo>
                      <a:pt x="170" y="80"/>
                    </a:lnTo>
                    <a:lnTo>
                      <a:pt x="129" y="66"/>
                    </a:lnTo>
                    <a:lnTo>
                      <a:pt x="97" y="53"/>
                    </a:lnTo>
                    <a:lnTo>
                      <a:pt x="65" y="40"/>
                    </a:lnTo>
                    <a:lnTo>
                      <a:pt x="48" y="33"/>
                    </a:lnTo>
                    <a:lnTo>
                      <a:pt x="40" y="27"/>
                    </a:lnTo>
                    <a:lnTo>
                      <a:pt x="23" y="20"/>
                    </a:lnTo>
                    <a:lnTo>
                      <a:pt x="16" y="13"/>
                    </a:lnTo>
                    <a:lnTo>
                      <a:pt x="0" y="6"/>
                    </a:lnTo>
                    <a:lnTo>
                      <a:pt x="0" y="0"/>
                    </a:lnTo>
                    <a:lnTo>
                      <a:pt x="0" y="6"/>
                    </a:lnTo>
                    <a:lnTo>
                      <a:pt x="7" y="6"/>
                    </a:lnTo>
                    <a:lnTo>
                      <a:pt x="16" y="6"/>
                    </a:lnTo>
                    <a:lnTo>
                      <a:pt x="32" y="13"/>
                    </a:lnTo>
                    <a:lnTo>
                      <a:pt x="48" y="20"/>
                    </a:lnTo>
                    <a:lnTo>
                      <a:pt x="65" y="27"/>
                    </a:lnTo>
                    <a:lnTo>
                      <a:pt x="65" y="33"/>
                    </a:lnTo>
                    <a:lnTo>
                      <a:pt x="88" y="47"/>
                    </a:lnTo>
                    <a:lnTo>
                      <a:pt x="105" y="59"/>
                    </a:lnTo>
                    <a:lnTo>
                      <a:pt x="112" y="66"/>
                    </a:lnTo>
                    <a:lnTo>
                      <a:pt x="129" y="80"/>
                    </a:lnTo>
                    <a:lnTo>
                      <a:pt x="161" y="101"/>
                    </a:lnTo>
                    <a:lnTo>
                      <a:pt x="194" y="120"/>
                    </a:lnTo>
                    <a:lnTo>
                      <a:pt x="234" y="134"/>
                    </a:lnTo>
                    <a:lnTo>
                      <a:pt x="250" y="141"/>
                    </a:lnTo>
                    <a:lnTo>
                      <a:pt x="283" y="155"/>
                    </a:lnTo>
                    <a:lnTo>
                      <a:pt x="339" y="175"/>
                    </a:lnTo>
                    <a:lnTo>
                      <a:pt x="364" y="189"/>
                    </a:lnTo>
                    <a:lnTo>
                      <a:pt x="372" y="195"/>
                    </a:lnTo>
                    <a:lnTo>
                      <a:pt x="388" y="209"/>
                    </a:lnTo>
                    <a:lnTo>
                      <a:pt x="404" y="222"/>
                    </a:lnTo>
                    <a:lnTo>
                      <a:pt x="421" y="243"/>
                    </a:lnTo>
                    <a:lnTo>
                      <a:pt x="421" y="250"/>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227" name="Line 856"/>
              <p:cNvSpPr>
                <a:spLocks noChangeShapeType="1"/>
              </p:cNvSpPr>
              <p:nvPr/>
            </p:nvSpPr>
            <p:spPr bwMode="auto">
              <a:xfrm>
                <a:off x="2812" y="1004"/>
                <a:ext cx="0" cy="599"/>
              </a:xfrm>
              <a:prstGeom prst="line">
                <a:avLst/>
              </a:prstGeom>
              <a:noFill/>
              <a:ln w="25400">
                <a:solidFill>
                  <a:srgbClr val="669900"/>
                </a:solidFill>
                <a:round/>
                <a:headEnd type="none" w="sm" len="sm"/>
                <a:tailEnd type="none" w="sm" len="sm"/>
              </a:ln>
            </p:spPr>
            <p:txBody>
              <a:bodyPr wrap="none" anchor="ctr"/>
              <a:lstStyle/>
              <a:p>
                <a:endParaRPr lang="es-AR"/>
              </a:p>
            </p:txBody>
          </p:sp>
          <p:sp>
            <p:nvSpPr>
              <p:cNvPr id="228" name="Freeform 857"/>
              <p:cNvSpPr>
                <a:spLocks/>
              </p:cNvSpPr>
              <p:nvPr/>
            </p:nvSpPr>
            <p:spPr bwMode="auto">
              <a:xfrm>
                <a:off x="2805" y="1546"/>
                <a:ext cx="18" cy="48"/>
              </a:xfrm>
              <a:custGeom>
                <a:avLst/>
                <a:gdLst>
                  <a:gd name="T0" fmla="*/ 17 w 19"/>
                  <a:gd name="T1" fmla="*/ 0 h 53"/>
                  <a:gd name="T2" fmla="*/ 17 w 19"/>
                  <a:gd name="T3" fmla="*/ 12 h 53"/>
                  <a:gd name="T4" fmla="*/ 17 w 19"/>
                  <a:gd name="T5" fmla="*/ 29 h 53"/>
                  <a:gd name="T6" fmla="*/ 8 w 19"/>
                  <a:gd name="T7" fmla="*/ 41 h 53"/>
                  <a:gd name="T8" fmla="*/ 8 w 19"/>
                  <a:gd name="T9" fmla="*/ 47 h 53"/>
                  <a:gd name="T10" fmla="*/ 0 w 19"/>
                  <a:gd name="T11" fmla="*/ 47 h 53"/>
                  <a:gd name="T12" fmla="*/ 0 60000 65536"/>
                  <a:gd name="T13" fmla="*/ 0 60000 65536"/>
                  <a:gd name="T14" fmla="*/ 0 60000 65536"/>
                  <a:gd name="T15" fmla="*/ 0 60000 65536"/>
                  <a:gd name="T16" fmla="*/ 0 60000 65536"/>
                  <a:gd name="T17" fmla="*/ 0 60000 65536"/>
                  <a:gd name="T18" fmla="*/ 0 w 19"/>
                  <a:gd name="T19" fmla="*/ 0 h 53"/>
                  <a:gd name="T20" fmla="*/ 19 w 19"/>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9" h="53">
                    <a:moveTo>
                      <a:pt x="18" y="0"/>
                    </a:moveTo>
                    <a:lnTo>
                      <a:pt x="18" y="13"/>
                    </a:lnTo>
                    <a:lnTo>
                      <a:pt x="18" y="32"/>
                    </a:lnTo>
                    <a:lnTo>
                      <a:pt x="8" y="45"/>
                    </a:lnTo>
                    <a:lnTo>
                      <a:pt x="8" y="52"/>
                    </a:lnTo>
                    <a:lnTo>
                      <a:pt x="0" y="52"/>
                    </a:lnTo>
                  </a:path>
                </a:pathLst>
              </a:custGeom>
              <a:noFill/>
              <a:ln w="12700" cap="rnd">
                <a:solidFill>
                  <a:srgbClr val="000000"/>
                </a:solidFill>
                <a:round/>
                <a:headEnd type="none" w="sm" len="sm"/>
                <a:tailEnd type="none" w="sm" len="sm"/>
              </a:ln>
            </p:spPr>
            <p:txBody>
              <a:bodyPr/>
              <a:lstStyle/>
              <a:p>
                <a:endParaRPr lang="es-AR"/>
              </a:p>
            </p:txBody>
          </p:sp>
          <p:sp>
            <p:nvSpPr>
              <p:cNvPr id="229" name="Freeform 858"/>
              <p:cNvSpPr>
                <a:spLocks/>
              </p:cNvSpPr>
              <p:nvPr/>
            </p:nvSpPr>
            <p:spPr bwMode="auto">
              <a:xfrm>
                <a:off x="2811" y="1576"/>
                <a:ext cx="155" cy="26"/>
              </a:xfrm>
              <a:custGeom>
                <a:avLst/>
                <a:gdLst>
                  <a:gd name="T0" fmla="*/ 0 w 164"/>
                  <a:gd name="T1" fmla="*/ 5 h 29"/>
                  <a:gd name="T2" fmla="*/ 8 w 164"/>
                  <a:gd name="T3" fmla="*/ 5 h 29"/>
                  <a:gd name="T4" fmla="*/ 39 w 164"/>
                  <a:gd name="T5" fmla="*/ 0 h 29"/>
                  <a:gd name="T6" fmla="*/ 61 w 164"/>
                  <a:gd name="T7" fmla="*/ 0 h 29"/>
                  <a:gd name="T8" fmla="*/ 77 w 164"/>
                  <a:gd name="T9" fmla="*/ 0 h 29"/>
                  <a:gd name="T10" fmla="*/ 92 w 164"/>
                  <a:gd name="T11" fmla="*/ 0 h 29"/>
                  <a:gd name="T12" fmla="*/ 108 w 164"/>
                  <a:gd name="T13" fmla="*/ 0 h 29"/>
                  <a:gd name="T14" fmla="*/ 114 w 164"/>
                  <a:gd name="T15" fmla="*/ 0 h 29"/>
                  <a:gd name="T16" fmla="*/ 130 w 164"/>
                  <a:gd name="T17" fmla="*/ 5 h 29"/>
                  <a:gd name="T18" fmla="*/ 138 w 164"/>
                  <a:gd name="T19" fmla="*/ 13 h 29"/>
                  <a:gd name="T20" fmla="*/ 154 w 164"/>
                  <a:gd name="T21" fmla="*/ 18 h 29"/>
                  <a:gd name="T22" fmla="*/ 154 w 164"/>
                  <a:gd name="T23" fmla="*/ 25 h 29"/>
                  <a:gd name="T24" fmla="*/ 146 w 164"/>
                  <a:gd name="T25" fmla="*/ 25 h 29"/>
                  <a:gd name="T26" fmla="*/ 130 w 164"/>
                  <a:gd name="T27" fmla="*/ 25 h 29"/>
                  <a:gd name="T28" fmla="*/ 114 w 164"/>
                  <a:gd name="T29" fmla="*/ 25 h 29"/>
                  <a:gd name="T30" fmla="*/ 99 w 164"/>
                  <a:gd name="T31" fmla="*/ 25 h 29"/>
                  <a:gd name="T32" fmla="*/ 84 w 164"/>
                  <a:gd name="T33" fmla="*/ 18 h 29"/>
                  <a:gd name="T34" fmla="*/ 61 w 164"/>
                  <a:gd name="T35" fmla="*/ 13 h 29"/>
                  <a:gd name="T36" fmla="*/ 23 w 164"/>
                  <a:gd name="T37" fmla="*/ 5 h 29"/>
                  <a:gd name="T38" fmla="*/ 8 w 164"/>
                  <a:gd name="T39" fmla="*/ 5 h 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4"/>
                  <a:gd name="T61" fmla="*/ 0 h 29"/>
                  <a:gd name="T62" fmla="*/ 164 w 164"/>
                  <a:gd name="T63" fmla="*/ 29 h 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4" h="29">
                    <a:moveTo>
                      <a:pt x="0" y="6"/>
                    </a:moveTo>
                    <a:lnTo>
                      <a:pt x="8" y="6"/>
                    </a:lnTo>
                    <a:lnTo>
                      <a:pt x="41" y="0"/>
                    </a:lnTo>
                    <a:lnTo>
                      <a:pt x="65" y="0"/>
                    </a:lnTo>
                    <a:lnTo>
                      <a:pt x="81" y="0"/>
                    </a:lnTo>
                    <a:lnTo>
                      <a:pt x="97" y="0"/>
                    </a:lnTo>
                    <a:lnTo>
                      <a:pt x="114" y="0"/>
                    </a:lnTo>
                    <a:lnTo>
                      <a:pt x="121" y="0"/>
                    </a:lnTo>
                    <a:lnTo>
                      <a:pt x="138" y="6"/>
                    </a:lnTo>
                    <a:lnTo>
                      <a:pt x="146" y="14"/>
                    </a:lnTo>
                    <a:lnTo>
                      <a:pt x="163" y="20"/>
                    </a:lnTo>
                    <a:lnTo>
                      <a:pt x="163" y="28"/>
                    </a:lnTo>
                    <a:lnTo>
                      <a:pt x="154" y="28"/>
                    </a:lnTo>
                    <a:lnTo>
                      <a:pt x="138" y="28"/>
                    </a:lnTo>
                    <a:lnTo>
                      <a:pt x="121" y="28"/>
                    </a:lnTo>
                    <a:lnTo>
                      <a:pt x="105" y="28"/>
                    </a:lnTo>
                    <a:lnTo>
                      <a:pt x="89" y="20"/>
                    </a:lnTo>
                    <a:lnTo>
                      <a:pt x="65" y="14"/>
                    </a:lnTo>
                    <a:lnTo>
                      <a:pt x="24" y="6"/>
                    </a:lnTo>
                    <a:lnTo>
                      <a:pt x="8" y="6"/>
                    </a:lnTo>
                  </a:path>
                </a:pathLst>
              </a:custGeom>
              <a:noFill/>
              <a:ln w="12700" cap="rnd">
                <a:solidFill>
                  <a:srgbClr val="000000"/>
                </a:solidFill>
                <a:round/>
                <a:headEnd type="none" w="sm" len="sm"/>
                <a:tailEnd type="none" w="sm" len="sm"/>
              </a:ln>
            </p:spPr>
            <p:txBody>
              <a:bodyPr/>
              <a:lstStyle/>
              <a:p>
                <a:endParaRPr lang="es-AR"/>
              </a:p>
            </p:txBody>
          </p:sp>
          <p:sp>
            <p:nvSpPr>
              <p:cNvPr id="230" name="Freeform 859"/>
              <p:cNvSpPr>
                <a:spLocks/>
              </p:cNvSpPr>
              <p:nvPr/>
            </p:nvSpPr>
            <p:spPr bwMode="auto">
              <a:xfrm>
                <a:off x="2805" y="1418"/>
                <a:ext cx="267" cy="74"/>
              </a:xfrm>
              <a:custGeom>
                <a:avLst/>
                <a:gdLst>
                  <a:gd name="T0" fmla="*/ 0 w 283"/>
                  <a:gd name="T1" fmla="*/ 67 h 82"/>
                  <a:gd name="T2" fmla="*/ 7 w 283"/>
                  <a:gd name="T3" fmla="*/ 60 h 82"/>
                  <a:gd name="T4" fmla="*/ 22 w 283"/>
                  <a:gd name="T5" fmla="*/ 49 h 82"/>
                  <a:gd name="T6" fmla="*/ 45 w 283"/>
                  <a:gd name="T7" fmla="*/ 36 h 82"/>
                  <a:gd name="T8" fmla="*/ 53 w 283"/>
                  <a:gd name="T9" fmla="*/ 31 h 82"/>
                  <a:gd name="T10" fmla="*/ 75 w 283"/>
                  <a:gd name="T11" fmla="*/ 24 h 82"/>
                  <a:gd name="T12" fmla="*/ 91 w 283"/>
                  <a:gd name="T13" fmla="*/ 18 h 82"/>
                  <a:gd name="T14" fmla="*/ 106 w 283"/>
                  <a:gd name="T15" fmla="*/ 18 h 82"/>
                  <a:gd name="T16" fmla="*/ 122 w 283"/>
                  <a:gd name="T17" fmla="*/ 18 h 82"/>
                  <a:gd name="T18" fmla="*/ 137 w 283"/>
                  <a:gd name="T19" fmla="*/ 18 h 82"/>
                  <a:gd name="T20" fmla="*/ 159 w 283"/>
                  <a:gd name="T21" fmla="*/ 24 h 82"/>
                  <a:gd name="T22" fmla="*/ 190 w 283"/>
                  <a:gd name="T23" fmla="*/ 24 h 82"/>
                  <a:gd name="T24" fmla="*/ 212 w 283"/>
                  <a:gd name="T25" fmla="*/ 24 h 82"/>
                  <a:gd name="T26" fmla="*/ 243 w 283"/>
                  <a:gd name="T27" fmla="*/ 24 h 82"/>
                  <a:gd name="T28" fmla="*/ 250 w 283"/>
                  <a:gd name="T29" fmla="*/ 24 h 82"/>
                  <a:gd name="T30" fmla="*/ 266 w 283"/>
                  <a:gd name="T31" fmla="*/ 18 h 82"/>
                  <a:gd name="T32" fmla="*/ 259 w 283"/>
                  <a:gd name="T33" fmla="*/ 18 h 82"/>
                  <a:gd name="T34" fmla="*/ 259 w 283"/>
                  <a:gd name="T35" fmla="*/ 12 h 82"/>
                  <a:gd name="T36" fmla="*/ 250 w 283"/>
                  <a:gd name="T37" fmla="*/ 6 h 82"/>
                  <a:gd name="T38" fmla="*/ 243 w 283"/>
                  <a:gd name="T39" fmla="*/ 6 h 82"/>
                  <a:gd name="T40" fmla="*/ 220 w 283"/>
                  <a:gd name="T41" fmla="*/ 0 h 82"/>
                  <a:gd name="T42" fmla="*/ 197 w 283"/>
                  <a:gd name="T43" fmla="*/ 0 h 82"/>
                  <a:gd name="T44" fmla="*/ 175 w 283"/>
                  <a:gd name="T45" fmla="*/ 0 h 82"/>
                  <a:gd name="T46" fmla="*/ 159 w 283"/>
                  <a:gd name="T47" fmla="*/ 0 h 82"/>
                  <a:gd name="T48" fmla="*/ 143 w 283"/>
                  <a:gd name="T49" fmla="*/ 0 h 82"/>
                  <a:gd name="T50" fmla="*/ 113 w 283"/>
                  <a:gd name="T51" fmla="*/ 6 h 82"/>
                  <a:gd name="T52" fmla="*/ 99 w 283"/>
                  <a:gd name="T53" fmla="*/ 12 h 82"/>
                  <a:gd name="T54" fmla="*/ 68 w 283"/>
                  <a:gd name="T55" fmla="*/ 31 h 82"/>
                  <a:gd name="T56" fmla="*/ 59 w 283"/>
                  <a:gd name="T57" fmla="*/ 36 h 82"/>
                  <a:gd name="T58" fmla="*/ 53 w 283"/>
                  <a:gd name="T59" fmla="*/ 42 h 82"/>
                  <a:gd name="T60" fmla="*/ 38 w 283"/>
                  <a:gd name="T61" fmla="*/ 55 h 82"/>
                  <a:gd name="T62" fmla="*/ 15 w 283"/>
                  <a:gd name="T63" fmla="*/ 67 h 82"/>
                  <a:gd name="T64" fmla="*/ 7 w 283"/>
                  <a:gd name="T65" fmla="*/ 73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
                  <a:gd name="T100" fmla="*/ 0 h 82"/>
                  <a:gd name="T101" fmla="*/ 283 w 283"/>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 h="82">
                    <a:moveTo>
                      <a:pt x="0" y="74"/>
                    </a:moveTo>
                    <a:lnTo>
                      <a:pt x="7" y="67"/>
                    </a:lnTo>
                    <a:lnTo>
                      <a:pt x="23" y="54"/>
                    </a:lnTo>
                    <a:lnTo>
                      <a:pt x="48" y="40"/>
                    </a:lnTo>
                    <a:lnTo>
                      <a:pt x="56" y="34"/>
                    </a:lnTo>
                    <a:lnTo>
                      <a:pt x="80" y="27"/>
                    </a:lnTo>
                    <a:lnTo>
                      <a:pt x="96" y="20"/>
                    </a:lnTo>
                    <a:lnTo>
                      <a:pt x="112" y="20"/>
                    </a:lnTo>
                    <a:lnTo>
                      <a:pt x="129" y="20"/>
                    </a:lnTo>
                    <a:lnTo>
                      <a:pt x="145" y="20"/>
                    </a:lnTo>
                    <a:lnTo>
                      <a:pt x="169" y="27"/>
                    </a:lnTo>
                    <a:lnTo>
                      <a:pt x="201" y="27"/>
                    </a:lnTo>
                    <a:lnTo>
                      <a:pt x="225" y="27"/>
                    </a:lnTo>
                    <a:lnTo>
                      <a:pt x="258" y="27"/>
                    </a:lnTo>
                    <a:lnTo>
                      <a:pt x="265" y="27"/>
                    </a:lnTo>
                    <a:lnTo>
                      <a:pt x="282" y="20"/>
                    </a:lnTo>
                    <a:lnTo>
                      <a:pt x="274" y="20"/>
                    </a:lnTo>
                    <a:lnTo>
                      <a:pt x="274" y="13"/>
                    </a:lnTo>
                    <a:lnTo>
                      <a:pt x="265" y="7"/>
                    </a:lnTo>
                    <a:lnTo>
                      <a:pt x="258" y="7"/>
                    </a:lnTo>
                    <a:lnTo>
                      <a:pt x="233" y="0"/>
                    </a:lnTo>
                    <a:lnTo>
                      <a:pt x="209" y="0"/>
                    </a:lnTo>
                    <a:lnTo>
                      <a:pt x="185" y="0"/>
                    </a:lnTo>
                    <a:lnTo>
                      <a:pt x="169" y="0"/>
                    </a:lnTo>
                    <a:lnTo>
                      <a:pt x="152" y="0"/>
                    </a:lnTo>
                    <a:lnTo>
                      <a:pt x="120" y="7"/>
                    </a:lnTo>
                    <a:lnTo>
                      <a:pt x="105" y="13"/>
                    </a:lnTo>
                    <a:lnTo>
                      <a:pt x="72" y="34"/>
                    </a:lnTo>
                    <a:lnTo>
                      <a:pt x="63" y="40"/>
                    </a:lnTo>
                    <a:lnTo>
                      <a:pt x="56" y="47"/>
                    </a:lnTo>
                    <a:lnTo>
                      <a:pt x="40" y="61"/>
                    </a:lnTo>
                    <a:lnTo>
                      <a:pt x="16" y="74"/>
                    </a:lnTo>
                    <a:lnTo>
                      <a:pt x="7" y="81"/>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231" name="Freeform 860"/>
              <p:cNvSpPr>
                <a:spLocks/>
              </p:cNvSpPr>
              <p:nvPr/>
            </p:nvSpPr>
            <p:spPr bwMode="auto">
              <a:xfrm>
                <a:off x="2812" y="1118"/>
                <a:ext cx="391" cy="117"/>
              </a:xfrm>
              <a:custGeom>
                <a:avLst/>
                <a:gdLst>
                  <a:gd name="T0" fmla="*/ 0 w 415"/>
                  <a:gd name="T1" fmla="*/ 116 h 129"/>
                  <a:gd name="T2" fmla="*/ 7 w 415"/>
                  <a:gd name="T3" fmla="*/ 110 h 129"/>
                  <a:gd name="T4" fmla="*/ 22 w 415"/>
                  <a:gd name="T5" fmla="*/ 86 h 129"/>
                  <a:gd name="T6" fmla="*/ 38 w 415"/>
                  <a:gd name="T7" fmla="*/ 73 h 129"/>
                  <a:gd name="T8" fmla="*/ 44 w 415"/>
                  <a:gd name="T9" fmla="*/ 67 h 129"/>
                  <a:gd name="T10" fmla="*/ 60 w 415"/>
                  <a:gd name="T11" fmla="*/ 54 h 129"/>
                  <a:gd name="T12" fmla="*/ 68 w 415"/>
                  <a:gd name="T13" fmla="*/ 49 h 129"/>
                  <a:gd name="T14" fmla="*/ 84 w 415"/>
                  <a:gd name="T15" fmla="*/ 43 h 129"/>
                  <a:gd name="T16" fmla="*/ 99 w 415"/>
                  <a:gd name="T17" fmla="*/ 37 h 129"/>
                  <a:gd name="T18" fmla="*/ 122 w 415"/>
                  <a:gd name="T19" fmla="*/ 37 h 129"/>
                  <a:gd name="T20" fmla="*/ 159 w 415"/>
                  <a:gd name="T21" fmla="*/ 37 h 129"/>
                  <a:gd name="T22" fmla="*/ 174 w 415"/>
                  <a:gd name="T23" fmla="*/ 37 h 129"/>
                  <a:gd name="T24" fmla="*/ 183 w 415"/>
                  <a:gd name="T25" fmla="*/ 37 h 129"/>
                  <a:gd name="T26" fmla="*/ 205 w 415"/>
                  <a:gd name="T27" fmla="*/ 37 h 129"/>
                  <a:gd name="T28" fmla="*/ 229 w 415"/>
                  <a:gd name="T29" fmla="*/ 37 h 129"/>
                  <a:gd name="T30" fmla="*/ 260 w 415"/>
                  <a:gd name="T31" fmla="*/ 43 h 129"/>
                  <a:gd name="T32" fmla="*/ 274 w 415"/>
                  <a:gd name="T33" fmla="*/ 43 h 129"/>
                  <a:gd name="T34" fmla="*/ 289 w 415"/>
                  <a:gd name="T35" fmla="*/ 43 h 129"/>
                  <a:gd name="T36" fmla="*/ 320 w 415"/>
                  <a:gd name="T37" fmla="*/ 43 h 129"/>
                  <a:gd name="T38" fmla="*/ 344 w 415"/>
                  <a:gd name="T39" fmla="*/ 37 h 129"/>
                  <a:gd name="T40" fmla="*/ 367 w 415"/>
                  <a:gd name="T41" fmla="*/ 30 h 129"/>
                  <a:gd name="T42" fmla="*/ 374 w 415"/>
                  <a:gd name="T43" fmla="*/ 24 h 129"/>
                  <a:gd name="T44" fmla="*/ 382 w 415"/>
                  <a:gd name="T45" fmla="*/ 18 h 129"/>
                  <a:gd name="T46" fmla="*/ 390 w 415"/>
                  <a:gd name="T47" fmla="*/ 5 h 129"/>
                  <a:gd name="T48" fmla="*/ 390 w 415"/>
                  <a:gd name="T49" fmla="*/ 0 h 129"/>
                  <a:gd name="T50" fmla="*/ 382 w 415"/>
                  <a:gd name="T51" fmla="*/ 0 h 129"/>
                  <a:gd name="T52" fmla="*/ 374 w 415"/>
                  <a:gd name="T53" fmla="*/ 0 h 129"/>
                  <a:gd name="T54" fmla="*/ 367 w 415"/>
                  <a:gd name="T55" fmla="*/ 0 h 129"/>
                  <a:gd name="T56" fmla="*/ 344 w 415"/>
                  <a:gd name="T57" fmla="*/ 5 h 129"/>
                  <a:gd name="T58" fmla="*/ 320 w 415"/>
                  <a:gd name="T59" fmla="*/ 12 h 129"/>
                  <a:gd name="T60" fmla="*/ 304 w 415"/>
                  <a:gd name="T61" fmla="*/ 18 h 129"/>
                  <a:gd name="T62" fmla="*/ 289 w 415"/>
                  <a:gd name="T63" fmla="*/ 24 h 129"/>
                  <a:gd name="T64" fmla="*/ 282 w 415"/>
                  <a:gd name="T65" fmla="*/ 30 h 129"/>
                  <a:gd name="T66" fmla="*/ 252 w 415"/>
                  <a:gd name="T67" fmla="*/ 43 h 129"/>
                  <a:gd name="T68" fmla="*/ 229 w 415"/>
                  <a:gd name="T69" fmla="*/ 49 h 129"/>
                  <a:gd name="T70" fmla="*/ 198 w 415"/>
                  <a:gd name="T71" fmla="*/ 54 h 129"/>
                  <a:gd name="T72" fmla="*/ 190 w 415"/>
                  <a:gd name="T73" fmla="*/ 54 h 129"/>
                  <a:gd name="T74" fmla="*/ 183 w 415"/>
                  <a:gd name="T75" fmla="*/ 54 h 129"/>
                  <a:gd name="T76" fmla="*/ 159 w 415"/>
                  <a:gd name="T77" fmla="*/ 54 h 129"/>
                  <a:gd name="T78" fmla="*/ 130 w 415"/>
                  <a:gd name="T79" fmla="*/ 62 h 129"/>
                  <a:gd name="T80" fmla="*/ 99 w 415"/>
                  <a:gd name="T81" fmla="*/ 67 h 129"/>
                  <a:gd name="T82" fmla="*/ 75 w 415"/>
                  <a:gd name="T83" fmla="*/ 73 h 129"/>
                  <a:gd name="T84" fmla="*/ 53 w 415"/>
                  <a:gd name="T85" fmla="*/ 79 h 129"/>
                  <a:gd name="T86" fmla="*/ 38 w 415"/>
                  <a:gd name="T87" fmla="*/ 86 h 129"/>
                  <a:gd name="T88" fmla="*/ 7 w 415"/>
                  <a:gd name="T89" fmla="*/ 97 h 129"/>
                  <a:gd name="T90" fmla="*/ 7 w 415"/>
                  <a:gd name="T91" fmla="*/ 102 h 129"/>
                  <a:gd name="T92" fmla="*/ 0 w 415"/>
                  <a:gd name="T93" fmla="*/ 110 h 1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5"/>
                  <a:gd name="T142" fmla="*/ 0 h 129"/>
                  <a:gd name="T143" fmla="*/ 415 w 415"/>
                  <a:gd name="T144" fmla="*/ 129 h 1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5" h="129">
                    <a:moveTo>
                      <a:pt x="0" y="128"/>
                    </a:moveTo>
                    <a:lnTo>
                      <a:pt x="7" y="121"/>
                    </a:lnTo>
                    <a:lnTo>
                      <a:pt x="23" y="95"/>
                    </a:lnTo>
                    <a:lnTo>
                      <a:pt x="40" y="81"/>
                    </a:lnTo>
                    <a:lnTo>
                      <a:pt x="47" y="74"/>
                    </a:lnTo>
                    <a:lnTo>
                      <a:pt x="64" y="60"/>
                    </a:lnTo>
                    <a:lnTo>
                      <a:pt x="72" y="54"/>
                    </a:lnTo>
                    <a:lnTo>
                      <a:pt x="89" y="47"/>
                    </a:lnTo>
                    <a:lnTo>
                      <a:pt x="105" y="41"/>
                    </a:lnTo>
                    <a:lnTo>
                      <a:pt x="129" y="41"/>
                    </a:lnTo>
                    <a:lnTo>
                      <a:pt x="169" y="41"/>
                    </a:lnTo>
                    <a:lnTo>
                      <a:pt x="185" y="41"/>
                    </a:lnTo>
                    <a:lnTo>
                      <a:pt x="194" y="41"/>
                    </a:lnTo>
                    <a:lnTo>
                      <a:pt x="218" y="41"/>
                    </a:lnTo>
                    <a:lnTo>
                      <a:pt x="243" y="41"/>
                    </a:lnTo>
                    <a:lnTo>
                      <a:pt x="276" y="47"/>
                    </a:lnTo>
                    <a:lnTo>
                      <a:pt x="291" y="47"/>
                    </a:lnTo>
                    <a:lnTo>
                      <a:pt x="307" y="47"/>
                    </a:lnTo>
                    <a:lnTo>
                      <a:pt x="340" y="47"/>
                    </a:lnTo>
                    <a:lnTo>
                      <a:pt x="365" y="41"/>
                    </a:lnTo>
                    <a:lnTo>
                      <a:pt x="389" y="33"/>
                    </a:lnTo>
                    <a:lnTo>
                      <a:pt x="397" y="27"/>
                    </a:lnTo>
                    <a:lnTo>
                      <a:pt x="405" y="20"/>
                    </a:lnTo>
                    <a:lnTo>
                      <a:pt x="414" y="6"/>
                    </a:lnTo>
                    <a:lnTo>
                      <a:pt x="414" y="0"/>
                    </a:lnTo>
                    <a:lnTo>
                      <a:pt x="405" y="0"/>
                    </a:lnTo>
                    <a:lnTo>
                      <a:pt x="397" y="0"/>
                    </a:lnTo>
                    <a:lnTo>
                      <a:pt x="389" y="0"/>
                    </a:lnTo>
                    <a:lnTo>
                      <a:pt x="365" y="6"/>
                    </a:lnTo>
                    <a:lnTo>
                      <a:pt x="340" y="13"/>
                    </a:lnTo>
                    <a:lnTo>
                      <a:pt x="323" y="20"/>
                    </a:lnTo>
                    <a:lnTo>
                      <a:pt x="307" y="27"/>
                    </a:lnTo>
                    <a:lnTo>
                      <a:pt x="299" y="33"/>
                    </a:lnTo>
                    <a:lnTo>
                      <a:pt x="267" y="47"/>
                    </a:lnTo>
                    <a:lnTo>
                      <a:pt x="243" y="54"/>
                    </a:lnTo>
                    <a:lnTo>
                      <a:pt x="210" y="60"/>
                    </a:lnTo>
                    <a:lnTo>
                      <a:pt x="202" y="60"/>
                    </a:lnTo>
                    <a:lnTo>
                      <a:pt x="194" y="60"/>
                    </a:lnTo>
                    <a:lnTo>
                      <a:pt x="169" y="60"/>
                    </a:lnTo>
                    <a:lnTo>
                      <a:pt x="138" y="68"/>
                    </a:lnTo>
                    <a:lnTo>
                      <a:pt x="105" y="74"/>
                    </a:lnTo>
                    <a:lnTo>
                      <a:pt x="80" y="81"/>
                    </a:lnTo>
                    <a:lnTo>
                      <a:pt x="56" y="87"/>
                    </a:lnTo>
                    <a:lnTo>
                      <a:pt x="40" y="95"/>
                    </a:lnTo>
                    <a:lnTo>
                      <a:pt x="7" y="107"/>
                    </a:lnTo>
                    <a:lnTo>
                      <a:pt x="7" y="113"/>
                    </a:lnTo>
                    <a:lnTo>
                      <a:pt x="0" y="121"/>
                    </a:lnTo>
                  </a:path>
                </a:pathLst>
              </a:custGeom>
              <a:solidFill>
                <a:schemeClr val="accent1"/>
              </a:solidFill>
              <a:ln w="12700" cap="rnd">
                <a:solidFill>
                  <a:schemeClr val="tx1"/>
                </a:solidFill>
                <a:round/>
                <a:headEnd type="none" w="sm" len="sm"/>
                <a:tailEnd type="none" w="sm" len="sm"/>
              </a:ln>
            </p:spPr>
            <p:txBody>
              <a:bodyPr/>
              <a:lstStyle/>
              <a:p>
                <a:endParaRPr lang="es-AR"/>
              </a:p>
            </p:txBody>
          </p:sp>
          <p:sp>
            <p:nvSpPr>
              <p:cNvPr id="232" name="Freeform 861"/>
              <p:cNvSpPr>
                <a:spLocks/>
              </p:cNvSpPr>
              <p:nvPr/>
            </p:nvSpPr>
            <p:spPr bwMode="auto">
              <a:xfrm>
                <a:off x="2812" y="796"/>
                <a:ext cx="338" cy="275"/>
              </a:xfrm>
              <a:custGeom>
                <a:avLst/>
                <a:gdLst>
                  <a:gd name="T0" fmla="*/ 0 w 358"/>
                  <a:gd name="T1" fmla="*/ 268 h 305"/>
                  <a:gd name="T2" fmla="*/ 22 w 358"/>
                  <a:gd name="T3" fmla="*/ 243 h 305"/>
                  <a:gd name="T4" fmla="*/ 61 w 358"/>
                  <a:gd name="T5" fmla="*/ 214 h 305"/>
                  <a:gd name="T6" fmla="*/ 91 w 358"/>
                  <a:gd name="T7" fmla="*/ 189 h 305"/>
                  <a:gd name="T8" fmla="*/ 130 w 358"/>
                  <a:gd name="T9" fmla="*/ 165 h 305"/>
                  <a:gd name="T10" fmla="*/ 137 w 358"/>
                  <a:gd name="T11" fmla="*/ 158 h 305"/>
                  <a:gd name="T12" fmla="*/ 153 w 358"/>
                  <a:gd name="T13" fmla="*/ 152 h 305"/>
                  <a:gd name="T14" fmla="*/ 183 w 358"/>
                  <a:gd name="T15" fmla="*/ 133 h 305"/>
                  <a:gd name="T16" fmla="*/ 199 w 358"/>
                  <a:gd name="T17" fmla="*/ 122 h 305"/>
                  <a:gd name="T18" fmla="*/ 222 w 358"/>
                  <a:gd name="T19" fmla="*/ 104 h 305"/>
                  <a:gd name="T20" fmla="*/ 229 w 358"/>
                  <a:gd name="T21" fmla="*/ 97 h 305"/>
                  <a:gd name="T22" fmla="*/ 245 w 358"/>
                  <a:gd name="T23" fmla="*/ 85 h 305"/>
                  <a:gd name="T24" fmla="*/ 283 w 358"/>
                  <a:gd name="T25" fmla="*/ 49 h 305"/>
                  <a:gd name="T26" fmla="*/ 306 w 358"/>
                  <a:gd name="T27" fmla="*/ 30 h 305"/>
                  <a:gd name="T28" fmla="*/ 314 w 358"/>
                  <a:gd name="T29" fmla="*/ 24 h 305"/>
                  <a:gd name="T30" fmla="*/ 321 w 358"/>
                  <a:gd name="T31" fmla="*/ 12 h 305"/>
                  <a:gd name="T32" fmla="*/ 330 w 358"/>
                  <a:gd name="T33" fmla="*/ 5 h 305"/>
                  <a:gd name="T34" fmla="*/ 337 w 358"/>
                  <a:gd name="T35" fmla="*/ 5 h 305"/>
                  <a:gd name="T36" fmla="*/ 337 w 358"/>
                  <a:gd name="T37" fmla="*/ 0 h 305"/>
                  <a:gd name="T38" fmla="*/ 337 w 358"/>
                  <a:gd name="T39" fmla="*/ 5 h 305"/>
                  <a:gd name="T40" fmla="*/ 337 w 358"/>
                  <a:gd name="T41" fmla="*/ 0 h 305"/>
                  <a:gd name="T42" fmla="*/ 330 w 358"/>
                  <a:gd name="T43" fmla="*/ 0 h 305"/>
                  <a:gd name="T44" fmla="*/ 321 w 358"/>
                  <a:gd name="T45" fmla="*/ 0 h 305"/>
                  <a:gd name="T46" fmla="*/ 314 w 358"/>
                  <a:gd name="T47" fmla="*/ 5 h 305"/>
                  <a:gd name="T48" fmla="*/ 298 w 358"/>
                  <a:gd name="T49" fmla="*/ 18 h 305"/>
                  <a:gd name="T50" fmla="*/ 275 w 358"/>
                  <a:gd name="T51" fmla="*/ 36 h 305"/>
                  <a:gd name="T52" fmla="*/ 268 w 358"/>
                  <a:gd name="T53" fmla="*/ 49 h 305"/>
                  <a:gd name="T54" fmla="*/ 252 w 358"/>
                  <a:gd name="T55" fmla="*/ 73 h 305"/>
                  <a:gd name="T56" fmla="*/ 214 w 358"/>
                  <a:gd name="T57" fmla="*/ 128 h 305"/>
                  <a:gd name="T58" fmla="*/ 191 w 358"/>
                  <a:gd name="T59" fmla="*/ 152 h 305"/>
                  <a:gd name="T60" fmla="*/ 176 w 358"/>
                  <a:gd name="T61" fmla="*/ 170 h 305"/>
                  <a:gd name="T62" fmla="*/ 153 w 358"/>
                  <a:gd name="T63" fmla="*/ 189 h 305"/>
                  <a:gd name="T64" fmla="*/ 114 w 358"/>
                  <a:gd name="T65" fmla="*/ 214 h 305"/>
                  <a:gd name="T66" fmla="*/ 84 w 358"/>
                  <a:gd name="T67" fmla="*/ 231 h 305"/>
                  <a:gd name="T68" fmla="*/ 68 w 358"/>
                  <a:gd name="T69" fmla="*/ 237 h 305"/>
                  <a:gd name="T70" fmla="*/ 53 w 358"/>
                  <a:gd name="T71" fmla="*/ 243 h 305"/>
                  <a:gd name="T72" fmla="*/ 38 w 358"/>
                  <a:gd name="T73" fmla="*/ 249 h 305"/>
                  <a:gd name="T74" fmla="*/ 22 w 358"/>
                  <a:gd name="T75" fmla="*/ 255 h 305"/>
                  <a:gd name="T76" fmla="*/ 15 w 358"/>
                  <a:gd name="T77" fmla="*/ 261 h 305"/>
                  <a:gd name="T78" fmla="*/ 0 w 358"/>
                  <a:gd name="T79" fmla="*/ 268 h 305"/>
                  <a:gd name="T80" fmla="*/ 0 w 358"/>
                  <a:gd name="T81" fmla="*/ 274 h 3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8"/>
                  <a:gd name="T124" fmla="*/ 0 h 305"/>
                  <a:gd name="T125" fmla="*/ 358 w 358"/>
                  <a:gd name="T126" fmla="*/ 305 h 3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8" h="305">
                    <a:moveTo>
                      <a:pt x="0" y="297"/>
                    </a:moveTo>
                    <a:lnTo>
                      <a:pt x="23" y="270"/>
                    </a:lnTo>
                    <a:lnTo>
                      <a:pt x="65" y="237"/>
                    </a:lnTo>
                    <a:lnTo>
                      <a:pt x="96" y="210"/>
                    </a:lnTo>
                    <a:lnTo>
                      <a:pt x="138" y="183"/>
                    </a:lnTo>
                    <a:lnTo>
                      <a:pt x="145" y="175"/>
                    </a:lnTo>
                    <a:lnTo>
                      <a:pt x="162" y="169"/>
                    </a:lnTo>
                    <a:lnTo>
                      <a:pt x="194" y="148"/>
                    </a:lnTo>
                    <a:lnTo>
                      <a:pt x="211" y="135"/>
                    </a:lnTo>
                    <a:lnTo>
                      <a:pt x="235" y="115"/>
                    </a:lnTo>
                    <a:lnTo>
                      <a:pt x="243" y="108"/>
                    </a:lnTo>
                    <a:lnTo>
                      <a:pt x="260" y="94"/>
                    </a:lnTo>
                    <a:lnTo>
                      <a:pt x="300" y="54"/>
                    </a:lnTo>
                    <a:lnTo>
                      <a:pt x="324" y="33"/>
                    </a:lnTo>
                    <a:lnTo>
                      <a:pt x="333" y="27"/>
                    </a:lnTo>
                    <a:lnTo>
                      <a:pt x="340" y="13"/>
                    </a:lnTo>
                    <a:lnTo>
                      <a:pt x="349" y="6"/>
                    </a:lnTo>
                    <a:lnTo>
                      <a:pt x="357" y="6"/>
                    </a:lnTo>
                    <a:lnTo>
                      <a:pt x="357" y="0"/>
                    </a:lnTo>
                    <a:lnTo>
                      <a:pt x="357" y="6"/>
                    </a:lnTo>
                    <a:lnTo>
                      <a:pt x="357" y="0"/>
                    </a:lnTo>
                    <a:lnTo>
                      <a:pt x="349" y="0"/>
                    </a:lnTo>
                    <a:lnTo>
                      <a:pt x="340" y="0"/>
                    </a:lnTo>
                    <a:lnTo>
                      <a:pt x="333" y="6"/>
                    </a:lnTo>
                    <a:lnTo>
                      <a:pt x="316" y="20"/>
                    </a:lnTo>
                    <a:lnTo>
                      <a:pt x="291" y="40"/>
                    </a:lnTo>
                    <a:lnTo>
                      <a:pt x="284" y="54"/>
                    </a:lnTo>
                    <a:lnTo>
                      <a:pt x="267" y="81"/>
                    </a:lnTo>
                    <a:lnTo>
                      <a:pt x="227" y="142"/>
                    </a:lnTo>
                    <a:lnTo>
                      <a:pt x="202" y="169"/>
                    </a:lnTo>
                    <a:lnTo>
                      <a:pt x="186" y="189"/>
                    </a:lnTo>
                    <a:lnTo>
                      <a:pt x="162" y="210"/>
                    </a:lnTo>
                    <a:lnTo>
                      <a:pt x="121" y="237"/>
                    </a:lnTo>
                    <a:lnTo>
                      <a:pt x="89" y="256"/>
                    </a:lnTo>
                    <a:lnTo>
                      <a:pt x="72" y="263"/>
                    </a:lnTo>
                    <a:lnTo>
                      <a:pt x="56" y="270"/>
                    </a:lnTo>
                    <a:lnTo>
                      <a:pt x="40" y="276"/>
                    </a:lnTo>
                    <a:lnTo>
                      <a:pt x="23" y="283"/>
                    </a:lnTo>
                    <a:lnTo>
                      <a:pt x="16" y="290"/>
                    </a:lnTo>
                    <a:lnTo>
                      <a:pt x="0" y="297"/>
                    </a:lnTo>
                    <a:lnTo>
                      <a:pt x="0" y="304"/>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233" name="Freeform 862"/>
              <p:cNvSpPr>
                <a:spLocks/>
              </p:cNvSpPr>
              <p:nvPr/>
            </p:nvSpPr>
            <p:spPr bwMode="auto">
              <a:xfrm>
                <a:off x="2623" y="650"/>
                <a:ext cx="183" cy="373"/>
              </a:xfrm>
              <a:custGeom>
                <a:avLst/>
                <a:gdLst>
                  <a:gd name="T0" fmla="*/ 182 w 194"/>
                  <a:gd name="T1" fmla="*/ 366 h 413"/>
                  <a:gd name="T2" fmla="*/ 175 w 194"/>
                  <a:gd name="T3" fmla="*/ 348 h 413"/>
                  <a:gd name="T4" fmla="*/ 167 w 194"/>
                  <a:gd name="T5" fmla="*/ 323 h 413"/>
                  <a:gd name="T6" fmla="*/ 159 w 194"/>
                  <a:gd name="T7" fmla="*/ 312 h 413"/>
                  <a:gd name="T8" fmla="*/ 152 w 194"/>
                  <a:gd name="T9" fmla="*/ 287 h 413"/>
                  <a:gd name="T10" fmla="*/ 137 w 194"/>
                  <a:gd name="T11" fmla="*/ 268 h 413"/>
                  <a:gd name="T12" fmla="*/ 128 w 194"/>
                  <a:gd name="T13" fmla="*/ 250 h 413"/>
                  <a:gd name="T14" fmla="*/ 122 w 194"/>
                  <a:gd name="T15" fmla="*/ 238 h 413"/>
                  <a:gd name="T16" fmla="*/ 113 w 194"/>
                  <a:gd name="T17" fmla="*/ 226 h 413"/>
                  <a:gd name="T18" fmla="*/ 106 w 194"/>
                  <a:gd name="T19" fmla="*/ 219 h 413"/>
                  <a:gd name="T20" fmla="*/ 91 w 194"/>
                  <a:gd name="T21" fmla="*/ 200 h 413"/>
                  <a:gd name="T22" fmla="*/ 68 w 194"/>
                  <a:gd name="T23" fmla="*/ 158 h 413"/>
                  <a:gd name="T24" fmla="*/ 59 w 194"/>
                  <a:gd name="T25" fmla="*/ 134 h 413"/>
                  <a:gd name="T26" fmla="*/ 53 w 194"/>
                  <a:gd name="T27" fmla="*/ 117 h 413"/>
                  <a:gd name="T28" fmla="*/ 29 w 194"/>
                  <a:gd name="T29" fmla="*/ 73 h 413"/>
                  <a:gd name="T30" fmla="*/ 14 w 194"/>
                  <a:gd name="T31" fmla="*/ 49 h 413"/>
                  <a:gd name="T32" fmla="*/ 14 w 194"/>
                  <a:gd name="T33" fmla="*/ 42 h 413"/>
                  <a:gd name="T34" fmla="*/ 8 w 194"/>
                  <a:gd name="T35" fmla="*/ 24 h 413"/>
                  <a:gd name="T36" fmla="*/ 0 w 194"/>
                  <a:gd name="T37" fmla="*/ 12 h 413"/>
                  <a:gd name="T38" fmla="*/ 0 w 194"/>
                  <a:gd name="T39" fmla="*/ 5 h 413"/>
                  <a:gd name="T40" fmla="*/ 0 w 194"/>
                  <a:gd name="T41" fmla="*/ 0 h 413"/>
                  <a:gd name="T42" fmla="*/ 8 w 194"/>
                  <a:gd name="T43" fmla="*/ 0 h 413"/>
                  <a:gd name="T44" fmla="*/ 14 w 194"/>
                  <a:gd name="T45" fmla="*/ 12 h 413"/>
                  <a:gd name="T46" fmla="*/ 22 w 194"/>
                  <a:gd name="T47" fmla="*/ 24 h 413"/>
                  <a:gd name="T48" fmla="*/ 22 w 194"/>
                  <a:gd name="T49" fmla="*/ 30 h 413"/>
                  <a:gd name="T50" fmla="*/ 29 w 194"/>
                  <a:gd name="T51" fmla="*/ 49 h 413"/>
                  <a:gd name="T52" fmla="*/ 38 w 194"/>
                  <a:gd name="T53" fmla="*/ 61 h 413"/>
                  <a:gd name="T54" fmla="*/ 38 w 194"/>
                  <a:gd name="T55" fmla="*/ 67 h 413"/>
                  <a:gd name="T56" fmla="*/ 44 w 194"/>
                  <a:gd name="T57" fmla="*/ 104 h 413"/>
                  <a:gd name="T58" fmla="*/ 68 w 194"/>
                  <a:gd name="T59" fmla="*/ 176 h 413"/>
                  <a:gd name="T60" fmla="*/ 83 w 194"/>
                  <a:gd name="T61" fmla="*/ 213 h 413"/>
                  <a:gd name="T62" fmla="*/ 91 w 194"/>
                  <a:gd name="T63" fmla="*/ 231 h 413"/>
                  <a:gd name="T64" fmla="*/ 106 w 194"/>
                  <a:gd name="T65" fmla="*/ 268 h 413"/>
                  <a:gd name="T66" fmla="*/ 122 w 194"/>
                  <a:gd name="T67" fmla="*/ 299 h 413"/>
                  <a:gd name="T68" fmla="*/ 143 w 194"/>
                  <a:gd name="T69" fmla="*/ 323 h 413"/>
                  <a:gd name="T70" fmla="*/ 152 w 194"/>
                  <a:gd name="T71" fmla="*/ 330 h 413"/>
                  <a:gd name="T72" fmla="*/ 159 w 194"/>
                  <a:gd name="T73" fmla="*/ 335 h 413"/>
                  <a:gd name="T74" fmla="*/ 175 w 194"/>
                  <a:gd name="T75" fmla="*/ 354 h 413"/>
                  <a:gd name="T76" fmla="*/ 182 w 194"/>
                  <a:gd name="T77" fmla="*/ 366 h 413"/>
                  <a:gd name="T78" fmla="*/ 182 w 194"/>
                  <a:gd name="T79" fmla="*/ 372 h 4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4"/>
                  <a:gd name="T121" fmla="*/ 0 h 413"/>
                  <a:gd name="T122" fmla="*/ 194 w 194"/>
                  <a:gd name="T123" fmla="*/ 413 h 41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4" h="413">
                    <a:moveTo>
                      <a:pt x="193" y="405"/>
                    </a:moveTo>
                    <a:lnTo>
                      <a:pt x="185" y="385"/>
                    </a:lnTo>
                    <a:lnTo>
                      <a:pt x="177" y="358"/>
                    </a:lnTo>
                    <a:lnTo>
                      <a:pt x="169" y="345"/>
                    </a:lnTo>
                    <a:lnTo>
                      <a:pt x="161" y="318"/>
                    </a:lnTo>
                    <a:lnTo>
                      <a:pt x="145" y="297"/>
                    </a:lnTo>
                    <a:lnTo>
                      <a:pt x="136" y="277"/>
                    </a:lnTo>
                    <a:lnTo>
                      <a:pt x="129" y="264"/>
                    </a:lnTo>
                    <a:lnTo>
                      <a:pt x="120" y="250"/>
                    </a:lnTo>
                    <a:lnTo>
                      <a:pt x="112" y="243"/>
                    </a:lnTo>
                    <a:lnTo>
                      <a:pt x="96" y="222"/>
                    </a:lnTo>
                    <a:lnTo>
                      <a:pt x="72" y="175"/>
                    </a:lnTo>
                    <a:lnTo>
                      <a:pt x="63" y="148"/>
                    </a:lnTo>
                    <a:lnTo>
                      <a:pt x="56" y="129"/>
                    </a:lnTo>
                    <a:lnTo>
                      <a:pt x="31" y="81"/>
                    </a:lnTo>
                    <a:lnTo>
                      <a:pt x="15" y="54"/>
                    </a:lnTo>
                    <a:lnTo>
                      <a:pt x="15" y="47"/>
                    </a:lnTo>
                    <a:lnTo>
                      <a:pt x="8" y="27"/>
                    </a:lnTo>
                    <a:lnTo>
                      <a:pt x="0" y="13"/>
                    </a:lnTo>
                    <a:lnTo>
                      <a:pt x="0" y="6"/>
                    </a:lnTo>
                    <a:lnTo>
                      <a:pt x="0" y="0"/>
                    </a:lnTo>
                    <a:lnTo>
                      <a:pt x="8" y="0"/>
                    </a:lnTo>
                    <a:lnTo>
                      <a:pt x="15" y="13"/>
                    </a:lnTo>
                    <a:lnTo>
                      <a:pt x="23" y="27"/>
                    </a:lnTo>
                    <a:lnTo>
                      <a:pt x="23" y="33"/>
                    </a:lnTo>
                    <a:lnTo>
                      <a:pt x="31" y="54"/>
                    </a:lnTo>
                    <a:lnTo>
                      <a:pt x="40" y="67"/>
                    </a:lnTo>
                    <a:lnTo>
                      <a:pt x="40" y="74"/>
                    </a:lnTo>
                    <a:lnTo>
                      <a:pt x="47" y="115"/>
                    </a:lnTo>
                    <a:lnTo>
                      <a:pt x="72" y="195"/>
                    </a:lnTo>
                    <a:lnTo>
                      <a:pt x="88" y="236"/>
                    </a:lnTo>
                    <a:lnTo>
                      <a:pt x="96" y="256"/>
                    </a:lnTo>
                    <a:lnTo>
                      <a:pt x="112" y="297"/>
                    </a:lnTo>
                    <a:lnTo>
                      <a:pt x="129" y="331"/>
                    </a:lnTo>
                    <a:lnTo>
                      <a:pt x="152" y="358"/>
                    </a:lnTo>
                    <a:lnTo>
                      <a:pt x="161" y="365"/>
                    </a:lnTo>
                    <a:lnTo>
                      <a:pt x="169" y="371"/>
                    </a:lnTo>
                    <a:lnTo>
                      <a:pt x="185" y="392"/>
                    </a:lnTo>
                    <a:lnTo>
                      <a:pt x="193" y="405"/>
                    </a:lnTo>
                    <a:lnTo>
                      <a:pt x="193" y="412"/>
                    </a:lnTo>
                  </a:path>
                </a:pathLst>
              </a:custGeom>
              <a:solidFill>
                <a:schemeClr val="accent1"/>
              </a:solidFill>
              <a:ln w="12700" cap="rnd">
                <a:solidFill>
                  <a:srgbClr val="669900"/>
                </a:solidFill>
                <a:round/>
                <a:headEnd type="none" w="sm" len="sm"/>
                <a:tailEnd type="none" w="sm" len="sm"/>
              </a:ln>
            </p:spPr>
            <p:txBody>
              <a:bodyPr/>
              <a:lstStyle/>
              <a:p>
                <a:endParaRPr lang="es-AR"/>
              </a:p>
            </p:txBody>
          </p:sp>
          <p:grpSp>
            <p:nvGrpSpPr>
              <p:cNvPr id="234" name="Group 863"/>
              <p:cNvGrpSpPr>
                <a:grpSpLocks/>
              </p:cNvGrpSpPr>
              <p:nvPr/>
            </p:nvGrpSpPr>
            <p:grpSpPr bwMode="auto">
              <a:xfrm>
                <a:off x="2819" y="1118"/>
                <a:ext cx="262" cy="448"/>
                <a:chOff x="3077" y="1110"/>
                <a:chExt cx="277" cy="496"/>
              </a:xfrm>
            </p:grpSpPr>
            <p:sp>
              <p:nvSpPr>
                <p:cNvPr id="430" name="Freeform 864"/>
                <p:cNvSpPr>
                  <a:spLocks/>
                </p:cNvSpPr>
                <p:nvPr/>
              </p:nvSpPr>
              <p:spPr bwMode="auto">
                <a:xfrm>
                  <a:off x="3077" y="1448"/>
                  <a:ext cx="253" cy="158"/>
                </a:xfrm>
                <a:custGeom>
                  <a:avLst/>
                  <a:gdLst>
                    <a:gd name="T0" fmla="*/ 0 w 253"/>
                    <a:gd name="T1" fmla="*/ 157 h 158"/>
                    <a:gd name="T2" fmla="*/ 16 w 253"/>
                    <a:gd name="T3" fmla="*/ 150 h 158"/>
                    <a:gd name="T4" fmla="*/ 40 w 253"/>
                    <a:gd name="T5" fmla="*/ 142 h 158"/>
                    <a:gd name="T6" fmla="*/ 65 w 253"/>
                    <a:gd name="T7" fmla="*/ 136 h 158"/>
                    <a:gd name="T8" fmla="*/ 97 w 253"/>
                    <a:gd name="T9" fmla="*/ 122 h 158"/>
                    <a:gd name="T10" fmla="*/ 114 w 253"/>
                    <a:gd name="T11" fmla="*/ 115 h 158"/>
                    <a:gd name="T12" fmla="*/ 130 w 253"/>
                    <a:gd name="T13" fmla="*/ 109 h 158"/>
                    <a:gd name="T14" fmla="*/ 146 w 253"/>
                    <a:gd name="T15" fmla="*/ 102 h 158"/>
                    <a:gd name="T16" fmla="*/ 162 w 253"/>
                    <a:gd name="T17" fmla="*/ 95 h 158"/>
                    <a:gd name="T18" fmla="*/ 170 w 253"/>
                    <a:gd name="T19" fmla="*/ 88 h 158"/>
                    <a:gd name="T20" fmla="*/ 186 w 253"/>
                    <a:gd name="T21" fmla="*/ 74 h 158"/>
                    <a:gd name="T22" fmla="*/ 195 w 253"/>
                    <a:gd name="T23" fmla="*/ 61 h 158"/>
                    <a:gd name="T24" fmla="*/ 203 w 253"/>
                    <a:gd name="T25" fmla="*/ 47 h 158"/>
                    <a:gd name="T26" fmla="*/ 203 w 253"/>
                    <a:gd name="T27" fmla="*/ 41 h 158"/>
                    <a:gd name="T28" fmla="*/ 211 w 253"/>
                    <a:gd name="T29" fmla="*/ 27 h 158"/>
                    <a:gd name="T30" fmla="*/ 228 w 253"/>
                    <a:gd name="T31" fmla="*/ 6 h 158"/>
                    <a:gd name="T32" fmla="*/ 235 w 253"/>
                    <a:gd name="T33" fmla="*/ 0 h 158"/>
                    <a:gd name="T34" fmla="*/ 244 w 253"/>
                    <a:gd name="T35" fmla="*/ 0 h 158"/>
                    <a:gd name="T36" fmla="*/ 252 w 253"/>
                    <a:gd name="T37" fmla="*/ 6 h 158"/>
                    <a:gd name="T38" fmla="*/ 252 w 253"/>
                    <a:gd name="T39" fmla="*/ 14 h 158"/>
                    <a:gd name="T40" fmla="*/ 252 w 253"/>
                    <a:gd name="T41" fmla="*/ 20 h 158"/>
                    <a:gd name="T42" fmla="*/ 252 w 253"/>
                    <a:gd name="T43" fmla="*/ 27 h 158"/>
                    <a:gd name="T44" fmla="*/ 244 w 253"/>
                    <a:gd name="T45" fmla="*/ 34 h 158"/>
                    <a:gd name="T46" fmla="*/ 228 w 253"/>
                    <a:gd name="T47" fmla="*/ 47 h 158"/>
                    <a:gd name="T48" fmla="*/ 211 w 253"/>
                    <a:gd name="T49" fmla="*/ 61 h 158"/>
                    <a:gd name="T50" fmla="*/ 195 w 253"/>
                    <a:gd name="T51" fmla="*/ 74 h 158"/>
                    <a:gd name="T52" fmla="*/ 179 w 253"/>
                    <a:gd name="T53" fmla="*/ 82 h 158"/>
                    <a:gd name="T54" fmla="*/ 162 w 253"/>
                    <a:gd name="T55" fmla="*/ 88 h 158"/>
                    <a:gd name="T56" fmla="*/ 146 w 253"/>
                    <a:gd name="T57" fmla="*/ 95 h 158"/>
                    <a:gd name="T58" fmla="*/ 137 w 253"/>
                    <a:gd name="T59" fmla="*/ 95 h 158"/>
                    <a:gd name="T60" fmla="*/ 130 w 253"/>
                    <a:gd name="T61" fmla="*/ 102 h 158"/>
                    <a:gd name="T62" fmla="*/ 105 w 253"/>
                    <a:gd name="T63" fmla="*/ 115 h 158"/>
                    <a:gd name="T64" fmla="*/ 89 w 253"/>
                    <a:gd name="T65" fmla="*/ 115 h 158"/>
                    <a:gd name="T66" fmla="*/ 72 w 253"/>
                    <a:gd name="T67" fmla="*/ 122 h 158"/>
                    <a:gd name="T68" fmla="*/ 40 w 253"/>
                    <a:gd name="T69" fmla="*/ 129 h 158"/>
                    <a:gd name="T70" fmla="*/ 23 w 253"/>
                    <a:gd name="T71" fmla="*/ 136 h 158"/>
                    <a:gd name="T72" fmla="*/ 16 w 253"/>
                    <a:gd name="T73" fmla="*/ 142 h 158"/>
                    <a:gd name="T74" fmla="*/ 0 w 253"/>
                    <a:gd name="T75" fmla="*/ 150 h 158"/>
                    <a:gd name="T76" fmla="*/ 7 w 253"/>
                    <a:gd name="T77" fmla="*/ 150 h 158"/>
                    <a:gd name="T78" fmla="*/ 7 w 253"/>
                    <a:gd name="T79" fmla="*/ 142 h 158"/>
                    <a:gd name="T80" fmla="*/ 16 w 253"/>
                    <a:gd name="T81" fmla="*/ 136 h 158"/>
                    <a:gd name="T82" fmla="*/ 23 w 253"/>
                    <a:gd name="T83" fmla="*/ 129 h 158"/>
                    <a:gd name="T84" fmla="*/ 48 w 253"/>
                    <a:gd name="T85" fmla="*/ 102 h 158"/>
                    <a:gd name="T86" fmla="*/ 56 w 253"/>
                    <a:gd name="T87" fmla="*/ 88 h 158"/>
                    <a:gd name="T88" fmla="*/ 81 w 253"/>
                    <a:gd name="T89" fmla="*/ 68 h 158"/>
                    <a:gd name="T90" fmla="*/ 81 w 253"/>
                    <a:gd name="T91" fmla="*/ 82 h 158"/>
                    <a:gd name="T92" fmla="*/ 81 w 253"/>
                    <a:gd name="T93" fmla="*/ 88 h 158"/>
                    <a:gd name="T94" fmla="*/ 72 w 253"/>
                    <a:gd name="T95" fmla="*/ 95 h 158"/>
                    <a:gd name="T96" fmla="*/ 56 w 253"/>
                    <a:gd name="T97" fmla="*/ 109 h 158"/>
                    <a:gd name="T98" fmla="*/ 32 w 253"/>
                    <a:gd name="T99" fmla="*/ 129 h 158"/>
                    <a:gd name="T100" fmla="*/ 23 w 253"/>
                    <a:gd name="T101" fmla="*/ 136 h 1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3"/>
                    <a:gd name="T154" fmla="*/ 0 h 158"/>
                    <a:gd name="T155" fmla="*/ 253 w 253"/>
                    <a:gd name="T156" fmla="*/ 158 h 1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3" h="158">
                      <a:moveTo>
                        <a:pt x="0" y="157"/>
                      </a:moveTo>
                      <a:lnTo>
                        <a:pt x="16" y="150"/>
                      </a:lnTo>
                      <a:lnTo>
                        <a:pt x="40" y="142"/>
                      </a:lnTo>
                      <a:lnTo>
                        <a:pt x="65" y="136"/>
                      </a:lnTo>
                      <a:lnTo>
                        <a:pt x="97" y="122"/>
                      </a:lnTo>
                      <a:lnTo>
                        <a:pt x="114" y="115"/>
                      </a:lnTo>
                      <a:lnTo>
                        <a:pt x="130" y="109"/>
                      </a:lnTo>
                      <a:lnTo>
                        <a:pt x="146" y="102"/>
                      </a:lnTo>
                      <a:lnTo>
                        <a:pt x="162" y="95"/>
                      </a:lnTo>
                      <a:lnTo>
                        <a:pt x="170" y="88"/>
                      </a:lnTo>
                      <a:lnTo>
                        <a:pt x="186" y="74"/>
                      </a:lnTo>
                      <a:lnTo>
                        <a:pt x="195" y="61"/>
                      </a:lnTo>
                      <a:lnTo>
                        <a:pt x="203" y="47"/>
                      </a:lnTo>
                      <a:lnTo>
                        <a:pt x="203" y="41"/>
                      </a:lnTo>
                      <a:lnTo>
                        <a:pt x="211" y="27"/>
                      </a:lnTo>
                      <a:lnTo>
                        <a:pt x="228" y="6"/>
                      </a:lnTo>
                      <a:lnTo>
                        <a:pt x="235" y="0"/>
                      </a:lnTo>
                      <a:lnTo>
                        <a:pt x="244" y="0"/>
                      </a:lnTo>
                      <a:lnTo>
                        <a:pt x="252" y="6"/>
                      </a:lnTo>
                      <a:lnTo>
                        <a:pt x="252" y="14"/>
                      </a:lnTo>
                      <a:lnTo>
                        <a:pt x="252" y="20"/>
                      </a:lnTo>
                      <a:lnTo>
                        <a:pt x="252" y="27"/>
                      </a:lnTo>
                      <a:lnTo>
                        <a:pt x="244" y="34"/>
                      </a:lnTo>
                      <a:lnTo>
                        <a:pt x="228" y="47"/>
                      </a:lnTo>
                      <a:lnTo>
                        <a:pt x="211" y="61"/>
                      </a:lnTo>
                      <a:lnTo>
                        <a:pt x="195" y="74"/>
                      </a:lnTo>
                      <a:lnTo>
                        <a:pt x="179" y="82"/>
                      </a:lnTo>
                      <a:lnTo>
                        <a:pt x="162" y="88"/>
                      </a:lnTo>
                      <a:lnTo>
                        <a:pt x="146" y="95"/>
                      </a:lnTo>
                      <a:lnTo>
                        <a:pt x="137" y="95"/>
                      </a:lnTo>
                      <a:lnTo>
                        <a:pt x="130" y="102"/>
                      </a:lnTo>
                      <a:lnTo>
                        <a:pt x="105" y="115"/>
                      </a:lnTo>
                      <a:lnTo>
                        <a:pt x="89" y="115"/>
                      </a:lnTo>
                      <a:lnTo>
                        <a:pt x="72" y="122"/>
                      </a:lnTo>
                      <a:lnTo>
                        <a:pt x="40" y="129"/>
                      </a:lnTo>
                      <a:lnTo>
                        <a:pt x="23" y="136"/>
                      </a:lnTo>
                      <a:lnTo>
                        <a:pt x="16" y="142"/>
                      </a:lnTo>
                      <a:lnTo>
                        <a:pt x="0" y="150"/>
                      </a:lnTo>
                      <a:lnTo>
                        <a:pt x="7" y="150"/>
                      </a:lnTo>
                      <a:lnTo>
                        <a:pt x="7" y="142"/>
                      </a:lnTo>
                      <a:lnTo>
                        <a:pt x="16" y="136"/>
                      </a:lnTo>
                      <a:lnTo>
                        <a:pt x="23" y="129"/>
                      </a:lnTo>
                      <a:lnTo>
                        <a:pt x="48" y="102"/>
                      </a:lnTo>
                      <a:lnTo>
                        <a:pt x="56" y="88"/>
                      </a:lnTo>
                      <a:lnTo>
                        <a:pt x="81" y="68"/>
                      </a:lnTo>
                      <a:lnTo>
                        <a:pt x="81" y="82"/>
                      </a:lnTo>
                      <a:lnTo>
                        <a:pt x="81" y="88"/>
                      </a:lnTo>
                      <a:lnTo>
                        <a:pt x="72" y="95"/>
                      </a:lnTo>
                      <a:lnTo>
                        <a:pt x="56" y="109"/>
                      </a:lnTo>
                      <a:lnTo>
                        <a:pt x="32" y="129"/>
                      </a:lnTo>
                      <a:lnTo>
                        <a:pt x="23" y="136"/>
                      </a:lnTo>
                    </a:path>
                  </a:pathLst>
                </a:custGeom>
                <a:solidFill>
                  <a:schemeClr val="accent1"/>
                </a:solidFill>
                <a:ln w="12700" cap="rnd">
                  <a:solidFill>
                    <a:schemeClr val="tx1"/>
                  </a:solidFill>
                  <a:round/>
                  <a:headEnd type="none" w="sm" len="sm"/>
                  <a:tailEnd type="none" w="sm" len="sm"/>
                </a:ln>
              </p:spPr>
              <p:txBody>
                <a:bodyPr/>
                <a:lstStyle/>
                <a:p>
                  <a:endParaRPr lang="es-AR"/>
                </a:p>
              </p:txBody>
            </p:sp>
            <p:sp>
              <p:nvSpPr>
                <p:cNvPr id="431" name="Freeform 865"/>
                <p:cNvSpPr>
                  <a:spLocks/>
                </p:cNvSpPr>
                <p:nvPr/>
              </p:nvSpPr>
              <p:spPr bwMode="auto">
                <a:xfrm>
                  <a:off x="3183" y="1313"/>
                  <a:ext cx="33" cy="110"/>
                </a:xfrm>
                <a:custGeom>
                  <a:avLst/>
                  <a:gdLst>
                    <a:gd name="T0" fmla="*/ 7 w 33"/>
                    <a:gd name="T1" fmla="*/ 61 h 110"/>
                    <a:gd name="T2" fmla="*/ 15 w 33"/>
                    <a:gd name="T3" fmla="*/ 47 h 110"/>
                    <a:gd name="T4" fmla="*/ 15 w 33"/>
                    <a:gd name="T5" fmla="*/ 40 h 110"/>
                    <a:gd name="T6" fmla="*/ 23 w 33"/>
                    <a:gd name="T7" fmla="*/ 27 h 110"/>
                    <a:gd name="T8" fmla="*/ 32 w 33"/>
                    <a:gd name="T9" fmla="*/ 6 h 110"/>
                    <a:gd name="T10" fmla="*/ 32 w 33"/>
                    <a:gd name="T11" fmla="*/ 0 h 110"/>
                    <a:gd name="T12" fmla="*/ 32 w 33"/>
                    <a:gd name="T13" fmla="*/ 6 h 110"/>
                    <a:gd name="T14" fmla="*/ 32 w 33"/>
                    <a:gd name="T15" fmla="*/ 0 h 110"/>
                    <a:gd name="T16" fmla="*/ 32 w 33"/>
                    <a:gd name="T17" fmla="*/ 13 h 110"/>
                    <a:gd name="T18" fmla="*/ 23 w 33"/>
                    <a:gd name="T19" fmla="*/ 33 h 110"/>
                    <a:gd name="T20" fmla="*/ 7 w 33"/>
                    <a:gd name="T21" fmla="*/ 81 h 110"/>
                    <a:gd name="T22" fmla="*/ 0 w 33"/>
                    <a:gd name="T23" fmla="*/ 109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10"/>
                    <a:gd name="T38" fmla="*/ 33 w 33"/>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10">
                      <a:moveTo>
                        <a:pt x="7" y="61"/>
                      </a:moveTo>
                      <a:lnTo>
                        <a:pt x="15" y="47"/>
                      </a:lnTo>
                      <a:lnTo>
                        <a:pt x="15" y="40"/>
                      </a:lnTo>
                      <a:lnTo>
                        <a:pt x="23" y="27"/>
                      </a:lnTo>
                      <a:lnTo>
                        <a:pt x="32" y="6"/>
                      </a:lnTo>
                      <a:lnTo>
                        <a:pt x="32" y="0"/>
                      </a:lnTo>
                      <a:lnTo>
                        <a:pt x="32" y="6"/>
                      </a:lnTo>
                      <a:lnTo>
                        <a:pt x="32" y="0"/>
                      </a:lnTo>
                      <a:lnTo>
                        <a:pt x="32" y="13"/>
                      </a:lnTo>
                      <a:lnTo>
                        <a:pt x="23" y="33"/>
                      </a:lnTo>
                      <a:lnTo>
                        <a:pt x="7" y="81"/>
                      </a:lnTo>
                      <a:lnTo>
                        <a:pt x="0" y="109"/>
                      </a:lnTo>
                    </a:path>
                  </a:pathLst>
                </a:custGeom>
                <a:solidFill>
                  <a:schemeClr val="accent1"/>
                </a:solidFill>
                <a:ln w="12700" cap="rnd">
                  <a:solidFill>
                    <a:schemeClr val="tx1"/>
                  </a:solidFill>
                  <a:round/>
                  <a:headEnd type="none" w="sm" len="sm"/>
                  <a:tailEnd type="none" w="sm" len="sm"/>
                </a:ln>
              </p:spPr>
              <p:txBody>
                <a:bodyPr/>
                <a:lstStyle/>
                <a:p>
                  <a:endParaRPr lang="es-AR"/>
                </a:p>
              </p:txBody>
            </p:sp>
            <p:sp>
              <p:nvSpPr>
                <p:cNvPr id="432" name="Freeform 866"/>
                <p:cNvSpPr>
                  <a:spLocks/>
                </p:cNvSpPr>
                <p:nvPr/>
              </p:nvSpPr>
              <p:spPr bwMode="auto">
                <a:xfrm>
                  <a:off x="3135" y="1137"/>
                  <a:ext cx="57" cy="422"/>
                </a:xfrm>
                <a:custGeom>
                  <a:avLst/>
                  <a:gdLst>
                    <a:gd name="T0" fmla="*/ 0 w 57"/>
                    <a:gd name="T1" fmla="*/ 400 h 422"/>
                    <a:gd name="T2" fmla="*/ 7 w 57"/>
                    <a:gd name="T3" fmla="*/ 379 h 422"/>
                    <a:gd name="T4" fmla="*/ 7 w 57"/>
                    <a:gd name="T5" fmla="*/ 352 h 422"/>
                    <a:gd name="T6" fmla="*/ 16 w 57"/>
                    <a:gd name="T7" fmla="*/ 318 h 422"/>
                    <a:gd name="T8" fmla="*/ 23 w 57"/>
                    <a:gd name="T9" fmla="*/ 285 h 422"/>
                    <a:gd name="T10" fmla="*/ 32 w 57"/>
                    <a:gd name="T11" fmla="*/ 257 h 422"/>
                    <a:gd name="T12" fmla="*/ 32 w 57"/>
                    <a:gd name="T13" fmla="*/ 243 h 422"/>
                    <a:gd name="T14" fmla="*/ 39 w 57"/>
                    <a:gd name="T15" fmla="*/ 216 h 422"/>
                    <a:gd name="T16" fmla="*/ 39 w 57"/>
                    <a:gd name="T17" fmla="*/ 203 h 422"/>
                    <a:gd name="T18" fmla="*/ 39 w 57"/>
                    <a:gd name="T19" fmla="*/ 195 h 422"/>
                    <a:gd name="T20" fmla="*/ 39 w 57"/>
                    <a:gd name="T21" fmla="*/ 182 h 422"/>
                    <a:gd name="T22" fmla="*/ 48 w 57"/>
                    <a:gd name="T23" fmla="*/ 149 h 422"/>
                    <a:gd name="T24" fmla="*/ 48 w 57"/>
                    <a:gd name="T25" fmla="*/ 114 h 422"/>
                    <a:gd name="T26" fmla="*/ 48 w 57"/>
                    <a:gd name="T27" fmla="*/ 87 h 422"/>
                    <a:gd name="T28" fmla="*/ 48 w 57"/>
                    <a:gd name="T29" fmla="*/ 68 h 422"/>
                    <a:gd name="T30" fmla="*/ 48 w 57"/>
                    <a:gd name="T31" fmla="*/ 60 h 422"/>
                    <a:gd name="T32" fmla="*/ 48 w 57"/>
                    <a:gd name="T33" fmla="*/ 47 h 422"/>
                    <a:gd name="T34" fmla="*/ 48 w 57"/>
                    <a:gd name="T35" fmla="*/ 33 h 422"/>
                    <a:gd name="T36" fmla="*/ 56 w 57"/>
                    <a:gd name="T37" fmla="*/ 20 h 422"/>
                    <a:gd name="T38" fmla="*/ 56 w 57"/>
                    <a:gd name="T39" fmla="*/ 13 h 422"/>
                    <a:gd name="T40" fmla="*/ 48 w 57"/>
                    <a:gd name="T41" fmla="*/ 0 h 422"/>
                    <a:gd name="T42" fmla="*/ 48 w 57"/>
                    <a:gd name="T43" fmla="*/ 6 h 422"/>
                    <a:gd name="T44" fmla="*/ 48 w 57"/>
                    <a:gd name="T45" fmla="*/ 20 h 422"/>
                    <a:gd name="T46" fmla="*/ 39 w 57"/>
                    <a:gd name="T47" fmla="*/ 47 h 422"/>
                    <a:gd name="T48" fmla="*/ 39 w 57"/>
                    <a:gd name="T49" fmla="*/ 60 h 422"/>
                    <a:gd name="T50" fmla="*/ 39 w 57"/>
                    <a:gd name="T51" fmla="*/ 75 h 422"/>
                    <a:gd name="T52" fmla="*/ 39 w 57"/>
                    <a:gd name="T53" fmla="*/ 107 h 422"/>
                    <a:gd name="T54" fmla="*/ 39 w 57"/>
                    <a:gd name="T55" fmla="*/ 141 h 422"/>
                    <a:gd name="T56" fmla="*/ 39 w 57"/>
                    <a:gd name="T57" fmla="*/ 189 h 422"/>
                    <a:gd name="T58" fmla="*/ 39 w 57"/>
                    <a:gd name="T59" fmla="*/ 210 h 422"/>
                    <a:gd name="T60" fmla="*/ 39 w 57"/>
                    <a:gd name="T61" fmla="*/ 216 h 422"/>
                    <a:gd name="T62" fmla="*/ 39 w 57"/>
                    <a:gd name="T63" fmla="*/ 237 h 422"/>
                    <a:gd name="T64" fmla="*/ 39 w 57"/>
                    <a:gd name="T65" fmla="*/ 257 h 422"/>
                    <a:gd name="T66" fmla="*/ 48 w 57"/>
                    <a:gd name="T67" fmla="*/ 278 h 422"/>
                    <a:gd name="T68" fmla="*/ 48 w 57"/>
                    <a:gd name="T69" fmla="*/ 285 h 422"/>
                    <a:gd name="T70" fmla="*/ 39 w 57"/>
                    <a:gd name="T71" fmla="*/ 305 h 422"/>
                    <a:gd name="T72" fmla="*/ 39 w 57"/>
                    <a:gd name="T73" fmla="*/ 318 h 422"/>
                    <a:gd name="T74" fmla="*/ 39 w 57"/>
                    <a:gd name="T75" fmla="*/ 325 h 422"/>
                    <a:gd name="T76" fmla="*/ 39 w 57"/>
                    <a:gd name="T77" fmla="*/ 332 h 422"/>
                    <a:gd name="T78" fmla="*/ 32 w 57"/>
                    <a:gd name="T79" fmla="*/ 352 h 422"/>
                    <a:gd name="T80" fmla="*/ 23 w 57"/>
                    <a:gd name="T81" fmla="*/ 379 h 422"/>
                    <a:gd name="T82" fmla="*/ 16 w 57"/>
                    <a:gd name="T83" fmla="*/ 400 h 422"/>
                    <a:gd name="T84" fmla="*/ 7 w 57"/>
                    <a:gd name="T85" fmla="*/ 421 h 4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
                    <a:gd name="T130" fmla="*/ 0 h 422"/>
                    <a:gd name="T131" fmla="*/ 57 w 57"/>
                    <a:gd name="T132" fmla="*/ 422 h 4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 h="422">
                      <a:moveTo>
                        <a:pt x="0" y="400"/>
                      </a:moveTo>
                      <a:lnTo>
                        <a:pt x="7" y="379"/>
                      </a:lnTo>
                      <a:lnTo>
                        <a:pt x="7" y="352"/>
                      </a:lnTo>
                      <a:lnTo>
                        <a:pt x="16" y="318"/>
                      </a:lnTo>
                      <a:lnTo>
                        <a:pt x="23" y="285"/>
                      </a:lnTo>
                      <a:lnTo>
                        <a:pt x="32" y="257"/>
                      </a:lnTo>
                      <a:lnTo>
                        <a:pt x="32" y="243"/>
                      </a:lnTo>
                      <a:lnTo>
                        <a:pt x="39" y="216"/>
                      </a:lnTo>
                      <a:lnTo>
                        <a:pt x="39" y="203"/>
                      </a:lnTo>
                      <a:lnTo>
                        <a:pt x="39" y="195"/>
                      </a:lnTo>
                      <a:lnTo>
                        <a:pt x="39" y="182"/>
                      </a:lnTo>
                      <a:lnTo>
                        <a:pt x="48" y="149"/>
                      </a:lnTo>
                      <a:lnTo>
                        <a:pt x="48" y="114"/>
                      </a:lnTo>
                      <a:lnTo>
                        <a:pt x="48" y="87"/>
                      </a:lnTo>
                      <a:lnTo>
                        <a:pt x="48" y="68"/>
                      </a:lnTo>
                      <a:lnTo>
                        <a:pt x="48" y="60"/>
                      </a:lnTo>
                      <a:lnTo>
                        <a:pt x="48" y="47"/>
                      </a:lnTo>
                      <a:lnTo>
                        <a:pt x="48" y="33"/>
                      </a:lnTo>
                      <a:lnTo>
                        <a:pt x="56" y="20"/>
                      </a:lnTo>
                      <a:lnTo>
                        <a:pt x="56" y="13"/>
                      </a:lnTo>
                      <a:lnTo>
                        <a:pt x="48" y="0"/>
                      </a:lnTo>
                      <a:lnTo>
                        <a:pt x="48" y="6"/>
                      </a:lnTo>
                      <a:lnTo>
                        <a:pt x="48" y="20"/>
                      </a:lnTo>
                      <a:lnTo>
                        <a:pt x="39" y="47"/>
                      </a:lnTo>
                      <a:lnTo>
                        <a:pt x="39" y="60"/>
                      </a:lnTo>
                      <a:lnTo>
                        <a:pt x="39" y="75"/>
                      </a:lnTo>
                      <a:lnTo>
                        <a:pt x="39" y="107"/>
                      </a:lnTo>
                      <a:lnTo>
                        <a:pt x="39" y="141"/>
                      </a:lnTo>
                      <a:lnTo>
                        <a:pt x="39" y="189"/>
                      </a:lnTo>
                      <a:lnTo>
                        <a:pt x="39" y="210"/>
                      </a:lnTo>
                      <a:lnTo>
                        <a:pt x="39" y="216"/>
                      </a:lnTo>
                      <a:lnTo>
                        <a:pt x="39" y="237"/>
                      </a:lnTo>
                      <a:lnTo>
                        <a:pt x="39" y="257"/>
                      </a:lnTo>
                      <a:lnTo>
                        <a:pt x="48" y="278"/>
                      </a:lnTo>
                      <a:lnTo>
                        <a:pt x="48" y="285"/>
                      </a:lnTo>
                      <a:lnTo>
                        <a:pt x="39" y="305"/>
                      </a:lnTo>
                      <a:lnTo>
                        <a:pt x="39" y="318"/>
                      </a:lnTo>
                      <a:lnTo>
                        <a:pt x="39" y="325"/>
                      </a:lnTo>
                      <a:lnTo>
                        <a:pt x="39" y="332"/>
                      </a:lnTo>
                      <a:lnTo>
                        <a:pt x="32" y="352"/>
                      </a:lnTo>
                      <a:lnTo>
                        <a:pt x="23" y="379"/>
                      </a:lnTo>
                      <a:lnTo>
                        <a:pt x="16" y="400"/>
                      </a:lnTo>
                      <a:lnTo>
                        <a:pt x="7" y="421"/>
                      </a:lnTo>
                    </a:path>
                  </a:pathLst>
                </a:custGeom>
                <a:solidFill>
                  <a:schemeClr val="accent1"/>
                </a:solidFill>
                <a:ln w="12700" cap="rnd">
                  <a:solidFill>
                    <a:schemeClr val="tx1"/>
                  </a:solidFill>
                  <a:round/>
                  <a:headEnd type="none" w="sm" len="sm"/>
                  <a:tailEnd type="none" w="sm" len="sm"/>
                </a:ln>
              </p:spPr>
              <p:txBody>
                <a:bodyPr/>
                <a:lstStyle/>
                <a:p>
                  <a:endParaRPr lang="es-AR"/>
                </a:p>
              </p:txBody>
            </p:sp>
            <p:sp>
              <p:nvSpPr>
                <p:cNvPr id="433" name="Freeform 867"/>
                <p:cNvSpPr>
                  <a:spLocks/>
                </p:cNvSpPr>
                <p:nvPr/>
              </p:nvSpPr>
              <p:spPr bwMode="auto">
                <a:xfrm>
                  <a:off x="3175" y="1110"/>
                  <a:ext cx="179" cy="353"/>
                </a:xfrm>
                <a:custGeom>
                  <a:avLst/>
                  <a:gdLst>
                    <a:gd name="T0" fmla="*/ 0 w 179"/>
                    <a:gd name="T1" fmla="*/ 352 h 353"/>
                    <a:gd name="T2" fmla="*/ 16 w 179"/>
                    <a:gd name="T3" fmla="*/ 324 h 353"/>
                    <a:gd name="T4" fmla="*/ 40 w 179"/>
                    <a:gd name="T5" fmla="*/ 278 h 353"/>
                    <a:gd name="T6" fmla="*/ 56 w 179"/>
                    <a:gd name="T7" fmla="*/ 250 h 353"/>
                    <a:gd name="T8" fmla="*/ 72 w 179"/>
                    <a:gd name="T9" fmla="*/ 230 h 353"/>
                    <a:gd name="T10" fmla="*/ 105 w 179"/>
                    <a:gd name="T11" fmla="*/ 189 h 353"/>
                    <a:gd name="T12" fmla="*/ 112 w 179"/>
                    <a:gd name="T13" fmla="*/ 169 h 353"/>
                    <a:gd name="T14" fmla="*/ 121 w 179"/>
                    <a:gd name="T15" fmla="*/ 155 h 353"/>
                    <a:gd name="T16" fmla="*/ 129 w 179"/>
                    <a:gd name="T17" fmla="*/ 135 h 353"/>
                    <a:gd name="T18" fmla="*/ 145 w 179"/>
                    <a:gd name="T19" fmla="*/ 102 h 353"/>
                    <a:gd name="T20" fmla="*/ 154 w 179"/>
                    <a:gd name="T21" fmla="*/ 74 h 353"/>
                    <a:gd name="T22" fmla="*/ 161 w 179"/>
                    <a:gd name="T23" fmla="*/ 54 h 353"/>
                    <a:gd name="T24" fmla="*/ 161 w 179"/>
                    <a:gd name="T25" fmla="*/ 47 h 353"/>
                    <a:gd name="T26" fmla="*/ 170 w 179"/>
                    <a:gd name="T27" fmla="*/ 27 h 353"/>
                    <a:gd name="T28" fmla="*/ 170 w 179"/>
                    <a:gd name="T29" fmla="*/ 20 h 353"/>
                    <a:gd name="T30" fmla="*/ 178 w 179"/>
                    <a:gd name="T31" fmla="*/ 7 h 353"/>
                    <a:gd name="T32" fmla="*/ 178 w 179"/>
                    <a:gd name="T33" fmla="*/ 0 h 353"/>
                    <a:gd name="T34" fmla="*/ 170 w 179"/>
                    <a:gd name="T35" fmla="*/ 0 h 353"/>
                    <a:gd name="T36" fmla="*/ 161 w 179"/>
                    <a:gd name="T37" fmla="*/ 14 h 353"/>
                    <a:gd name="T38" fmla="*/ 154 w 179"/>
                    <a:gd name="T39" fmla="*/ 27 h 353"/>
                    <a:gd name="T40" fmla="*/ 145 w 179"/>
                    <a:gd name="T41" fmla="*/ 47 h 353"/>
                    <a:gd name="T42" fmla="*/ 137 w 179"/>
                    <a:gd name="T43" fmla="*/ 68 h 353"/>
                    <a:gd name="T44" fmla="*/ 129 w 179"/>
                    <a:gd name="T45" fmla="*/ 88 h 353"/>
                    <a:gd name="T46" fmla="*/ 129 w 179"/>
                    <a:gd name="T47" fmla="*/ 108 h 353"/>
                    <a:gd name="T48" fmla="*/ 121 w 179"/>
                    <a:gd name="T49" fmla="*/ 121 h 353"/>
                    <a:gd name="T50" fmla="*/ 121 w 179"/>
                    <a:gd name="T51" fmla="*/ 128 h 353"/>
                    <a:gd name="T52" fmla="*/ 112 w 179"/>
                    <a:gd name="T53" fmla="*/ 155 h 353"/>
                    <a:gd name="T54" fmla="*/ 105 w 179"/>
                    <a:gd name="T55" fmla="*/ 182 h 353"/>
                    <a:gd name="T56" fmla="*/ 105 w 179"/>
                    <a:gd name="T57" fmla="*/ 196 h 353"/>
                    <a:gd name="T58" fmla="*/ 96 w 179"/>
                    <a:gd name="T59" fmla="*/ 216 h 353"/>
                    <a:gd name="T60" fmla="*/ 96 w 179"/>
                    <a:gd name="T61" fmla="*/ 223 h 353"/>
                    <a:gd name="T62" fmla="*/ 89 w 179"/>
                    <a:gd name="T63" fmla="*/ 243 h 353"/>
                    <a:gd name="T64" fmla="*/ 89 w 179"/>
                    <a:gd name="T65" fmla="*/ 257 h 353"/>
                    <a:gd name="T66" fmla="*/ 89 w 179"/>
                    <a:gd name="T67" fmla="*/ 264 h 353"/>
                    <a:gd name="T68" fmla="*/ 81 w 179"/>
                    <a:gd name="T69" fmla="*/ 270 h 353"/>
                    <a:gd name="T70" fmla="*/ 65 w 179"/>
                    <a:gd name="T71" fmla="*/ 291 h 353"/>
                    <a:gd name="T72" fmla="*/ 56 w 179"/>
                    <a:gd name="T73" fmla="*/ 297 h 353"/>
                    <a:gd name="T74" fmla="*/ 40 w 179"/>
                    <a:gd name="T75" fmla="*/ 305 h 353"/>
                    <a:gd name="T76" fmla="*/ 23 w 179"/>
                    <a:gd name="T77" fmla="*/ 311 h 353"/>
                    <a:gd name="T78" fmla="*/ 16 w 179"/>
                    <a:gd name="T79" fmla="*/ 318 h 353"/>
                    <a:gd name="T80" fmla="*/ 7 w 179"/>
                    <a:gd name="T81" fmla="*/ 324 h 353"/>
                    <a:gd name="T82" fmla="*/ 0 w 179"/>
                    <a:gd name="T83" fmla="*/ 332 h 3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9"/>
                    <a:gd name="T127" fmla="*/ 0 h 353"/>
                    <a:gd name="T128" fmla="*/ 179 w 179"/>
                    <a:gd name="T129" fmla="*/ 353 h 3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9" h="353">
                      <a:moveTo>
                        <a:pt x="0" y="352"/>
                      </a:moveTo>
                      <a:lnTo>
                        <a:pt x="16" y="324"/>
                      </a:lnTo>
                      <a:lnTo>
                        <a:pt x="40" y="278"/>
                      </a:lnTo>
                      <a:lnTo>
                        <a:pt x="56" y="250"/>
                      </a:lnTo>
                      <a:lnTo>
                        <a:pt x="72" y="230"/>
                      </a:lnTo>
                      <a:lnTo>
                        <a:pt x="105" y="189"/>
                      </a:lnTo>
                      <a:lnTo>
                        <a:pt x="112" y="169"/>
                      </a:lnTo>
                      <a:lnTo>
                        <a:pt x="121" y="155"/>
                      </a:lnTo>
                      <a:lnTo>
                        <a:pt x="129" y="135"/>
                      </a:lnTo>
                      <a:lnTo>
                        <a:pt x="145" y="102"/>
                      </a:lnTo>
                      <a:lnTo>
                        <a:pt x="154" y="74"/>
                      </a:lnTo>
                      <a:lnTo>
                        <a:pt x="161" y="54"/>
                      </a:lnTo>
                      <a:lnTo>
                        <a:pt x="161" y="47"/>
                      </a:lnTo>
                      <a:lnTo>
                        <a:pt x="170" y="27"/>
                      </a:lnTo>
                      <a:lnTo>
                        <a:pt x="170" y="20"/>
                      </a:lnTo>
                      <a:lnTo>
                        <a:pt x="178" y="7"/>
                      </a:lnTo>
                      <a:lnTo>
                        <a:pt x="178" y="0"/>
                      </a:lnTo>
                      <a:lnTo>
                        <a:pt x="170" y="0"/>
                      </a:lnTo>
                      <a:lnTo>
                        <a:pt x="161" y="14"/>
                      </a:lnTo>
                      <a:lnTo>
                        <a:pt x="154" y="27"/>
                      </a:lnTo>
                      <a:lnTo>
                        <a:pt x="145" y="47"/>
                      </a:lnTo>
                      <a:lnTo>
                        <a:pt x="137" y="68"/>
                      </a:lnTo>
                      <a:lnTo>
                        <a:pt x="129" y="88"/>
                      </a:lnTo>
                      <a:lnTo>
                        <a:pt x="129" y="108"/>
                      </a:lnTo>
                      <a:lnTo>
                        <a:pt x="121" y="121"/>
                      </a:lnTo>
                      <a:lnTo>
                        <a:pt x="121" y="128"/>
                      </a:lnTo>
                      <a:lnTo>
                        <a:pt x="112" y="155"/>
                      </a:lnTo>
                      <a:lnTo>
                        <a:pt x="105" y="182"/>
                      </a:lnTo>
                      <a:lnTo>
                        <a:pt x="105" y="196"/>
                      </a:lnTo>
                      <a:lnTo>
                        <a:pt x="96" y="216"/>
                      </a:lnTo>
                      <a:lnTo>
                        <a:pt x="96" y="223"/>
                      </a:lnTo>
                      <a:lnTo>
                        <a:pt x="89" y="243"/>
                      </a:lnTo>
                      <a:lnTo>
                        <a:pt x="89" y="257"/>
                      </a:lnTo>
                      <a:lnTo>
                        <a:pt x="89" y="264"/>
                      </a:lnTo>
                      <a:lnTo>
                        <a:pt x="81" y="270"/>
                      </a:lnTo>
                      <a:lnTo>
                        <a:pt x="65" y="291"/>
                      </a:lnTo>
                      <a:lnTo>
                        <a:pt x="56" y="297"/>
                      </a:lnTo>
                      <a:lnTo>
                        <a:pt x="40" y="305"/>
                      </a:lnTo>
                      <a:lnTo>
                        <a:pt x="23" y="311"/>
                      </a:lnTo>
                      <a:lnTo>
                        <a:pt x="16" y="318"/>
                      </a:lnTo>
                      <a:lnTo>
                        <a:pt x="7" y="324"/>
                      </a:lnTo>
                      <a:lnTo>
                        <a:pt x="0" y="332"/>
                      </a:lnTo>
                    </a:path>
                  </a:pathLst>
                </a:custGeom>
                <a:solidFill>
                  <a:schemeClr val="accent1"/>
                </a:solidFill>
                <a:ln w="12700" cap="rnd">
                  <a:solidFill>
                    <a:schemeClr val="tx1"/>
                  </a:solidFill>
                  <a:round/>
                  <a:headEnd type="none" w="sm" len="sm"/>
                  <a:tailEnd type="none" w="sm" len="sm"/>
                </a:ln>
              </p:spPr>
              <p:txBody>
                <a:bodyPr/>
                <a:lstStyle/>
                <a:p>
                  <a:endParaRPr lang="es-AR"/>
                </a:p>
              </p:txBody>
            </p:sp>
          </p:grpSp>
          <p:sp>
            <p:nvSpPr>
              <p:cNvPr id="235" name="Line 868"/>
              <p:cNvSpPr>
                <a:spLocks noChangeShapeType="1"/>
              </p:cNvSpPr>
              <p:nvPr/>
            </p:nvSpPr>
            <p:spPr bwMode="auto">
              <a:xfrm flipV="1">
                <a:off x="2805" y="991"/>
                <a:ext cx="0" cy="26"/>
              </a:xfrm>
              <a:prstGeom prst="line">
                <a:avLst/>
              </a:prstGeom>
              <a:noFill/>
              <a:ln w="25400">
                <a:solidFill>
                  <a:schemeClr val="accent1"/>
                </a:solidFill>
                <a:round/>
                <a:headEnd type="none" w="sm" len="sm"/>
                <a:tailEnd type="none" w="sm" len="sm"/>
              </a:ln>
            </p:spPr>
            <p:txBody>
              <a:bodyPr wrap="none" anchor="ctr"/>
              <a:lstStyle/>
              <a:p>
                <a:endParaRPr lang="es-AR"/>
              </a:p>
            </p:txBody>
          </p:sp>
          <p:grpSp>
            <p:nvGrpSpPr>
              <p:cNvPr id="236" name="Group 869"/>
              <p:cNvGrpSpPr>
                <a:grpSpLocks/>
              </p:cNvGrpSpPr>
              <p:nvPr/>
            </p:nvGrpSpPr>
            <p:grpSpPr bwMode="auto">
              <a:xfrm>
                <a:off x="2791" y="1010"/>
                <a:ext cx="28" cy="106"/>
                <a:chOff x="3047" y="990"/>
                <a:chExt cx="29" cy="118"/>
              </a:xfrm>
            </p:grpSpPr>
            <p:sp>
              <p:nvSpPr>
                <p:cNvPr id="425" name="Line 870"/>
                <p:cNvSpPr>
                  <a:spLocks noChangeShapeType="1"/>
                </p:cNvSpPr>
                <p:nvPr/>
              </p:nvSpPr>
              <p:spPr bwMode="auto">
                <a:xfrm flipV="1">
                  <a:off x="3061" y="990"/>
                  <a:ext cx="0" cy="108"/>
                </a:xfrm>
                <a:prstGeom prst="line">
                  <a:avLst/>
                </a:prstGeom>
                <a:noFill/>
                <a:ln w="12700">
                  <a:solidFill>
                    <a:schemeClr val="tx1"/>
                  </a:solidFill>
                  <a:round/>
                  <a:headEnd type="none" w="sm" len="sm"/>
                  <a:tailEnd type="none" w="sm" len="sm"/>
                </a:ln>
              </p:spPr>
              <p:txBody>
                <a:bodyPr wrap="none" anchor="ctr"/>
                <a:lstStyle/>
                <a:p>
                  <a:endParaRPr lang="es-AR"/>
                </a:p>
              </p:txBody>
            </p:sp>
            <p:sp>
              <p:nvSpPr>
                <p:cNvPr id="426" name="Arc 871"/>
                <p:cNvSpPr>
                  <a:spLocks/>
                </p:cNvSpPr>
                <p:nvPr/>
              </p:nvSpPr>
              <p:spPr bwMode="auto">
                <a:xfrm>
                  <a:off x="3066" y="1034"/>
                  <a:ext cx="10" cy="74"/>
                </a:xfrm>
                <a:custGeom>
                  <a:avLst/>
                  <a:gdLst>
                    <a:gd name="T0" fmla="*/ 0 w 21592"/>
                    <a:gd name="T1" fmla="*/ 0 h 21494"/>
                    <a:gd name="T2" fmla="*/ 0 w 21592"/>
                    <a:gd name="T3" fmla="*/ 0 h 21494"/>
                    <a:gd name="T4" fmla="*/ 0 w 21592"/>
                    <a:gd name="T5" fmla="*/ 0 h 21494"/>
                    <a:gd name="T6" fmla="*/ 0 60000 65536"/>
                    <a:gd name="T7" fmla="*/ 0 60000 65536"/>
                    <a:gd name="T8" fmla="*/ 0 60000 65536"/>
                    <a:gd name="T9" fmla="*/ 0 w 21592"/>
                    <a:gd name="T10" fmla="*/ 0 h 21494"/>
                    <a:gd name="T11" fmla="*/ 21592 w 21592"/>
                    <a:gd name="T12" fmla="*/ 21494 h 21494"/>
                  </a:gdLst>
                  <a:ahLst/>
                  <a:cxnLst>
                    <a:cxn ang="T6">
                      <a:pos x="T0" y="T1"/>
                    </a:cxn>
                    <a:cxn ang="T7">
                      <a:pos x="T2" y="T3"/>
                    </a:cxn>
                    <a:cxn ang="T8">
                      <a:pos x="T4" y="T5"/>
                    </a:cxn>
                  </a:cxnLst>
                  <a:rect l="T9" t="T10" r="T11" b="T12"/>
                  <a:pathLst>
                    <a:path w="21592" h="21494" fill="none" extrusionOk="0">
                      <a:moveTo>
                        <a:pt x="-1" y="20913"/>
                      </a:moveTo>
                      <a:cubicBezTo>
                        <a:pt x="291" y="10036"/>
                        <a:pt x="8629" y="1075"/>
                        <a:pt x="19456" y="-1"/>
                      </a:cubicBezTo>
                    </a:path>
                    <a:path w="21592" h="21494" stroke="0" extrusionOk="0">
                      <a:moveTo>
                        <a:pt x="-1" y="20913"/>
                      </a:moveTo>
                      <a:cubicBezTo>
                        <a:pt x="291" y="10036"/>
                        <a:pt x="8629" y="1075"/>
                        <a:pt x="19456" y="-1"/>
                      </a:cubicBezTo>
                      <a:lnTo>
                        <a:pt x="21592" y="21494"/>
                      </a:lnTo>
                      <a:close/>
                    </a:path>
                  </a:pathLst>
                </a:custGeom>
                <a:solidFill>
                  <a:schemeClr val="accent1"/>
                </a:solidFill>
                <a:ln w="12700" cap="rnd">
                  <a:solidFill>
                    <a:schemeClr val="tx1"/>
                  </a:solidFill>
                  <a:round/>
                  <a:headEnd/>
                  <a:tailEnd/>
                </a:ln>
              </p:spPr>
              <p:txBody>
                <a:bodyPr wrap="none" anchor="ctr"/>
                <a:lstStyle/>
                <a:p>
                  <a:endParaRPr lang="es-AR"/>
                </a:p>
              </p:txBody>
            </p:sp>
            <p:sp>
              <p:nvSpPr>
                <p:cNvPr id="427" name="Arc 872"/>
                <p:cNvSpPr>
                  <a:spLocks/>
                </p:cNvSpPr>
                <p:nvPr/>
              </p:nvSpPr>
              <p:spPr bwMode="auto">
                <a:xfrm>
                  <a:off x="3047" y="1044"/>
                  <a:ext cx="20" cy="64"/>
                </a:xfrm>
                <a:custGeom>
                  <a:avLst/>
                  <a:gdLst>
                    <a:gd name="T0" fmla="*/ 0 w 22706"/>
                    <a:gd name="T1" fmla="*/ 0 h 21600"/>
                    <a:gd name="T2" fmla="*/ 0 w 22706"/>
                    <a:gd name="T3" fmla="*/ 0 h 21600"/>
                    <a:gd name="T4" fmla="*/ 0 w 22706"/>
                    <a:gd name="T5" fmla="*/ 0 h 21600"/>
                    <a:gd name="T6" fmla="*/ 0 60000 65536"/>
                    <a:gd name="T7" fmla="*/ 0 60000 65536"/>
                    <a:gd name="T8" fmla="*/ 0 60000 65536"/>
                    <a:gd name="T9" fmla="*/ 0 w 22706"/>
                    <a:gd name="T10" fmla="*/ 0 h 21600"/>
                    <a:gd name="T11" fmla="*/ 22706 w 22706"/>
                    <a:gd name="T12" fmla="*/ 21600 h 21600"/>
                  </a:gdLst>
                  <a:ahLst/>
                  <a:cxnLst>
                    <a:cxn ang="T6">
                      <a:pos x="T0" y="T1"/>
                    </a:cxn>
                    <a:cxn ang="T7">
                      <a:pos x="T2" y="T3"/>
                    </a:cxn>
                    <a:cxn ang="T8">
                      <a:pos x="T4" y="T5"/>
                    </a:cxn>
                  </a:cxnLst>
                  <a:rect l="T9" t="T10" r="T11" b="T12"/>
                  <a:pathLst>
                    <a:path w="22706" h="21600" fill="none" extrusionOk="0">
                      <a:moveTo>
                        <a:pt x="0" y="28"/>
                      </a:moveTo>
                      <a:cubicBezTo>
                        <a:pt x="368" y="9"/>
                        <a:pt x="737" y="-1"/>
                        <a:pt x="1106" y="0"/>
                      </a:cubicBezTo>
                      <a:cubicBezTo>
                        <a:pt x="13035" y="0"/>
                        <a:pt x="22706" y="9670"/>
                        <a:pt x="22706" y="21600"/>
                      </a:cubicBezTo>
                    </a:path>
                    <a:path w="22706" h="21600" stroke="0" extrusionOk="0">
                      <a:moveTo>
                        <a:pt x="0" y="28"/>
                      </a:moveTo>
                      <a:cubicBezTo>
                        <a:pt x="368" y="9"/>
                        <a:pt x="737" y="-1"/>
                        <a:pt x="1106" y="0"/>
                      </a:cubicBezTo>
                      <a:cubicBezTo>
                        <a:pt x="13035" y="0"/>
                        <a:pt x="22706" y="9670"/>
                        <a:pt x="22706" y="21600"/>
                      </a:cubicBezTo>
                      <a:lnTo>
                        <a:pt x="1106" y="21600"/>
                      </a:lnTo>
                      <a:close/>
                    </a:path>
                  </a:pathLst>
                </a:custGeom>
                <a:solidFill>
                  <a:schemeClr val="accent1"/>
                </a:solidFill>
                <a:ln w="12700" cap="rnd">
                  <a:solidFill>
                    <a:schemeClr val="tx1"/>
                  </a:solidFill>
                  <a:round/>
                  <a:headEnd/>
                  <a:tailEnd/>
                </a:ln>
              </p:spPr>
              <p:txBody>
                <a:bodyPr wrap="none" anchor="ctr"/>
                <a:lstStyle/>
                <a:p>
                  <a:endParaRPr lang="es-AR"/>
                </a:p>
              </p:txBody>
            </p:sp>
            <p:sp>
              <p:nvSpPr>
                <p:cNvPr id="428" name="Arc 873"/>
                <p:cNvSpPr>
                  <a:spLocks/>
                </p:cNvSpPr>
                <p:nvPr/>
              </p:nvSpPr>
              <p:spPr bwMode="auto">
                <a:xfrm>
                  <a:off x="3054" y="990"/>
                  <a:ext cx="10" cy="107"/>
                </a:xfrm>
                <a:custGeom>
                  <a:avLst/>
                  <a:gdLst>
                    <a:gd name="T0" fmla="*/ 0 w 21599"/>
                    <a:gd name="T1" fmla="*/ 1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21599" y="21600"/>
                      </a:moveTo>
                      <a:cubicBezTo>
                        <a:pt x="9748" y="21600"/>
                        <a:pt x="111" y="12052"/>
                        <a:pt x="-1" y="203"/>
                      </a:cubicBezTo>
                    </a:path>
                    <a:path w="21599" h="21600" stroke="0" extrusionOk="0">
                      <a:moveTo>
                        <a:pt x="21599" y="21600"/>
                      </a:moveTo>
                      <a:cubicBezTo>
                        <a:pt x="9748" y="21600"/>
                        <a:pt x="111" y="12052"/>
                        <a:pt x="-1" y="203"/>
                      </a:cubicBezTo>
                      <a:lnTo>
                        <a:pt x="21599" y="0"/>
                      </a:lnTo>
                      <a:close/>
                    </a:path>
                  </a:pathLst>
                </a:custGeom>
                <a:solidFill>
                  <a:schemeClr val="accent1"/>
                </a:solidFill>
                <a:ln w="12700" cap="rnd">
                  <a:solidFill>
                    <a:schemeClr val="tx1"/>
                  </a:solidFill>
                  <a:round/>
                  <a:headEnd/>
                  <a:tailEnd/>
                </a:ln>
              </p:spPr>
              <p:txBody>
                <a:bodyPr wrap="none" anchor="ctr"/>
                <a:lstStyle/>
                <a:p>
                  <a:endParaRPr lang="es-AR"/>
                </a:p>
              </p:txBody>
            </p:sp>
            <p:sp>
              <p:nvSpPr>
                <p:cNvPr id="429" name="Arc 874"/>
                <p:cNvSpPr>
                  <a:spLocks/>
                </p:cNvSpPr>
                <p:nvPr/>
              </p:nvSpPr>
              <p:spPr bwMode="auto">
                <a:xfrm>
                  <a:off x="3065" y="990"/>
                  <a:ext cx="9" cy="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chemeClr val="accent1"/>
                </a:solidFill>
                <a:ln w="12700" cap="rnd">
                  <a:solidFill>
                    <a:schemeClr val="tx1"/>
                  </a:solidFill>
                  <a:round/>
                  <a:headEnd/>
                  <a:tailEnd/>
                </a:ln>
              </p:spPr>
              <p:txBody>
                <a:bodyPr wrap="none" anchor="ctr"/>
                <a:lstStyle/>
                <a:p>
                  <a:endParaRPr lang="es-AR"/>
                </a:p>
              </p:txBody>
            </p:sp>
          </p:grpSp>
          <p:sp>
            <p:nvSpPr>
              <p:cNvPr id="237" name="Freeform 875"/>
              <p:cNvSpPr>
                <a:spLocks/>
              </p:cNvSpPr>
              <p:nvPr/>
            </p:nvSpPr>
            <p:spPr bwMode="auto">
              <a:xfrm>
                <a:off x="2812" y="729"/>
                <a:ext cx="466" cy="317"/>
              </a:xfrm>
              <a:custGeom>
                <a:avLst/>
                <a:gdLst>
                  <a:gd name="T0" fmla="*/ 434 w 494"/>
                  <a:gd name="T1" fmla="*/ 297 h 351"/>
                  <a:gd name="T2" fmla="*/ 419 w 494"/>
                  <a:gd name="T3" fmla="*/ 286 h 351"/>
                  <a:gd name="T4" fmla="*/ 374 w 494"/>
                  <a:gd name="T5" fmla="*/ 256 h 351"/>
                  <a:gd name="T6" fmla="*/ 327 w 494"/>
                  <a:gd name="T7" fmla="*/ 231 h 351"/>
                  <a:gd name="T8" fmla="*/ 281 w 494"/>
                  <a:gd name="T9" fmla="*/ 212 h 351"/>
                  <a:gd name="T10" fmla="*/ 258 w 494"/>
                  <a:gd name="T11" fmla="*/ 207 h 351"/>
                  <a:gd name="T12" fmla="*/ 243 w 494"/>
                  <a:gd name="T13" fmla="*/ 200 h 351"/>
                  <a:gd name="T14" fmla="*/ 221 w 494"/>
                  <a:gd name="T15" fmla="*/ 188 h 351"/>
                  <a:gd name="T16" fmla="*/ 190 w 494"/>
                  <a:gd name="T17" fmla="*/ 176 h 351"/>
                  <a:gd name="T18" fmla="*/ 175 w 494"/>
                  <a:gd name="T19" fmla="*/ 163 h 351"/>
                  <a:gd name="T20" fmla="*/ 144 w 494"/>
                  <a:gd name="T21" fmla="*/ 145 h 351"/>
                  <a:gd name="T22" fmla="*/ 122 w 494"/>
                  <a:gd name="T23" fmla="*/ 127 h 351"/>
                  <a:gd name="T24" fmla="*/ 99 w 494"/>
                  <a:gd name="T25" fmla="*/ 108 h 351"/>
                  <a:gd name="T26" fmla="*/ 75 w 494"/>
                  <a:gd name="T27" fmla="*/ 84 h 351"/>
                  <a:gd name="T28" fmla="*/ 61 w 494"/>
                  <a:gd name="T29" fmla="*/ 72 h 351"/>
                  <a:gd name="T30" fmla="*/ 45 w 494"/>
                  <a:gd name="T31" fmla="*/ 61 h 351"/>
                  <a:gd name="T32" fmla="*/ 30 w 494"/>
                  <a:gd name="T33" fmla="*/ 42 h 351"/>
                  <a:gd name="T34" fmla="*/ 15 w 494"/>
                  <a:gd name="T35" fmla="*/ 30 h 351"/>
                  <a:gd name="T36" fmla="*/ 0 w 494"/>
                  <a:gd name="T37" fmla="*/ 12 h 351"/>
                  <a:gd name="T38" fmla="*/ 0 w 494"/>
                  <a:gd name="T39" fmla="*/ 5 h 351"/>
                  <a:gd name="T40" fmla="*/ 0 w 494"/>
                  <a:gd name="T41" fmla="*/ 0 h 351"/>
                  <a:gd name="T42" fmla="*/ 15 w 494"/>
                  <a:gd name="T43" fmla="*/ 5 h 351"/>
                  <a:gd name="T44" fmla="*/ 30 w 494"/>
                  <a:gd name="T45" fmla="*/ 12 h 351"/>
                  <a:gd name="T46" fmla="*/ 61 w 494"/>
                  <a:gd name="T47" fmla="*/ 30 h 351"/>
                  <a:gd name="T48" fmla="*/ 68 w 494"/>
                  <a:gd name="T49" fmla="*/ 49 h 351"/>
                  <a:gd name="T50" fmla="*/ 84 w 494"/>
                  <a:gd name="T51" fmla="*/ 79 h 351"/>
                  <a:gd name="T52" fmla="*/ 84 w 494"/>
                  <a:gd name="T53" fmla="*/ 90 h 351"/>
                  <a:gd name="T54" fmla="*/ 84 w 494"/>
                  <a:gd name="T55" fmla="*/ 103 h 351"/>
                  <a:gd name="T56" fmla="*/ 99 w 494"/>
                  <a:gd name="T57" fmla="*/ 133 h 351"/>
                  <a:gd name="T58" fmla="*/ 114 w 494"/>
                  <a:gd name="T59" fmla="*/ 158 h 351"/>
                  <a:gd name="T60" fmla="*/ 129 w 494"/>
                  <a:gd name="T61" fmla="*/ 176 h 351"/>
                  <a:gd name="T62" fmla="*/ 144 w 494"/>
                  <a:gd name="T63" fmla="*/ 188 h 351"/>
                  <a:gd name="T64" fmla="*/ 152 w 494"/>
                  <a:gd name="T65" fmla="*/ 194 h 351"/>
                  <a:gd name="T66" fmla="*/ 175 w 494"/>
                  <a:gd name="T67" fmla="*/ 207 h 351"/>
                  <a:gd name="T68" fmla="*/ 198 w 494"/>
                  <a:gd name="T69" fmla="*/ 219 h 351"/>
                  <a:gd name="T70" fmla="*/ 228 w 494"/>
                  <a:gd name="T71" fmla="*/ 231 h 351"/>
                  <a:gd name="T72" fmla="*/ 275 w 494"/>
                  <a:gd name="T73" fmla="*/ 249 h 351"/>
                  <a:gd name="T74" fmla="*/ 327 w 494"/>
                  <a:gd name="T75" fmla="*/ 267 h 351"/>
                  <a:gd name="T76" fmla="*/ 380 w 494"/>
                  <a:gd name="T77" fmla="*/ 286 h 351"/>
                  <a:gd name="T78" fmla="*/ 426 w 494"/>
                  <a:gd name="T79" fmla="*/ 303 h 351"/>
                  <a:gd name="T80" fmla="*/ 465 w 494"/>
                  <a:gd name="T81" fmla="*/ 316 h 3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4"/>
                  <a:gd name="T124" fmla="*/ 0 h 351"/>
                  <a:gd name="T125" fmla="*/ 494 w 494"/>
                  <a:gd name="T126" fmla="*/ 351 h 3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4" h="351">
                    <a:moveTo>
                      <a:pt x="460" y="329"/>
                    </a:moveTo>
                    <a:lnTo>
                      <a:pt x="444" y="317"/>
                    </a:lnTo>
                    <a:lnTo>
                      <a:pt x="396" y="283"/>
                    </a:lnTo>
                    <a:lnTo>
                      <a:pt x="347" y="256"/>
                    </a:lnTo>
                    <a:lnTo>
                      <a:pt x="298" y="235"/>
                    </a:lnTo>
                    <a:lnTo>
                      <a:pt x="274" y="229"/>
                    </a:lnTo>
                    <a:lnTo>
                      <a:pt x="258" y="222"/>
                    </a:lnTo>
                    <a:lnTo>
                      <a:pt x="234" y="208"/>
                    </a:lnTo>
                    <a:lnTo>
                      <a:pt x="201" y="195"/>
                    </a:lnTo>
                    <a:lnTo>
                      <a:pt x="185" y="181"/>
                    </a:lnTo>
                    <a:lnTo>
                      <a:pt x="153" y="161"/>
                    </a:lnTo>
                    <a:lnTo>
                      <a:pt x="129" y="141"/>
                    </a:lnTo>
                    <a:lnTo>
                      <a:pt x="105" y="120"/>
                    </a:lnTo>
                    <a:lnTo>
                      <a:pt x="80" y="93"/>
                    </a:lnTo>
                    <a:lnTo>
                      <a:pt x="65" y="80"/>
                    </a:lnTo>
                    <a:lnTo>
                      <a:pt x="48" y="67"/>
                    </a:lnTo>
                    <a:lnTo>
                      <a:pt x="32" y="47"/>
                    </a:lnTo>
                    <a:lnTo>
                      <a:pt x="16" y="33"/>
                    </a:lnTo>
                    <a:lnTo>
                      <a:pt x="0" y="13"/>
                    </a:lnTo>
                    <a:lnTo>
                      <a:pt x="0" y="6"/>
                    </a:lnTo>
                    <a:lnTo>
                      <a:pt x="0" y="0"/>
                    </a:lnTo>
                    <a:lnTo>
                      <a:pt x="16" y="6"/>
                    </a:lnTo>
                    <a:lnTo>
                      <a:pt x="32" y="13"/>
                    </a:lnTo>
                    <a:lnTo>
                      <a:pt x="65" y="33"/>
                    </a:lnTo>
                    <a:lnTo>
                      <a:pt x="72" y="54"/>
                    </a:lnTo>
                    <a:lnTo>
                      <a:pt x="89" y="87"/>
                    </a:lnTo>
                    <a:lnTo>
                      <a:pt x="89" y="100"/>
                    </a:lnTo>
                    <a:lnTo>
                      <a:pt x="89" y="114"/>
                    </a:lnTo>
                    <a:lnTo>
                      <a:pt x="105" y="147"/>
                    </a:lnTo>
                    <a:lnTo>
                      <a:pt x="121" y="175"/>
                    </a:lnTo>
                    <a:lnTo>
                      <a:pt x="137" y="195"/>
                    </a:lnTo>
                    <a:lnTo>
                      <a:pt x="153" y="208"/>
                    </a:lnTo>
                    <a:lnTo>
                      <a:pt x="161" y="215"/>
                    </a:lnTo>
                    <a:lnTo>
                      <a:pt x="185" y="229"/>
                    </a:lnTo>
                    <a:lnTo>
                      <a:pt x="210" y="242"/>
                    </a:lnTo>
                    <a:lnTo>
                      <a:pt x="242" y="256"/>
                    </a:lnTo>
                    <a:lnTo>
                      <a:pt x="291" y="276"/>
                    </a:lnTo>
                    <a:lnTo>
                      <a:pt x="347" y="296"/>
                    </a:lnTo>
                    <a:lnTo>
                      <a:pt x="403" y="317"/>
                    </a:lnTo>
                    <a:lnTo>
                      <a:pt x="452" y="335"/>
                    </a:lnTo>
                    <a:lnTo>
                      <a:pt x="493" y="350"/>
                    </a:lnTo>
                  </a:path>
                </a:pathLst>
              </a:custGeom>
              <a:solidFill>
                <a:schemeClr val="accent1"/>
              </a:solidFill>
              <a:ln w="12700" cap="rnd">
                <a:solidFill>
                  <a:schemeClr val="tx1"/>
                </a:solidFill>
                <a:round/>
                <a:headEnd type="none" w="sm" len="sm"/>
                <a:tailEnd type="none" w="sm" len="sm"/>
              </a:ln>
            </p:spPr>
            <p:txBody>
              <a:bodyPr/>
              <a:lstStyle/>
              <a:p>
                <a:endParaRPr lang="es-AR"/>
              </a:p>
            </p:txBody>
          </p:sp>
          <p:sp>
            <p:nvSpPr>
              <p:cNvPr id="238" name="Line 876"/>
              <p:cNvSpPr>
                <a:spLocks noChangeShapeType="1"/>
              </p:cNvSpPr>
              <p:nvPr/>
            </p:nvSpPr>
            <p:spPr bwMode="auto">
              <a:xfrm>
                <a:off x="3233" y="1051"/>
                <a:ext cx="17" cy="0"/>
              </a:xfrm>
              <a:prstGeom prst="line">
                <a:avLst/>
              </a:prstGeom>
              <a:noFill/>
              <a:ln w="12700">
                <a:solidFill>
                  <a:schemeClr val="accent1"/>
                </a:solidFill>
                <a:round/>
                <a:headEnd type="none" w="sm" len="sm"/>
                <a:tailEnd type="none" w="sm" len="sm"/>
              </a:ln>
            </p:spPr>
            <p:txBody>
              <a:bodyPr wrap="none" anchor="ctr"/>
              <a:lstStyle/>
              <a:p>
                <a:endParaRPr lang="es-AR"/>
              </a:p>
            </p:txBody>
          </p:sp>
          <p:sp>
            <p:nvSpPr>
              <p:cNvPr id="239" name="Freeform 877"/>
              <p:cNvSpPr>
                <a:spLocks/>
              </p:cNvSpPr>
              <p:nvPr/>
            </p:nvSpPr>
            <p:spPr bwMode="auto">
              <a:xfrm>
                <a:off x="3141" y="800"/>
                <a:ext cx="441" cy="289"/>
              </a:xfrm>
              <a:custGeom>
                <a:avLst/>
                <a:gdLst>
                  <a:gd name="T0" fmla="*/ 433 w 467"/>
                  <a:gd name="T1" fmla="*/ 275 h 320"/>
                  <a:gd name="T2" fmla="*/ 425 w 467"/>
                  <a:gd name="T3" fmla="*/ 262 h 320"/>
                  <a:gd name="T4" fmla="*/ 417 w 467"/>
                  <a:gd name="T5" fmla="*/ 245 h 320"/>
                  <a:gd name="T6" fmla="*/ 401 w 467"/>
                  <a:gd name="T7" fmla="*/ 220 h 320"/>
                  <a:gd name="T8" fmla="*/ 395 w 467"/>
                  <a:gd name="T9" fmla="*/ 209 h 320"/>
                  <a:gd name="T10" fmla="*/ 379 w 467"/>
                  <a:gd name="T11" fmla="*/ 190 h 320"/>
                  <a:gd name="T12" fmla="*/ 364 w 467"/>
                  <a:gd name="T13" fmla="*/ 172 h 320"/>
                  <a:gd name="T14" fmla="*/ 357 w 467"/>
                  <a:gd name="T15" fmla="*/ 165 h 320"/>
                  <a:gd name="T16" fmla="*/ 341 w 467"/>
                  <a:gd name="T17" fmla="*/ 154 h 320"/>
                  <a:gd name="T18" fmla="*/ 333 w 467"/>
                  <a:gd name="T19" fmla="*/ 147 h 320"/>
                  <a:gd name="T20" fmla="*/ 303 w 467"/>
                  <a:gd name="T21" fmla="*/ 135 h 320"/>
                  <a:gd name="T22" fmla="*/ 234 w 467"/>
                  <a:gd name="T23" fmla="*/ 105 h 320"/>
                  <a:gd name="T24" fmla="*/ 197 w 467"/>
                  <a:gd name="T25" fmla="*/ 91 h 320"/>
                  <a:gd name="T26" fmla="*/ 175 w 467"/>
                  <a:gd name="T27" fmla="*/ 86 h 320"/>
                  <a:gd name="T28" fmla="*/ 145 w 467"/>
                  <a:gd name="T29" fmla="*/ 74 h 320"/>
                  <a:gd name="T30" fmla="*/ 99 w 467"/>
                  <a:gd name="T31" fmla="*/ 55 h 320"/>
                  <a:gd name="T32" fmla="*/ 68 w 467"/>
                  <a:gd name="T33" fmla="*/ 42 h 320"/>
                  <a:gd name="T34" fmla="*/ 53 w 467"/>
                  <a:gd name="T35" fmla="*/ 31 h 320"/>
                  <a:gd name="T36" fmla="*/ 39 w 467"/>
                  <a:gd name="T37" fmla="*/ 25 h 320"/>
                  <a:gd name="T38" fmla="*/ 39 w 467"/>
                  <a:gd name="T39" fmla="*/ 18 h 320"/>
                  <a:gd name="T40" fmla="*/ 23 w 467"/>
                  <a:gd name="T41" fmla="*/ 13 h 320"/>
                  <a:gd name="T42" fmla="*/ 8 w 467"/>
                  <a:gd name="T43" fmla="*/ 6 h 320"/>
                  <a:gd name="T44" fmla="*/ 0 w 467"/>
                  <a:gd name="T45" fmla="*/ 0 h 320"/>
                  <a:gd name="T46" fmla="*/ 8 w 467"/>
                  <a:gd name="T47" fmla="*/ 6 h 320"/>
                  <a:gd name="T48" fmla="*/ 0 w 467"/>
                  <a:gd name="T49" fmla="*/ 0 h 320"/>
                  <a:gd name="T50" fmla="*/ 15 w 467"/>
                  <a:gd name="T51" fmla="*/ 0 h 320"/>
                  <a:gd name="T52" fmla="*/ 30 w 467"/>
                  <a:gd name="T53" fmla="*/ 6 h 320"/>
                  <a:gd name="T54" fmla="*/ 39 w 467"/>
                  <a:gd name="T55" fmla="*/ 6 h 320"/>
                  <a:gd name="T56" fmla="*/ 53 w 467"/>
                  <a:gd name="T57" fmla="*/ 18 h 320"/>
                  <a:gd name="T58" fmla="*/ 68 w 467"/>
                  <a:gd name="T59" fmla="*/ 25 h 320"/>
                  <a:gd name="T60" fmla="*/ 84 w 467"/>
                  <a:gd name="T61" fmla="*/ 37 h 320"/>
                  <a:gd name="T62" fmla="*/ 99 w 467"/>
                  <a:gd name="T63" fmla="*/ 50 h 320"/>
                  <a:gd name="T64" fmla="*/ 114 w 467"/>
                  <a:gd name="T65" fmla="*/ 61 h 320"/>
                  <a:gd name="T66" fmla="*/ 122 w 467"/>
                  <a:gd name="T67" fmla="*/ 67 h 320"/>
                  <a:gd name="T68" fmla="*/ 145 w 467"/>
                  <a:gd name="T69" fmla="*/ 86 h 320"/>
                  <a:gd name="T70" fmla="*/ 175 w 467"/>
                  <a:gd name="T71" fmla="*/ 110 h 320"/>
                  <a:gd name="T72" fmla="*/ 212 w 467"/>
                  <a:gd name="T73" fmla="*/ 135 h 320"/>
                  <a:gd name="T74" fmla="*/ 250 w 467"/>
                  <a:gd name="T75" fmla="*/ 154 h 320"/>
                  <a:gd name="T76" fmla="*/ 265 w 467"/>
                  <a:gd name="T77" fmla="*/ 159 h 320"/>
                  <a:gd name="T78" fmla="*/ 295 w 467"/>
                  <a:gd name="T79" fmla="*/ 172 h 320"/>
                  <a:gd name="T80" fmla="*/ 348 w 467"/>
                  <a:gd name="T81" fmla="*/ 202 h 320"/>
                  <a:gd name="T82" fmla="*/ 372 w 467"/>
                  <a:gd name="T83" fmla="*/ 220 h 320"/>
                  <a:gd name="T84" fmla="*/ 379 w 467"/>
                  <a:gd name="T85" fmla="*/ 226 h 320"/>
                  <a:gd name="T86" fmla="*/ 410 w 467"/>
                  <a:gd name="T87" fmla="*/ 245 h 320"/>
                  <a:gd name="T88" fmla="*/ 417 w 467"/>
                  <a:gd name="T89" fmla="*/ 256 h 320"/>
                  <a:gd name="T90" fmla="*/ 433 w 467"/>
                  <a:gd name="T91" fmla="*/ 275 h 320"/>
                  <a:gd name="T92" fmla="*/ 440 w 467"/>
                  <a:gd name="T93" fmla="*/ 288 h 3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7"/>
                  <a:gd name="T142" fmla="*/ 0 h 320"/>
                  <a:gd name="T143" fmla="*/ 467 w 467"/>
                  <a:gd name="T144" fmla="*/ 320 h 3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7" h="320">
                    <a:moveTo>
                      <a:pt x="458" y="304"/>
                    </a:moveTo>
                    <a:lnTo>
                      <a:pt x="450" y="290"/>
                    </a:lnTo>
                    <a:lnTo>
                      <a:pt x="442" y="271"/>
                    </a:lnTo>
                    <a:lnTo>
                      <a:pt x="425" y="244"/>
                    </a:lnTo>
                    <a:lnTo>
                      <a:pt x="418" y="231"/>
                    </a:lnTo>
                    <a:lnTo>
                      <a:pt x="401" y="210"/>
                    </a:lnTo>
                    <a:lnTo>
                      <a:pt x="385" y="190"/>
                    </a:lnTo>
                    <a:lnTo>
                      <a:pt x="378" y="183"/>
                    </a:lnTo>
                    <a:lnTo>
                      <a:pt x="361" y="170"/>
                    </a:lnTo>
                    <a:lnTo>
                      <a:pt x="353" y="163"/>
                    </a:lnTo>
                    <a:lnTo>
                      <a:pt x="321" y="149"/>
                    </a:lnTo>
                    <a:lnTo>
                      <a:pt x="248" y="116"/>
                    </a:lnTo>
                    <a:lnTo>
                      <a:pt x="209" y="101"/>
                    </a:lnTo>
                    <a:lnTo>
                      <a:pt x="185" y="95"/>
                    </a:lnTo>
                    <a:lnTo>
                      <a:pt x="154" y="82"/>
                    </a:lnTo>
                    <a:lnTo>
                      <a:pt x="105" y="61"/>
                    </a:lnTo>
                    <a:lnTo>
                      <a:pt x="72" y="47"/>
                    </a:lnTo>
                    <a:lnTo>
                      <a:pt x="56" y="34"/>
                    </a:lnTo>
                    <a:lnTo>
                      <a:pt x="41" y="28"/>
                    </a:lnTo>
                    <a:lnTo>
                      <a:pt x="41" y="20"/>
                    </a:lnTo>
                    <a:lnTo>
                      <a:pt x="24" y="14"/>
                    </a:lnTo>
                    <a:lnTo>
                      <a:pt x="8" y="7"/>
                    </a:lnTo>
                    <a:lnTo>
                      <a:pt x="0" y="0"/>
                    </a:lnTo>
                    <a:lnTo>
                      <a:pt x="8" y="7"/>
                    </a:lnTo>
                    <a:lnTo>
                      <a:pt x="0" y="0"/>
                    </a:lnTo>
                    <a:lnTo>
                      <a:pt x="16" y="0"/>
                    </a:lnTo>
                    <a:lnTo>
                      <a:pt x="32" y="7"/>
                    </a:lnTo>
                    <a:lnTo>
                      <a:pt x="41" y="7"/>
                    </a:lnTo>
                    <a:lnTo>
                      <a:pt x="56" y="20"/>
                    </a:lnTo>
                    <a:lnTo>
                      <a:pt x="72" y="28"/>
                    </a:lnTo>
                    <a:lnTo>
                      <a:pt x="89" y="41"/>
                    </a:lnTo>
                    <a:lnTo>
                      <a:pt x="105" y="55"/>
                    </a:lnTo>
                    <a:lnTo>
                      <a:pt x="121" y="68"/>
                    </a:lnTo>
                    <a:lnTo>
                      <a:pt x="129" y="74"/>
                    </a:lnTo>
                    <a:lnTo>
                      <a:pt x="154" y="95"/>
                    </a:lnTo>
                    <a:lnTo>
                      <a:pt x="185" y="122"/>
                    </a:lnTo>
                    <a:lnTo>
                      <a:pt x="224" y="149"/>
                    </a:lnTo>
                    <a:lnTo>
                      <a:pt x="265" y="170"/>
                    </a:lnTo>
                    <a:lnTo>
                      <a:pt x="281" y="176"/>
                    </a:lnTo>
                    <a:lnTo>
                      <a:pt x="312" y="190"/>
                    </a:lnTo>
                    <a:lnTo>
                      <a:pt x="369" y="224"/>
                    </a:lnTo>
                    <a:lnTo>
                      <a:pt x="394" y="244"/>
                    </a:lnTo>
                    <a:lnTo>
                      <a:pt x="401" y="250"/>
                    </a:lnTo>
                    <a:lnTo>
                      <a:pt x="434" y="271"/>
                    </a:lnTo>
                    <a:lnTo>
                      <a:pt x="442" y="284"/>
                    </a:lnTo>
                    <a:lnTo>
                      <a:pt x="458" y="304"/>
                    </a:lnTo>
                    <a:lnTo>
                      <a:pt x="466" y="319"/>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240" name="Line 878"/>
              <p:cNvSpPr>
                <a:spLocks noChangeShapeType="1"/>
              </p:cNvSpPr>
              <p:nvPr/>
            </p:nvSpPr>
            <p:spPr bwMode="auto">
              <a:xfrm>
                <a:off x="3270" y="845"/>
                <a:ext cx="0" cy="758"/>
              </a:xfrm>
              <a:prstGeom prst="line">
                <a:avLst/>
              </a:prstGeom>
              <a:noFill/>
              <a:ln w="25400">
                <a:solidFill>
                  <a:srgbClr val="669900"/>
                </a:solidFill>
                <a:round/>
                <a:headEnd type="none" w="sm" len="sm"/>
                <a:tailEnd type="none" w="sm" len="sm"/>
              </a:ln>
            </p:spPr>
            <p:txBody>
              <a:bodyPr wrap="none" anchor="ctr"/>
              <a:lstStyle/>
              <a:p>
                <a:endParaRPr lang="es-AR"/>
              </a:p>
            </p:txBody>
          </p:sp>
          <p:sp>
            <p:nvSpPr>
              <p:cNvPr id="241" name="Freeform 879"/>
              <p:cNvSpPr>
                <a:spLocks/>
              </p:cNvSpPr>
              <p:nvPr/>
            </p:nvSpPr>
            <p:spPr bwMode="auto">
              <a:xfrm>
                <a:off x="3263" y="1534"/>
                <a:ext cx="19" cy="61"/>
              </a:xfrm>
              <a:custGeom>
                <a:avLst/>
                <a:gdLst>
                  <a:gd name="T0" fmla="*/ 18 w 20"/>
                  <a:gd name="T1" fmla="*/ 0 h 67"/>
                  <a:gd name="T2" fmla="*/ 18 w 20"/>
                  <a:gd name="T3" fmla="*/ 12 h 67"/>
                  <a:gd name="T4" fmla="*/ 18 w 20"/>
                  <a:gd name="T5" fmla="*/ 30 h 67"/>
                  <a:gd name="T6" fmla="*/ 8 w 20"/>
                  <a:gd name="T7" fmla="*/ 54 h 67"/>
                  <a:gd name="T8" fmla="*/ 0 w 20"/>
                  <a:gd name="T9" fmla="*/ 60 h 67"/>
                  <a:gd name="T10" fmla="*/ 0 60000 65536"/>
                  <a:gd name="T11" fmla="*/ 0 60000 65536"/>
                  <a:gd name="T12" fmla="*/ 0 60000 65536"/>
                  <a:gd name="T13" fmla="*/ 0 60000 65536"/>
                  <a:gd name="T14" fmla="*/ 0 60000 65536"/>
                  <a:gd name="T15" fmla="*/ 0 w 20"/>
                  <a:gd name="T16" fmla="*/ 0 h 67"/>
                  <a:gd name="T17" fmla="*/ 20 w 20"/>
                  <a:gd name="T18" fmla="*/ 67 h 67"/>
                </a:gdLst>
                <a:ahLst/>
                <a:cxnLst>
                  <a:cxn ang="T10">
                    <a:pos x="T0" y="T1"/>
                  </a:cxn>
                  <a:cxn ang="T11">
                    <a:pos x="T2" y="T3"/>
                  </a:cxn>
                  <a:cxn ang="T12">
                    <a:pos x="T4" y="T5"/>
                  </a:cxn>
                  <a:cxn ang="T13">
                    <a:pos x="T6" y="T7"/>
                  </a:cxn>
                  <a:cxn ang="T14">
                    <a:pos x="T8" y="T9"/>
                  </a:cxn>
                </a:cxnLst>
                <a:rect l="T15" t="T16" r="T17" b="T18"/>
                <a:pathLst>
                  <a:path w="20" h="67">
                    <a:moveTo>
                      <a:pt x="19" y="0"/>
                    </a:moveTo>
                    <a:lnTo>
                      <a:pt x="19" y="13"/>
                    </a:lnTo>
                    <a:lnTo>
                      <a:pt x="19" y="33"/>
                    </a:lnTo>
                    <a:lnTo>
                      <a:pt x="8" y="59"/>
                    </a:lnTo>
                    <a:lnTo>
                      <a:pt x="0" y="66"/>
                    </a:lnTo>
                  </a:path>
                </a:pathLst>
              </a:custGeom>
              <a:noFill/>
              <a:ln w="12700" cap="rnd">
                <a:solidFill>
                  <a:srgbClr val="000000"/>
                </a:solidFill>
                <a:round/>
                <a:headEnd type="none" w="sm" len="sm"/>
                <a:tailEnd type="none" w="sm" len="sm"/>
              </a:ln>
            </p:spPr>
            <p:txBody>
              <a:bodyPr/>
              <a:lstStyle/>
              <a:p>
                <a:endParaRPr lang="es-AR"/>
              </a:p>
            </p:txBody>
          </p:sp>
          <p:sp>
            <p:nvSpPr>
              <p:cNvPr id="242" name="Freeform 880"/>
              <p:cNvSpPr>
                <a:spLocks/>
              </p:cNvSpPr>
              <p:nvPr/>
            </p:nvSpPr>
            <p:spPr bwMode="auto">
              <a:xfrm>
                <a:off x="3270" y="1571"/>
                <a:ext cx="159" cy="31"/>
              </a:xfrm>
              <a:custGeom>
                <a:avLst/>
                <a:gdLst>
                  <a:gd name="T0" fmla="*/ 0 w 168"/>
                  <a:gd name="T1" fmla="*/ 5 h 34"/>
                  <a:gd name="T2" fmla="*/ 7 w 168"/>
                  <a:gd name="T3" fmla="*/ 5 h 34"/>
                  <a:gd name="T4" fmla="*/ 45 w 168"/>
                  <a:gd name="T5" fmla="*/ 0 h 34"/>
                  <a:gd name="T6" fmla="*/ 59 w 168"/>
                  <a:gd name="T7" fmla="*/ 0 h 34"/>
                  <a:gd name="T8" fmla="*/ 75 w 168"/>
                  <a:gd name="T9" fmla="*/ 0 h 34"/>
                  <a:gd name="T10" fmla="*/ 97 w 168"/>
                  <a:gd name="T11" fmla="*/ 0 h 34"/>
                  <a:gd name="T12" fmla="*/ 112 w 168"/>
                  <a:gd name="T13" fmla="*/ 0 h 34"/>
                  <a:gd name="T14" fmla="*/ 119 w 168"/>
                  <a:gd name="T15" fmla="*/ 0 h 34"/>
                  <a:gd name="T16" fmla="*/ 135 w 168"/>
                  <a:gd name="T17" fmla="*/ 5 h 34"/>
                  <a:gd name="T18" fmla="*/ 142 w 168"/>
                  <a:gd name="T19" fmla="*/ 11 h 34"/>
                  <a:gd name="T20" fmla="*/ 150 w 168"/>
                  <a:gd name="T21" fmla="*/ 17 h 34"/>
                  <a:gd name="T22" fmla="*/ 158 w 168"/>
                  <a:gd name="T23" fmla="*/ 24 h 34"/>
                  <a:gd name="T24" fmla="*/ 150 w 168"/>
                  <a:gd name="T25" fmla="*/ 30 h 34"/>
                  <a:gd name="T26" fmla="*/ 135 w 168"/>
                  <a:gd name="T27" fmla="*/ 30 h 34"/>
                  <a:gd name="T28" fmla="*/ 119 w 168"/>
                  <a:gd name="T29" fmla="*/ 30 h 34"/>
                  <a:gd name="T30" fmla="*/ 104 w 168"/>
                  <a:gd name="T31" fmla="*/ 24 h 34"/>
                  <a:gd name="T32" fmla="*/ 89 w 168"/>
                  <a:gd name="T33" fmla="*/ 17 h 34"/>
                  <a:gd name="T34" fmla="*/ 81 w 168"/>
                  <a:gd name="T35" fmla="*/ 17 h 34"/>
                  <a:gd name="T36" fmla="*/ 59 w 168"/>
                  <a:gd name="T37" fmla="*/ 11 h 34"/>
                  <a:gd name="T38" fmla="*/ 30 w 168"/>
                  <a:gd name="T39" fmla="*/ 5 h 34"/>
                  <a:gd name="T40" fmla="*/ 15 w 168"/>
                  <a:gd name="T41" fmla="*/ 5 h 34"/>
                  <a:gd name="T42" fmla="*/ 7 w 168"/>
                  <a:gd name="T43" fmla="*/ 5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8"/>
                  <a:gd name="T67" fmla="*/ 0 h 34"/>
                  <a:gd name="T68" fmla="*/ 168 w 168"/>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8" h="34">
                    <a:moveTo>
                      <a:pt x="0" y="5"/>
                    </a:moveTo>
                    <a:lnTo>
                      <a:pt x="7" y="5"/>
                    </a:lnTo>
                    <a:lnTo>
                      <a:pt x="48" y="0"/>
                    </a:lnTo>
                    <a:lnTo>
                      <a:pt x="62" y="0"/>
                    </a:lnTo>
                    <a:lnTo>
                      <a:pt x="79" y="0"/>
                    </a:lnTo>
                    <a:lnTo>
                      <a:pt x="103" y="0"/>
                    </a:lnTo>
                    <a:lnTo>
                      <a:pt x="118" y="0"/>
                    </a:lnTo>
                    <a:lnTo>
                      <a:pt x="126" y="0"/>
                    </a:lnTo>
                    <a:lnTo>
                      <a:pt x="143" y="5"/>
                    </a:lnTo>
                    <a:lnTo>
                      <a:pt x="150" y="12"/>
                    </a:lnTo>
                    <a:lnTo>
                      <a:pt x="159" y="19"/>
                    </a:lnTo>
                    <a:lnTo>
                      <a:pt x="167" y="26"/>
                    </a:lnTo>
                    <a:lnTo>
                      <a:pt x="159" y="33"/>
                    </a:lnTo>
                    <a:lnTo>
                      <a:pt x="143" y="33"/>
                    </a:lnTo>
                    <a:lnTo>
                      <a:pt x="126" y="33"/>
                    </a:lnTo>
                    <a:lnTo>
                      <a:pt x="110" y="26"/>
                    </a:lnTo>
                    <a:lnTo>
                      <a:pt x="94" y="19"/>
                    </a:lnTo>
                    <a:lnTo>
                      <a:pt x="86" y="19"/>
                    </a:lnTo>
                    <a:lnTo>
                      <a:pt x="62" y="12"/>
                    </a:lnTo>
                    <a:lnTo>
                      <a:pt x="32" y="5"/>
                    </a:lnTo>
                    <a:lnTo>
                      <a:pt x="16" y="5"/>
                    </a:lnTo>
                    <a:lnTo>
                      <a:pt x="7" y="5"/>
                    </a:lnTo>
                  </a:path>
                </a:pathLst>
              </a:custGeom>
              <a:noFill/>
              <a:ln w="12700" cap="rnd">
                <a:solidFill>
                  <a:srgbClr val="000000"/>
                </a:solidFill>
                <a:round/>
                <a:headEnd type="none" w="sm" len="sm"/>
                <a:tailEnd type="none" w="sm" len="sm"/>
              </a:ln>
            </p:spPr>
            <p:txBody>
              <a:bodyPr/>
              <a:lstStyle/>
              <a:p>
                <a:endParaRPr lang="es-AR"/>
              </a:p>
            </p:txBody>
          </p:sp>
          <p:sp>
            <p:nvSpPr>
              <p:cNvPr id="243" name="Freeform 881"/>
              <p:cNvSpPr>
                <a:spLocks/>
              </p:cNvSpPr>
              <p:nvPr/>
            </p:nvSpPr>
            <p:spPr bwMode="auto">
              <a:xfrm>
                <a:off x="3263" y="1367"/>
                <a:ext cx="281" cy="93"/>
              </a:xfrm>
              <a:custGeom>
                <a:avLst/>
                <a:gdLst>
                  <a:gd name="T0" fmla="*/ 0 w 298"/>
                  <a:gd name="T1" fmla="*/ 86 h 103"/>
                  <a:gd name="T2" fmla="*/ 8 w 298"/>
                  <a:gd name="T3" fmla="*/ 79 h 103"/>
                  <a:gd name="T4" fmla="*/ 24 w 298"/>
                  <a:gd name="T5" fmla="*/ 61 h 103"/>
                  <a:gd name="T6" fmla="*/ 39 w 298"/>
                  <a:gd name="T7" fmla="*/ 50 h 103"/>
                  <a:gd name="T8" fmla="*/ 61 w 298"/>
                  <a:gd name="T9" fmla="*/ 37 h 103"/>
                  <a:gd name="T10" fmla="*/ 75 w 298"/>
                  <a:gd name="T11" fmla="*/ 31 h 103"/>
                  <a:gd name="T12" fmla="*/ 97 w 298"/>
                  <a:gd name="T13" fmla="*/ 25 h 103"/>
                  <a:gd name="T14" fmla="*/ 112 w 298"/>
                  <a:gd name="T15" fmla="*/ 25 h 103"/>
                  <a:gd name="T16" fmla="*/ 143 w 298"/>
                  <a:gd name="T17" fmla="*/ 25 h 103"/>
                  <a:gd name="T18" fmla="*/ 150 w 298"/>
                  <a:gd name="T19" fmla="*/ 25 h 103"/>
                  <a:gd name="T20" fmla="*/ 173 w 298"/>
                  <a:gd name="T21" fmla="*/ 31 h 103"/>
                  <a:gd name="T22" fmla="*/ 204 w 298"/>
                  <a:gd name="T23" fmla="*/ 31 h 103"/>
                  <a:gd name="T24" fmla="*/ 235 w 298"/>
                  <a:gd name="T25" fmla="*/ 31 h 103"/>
                  <a:gd name="T26" fmla="*/ 257 w 298"/>
                  <a:gd name="T27" fmla="*/ 31 h 103"/>
                  <a:gd name="T28" fmla="*/ 265 w 298"/>
                  <a:gd name="T29" fmla="*/ 25 h 103"/>
                  <a:gd name="T30" fmla="*/ 273 w 298"/>
                  <a:gd name="T31" fmla="*/ 25 h 103"/>
                  <a:gd name="T32" fmla="*/ 280 w 298"/>
                  <a:gd name="T33" fmla="*/ 18 h 103"/>
                  <a:gd name="T34" fmla="*/ 280 w 298"/>
                  <a:gd name="T35" fmla="*/ 13 h 103"/>
                  <a:gd name="T36" fmla="*/ 273 w 298"/>
                  <a:gd name="T37" fmla="*/ 13 h 103"/>
                  <a:gd name="T38" fmla="*/ 265 w 298"/>
                  <a:gd name="T39" fmla="*/ 6 h 103"/>
                  <a:gd name="T40" fmla="*/ 241 w 298"/>
                  <a:gd name="T41" fmla="*/ 0 h 103"/>
                  <a:gd name="T42" fmla="*/ 219 w 298"/>
                  <a:gd name="T43" fmla="*/ 0 h 103"/>
                  <a:gd name="T44" fmla="*/ 189 w 298"/>
                  <a:gd name="T45" fmla="*/ 0 h 103"/>
                  <a:gd name="T46" fmla="*/ 173 w 298"/>
                  <a:gd name="T47" fmla="*/ 0 h 103"/>
                  <a:gd name="T48" fmla="*/ 158 w 298"/>
                  <a:gd name="T49" fmla="*/ 0 h 103"/>
                  <a:gd name="T50" fmla="*/ 120 w 298"/>
                  <a:gd name="T51" fmla="*/ 6 h 103"/>
                  <a:gd name="T52" fmla="*/ 97 w 298"/>
                  <a:gd name="T53" fmla="*/ 18 h 103"/>
                  <a:gd name="T54" fmla="*/ 83 w 298"/>
                  <a:gd name="T55" fmla="*/ 31 h 103"/>
                  <a:gd name="T56" fmla="*/ 67 w 298"/>
                  <a:gd name="T57" fmla="*/ 42 h 103"/>
                  <a:gd name="T58" fmla="*/ 61 w 298"/>
                  <a:gd name="T59" fmla="*/ 50 h 103"/>
                  <a:gd name="T60" fmla="*/ 45 w 298"/>
                  <a:gd name="T61" fmla="*/ 67 h 103"/>
                  <a:gd name="T62" fmla="*/ 24 w 298"/>
                  <a:gd name="T63" fmla="*/ 86 h 103"/>
                  <a:gd name="T64" fmla="*/ 8 w 298"/>
                  <a:gd name="T65" fmla="*/ 92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8"/>
                  <a:gd name="T100" fmla="*/ 0 h 103"/>
                  <a:gd name="T101" fmla="*/ 298 w 298"/>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8" h="103">
                    <a:moveTo>
                      <a:pt x="0" y="95"/>
                    </a:moveTo>
                    <a:lnTo>
                      <a:pt x="8" y="88"/>
                    </a:lnTo>
                    <a:lnTo>
                      <a:pt x="25" y="68"/>
                    </a:lnTo>
                    <a:lnTo>
                      <a:pt x="41" y="55"/>
                    </a:lnTo>
                    <a:lnTo>
                      <a:pt x="65" y="41"/>
                    </a:lnTo>
                    <a:lnTo>
                      <a:pt x="80" y="34"/>
                    </a:lnTo>
                    <a:lnTo>
                      <a:pt x="103" y="28"/>
                    </a:lnTo>
                    <a:lnTo>
                      <a:pt x="119" y="28"/>
                    </a:lnTo>
                    <a:lnTo>
                      <a:pt x="152" y="28"/>
                    </a:lnTo>
                    <a:lnTo>
                      <a:pt x="159" y="28"/>
                    </a:lnTo>
                    <a:lnTo>
                      <a:pt x="183" y="34"/>
                    </a:lnTo>
                    <a:lnTo>
                      <a:pt x="216" y="34"/>
                    </a:lnTo>
                    <a:lnTo>
                      <a:pt x="249" y="34"/>
                    </a:lnTo>
                    <a:lnTo>
                      <a:pt x="273" y="34"/>
                    </a:lnTo>
                    <a:lnTo>
                      <a:pt x="281" y="28"/>
                    </a:lnTo>
                    <a:lnTo>
                      <a:pt x="289" y="28"/>
                    </a:lnTo>
                    <a:lnTo>
                      <a:pt x="297" y="20"/>
                    </a:lnTo>
                    <a:lnTo>
                      <a:pt x="297" y="14"/>
                    </a:lnTo>
                    <a:lnTo>
                      <a:pt x="289" y="14"/>
                    </a:lnTo>
                    <a:lnTo>
                      <a:pt x="281" y="7"/>
                    </a:lnTo>
                    <a:lnTo>
                      <a:pt x="256" y="0"/>
                    </a:lnTo>
                    <a:lnTo>
                      <a:pt x="232" y="0"/>
                    </a:lnTo>
                    <a:lnTo>
                      <a:pt x="200" y="0"/>
                    </a:lnTo>
                    <a:lnTo>
                      <a:pt x="183" y="0"/>
                    </a:lnTo>
                    <a:lnTo>
                      <a:pt x="168" y="0"/>
                    </a:lnTo>
                    <a:lnTo>
                      <a:pt x="127" y="7"/>
                    </a:lnTo>
                    <a:lnTo>
                      <a:pt x="103" y="20"/>
                    </a:lnTo>
                    <a:lnTo>
                      <a:pt x="88" y="34"/>
                    </a:lnTo>
                    <a:lnTo>
                      <a:pt x="71" y="47"/>
                    </a:lnTo>
                    <a:lnTo>
                      <a:pt x="65" y="55"/>
                    </a:lnTo>
                    <a:lnTo>
                      <a:pt x="48" y="74"/>
                    </a:lnTo>
                    <a:lnTo>
                      <a:pt x="25" y="95"/>
                    </a:lnTo>
                    <a:lnTo>
                      <a:pt x="8" y="102"/>
                    </a:lnTo>
                  </a:path>
                </a:pathLst>
              </a:custGeom>
              <a:solidFill>
                <a:schemeClr val="accent1"/>
              </a:solidFill>
              <a:ln w="12700" cap="rnd">
                <a:solidFill>
                  <a:schemeClr val="tx1"/>
                </a:solidFill>
                <a:round/>
                <a:headEnd type="none" w="sm" len="sm"/>
                <a:tailEnd type="none" w="sm" len="sm"/>
              </a:ln>
            </p:spPr>
            <p:txBody>
              <a:bodyPr/>
              <a:lstStyle/>
              <a:p>
                <a:endParaRPr lang="es-AR"/>
              </a:p>
            </p:txBody>
          </p:sp>
          <p:sp>
            <p:nvSpPr>
              <p:cNvPr id="244" name="Freeform 882"/>
              <p:cNvSpPr>
                <a:spLocks/>
              </p:cNvSpPr>
              <p:nvPr/>
            </p:nvSpPr>
            <p:spPr bwMode="auto">
              <a:xfrm>
                <a:off x="3270" y="985"/>
                <a:ext cx="419" cy="147"/>
              </a:xfrm>
              <a:custGeom>
                <a:avLst/>
                <a:gdLst>
                  <a:gd name="T0" fmla="*/ 0 w 444"/>
                  <a:gd name="T1" fmla="*/ 146 h 163"/>
                  <a:gd name="T2" fmla="*/ 7 w 444"/>
                  <a:gd name="T3" fmla="*/ 140 h 163"/>
                  <a:gd name="T4" fmla="*/ 22 w 444"/>
                  <a:gd name="T5" fmla="*/ 115 h 163"/>
                  <a:gd name="T6" fmla="*/ 38 w 444"/>
                  <a:gd name="T7" fmla="*/ 96 h 163"/>
                  <a:gd name="T8" fmla="*/ 53 w 444"/>
                  <a:gd name="T9" fmla="*/ 84 h 163"/>
                  <a:gd name="T10" fmla="*/ 67 w 444"/>
                  <a:gd name="T11" fmla="*/ 66 h 163"/>
                  <a:gd name="T12" fmla="*/ 75 w 444"/>
                  <a:gd name="T13" fmla="*/ 60 h 163"/>
                  <a:gd name="T14" fmla="*/ 89 w 444"/>
                  <a:gd name="T15" fmla="*/ 53 h 163"/>
                  <a:gd name="T16" fmla="*/ 104 w 444"/>
                  <a:gd name="T17" fmla="*/ 48 h 163"/>
                  <a:gd name="T18" fmla="*/ 127 w 444"/>
                  <a:gd name="T19" fmla="*/ 48 h 163"/>
                  <a:gd name="T20" fmla="*/ 173 w 444"/>
                  <a:gd name="T21" fmla="*/ 41 h 163"/>
                  <a:gd name="T22" fmla="*/ 188 w 444"/>
                  <a:gd name="T23" fmla="*/ 41 h 163"/>
                  <a:gd name="T24" fmla="*/ 196 w 444"/>
                  <a:gd name="T25" fmla="*/ 41 h 163"/>
                  <a:gd name="T26" fmla="*/ 227 w 444"/>
                  <a:gd name="T27" fmla="*/ 48 h 163"/>
                  <a:gd name="T28" fmla="*/ 243 w 444"/>
                  <a:gd name="T29" fmla="*/ 48 h 163"/>
                  <a:gd name="T30" fmla="*/ 280 w 444"/>
                  <a:gd name="T31" fmla="*/ 53 h 163"/>
                  <a:gd name="T32" fmla="*/ 295 w 444"/>
                  <a:gd name="T33" fmla="*/ 53 h 163"/>
                  <a:gd name="T34" fmla="*/ 311 w 444"/>
                  <a:gd name="T35" fmla="*/ 53 h 163"/>
                  <a:gd name="T36" fmla="*/ 341 w 444"/>
                  <a:gd name="T37" fmla="*/ 53 h 163"/>
                  <a:gd name="T38" fmla="*/ 364 w 444"/>
                  <a:gd name="T39" fmla="*/ 48 h 163"/>
                  <a:gd name="T40" fmla="*/ 387 w 444"/>
                  <a:gd name="T41" fmla="*/ 35 h 163"/>
                  <a:gd name="T42" fmla="*/ 402 w 444"/>
                  <a:gd name="T43" fmla="*/ 24 h 163"/>
                  <a:gd name="T44" fmla="*/ 411 w 444"/>
                  <a:gd name="T45" fmla="*/ 18 h 163"/>
                  <a:gd name="T46" fmla="*/ 418 w 444"/>
                  <a:gd name="T47" fmla="*/ 5 h 163"/>
                  <a:gd name="T48" fmla="*/ 418 w 444"/>
                  <a:gd name="T49" fmla="*/ 0 h 163"/>
                  <a:gd name="T50" fmla="*/ 411 w 444"/>
                  <a:gd name="T51" fmla="*/ 0 h 163"/>
                  <a:gd name="T52" fmla="*/ 402 w 444"/>
                  <a:gd name="T53" fmla="*/ 0 h 163"/>
                  <a:gd name="T54" fmla="*/ 395 w 444"/>
                  <a:gd name="T55" fmla="*/ 0 h 163"/>
                  <a:gd name="T56" fmla="*/ 372 w 444"/>
                  <a:gd name="T57" fmla="*/ 5 h 163"/>
                  <a:gd name="T58" fmla="*/ 349 w 444"/>
                  <a:gd name="T59" fmla="*/ 12 h 163"/>
                  <a:gd name="T60" fmla="*/ 327 w 444"/>
                  <a:gd name="T61" fmla="*/ 24 h 163"/>
                  <a:gd name="T62" fmla="*/ 311 w 444"/>
                  <a:gd name="T63" fmla="*/ 30 h 163"/>
                  <a:gd name="T64" fmla="*/ 303 w 444"/>
                  <a:gd name="T65" fmla="*/ 35 h 163"/>
                  <a:gd name="T66" fmla="*/ 272 w 444"/>
                  <a:gd name="T67" fmla="*/ 48 h 163"/>
                  <a:gd name="T68" fmla="*/ 243 w 444"/>
                  <a:gd name="T69" fmla="*/ 60 h 163"/>
                  <a:gd name="T70" fmla="*/ 211 w 444"/>
                  <a:gd name="T71" fmla="*/ 66 h 163"/>
                  <a:gd name="T72" fmla="*/ 204 w 444"/>
                  <a:gd name="T73" fmla="*/ 66 h 163"/>
                  <a:gd name="T74" fmla="*/ 196 w 444"/>
                  <a:gd name="T75" fmla="*/ 66 h 163"/>
                  <a:gd name="T76" fmla="*/ 165 w 444"/>
                  <a:gd name="T77" fmla="*/ 72 h 163"/>
                  <a:gd name="T78" fmla="*/ 135 w 444"/>
                  <a:gd name="T79" fmla="*/ 78 h 163"/>
                  <a:gd name="T80" fmla="*/ 97 w 444"/>
                  <a:gd name="T81" fmla="*/ 91 h 163"/>
                  <a:gd name="T82" fmla="*/ 81 w 444"/>
                  <a:gd name="T83" fmla="*/ 96 h 163"/>
                  <a:gd name="T84" fmla="*/ 67 w 444"/>
                  <a:gd name="T85" fmla="*/ 103 h 163"/>
                  <a:gd name="T86" fmla="*/ 60 w 444"/>
                  <a:gd name="T87" fmla="*/ 103 h 163"/>
                  <a:gd name="T88" fmla="*/ 45 w 444"/>
                  <a:gd name="T89" fmla="*/ 108 h 163"/>
                  <a:gd name="T90" fmla="*/ 30 w 444"/>
                  <a:gd name="T91" fmla="*/ 115 h 163"/>
                  <a:gd name="T92" fmla="*/ 22 w 444"/>
                  <a:gd name="T93" fmla="*/ 121 h 163"/>
                  <a:gd name="T94" fmla="*/ 15 w 444"/>
                  <a:gd name="T95" fmla="*/ 127 h 163"/>
                  <a:gd name="T96" fmla="*/ 0 w 444"/>
                  <a:gd name="T97" fmla="*/ 133 h 163"/>
                  <a:gd name="T98" fmla="*/ 0 w 444"/>
                  <a:gd name="T99" fmla="*/ 140 h 1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4"/>
                  <a:gd name="T151" fmla="*/ 0 h 163"/>
                  <a:gd name="T152" fmla="*/ 444 w 444"/>
                  <a:gd name="T153" fmla="*/ 163 h 1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4" h="163">
                    <a:moveTo>
                      <a:pt x="0" y="162"/>
                    </a:moveTo>
                    <a:lnTo>
                      <a:pt x="7" y="155"/>
                    </a:lnTo>
                    <a:lnTo>
                      <a:pt x="23" y="128"/>
                    </a:lnTo>
                    <a:lnTo>
                      <a:pt x="40" y="107"/>
                    </a:lnTo>
                    <a:lnTo>
                      <a:pt x="56" y="93"/>
                    </a:lnTo>
                    <a:lnTo>
                      <a:pt x="71" y="73"/>
                    </a:lnTo>
                    <a:lnTo>
                      <a:pt x="79" y="66"/>
                    </a:lnTo>
                    <a:lnTo>
                      <a:pt x="94" y="59"/>
                    </a:lnTo>
                    <a:lnTo>
                      <a:pt x="110" y="53"/>
                    </a:lnTo>
                    <a:lnTo>
                      <a:pt x="135" y="53"/>
                    </a:lnTo>
                    <a:lnTo>
                      <a:pt x="183" y="46"/>
                    </a:lnTo>
                    <a:lnTo>
                      <a:pt x="199" y="46"/>
                    </a:lnTo>
                    <a:lnTo>
                      <a:pt x="208" y="46"/>
                    </a:lnTo>
                    <a:lnTo>
                      <a:pt x="241" y="53"/>
                    </a:lnTo>
                    <a:lnTo>
                      <a:pt x="257" y="53"/>
                    </a:lnTo>
                    <a:lnTo>
                      <a:pt x="297" y="59"/>
                    </a:lnTo>
                    <a:lnTo>
                      <a:pt x="313" y="59"/>
                    </a:lnTo>
                    <a:lnTo>
                      <a:pt x="330" y="59"/>
                    </a:lnTo>
                    <a:lnTo>
                      <a:pt x="361" y="59"/>
                    </a:lnTo>
                    <a:lnTo>
                      <a:pt x="386" y="53"/>
                    </a:lnTo>
                    <a:lnTo>
                      <a:pt x="410" y="39"/>
                    </a:lnTo>
                    <a:lnTo>
                      <a:pt x="426" y="27"/>
                    </a:lnTo>
                    <a:lnTo>
                      <a:pt x="435" y="20"/>
                    </a:lnTo>
                    <a:lnTo>
                      <a:pt x="443" y="6"/>
                    </a:lnTo>
                    <a:lnTo>
                      <a:pt x="443" y="0"/>
                    </a:lnTo>
                    <a:lnTo>
                      <a:pt x="435" y="0"/>
                    </a:lnTo>
                    <a:lnTo>
                      <a:pt x="426" y="0"/>
                    </a:lnTo>
                    <a:lnTo>
                      <a:pt x="419" y="0"/>
                    </a:lnTo>
                    <a:lnTo>
                      <a:pt x="394" y="6"/>
                    </a:lnTo>
                    <a:lnTo>
                      <a:pt x="370" y="13"/>
                    </a:lnTo>
                    <a:lnTo>
                      <a:pt x="346" y="27"/>
                    </a:lnTo>
                    <a:lnTo>
                      <a:pt x="330" y="33"/>
                    </a:lnTo>
                    <a:lnTo>
                      <a:pt x="321" y="39"/>
                    </a:lnTo>
                    <a:lnTo>
                      <a:pt x="288" y="53"/>
                    </a:lnTo>
                    <a:lnTo>
                      <a:pt x="257" y="66"/>
                    </a:lnTo>
                    <a:lnTo>
                      <a:pt x="224" y="73"/>
                    </a:lnTo>
                    <a:lnTo>
                      <a:pt x="216" y="73"/>
                    </a:lnTo>
                    <a:lnTo>
                      <a:pt x="208" y="73"/>
                    </a:lnTo>
                    <a:lnTo>
                      <a:pt x="175" y="80"/>
                    </a:lnTo>
                    <a:lnTo>
                      <a:pt x="143" y="87"/>
                    </a:lnTo>
                    <a:lnTo>
                      <a:pt x="103" y="101"/>
                    </a:lnTo>
                    <a:lnTo>
                      <a:pt x="86" y="107"/>
                    </a:lnTo>
                    <a:lnTo>
                      <a:pt x="71" y="114"/>
                    </a:lnTo>
                    <a:lnTo>
                      <a:pt x="64" y="114"/>
                    </a:lnTo>
                    <a:lnTo>
                      <a:pt x="48" y="120"/>
                    </a:lnTo>
                    <a:lnTo>
                      <a:pt x="32" y="128"/>
                    </a:lnTo>
                    <a:lnTo>
                      <a:pt x="23" y="134"/>
                    </a:lnTo>
                    <a:lnTo>
                      <a:pt x="16" y="141"/>
                    </a:lnTo>
                    <a:lnTo>
                      <a:pt x="0" y="147"/>
                    </a:lnTo>
                    <a:lnTo>
                      <a:pt x="0" y="155"/>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245" name="Freeform 883"/>
              <p:cNvSpPr>
                <a:spLocks/>
              </p:cNvSpPr>
              <p:nvPr/>
            </p:nvSpPr>
            <p:spPr bwMode="auto">
              <a:xfrm>
                <a:off x="3270" y="625"/>
                <a:ext cx="549" cy="294"/>
              </a:xfrm>
              <a:custGeom>
                <a:avLst/>
                <a:gdLst>
                  <a:gd name="T0" fmla="*/ 8 w 582"/>
                  <a:gd name="T1" fmla="*/ 287 h 325"/>
                  <a:gd name="T2" fmla="*/ 39 w 582"/>
                  <a:gd name="T3" fmla="*/ 268 h 325"/>
                  <a:gd name="T4" fmla="*/ 105 w 582"/>
                  <a:gd name="T5" fmla="*/ 231 h 325"/>
                  <a:gd name="T6" fmla="*/ 158 w 582"/>
                  <a:gd name="T7" fmla="*/ 201 h 325"/>
                  <a:gd name="T8" fmla="*/ 205 w 582"/>
                  <a:gd name="T9" fmla="*/ 182 h 325"/>
                  <a:gd name="T10" fmla="*/ 227 w 582"/>
                  <a:gd name="T11" fmla="*/ 170 h 325"/>
                  <a:gd name="T12" fmla="*/ 251 w 582"/>
                  <a:gd name="T13" fmla="*/ 166 h 325"/>
                  <a:gd name="T14" fmla="*/ 289 w 582"/>
                  <a:gd name="T15" fmla="*/ 147 h 325"/>
                  <a:gd name="T16" fmla="*/ 326 w 582"/>
                  <a:gd name="T17" fmla="*/ 128 h 325"/>
                  <a:gd name="T18" fmla="*/ 364 w 582"/>
                  <a:gd name="T19" fmla="*/ 109 h 325"/>
                  <a:gd name="T20" fmla="*/ 373 w 582"/>
                  <a:gd name="T21" fmla="*/ 103 h 325"/>
                  <a:gd name="T22" fmla="*/ 395 w 582"/>
                  <a:gd name="T23" fmla="*/ 91 h 325"/>
                  <a:gd name="T24" fmla="*/ 463 w 582"/>
                  <a:gd name="T25" fmla="*/ 54 h 325"/>
                  <a:gd name="T26" fmla="*/ 494 w 582"/>
                  <a:gd name="T27" fmla="*/ 36 h 325"/>
                  <a:gd name="T28" fmla="*/ 509 w 582"/>
                  <a:gd name="T29" fmla="*/ 30 h 325"/>
                  <a:gd name="T30" fmla="*/ 518 w 582"/>
                  <a:gd name="T31" fmla="*/ 24 h 325"/>
                  <a:gd name="T32" fmla="*/ 533 w 582"/>
                  <a:gd name="T33" fmla="*/ 12 h 325"/>
                  <a:gd name="T34" fmla="*/ 541 w 582"/>
                  <a:gd name="T35" fmla="*/ 5 h 325"/>
                  <a:gd name="T36" fmla="*/ 548 w 582"/>
                  <a:gd name="T37" fmla="*/ 0 h 325"/>
                  <a:gd name="T38" fmla="*/ 541 w 582"/>
                  <a:gd name="T39" fmla="*/ 0 h 325"/>
                  <a:gd name="T40" fmla="*/ 533 w 582"/>
                  <a:gd name="T41" fmla="*/ 0 h 325"/>
                  <a:gd name="T42" fmla="*/ 525 w 582"/>
                  <a:gd name="T43" fmla="*/ 0 h 325"/>
                  <a:gd name="T44" fmla="*/ 503 w 582"/>
                  <a:gd name="T45" fmla="*/ 5 h 325"/>
                  <a:gd name="T46" fmla="*/ 494 w 582"/>
                  <a:gd name="T47" fmla="*/ 12 h 325"/>
                  <a:gd name="T48" fmla="*/ 479 w 582"/>
                  <a:gd name="T49" fmla="*/ 18 h 325"/>
                  <a:gd name="T50" fmla="*/ 479 w 582"/>
                  <a:gd name="T51" fmla="*/ 24 h 325"/>
                  <a:gd name="T52" fmla="*/ 463 w 582"/>
                  <a:gd name="T53" fmla="*/ 30 h 325"/>
                  <a:gd name="T54" fmla="*/ 449 w 582"/>
                  <a:gd name="T55" fmla="*/ 43 h 325"/>
                  <a:gd name="T56" fmla="*/ 441 w 582"/>
                  <a:gd name="T57" fmla="*/ 54 h 325"/>
                  <a:gd name="T58" fmla="*/ 425 w 582"/>
                  <a:gd name="T59" fmla="*/ 67 h 325"/>
                  <a:gd name="T60" fmla="*/ 395 w 582"/>
                  <a:gd name="T61" fmla="*/ 98 h 325"/>
                  <a:gd name="T62" fmla="*/ 358 w 582"/>
                  <a:gd name="T63" fmla="*/ 122 h 325"/>
                  <a:gd name="T64" fmla="*/ 319 w 582"/>
                  <a:gd name="T65" fmla="*/ 153 h 325"/>
                  <a:gd name="T66" fmla="*/ 304 w 582"/>
                  <a:gd name="T67" fmla="*/ 166 h 325"/>
                  <a:gd name="T68" fmla="*/ 280 w 582"/>
                  <a:gd name="T69" fmla="*/ 182 h 325"/>
                  <a:gd name="T70" fmla="*/ 235 w 582"/>
                  <a:gd name="T71" fmla="*/ 206 h 325"/>
                  <a:gd name="T72" fmla="*/ 189 w 582"/>
                  <a:gd name="T73" fmla="*/ 231 h 325"/>
                  <a:gd name="T74" fmla="*/ 136 w 582"/>
                  <a:gd name="T75" fmla="*/ 250 h 325"/>
                  <a:gd name="T76" fmla="*/ 105 w 582"/>
                  <a:gd name="T77" fmla="*/ 255 h 325"/>
                  <a:gd name="T78" fmla="*/ 90 w 582"/>
                  <a:gd name="T79" fmla="*/ 262 h 325"/>
                  <a:gd name="T80" fmla="*/ 60 w 582"/>
                  <a:gd name="T81" fmla="*/ 268 h 325"/>
                  <a:gd name="T82" fmla="*/ 45 w 582"/>
                  <a:gd name="T83" fmla="*/ 274 h 325"/>
                  <a:gd name="T84" fmla="*/ 30 w 582"/>
                  <a:gd name="T85" fmla="*/ 280 h 325"/>
                  <a:gd name="T86" fmla="*/ 23 w 582"/>
                  <a:gd name="T87" fmla="*/ 280 h 325"/>
                  <a:gd name="T88" fmla="*/ 8 w 582"/>
                  <a:gd name="T89" fmla="*/ 287 h 325"/>
                  <a:gd name="T90" fmla="*/ 0 w 582"/>
                  <a:gd name="T91" fmla="*/ 293 h 325"/>
                  <a:gd name="T92" fmla="*/ 8 w 582"/>
                  <a:gd name="T93" fmla="*/ 287 h 325"/>
                  <a:gd name="T94" fmla="*/ 8 w 582"/>
                  <a:gd name="T95" fmla="*/ 293 h 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2"/>
                  <a:gd name="T145" fmla="*/ 0 h 325"/>
                  <a:gd name="T146" fmla="*/ 582 w 582"/>
                  <a:gd name="T147" fmla="*/ 325 h 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2" h="325">
                    <a:moveTo>
                      <a:pt x="8" y="317"/>
                    </a:moveTo>
                    <a:lnTo>
                      <a:pt x="41" y="296"/>
                    </a:lnTo>
                    <a:lnTo>
                      <a:pt x="111" y="255"/>
                    </a:lnTo>
                    <a:lnTo>
                      <a:pt x="168" y="222"/>
                    </a:lnTo>
                    <a:lnTo>
                      <a:pt x="217" y="201"/>
                    </a:lnTo>
                    <a:lnTo>
                      <a:pt x="241" y="188"/>
                    </a:lnTo>
                    <a:lnTo>
                      <a:pt x="266" y="183"/>
                    </a:lnTo>
                    <a:lnTo>
                      <a:pt x="306" y="162"/>
                    </a:lnTo>
                    <a:lnTo>
                      <a:pt x="346" y="141"/>
                    </a:lnTo>
                    <a:lnTo>
                      <a:pt x="386" y="121"/>
                    </a:lnTo>
                    <a:lnTo>
                      <a:pt x="395" y="114"/>
                    </a:lnTo>
                    <a:lnTo>
                      <a:pt x="419" y="101"/>
                    </a:lnTo>
                    <a:lnTo>
                      <a:pt x="491" y="60"/>
                    </a:lnTo>
                    <a:lnTo>
                      <a:pt x="524" y="40"/>
                    </a:lnTo>
                    <a:lnTo>
                      <a:pt x="540" y="33"/>
                    </a:lnTo>
                    <a:lnTo>
                      <a:pt x="549" y="27"/>
                    </a:lnTo>
                    <a:lnTo>
                      <a:pt x="565" y="13"/>
                    </a:lnTo>
                    <a:lnTo>
                      <a:pt x="573" y="6"/>
                    </a:lnTo>
                    <a:lnTo>
                      <a:pt x="581" y="0"/>
                    </a:lnTo>
                    <a:lnTo>
                      <a:pt x="573" y="0"/>
                    </a:lnTo>
                    <a:lnTo>
                      <a:pt x="565" y="0"/>
                    </a:lnTo>
                    <a:lnTo>
                      <a:pt x="557" y="0"/>
                    </a:lnTo>
                    <a:lnTo>
                      <a:pt x="533" y="6"/>
                    </a:lnTo>
                    <a:lnTo>
                      <a:pt x="524" y="13"/>
                    </a:lnTo>
                    <a:lnTo>
                      <a:pt x="508" y="20"/>
                    </a:lnTo>
                    <a:lnTo>
                      <a:pt x="508" y="27"/>
                    </a:lnTo>
                    <a:lnTo>
                      <a:pt x="491" y="33"/>
                    </a:lnTo>
                    <a:lnTo>
                      <a:pt x="476" y="47"/>
                    </a:lnTo>
                    <a:lnTo>
                      <a:pt x="468" y="60"/>
                    </a:lnTo>
                    <a:lnTo>
                      <a:pt x="451" y="74"/>
                    </a:lnTo>
                    <a:lnTo>
                      <a:pt x="419" y="108"/>
                    </a:lnTo>
                    <a:lnTo>
                      <a:pt x="379" y="135"/>
                    </a:lnTo>
                    <a:lnTo>
                      <a:pt x="338" y="169"/>
                    </a:lnTo>
                    <a:lnTo>
                      <a:pt x="322" y="183"/>
                    </a:lnTo>
                    <a:lnTo>
                      <a:pt x="297" y="201"/>
                    </a:lnTo>
                    <a:lnTo>
                      <a:pt x="249" y="228"/>
                    </a:lnTo>
                    <a:lnTo>
                      <a:pt x="200" y="255"/>
                    </a:lnTo>
                    <a:lnTo>
                      <a:pt x="144" y="276"/>
                    </a:lnTo>
                    <a:lnTo>
                      <a:pt x="111" y="282"/>
                    </a:lnTo>
                    <a:lnTo>
                      <a:pt x="95" y="290"/>
                    </a:lnTo>
                    <a:lnTo>
                      <a:pt x="64" y="296"/>
                    </a:lnTo>
                    <a:lnTo>
                      <a:pt x="48" y="303"/>
                    </a:lnTo>
                    <a:lnTo>
                      <a:pt x="32" y="309"/>
                    </a:lnTo>
                    <a:lnTo>
                      <a:pt x="24" y="309"/>
                    </a:lnTo>
                    <a:lnTo>
                      <a:pt x="8" y="317"/>
                    </a:lnTo>
                    <a:lnTo>
                      <a:pt x="0" y="324"/>
                    </a:lnTo>
                    <a:lnTo>
                      <a:pt x="8" y="317"/>
                    </a:lnTo>
                    <a:lnTo>
                      <a:pt x="8" y="324"/>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246" name="Freeform 884"/>
              <p:cNvSpPr>
                <a:spLocks/>
              </p:cNvSpPr>
              <p:nvPr/>
            </p:nvSpPr>
            <p:spPr bwMode="auto">
              <a:xfrm>
                <a:off x="2881" y="350"/>
                <a:ext cx="383" cy="514"/>
              </a:xfrm>
              <a:custGeom>
                <a:avLst/>
                <a:gdLst>
                  <a:gd name="T0" fmla="*/ 382 w 406"/>
                  <a:gd name="T1" fmla="*/ 507 h 569"/>
                  <a:gd name="T2" fmla="*/ 374 w 406"/>
                  <a:gd name="T3" fmla="*/ 489 h 569"/>
                  <a:gd name="T4" fmla="*/ 351 w 406"/>
                  <a:gd name="T5" fmla="*/ 458 h 569"/>
                  <a:gd name="T6" fmla="*/ 327 w 406"/>
                  <a:gd name="T7" fmla="*/ 428 h 569"/>
                  <a:gd name="T8" fmla="*/ 305 w 406"/>
                  <a:gd name="T9" fmla="*/ 391 h 569"/>
                  <a:gd name="T10" fmla="*/ 282 w 406"/>
                  <a:gd name="T11" fmla="*/ 366 h 569"/>
                  <a:gd name="T12" fmla="*/ 267 w 406"/>
                  <a:gd name="T13" fmla="*/ 349 h 569"/>
                  <a:gd name="T14" fmla="*/ 243 w 406"/>
                  <a:gd name="T15" fmla="*/ 323 h 569"/>
                  <a:gd name="T16" fmla="*/ 228 w 406"/>
                  <a:gd name="T17" fmla="*/ 305 h 569"/>
                  <a:gd name="T18" fmla="*/ 221 w 406"/>
                  <a:gd name="T19" fmla="*/ 299 h 569"/>
                  <a:gd name="T20" fmla="*/ 206 w 406"/>
                  <a:gd name="T21" fmla="*/ 286 h 569"/>
                  <a:gd name="T22" fmla="*/ 175 w 406"/>
                  <a:gd name="T23" fmla="*/ 257 h 569"/>
                  <a:gd name="T24" fmla="*/ 152 w 406"/>
                  <a:gd name="T25" fmla="*/ 226 h 569"/>
                  <a:gd name="T26" fmla="*/ 128 w 406"/>
                  <a:gd name="T27" fmla="*/ 201 h 569"/>
                  <a:gd name="T28" fmla="*/ 122 w 406"/>
                  <a:gd name="T29" fmla="*/ 189 h 569"/>
                  <a:gd name="T30" fmla="*/ 106 w 406"/>
                  <a:gd name="T31" fmla="*/ 164 h 569"/>
                  <a:gd name="T32" fmla="*/ 60 w 406"/>
                  <a:gd name="T33" fmla="*/ 104 h 569"/>
                  <a:gd name="T34" fmla="*/ 29 w 406"/>
                  <a:gd name="T35" fmla="*/ 67 h 569"/>
                  <a:gd name="T36" fmla="*/ 22 w 406"/>
                  <a:gd name="T37" fmla="*/ 54 h 569"/>
                  <a:gd name="T38" fmla="*/ 14 w 406"/>
                  <a:gd name="T39" fmla="*/ 42 h 569"/>
                  <a:gd name="T40" fmla="*/ 7 w 406"/>
                  <a:gd name="T41" fmla="*/ 30 h 569"/>
                  <a:gd name="T42" fmla="*/ 0 w 406"/>
                  <a:gd name="T43" fmla="*/ 18 h 569"/>
                  <a:gd name="T44" fmla="*/ 0 w 406"/>
                  <a:gd name="T45" fmla="*/ 13 h 569"/>
                  <a:gd name="T46" fmla="*/ 0 w 406"/>
                  <a:gd name="T47" fmla="*/ 6 h 569"/>
                  <a:gd name="T48" fmla="*/ 0 w 406"/>
                  <a:gd name="T49" fmla="*/ 0 h 569"/>
                  <a:gd name="T50" fmla="*/ 7 w 406"/>
                  <a:gd name="T51" fmla="*/ 0 h 569"/>
                  <a:gd name="T52" fmla="*/ 22 w 406"/>
                  <a:gd name="T53" fmla="*/ 6 h 569"/>
                  <a:gd name="T54" fmla="*/ 29 w 406"/>
                  <a:gd name="T55" fmla="*/ 13 h 569"/>
                  <a:gd name="T56" fmla="*/ 38 w 406"/>
                  <a:gd name="T57" fmla="*/ 24 h 569"/>
                  <a:gd name="T58" fmla="*/ 44 w 406"/>
                  <a:gd name="T59" fmla="*/ 36 h 569"/>
                  <a:gd name="T60" fmla="*/ 53 w 406"/>
                  <a:gd name="T61" fmla="*/ 49 h 569"/>
                  <a:gd name="T62" fmla="*/ 60 w 406"/>
                  <a:gd name="T63" fmla="*/ 61 h 569"/>
                  <a:gd name="T64" fmla="*/ 68 w 406"/>
                  <a:gd name="T65" fmla="*/ 85 h 569"/>
                  <a:gd name="T66" fmla="*/ 75 w 406"/>
                  <a:gd name="T67" fmla="*/ 98 h 569"/>
                  <a:gd name="T68" fmla="*/ 84 w 406"/>
                  <a:gd name="T69" fmla="*/ 121 h 569"/>
                  <a:gd name="T70" fmla="*/ 106 w 406"/>
                  <a:gd name="T71" fmla="*/ 171 h 569"/>
                  <a:gd name="T72" fmla="*/ 128 w 406"/>
                  <a:gd name="T73" fmla="*/ 220 h 569"/>
                  <a:gd name="T74" fmla="*/ 152 w 406"/>
                  <a:gd name="T75" fmla="*/ 268 h 569"/>
                  <a:gd name="T76" fmla="*/ 168 w 406"/>
                  <a:gd name="T77" fmla="*/ 293 h 569"/>
                  <a:gd name="T78" fmla="*/ 183 w 406"/>
                  <a:gd name="T79" fmla="*/ 323 h 569"/>
                  <a:gd name="T80" fmla="*/ 212 w 406"/>
                  <a:gd name="T81" fmla="*/ 366 h 569"/>
                  <a:gd name="T82" fmla="*/ 243 w 406"/>
                  <a:gd name="T83" fmla="*/ 404 h 569"/>
                  <a:gd name="T84" fmla="*/ 282 w 406"/>
                  <a:gd name="T85" fmla="*/ 434 h 569"/>
                  <a:gd name="T86" fmla="*/ 305 w 406"/>
                  <a:gd name="T87" fmla="*/ 452 h 569"/>
                  <a:gd name="T88" fmla="*/ 312 w 406"/>
                  <a:gd name="T89" fmla="*/ 458 h 569"/>
                  <a:gd name="T90" fmla="*/ 327 w 406"/>
                  <a:gd name="T91" fmla="*/ 471 h 569"/>
                  <a:gd name="T92" fmla="*/ 351 w 406"/>
                  <a:gd name="T93" fmla="*/ 482 h 569"/>
                  <a:gd name="T94" fmla="*/ 358 w 406"/>
                  <a:gd name="T95" fmla="*/ 489 h 569"/>
                  <a:gd name="T96" fmla="*/ 374 w 406"/>
                  <a:gd name="T97" fmla="*/ 500 h 569"/>
                  <a:gd name="T98" fmla="*/ 382 w 406"/>
                  <a:gd name="T99" fmla="*/ 507 h 569"/>
                  <a:gd name="T100" fmla="*/ 382 w 406"/>
                  <a:gd name="T101" fmla="*/ 513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6"/>
                  <a:gd name="T154" fmla="*/ 0 h 569"/>
                  <a:gd name="T155" fmla="*/ 406 w 406"/>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6" h="569">
                    <a:moveTo>
                      <a:pt x="405" y="561"/>
                    </a:moveTo>
                    <a:lnTo>
                      <a:pt x="396" y="541"/>
                    </a:lnTo>
                    <a:lnTo>
                      <a:pt x="372" y="507"/>
                    </a:lnTo>
                    <a:lnTo>
                      <a:pt x="347" y="474"/>
                    </a:lnTo>
                    <a:lnTo>
                      <a:pt x="323" y="433"/>
                    </a:lnTo>
                    <a:lnTo>
                      <a:pt x="299" y="405"/>
                    </a:lnTo>
                    <a:lnTo>
                      <a:pt x="283" y="386"/>
                    </a:lnTo>
                    <a:lnTo>
                      <a:pt x="258" y="358"/>
                    </a:lnTo>
                    <a:lnTo>
                      <a:pt x="242" y="338"/>
                    </a:lnTo>
                    <a:lnTo>
                      <a:pt x="234" y="331"/>
                    </a:lnTo>
                    <a:lnTo>
                      <a:pt x="218" y="317"/>
                    </a:lnTo>
                    <a:lnTo>
                      <a:pt x="185" y="284"/>
                    </a:lnTo>
                    <a:lnTo>
                      <a:pt x="161" y="250"/>
                    </a:lnTo>
                    <a:lnTo>
                      <a:pt x="136" y="223"/>
                    </a:lnTo>
                    <a:lnTo>
                      <a:pt x="129" y="209"/>
                    </a:lnTo>
                    <a:lnTo>
                      <a:pt x="112" y="181"/>
                    </a:lnTo>
                    <a:lnTo>
                      <a:pt x="64" y="115"/>
                    </a:lnTo>
                    <a:lnTo>
                      <a:pt x="31" y="74"/>
                    </a:lnTo>
                    <a:lnTo>
                      <a:pt x="23" y="60"/>
                    </a:lnTo>
                    <a:lnTo>
                      <a:pt x="15" y="46"/>
                    </a:lnTo>
                    <a:lnTo>
                      <a:pt x="7" y="33"/>
                    </a:lnTo>
                    <a:lnTo>
                      <a:pt x="0" y="20"/>
                    </a:lnTo>
                    <a:lnTo>
                      <a:pt x="0" y="14"/>
                    </a:lnTo>
                    <a:lnTo>
                      <a:pt x="0" y="7"/>
                    </a:lnTo>
                    <a:lnTo>
                      <a:pt x="0" y="0"/>
                    </a:lnTo>
                    <a:lnTo>
                      <a:pt x="7" y="0"/>
                    </a:lnTo>
                    <a:lnTo>
                      <a:pt x="23" y="7"/>
                    </a:lnTo>
                    <a:lnTo>
                      <a:pt x="31" y="14"/>
                    </a:lnTo>
                    <a:lnTo>
                      <a:pt x="40" y="27"/>
                    </a:lnTo>
                    <a:lnTo>
                      <a:pt x="47" y="40"/>
                    </a:lnTo>
                    <a:lnTo>
                      <a:pt x="56" y="54"/>
                    </a:lnTo>
                    <a:lnTo>
                      <a:pt x="64" y="67"/>
                    </a:lnTo>
                    <a:lnTo>
                      <a:pt x="72" y="94"/>
                    </a:lnTo>
                    <a:lnTo>
                      <a:pt x="80" y="108"/>
                    </a:lnTo>
                    <a:lnTo>
                      <a:pt x="89" y="134"/>
                    </a:lnTo>
                    <a:lnTo>
                      <a:pt x="112" y="189"/>
                    </a:lnTo>
                    <a:lnTo>
                      <a:pt x="136" y="243"/>
                    </a:lnTo>
                    <a:lnTo>
                      <a:pt x="161" y="297"/>
                    </a:lnTo>
                    <a:lnTo>
                      <a:pt x="178" y="324"/>
                    </a:lnTo>
                    <a:lnTo>
                      <a:pt x="194" y="358"/>
                    </a:lnTo>
                    <a:lnTo>
                      <a:pt x="225" y="405"/>
                    </a:lnTo>
                    <a:lnTo>
                      <a:pt x="258" y="447"/>
                    </a:lnTo>
                    <a:lnTo>
                      <a:pt x="299" y="480"/>
                    </a:lnTo>
                    <a:lnTo>
                      <a:pt x="323" y="500"/>
                    </a:lnTo>
                    <a:lnTo>
                      <a:pt x="331" y="507"/>
                    </a:lnTo>
                    <a:lnTo>
                      <a:pt x="347" y="521"/>
                    </a:lnTo>
                    <a:lnTo>
                      <a:pt x="372" y="534"/>
                    </a:lnTo>
                    <a:lnTo>
                      <a:pt x="380" y="541"/>
                    </a:lnTo>
                    <a:lnTo>
                      <a:pt x="396" y="554"/>
                    </a:lnTo>
                    <a:lnTo>
                      <a:pt x="405" y="561"/>
                    </a:lnTo>
                    <a:lnTo>
                      <a:pt x="405" y="568"/>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247" name="Line 885"/>
              <p:cNvSpPr>
                <a:spLocks noChangeShapeType="1"/>
              </p:cNvSpPr>
              <p:nvPr/>
            </p:nvSpPr>
            <p:spPr bwMode="auto">
              <a:xfrm flipV="1">
                <a:off x="3263" y="819"/>
                <a:ext cx="0" cy="33"/>
              </a:xfrm>
              <a:prstGeom prst="line">
                <a:avLst/>
              </a:prstGeom>
              <a:noFill/>
              <a:ln w="25400">
                <a:solidFill>
                  <a:schemeClr val="accent1"/>
                </a:solidFill>
                <a:round/>
                <a:headEnd type="none" w="sm" len="sm"/>
                <a:tailEnd type="none" w="sm" len="sm"/>
              </a:ln>
            </p:spPr>
            <p:txBody>
              <a:bodyPr wrap="none" anchor="ctr"/>
              <a:lstStyle/>
              <a:p>
                <a:endParaRPr lang="es-AR"/>
              </a:p>
            </p:txBody>
          </p:sp>
          <p:grpSp>
            <p:nvGrpSpPr>
              <p:cNvPr id="248" name="Group 886"/>
              <p:cNvGrpSpPr>
                <a:grpSpLocks/>
              </p:cNvGrpSpPr>
              <p:nvPr/>
            </p:nvGrpSpPr>
            <p:grpSpPr bwMode="auto">
              <a:xfrm>
                <a:off x="3217" y="558"/>
                <a:ext cx="60" cy="261"/>
                <a:chOff x="3498" y="489"/>
                <a:chExt cx="64" cy="290"/>
              </a:xfrm>
            </p:grpSpPr>
            <p:sp>
              <p:nvSpPr>
                <p:cNvPr id="373" name="Line 887"/>
                <p:cNvSpPr>
                  <a:spLocks noChangeShapeType="1"/>
                </p:cNvSpPr>
                <p:nvPr/>
              </p:nvSpPr>
              <p:spPr bwMode="auto">
                <a:xfrm flipH="1" flipV="1">
                  <a:off x="3531" y="605"/>
                  <a:ext cx="8" cy="174"/>
                </a:xfrm>
                <a:prstGeom prst="line">
                  <a:avLst/>
                </a:prstGeom>
                <a:noFill/>
                <a:ln w="12700">
                  <a:solidFill>
                    <a:srgbClr val="669900"/>
                  </a:solidFill>
                  <a:round/>
                  <a:headEnd type="none" w="sm" len="sm"/>
                  <a:tailEnd type="none" w="sm" len="sm"/>
                </a:ln>
              </p:spPr>
              <p:txBody>
                <a:bodyPr wrap="none" anchor="ctr"/>
                <a:lstStyle/>
                <a:p>
                  <a:endParaRPr lang="es-AR"/>
                </a:p>
              </p:txBody>
            </p:sp>
            <p:grpSp>
              <p:nvGrpSpPr>
                <p:cNvPr id="374" name="Group 888"/>
                <p:cNvGrpSpPr>
                  <a:grpSpLocks/>
                </p:cNvGrpSpPr>
                <p:nvPr/>
              </p:nvGrpSpPr>
              <p:grpSpPr bwMode="auto">
                <a:xfrm>
                  <a:off x="3506" y="692"/>
                  <a:ext cx="36" cy="87"/>
                  <a:chOff x="3506" y="692"/>
                  <a:chExt cx="36" cy="87"/>
                </a:xfrm>
              </p:grpSpPr>
              <p:sp>
                <p:nvSpPr>
                  <p:cNvPr id="423" name="Freeform 889"/>
                  <p:cNvSpPr>
                    <a:spLocks/>
                  </p:cNvSpPr>
                  <p:nvPr/>
                </p:nvSpPr>
                <p:spPr bwMode="auto">
                  <a:xfrm>
                    <a:off x="3523" y="758"/>
                    <a:ext cx="19" cy="21"/>
                  </a:xfrm>
                  <a:custGeom>
                    <a:avLst/>
                    <a:gdLst>
                      <a:gd name="T0" fmla="*/ 18 w 19"/>
                      <a:gd name="T1" fmla="*/ 13 h 21"/>
                      <a:gd name="T2" fmla="*/ 9 w 19"/>
                      <a:gd name="T3" fmla="*/ 0 h 21"/>
                      <a:gd name="T4" fmla="*/ 0 w 19"/>
                      <a:gd name="T5" fmla="*/ 0 h 21"/>
                      <a:gd name="T6" fmla="*/ 0 w 19"/>
                      <a:gd name="T7" fmla="*/ 6 h 21"/>
                      <a:gd name="T8" fmla="*/ 9 w 19"/>
                      <a:gd name="T9" fmla="*/ 13 h 21"/>
                      <a:gd name="T10" fmla="*/ 18 w 19"/>
                      <a:gd name="T11" fmla="*/ 20 h 21"/>
                      <a:gd name="T12" fmla="*/ 0 60000 65536"/>
                      <a:gd name="T13" fmla="*/ 0 60000 65536"/>
                      <a:gd name="T14" fmla="*/ 0 60000 65536"/>
                      <a:gd name="T15" fmla="*/ 0 60000 65536"/>
                      <a:gd name="T16" fmla="*/ 0 60000 65536"/>
                      <a:gd name="T17" fmla="*/ 0 60000 65536"/>
                      <a:gd name="T18" fmla="*/ 0 w 19"/>
                      <a:gd name="T19" fmla="*/ 0 h 21"/>
                      <a:gd name="T20" fmla="*/ 19 w 19"/>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9" h="21">
                        <a:moveTo>
                          <a:pt x="18" y="13"/>
                        </a:moveTo>
                        <a:lnTo>
                          <a:pt x="9" y="0"/>
                        </a:lnTo>
                        <a:lnTo>
                          <a:pt x="0" y="0"/>
                        </a:lnTo>
                        <a:lnTo>
                          <a:pt x="0" y="6"/>
                        </a:lnTo>
                        <a:lnTo>
                          <a:pt x="9" y="13"/>
                        </a:lnTo>
                        <a:lnTo>
                          <a:pt x="18" y="2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24" name="Line 890"/>
                  <p:cNvSpPr>
                    <a:spLocks noChangeShapeType="1"/>
                  </p:cNvSpPr>
                  <p:nvPr/>
                </p:nvSpPr>
                <p:spPr bwMode="auto">
                  <a:xfrm flipH="1" flipV="1">
                    <a:off x="3506" y="692"/>
                    <a:ext cx="25" cy="67"/>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375" name="Group 891"/>
                <p:cNvGrpSpPr>
                  <a:grpSpLocks/>
                </p:cNvGrpSpPr>
                <p:nvPr/>
              </p:nvGrpSpPr>
              <p:grpSpPr bwMode="auto">
                <a:xfrm>
                  <a:off x="3506" y="667"/>
                  <a:ext cx="36" cy="87"/>
                  <a:chOff x="3506" y="667"/>
                  <a:chExt cx="36" cy="87"/>
                </a:xfrm>
              </p:grpSpPr>
              <p:sp>
                <p:nvSpPr>
                  <p:cNvPr id="421" name="Freeform 892"/>
                  <p:cNvSpPr>
                    <a:spLocks/>
                  </p:cNvSpPr>
                  <p:nvPr/>
                </p:nvSpPr>
                <p:spPr bwMode="auto">
                  <a:xfrm>
                    <a:off x="3523" y="733"/>
                    <a:ext cx="19" cy="21"/>
                  </a:xfrm>
                  <a:custGeom>
                    <a:avLst/>
                    <a:gdLst>
                      <a:gd name="T0" fmla="*/ 18 w 19"/>
                      <a:gd name="T1" fmla="*/ 14 h 21"/>
                      <a:gd name="T2" fmla="*/ 9 w 19"/>
                      <a:gd name="T3" fmla="*/ 0 h 21"/>
                      <a:gd name="T4" fmla="*/ 0 w 19"/>
                      <a:gd name="T5" fmla="*/ 0 h 21"/>
                      <a:gd name="T6" fmla="*/ 0 w 19"/>
                      <a:gd name="T7" fmla="*/ 6 h 21"/>
                      <a:gd name="T8" fmla="*/ 9 w 19"/>
                      <a:gd name="T9" fmla="*/ 14 h 21"/>
                      <a:gd name="T10" fmla="*/ 18 w 19"/>
                      <a:gd name="T11" fmla="*/ 20 h 21"/>
                      <a:gd name="T12" fmla="*/ 0 60000 65536"/>
                      <a:gd name="T13" fmla="*/ 0 60000 65536"/>
                      <a:gd name="T14" fmla="*/ 0 60000 65536"/>
                      <a:gd name="T15" fmla="*/ 0 60000 65536"/>
                      <a:gd name="T16" fmla="*/ 0 60000 65536"/>
                      <a:gd name="T17" fmla="*/ 0 60000 65536"/>
                      <a:gd name="T18" fmla="*/ 0 w 19"/>
                      <a:gd name="T19" fmla="*/ 0 h 21"/>
                      <a:gd name="T20" fmla="*/ 19 w 19"/>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9" h="21">
                        <a:moveTo>
                          <a:pt x="18" y="14"/>
                        </a:moveTo>
                        <a:lnTo>
                          <a:pt x="9" y="0"/>
                        </a:lnTo>
                        <a:lnTo>
                          <a:pt x="0" y="0"/>
                        </a:lnTo>
                        <a:lnTo>
                          <a:pt x="0" y="6"/>
                        </a:lnTo>
                        <a:lnTo>
                          <a:pt x="9" y="14"/>
                        </a:lnTo>
                        <a:lnTo>
                          <a:pt x="18" y="2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22" name="Line 893"/>
                  <p:cNvSpPr>
                    <a:spLocks noChangeShapeType="1"/>
                  </p:cNvSpPr>
                  <p:nvPr/>
                </p:nvSpPr>
                <p:spPr bwMode="auto">
                  <a:xfrm flipH="1" flipV="1">
                    <a:off x="3506" y="667"/>
                    <a:ext cx="25" cy="66"/>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376" name="Group 894"/>
                <p:cNvGrpSpPr>
                  <a:grpSpLocks/>
                </p:cNvGrpSpPr>
                <p:nvPr/>
              </p:nvGrpSpPr>
              <p:grpSpPr bwMode="auto">
                <a:xfrm>
                  <a:off x="3506" y="638"/>
                  <a:ext cx="36" cy="89"/>
                  <a:chOff x="3506" y="638"/>
                  <a:chExt cx="36" cy="89"/>
                </a:xfrm>
              </p:grpSpPr>
              <p:sp>
                <p:nvSpPr>
                  <p:cNvPr id="419" name="Freeform 895"/>
                  <p:cNvSpPr>
                    <a:spLocks/>
                  </p:cNvSpPr>
                  <p:nvPr/>
                </p:nvSpPr>
                <p:spPr bwMode="auto">
                  <a:xfrm>
                    <a:off x="3523" y="706"/>
                    <a:ext cx="19" cy="21"/>
                  </a:xfrm>
                  <a:custGeom>
                    <a:avLst/>
                    <a:gdLst>
                      <a:gd name="T0" fmla="*/ 18 w 19"/>
                      <a:gd name="T1" fmla="*/ 13 h 21"/>
                      <a:gd name="T2" fmla="*/ 9 w 19"/>
                      <a:gd name="T3" fmla="*/ 6 h 21"/>
                      <a:gd name="T4" fmla="*/ 9 w 19"/>
                      <a:gd name="T5" fmla="*/ 0 h 21"/>
                      <a:gd name="T6" fmla="*/ 0 w 19"/>
                      <a:gd name="T7" fmla="*/ 0 h 21"/>
                      <a:gd name="T8" fmla="*/ 0 w 19"/>
                      <a:gd name="T9" fmla="*/ 6 h 21"/>
                      <a:gd name="T10" fmla="*/ 9 w 19"/>
                      <a:gd name="T11" fmla="*/ 13 h 21"/>
                      <a:gd name="T12" fmla="*/ 18 w 19"/>
                      <a:gd name="T13" fmla="*/ 20 h 21"/>
                      <a:gd name="T14" fmla="*/ 0 60000 65536"/>
                      <a:gd name="T15" fmla="*/ 0 60000 65536"/>
                      <a:gd name="T16" fmla="*/ 0 60000 65536"/>
                      <a:gd name="T17" fmla="*/ 0 60000 65536"/>
                      <a:gd name="T18" fmla="*/ 0 60000 65536"/>
                      <a:gd name="T19" fmla="*/ 0 60000 65536"/>
                      <a:gd name="T20" fmla="*/ 0 60000 65536"/>
                      <a:gd name="T21" fmla="*/ 0 w 19"/>
                      <a:gd name="T22" fmla="*/ 0 h 21"/>
                      <a:gd name="T23" fmla="*/ 19 w 19"/>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1">
                        <a:moveTo>
                          <a:pt x="18" y="13"/>
                        </a:moveTo>
                        <a:lnTo>
                          <a:pt x="9" y="6"/>
                        </a:lnTo>
                        <a:lnTo>
                          <a:pt x="9" y="0"/>
                        </a:lnTo>
                        <a:lnTo>
                          <a:pt x="0" y="0"/>
                        </a:lnTo>
                        <a:lnTo>
                          <a:pt x="0" y="6"/>
                        </a:lnTo>
                        <a:lnTo>
                          <a:pt x="9" y="13"/>
                        </a:lnTo>
                        <a:lnTo>
                          <a:pt x="18" y="2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20" name="Line 896"/>
                  <p:cNvSpPr>
                    <a:spLocks noChangeShapeType="1"/>
                  </p:cNvSpPr>
                  <p:nvPr/>
                </p:nvSpPr>
                <p:spPr bwMode="auto">
                  <a:xfrm flipH="1" flipV="1">
                    <a:off x="3506" y="638"/>
                    <a:ext cx="17" cy="68"/>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377" name="Group 897"/>
                <p:cNvGrpSpPr>
                  <a:grpSpLocks/>
                </p:cNvGrpSpPr>
                <p:nvPr/>
              </p:nvGrpSpPr>
              <p:grpSpPr bwMode="auto">
                <a:xfrm>
                  <a:off x="3506" y="610"/>
                  <a:ext cx="36" cy="89"/>
                  <a:chOff x="3506" y="610"/>
                  <a:chExt cx="36" cy="89"/>
                </a:xfrm>
              </p:grpSpPr>
              <p:sp>
                <p:nvSpPr>
                  <p:cNvPr id="417" name="Freeform 898"/>
                  <p:cNvSpPr>
                    <a:spLocks/>
                  </p:cNvSpPr>
                  <p:nvPr/>
                </p:nvSpPr>
                <p:spPr bwMode="auto">
                  <a:xfrm>
                    <a:off x="3523" y="672"/>
                    <a:ext cx="19" cy="27"/>
                  </a:xfrm>
                  <a:custGeom>
                    <a:avLst/>
                    <a:gdLst>
                      <a:gd name="T0" fmla="*/ 18 w 19"/>
                      <a:gd name="T1" fmla="*/ 19 h 27"/>
                      <a:gd name="T2" fmla="*/ 0 w 19"/>
                      <a:gd name="T3" fmla="*/ 6 h 27"/>
                      <a:gd name="T4" fmla="*/ 0 w 19"/>
                      <a:gd name="T5" fmla="*/ 0 h 27"/>
                      <a:gd name="T6" fmla="*/ 0 w 19"/>
                      <a:gd name="T7" fmla="*/ 6 h 27"/>
                      <a:gd name="T8" fmla="*/ 0 w 19"/>
                      <a:gd name="T9" fmla="*/ 19 h 27"/>
                      <a:gd name="T10" fmla="*/ 18 w 19"/>
                      <a:gd name="T11" fmla="*/ 26 h 27"/>
                      <a:gd name="T12" fmla="*/ 0 60000 65536"/>
                      <a:gd name="T13" fmla="*/ 0 60000 65536"/>
                      <a:gd name="T14" fmla="*/ 0 60000 65536"/>
                      <a:gd name="T15" fmla="*/ 0 60000 65536"/>
                      <a:gd name="T16" fmla="*/ 0 60000 65536"/>
                      <a:gd name="T17" fmla="*/ 0 60000 65536"/>
                      <a:gd name="T18" fmla="*/ 0 w 19"/>
                      <a:gd name="T19" fmla="*/ 0 h 27"/>
                      <a:gd name="T20" fmla="*/ 19 w 19"/>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9" h="27">
                        <a:moveTo>
                          <a:pt x="18" y="19"/>
                        </a:moveTo>
                        <a:lnTo>
                          <a:pt x="0" y="6"/>
                        </a:lnTo>
                        <a:lnTo>
                          <a:pt x="0" y="0"/>
                        </a:lnTo>
                        <a:lnTo>
                          <a:pt x="0" y="6"/>
                        </a:lnTo>
                        <a:lnTo>
                          <a:pt x="0" y="19"/>
                        </a:lnTo>
                        <a:lnTo>
                          <a:pt x="18" y="26"/>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18" name="Line 899"/>
                  <p:cNvSpPr>
                    <a:spLocks noChangeShapeType="1"/>
                  </p:cNvSpPr>
                  <p:nvPr/>
                </p:nvSpPr>
                <p:spPr bwMode="auto">
                  <a:xfrm flipH="1" flipV="1">
                    <a:off x="3506" y="610"/>
                    <a:ext cx="17" cy="69"/>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378" name="Group 900"/>
                <p:cNvGrpSpPr>
                  <a:grpSpLocks/>
                </p:cNvGrpSpPr>
                <p:nvPr/>
              </p:nvGrpSpPr>
              <p:grpSpPr bwMode="auto">
                <a:xfrm>
                  <a:off x="3498" y="591"/>
                  <a:ext cx="36" cy="82"/>
                  <a:chOff x="3498" y="591"/>
                  <a:chExt cx="36" cy="82"/>
                </a:xfrm>
              </p:grpSpPr>
              <p:sp>
                <p:nvSpPr>
                  <p:cNvPr id="415" name="Freeform 901"/>
                  <p:cNvSpPr>
                    <a:spLocks/>
                  </p:cNvSpPr>
                  <p:nvPr/>
                </p:nvSpPr>
                <p:spPr bwMode="auto">
                  <a:xfrm>
                    <a:off x="3515" y="652"/>
                    <a:ext cx="19" cy="21"/>
                  </a:xfrm>
                  <a:custGeom>
                    <a:avLst/>
                    <a:gdLst>
                      <a:gd name="T0" fmla="*/ 18 w 19"/>
                      <a:gd name="T1" fmla="*/ 13 h 21"/>
                      <a:gd name="T2" fmla="*/ 8 w 19"/>
                      <a:gd name="T3" fmla="*/ 0 h 21"/>
                      <a:gd name="T4" fmla="*/ 0 w 19"/>
                      <a:gd name="T5" fmla="*/ 0 h 21"/>
                      <a:gd name="T6" fmla="*/ 0 w 19"/>
                      <a:gd name="T7" fmla="*/ 6 h 21"/>
                      <a:gd name="T8" fmla="*/ 8 w 19"/>
                      <a:gd name="T9" fmla="*/ 13 h 21"/>
                      <a:gd name="T10" fmla="*/ 18 w 19"/>
                      <a:gd name="T11" fmla="*/ 20 h 21"/>
                      <a:gd name="T12" fmla="*/ 0 60000 65536"/>
                      <a:gd name="T13" fmla="*/ 0 60000 65536"/>
                      <a:gd name="T14" fmla="*/ 0 60000 65536"/>
                      <a:gd name="T15" fmla="*/ 0 60000 65536"/>
                      <a:gd name="T16" fmla="*/ 0 60000 65536"/>
                      <a:gd name="T17" fmla="*/ 0 60000 65536"/>
                      <a:gd name="T18" fmla="*/ 0 w 19"/>
                      <a:gd name="T19" fmla="*/ 0 h 21"/>
                      <a:gd name="T20" fmla="*/ 19 w 19"/>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9" h="21">
                        <a:moveTo>
                          <a:pt x="18" y="13"/>
                        </a:moveTo>
                        <a:lnTo>
                          <a:pt x="8" y="0"/>
                        </a:lnTo>
                        <a:lnTo>
                          <a:pt x="0" y="0"/>
                        </a:lnTo>
                        <a:lnTo>
                          <a:pt x="0" y="6"/>
                        </a:lnTo>
                        <a:lnTo>
                          <a:pt x="8" y="13"/>
                        </a:lnTo>
                        <a:lnTo>
                          <a:pt x="18" y="2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16" name="Line 902"/>
                  <p:cNvSpPr>
                    <a:spLocks noChangeShapeType="1"/>
                  </p:cNvSpPr>
                  <p:nvPr/>
                </p:nvSpPr>
                <p:spPr bwMode="auto">
                  <a:xfrm flipH="1" flipV="1">
                    <a:off x="3498" y="591"/>
                    <a:ext cx="25" cy="68"/>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379" name="Group 903"/>
                <p:cNvGrpSpPr>
                  <a:grpSpLocks/>
                </p:cNvGrpSpPr>
                <p:nvPr/>
              </p:nvGrpSpPr>
              <p:grpSpPr bwMode="auto">
                <a:xfrm>
                  <a:off x="3498" y="564"/>
                  <a:ext cx="36" cy="82"/>
                  <a:chOff x="3498" y="564"/>
                  <a:chExt cx="36" cy="82"/>
                </a:xfrm>
              </p:grpSpPr>
              <p:sp>
                <p:nvSpPr>
                  <p:cNvPr id="413" name="Freeform 904"/>
                  <p:cNvSpPr>
                    <a:spLocks/>
                  </p:cNvSpPr>
                  <p:nvPr/>
                </p:nvSpPr>
                <p:spPr bwMode="auto">
                  <a:xfrm>
                    <a:off x="3515" y="624"/>
                    <a:ext cx="19" cy="22"/>
                  </a:xfrm>
                  <a:custGeom>
                    <a:avLst/>
                    <a:gdLst>
                      <a:gd name="T0" fmla="*/ 18 w 19"/>
                      <a:gd name="T1" fmla="*/ 14 h 22"/>
                      <a:gd name="T2" fmla="*/ 8 w 19"/>
                      <a:gd name="T3" fmla="*/ 0 h 22"/>
                      <a:gd name="T4" fmla="*/ 0 w 19"/>
                      <a:gd name="T5" fmla="*/ 0 h 22"/>
                      <a:gd name="T6" fmla="*/ 0 w 19"/>
                      <a:gd name="T7" fmla="*/ 6 h 22"/>
                      <a:gd name="T8" fmla="*/ 8 w 19"/>
                      <a:gd name="T9" fmla="*/ 14 h 22"/>
                      <a:gd name="T10" fmla="*/ 18 w 19"/>
                      <a:gd name="T11" fmla="*/ 21 h 22"/>
                      <a:gd name="T12" fmla="*/ 0 60000 65536"/>
                      <a:gd name="T13" fmla="*/ 0 60000 65536"/>
                      <a:gd name="T14" fmla="*/ 0 60000 65536"/>
                      <a:gd name="T15" fmla="*/ 0 60000 65536"/>
                      <a:gd name="T16" fmla="*/ 0 60000 65536"/>
                      <a:gd name="T17" fmla="*/ 0 60000 65536"/>
                      <a:gd name="T18" fmla="*/ 0 w 19"/>
                      <a:gd name="T19" fmla="*/ 0 h 22"/>
                      <a:gd name="T20" fmla="*/ 19 w 1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9" h="22">
                        <a:moveTo>
                          <a:pt x="18" y="14"/>
                        </a:moveTo>
                        <a:lnTo>
                          <a:pt x="8" y="0"/>
                        </a:lnTo>
                        <a:lnTo>
                          <a:pt x="0" y="0"/>
                        </a:lnTo>
                        <a:lnTo>
                          <a:pt x="0" y="6"/>
                        </a:lnTo>
                        <a:lnTo>
                          <a:pt x="8" y="14"/>
                        </a:lnTo>
                        <a:lnTo>
                          <a:pt x="18" y="21"/>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14" name="Line 905"/>
                  <p:cNvSpPr>
                    <a:spLocks noChangeShapeType="1"/>
                  </p:cNvSpPr>
                  <p:nvPr/>
                </p:nvSpPr>
                <p:spPr bwMode="auto">
                  <a:xfrm flipH="1" flipV="1">
                    <a:off x="3498" y="564"/>
                    <a:ext cx="17" cy="67"/>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380" name="Group 906"/>
                <p:cNvGrpSpPr>
                  <a:grpSpLocks/>
                </p:cNvGrpSpPr>
                <p:nvPr/>
              </p:nvGrpSpPr>
              <p:grpSpPr bwMode="auto">
                <a:xfrm>
                  <a:off x="3498" y="543"/>
                  <a:ext cx="36" cy="81"/>
                  <a:chOff x="3498" y="543"/>
                  <a:chExt cx="36" cy="81"/>
                </a:xfrm>
              </p:grpSpPr>
              <p:sp>
                <p:nvSpPr>
                  <p:cNvPr id="411" name="Freeform 907"/>
                  <p:cNvSpPr>
                    <a:spLocks/>
                  </p:cNvSpPr>
                  <p:nvPr/>
                </p:nvSpPr>
                <p:spPr bwMode="auto">
                  <a:xfrm>
                    <a:off x="3515" y="604"/>
                    <a:ext cx="19" cy="20"/>
                  </a:xfrm>
                  <a:custGeom>
                    <a:avLst/>
                    <a:gdLst>
                      <a:gd name="T0" fmla="*/ 18 w 19"/>
                      <a:gd name="T1" fmla="*/ 12 h 20"/>
                      <a:gd name="T2" fmla="*/ 8 w 19"/>
                      <a:gd name="T3" fmla="*/ 6 h 20"/>
                      <a:gd name="T4" fmla="*/ 8 w 19"/>
                      <a:gd name="T5" fmla="*/ 0 h 20"/>
                      <a:gd name="T6" fmla="*/ 0 w 19"/>
                      <a:gd name="T7" fmla="*/ 0 h 20"/>
                      <a:gd name="T8" fmla="*/ 0 w 19"/>
                      <a:gd name="T9" fmla="*/ 6 h 20"/>
                      <a:gd name="T10" fmla="*/ 8 w 19"/>
                      <a:gd name="T11" fmla="*/ 12 h 20"/>
                      <a:gd name="T12" fmla="*/ 18 w 19"/>
                      <a:gd name="T13" fmla="*/ 19 h 20"/>
                      <a:gd name="T14" fmla="*/ 0 60000 65536"/>
                      <a:gd name="T15" fmla="*/ 0 60000 65536"/>
                      <a:gd name="T16" fmla="*/ 0 60000 65536"/>
                      <a:gd name="T17" fmla="*/ 0 60000 65536"/>
                      <a:gd name="T18" fmla="*/ 0 60000 65536"/>
                      <a:gd name="T19" fmla="*/ 0 60000 65536"/>
                      <a:gd name="T20" fmla="*/ 0 60000 65536"/>
                      <a:gd name="T21" fmla="*/ 0 w 19"/>
                      <a:gd name="T22" fmla="*/ 0 h 20"/>
                      <a:gd name="T23" fmla="*/ 19 w 1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0">
                        <a:moveTo>
                          <a:pt x="18" y="12"/>
                        </a:moveTo>
                        <a:lnTo>
                          <a:pt x="8" y="6"/>
                        </a:lnTo>
                        <a:lnTo>
                          <a:pt x="8" y="0"/>
                        </a:lnTo>
                        <a:lnTo>
                          <a:pt x="0" y="0"/>
                        </a:lnTo>
                        <a:lnTo>
                          <a:pt x="0" y="6"/>
                        </a:lnTo>
                        <a:lnTo>
                          <a:pt x="8" y="12"/>
                        </a:lnTo>
                        <a:lnTo>
                          <a:pt x="18" y="19"/>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12" name="Line 908"/>
                  <p:cNvSpPr>
                    <a:spLocks noChangeShapeType="1"/>
                  </p:cNvSpPr>
                  <p:nvPr/>
                </p:nvSpPr>
                <p:spPr bwMode="auto">
                  <a:xfrm flipH="1" flipV="1">
                    <a:off x="3498" y="543"/>
                    <a:ext cx="17" cy="67"/>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381" name="Group 909"/>
                <p:cNvGrpSpPr>
                  <a:grpSpLocks/>
                </p:cNvGrpSpPr>
                <p:nvPr/>
              </p:nvGrpSpPr>
              <p:grpSpPr bwMode="auto">
                <a:xfrm>
                  <a:off x="3498" y="517"/>
                  <a:ext cx="36" cy="89"/>
                  <a:chOff x="3498" y="517"/>
                  <a:chExt cx="36" cy="89"/>
                </a:xfrm>
              </p:grpSpPr>
              <p:sp>
                <p:nvSpPr>
                  <p:cNvPr id="409" name="Freeform 910"/>
                  <p:cNvSpPr>
                    <a:spLocks/>
                  </p:cNvSpPr>
                  <p:nvPr/>
                </p:nvSpPr>
                <p:spPr bwMode="auto">
                  <a:xfrm>
                    <a:off x="3515" y="584"/>
                    <a:ext cx="19" cy="22"/>
                  </a:xfrm>
                  <a:custGeom>
                    <a:avLst/>
                    <a:gdLst>
                      <a:gd name="T0" fmla="*/ 18 w 19"/>
                      <a:gd name="T1" fmla="*/ 14 h 22"/>
                      <a:gd name="T2" fmla="*/ 8 w 19"/>
                      <a:gd name="T3" fmla="*/ 6 h 22"/>
                      <a:gd name="T4" fmla="*/ 8 w 19"/>
                      <a:gd name="T5" fmla="*/ 0 h 22"/>
                      <a:gd name="T6" fmla="*/ 0 w 19"/>
                      <a:gd name="T7" fmla="*/ 0 h 22"/>
                      <a:gd name="T8" fmla="*/ 0 w 19"/>
                      <a:gd name="T9" fmla="*/ 6 h 22"/>
                      <a:gd name="T10" fmla="*/ 8 w 19"/>
                      <a:gd name="T11" fmla="*/ 14 h 22"/>
                      <a:gd name="T12" fmla="*/ 18 w 19"/>
                      <a:gd name="T13" fmla="*/ 21 h 22"/>
                      <a:gd name="T14" fmla="*/ 0 60000 65536"/>
                      <a:gd name="T15" fmla="*/ 0 60000 65536"/>
                      <a:gd name="T16" fmla="*/ 0 60000 65536"/>
                      <a:gd name="T17" fmla="*/ 0 60000 65536"/>
                      <a:gd name="T18" fmla="*/ 0 60000 65536"/>
                      <a:gd name="T19" fmla="*/ 0 60000 65536"/>
                      <a:gd name="T20" fmla="*/ 0 60000 65536"/>
                      <a:gd name="T21" fmla="*/ 0 w 19"/>
                      <a:gd name="T22" fmla="*/ 0 h 22"/>
                      <a:gd name="T23" fmla="*/ 19 w 19"/>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2">
                        <a:moveTo>
                          <a:pt x="18" y="14"/>
                        </a:moveTo>
                        <a:lnTo>
                          <a:pt x="8" y="6"/>
                        </a:lnTo>
                        <a:lnTo>
                          <a:pt x="8" y="0"/>
                        </a:lnTo>
                        <a:lnTo>
                          <a:pt x="0" y="0"/>
                        </a:lnTo>
                        <a:lnTo>
                          <a:pt x="0" y="6"/>
                        </a:lnTo>
                        <a:lnTo>
                          <a:pt x="8" y="14"/>
                        </a:lnTo>
                        <a:lnTo>
                          <a:pt x="18" y="21"/>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10" name="Line 911"/>
                  <p:cNvSpPr>
                    <a:spLocks noChangeShapeType="1"/>
                  </p:cNvSpPr>
                  <p:nvPr/>
                </p:nvSpPr>
                <p:spPr bwMode="auto">
                  <a:xfrm flipH="1" flipV="1">
                    <a:off x="3498" y="517"/>
                    <a:ext cx="17" cy="67"/>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382" name="Group 912"/>
                <p:cNvGrpSpPr>
                  <a:grpSpLocks/>
                </p:cNvGrpSpPr>
                <p:nvPr/>
              </p:nvGrpSpPr>
              <p:grpSpPr bwMode="auto">
                <a:xfrm>
                  <a:off x="3506" y="549"/>
                  <a:ext cx="36" cy="90"/>
                  <a:chOff x="3506" y="549"/>
                  <a:chExt cx="36" cy="90"/>
                </a:xfrm>
              </p:grpSpPr>
              <p:sp>
                <p:nvSpPr>
                  <p:cNvPr id="407" name="Freeform 913"/>
                  <p:cNvSpPr>
                    <a:spLocks/>
                  </p:cNvSpPr>
                  <p:nvPr/>
                </p:nvSpPr>
                <p:spPr bwMode="auto">
                  <a:xfrm>
                    <a:off x="3523" y="610"/>
                    <a:ext cx="19" cy="29"/>
                  </a:xfrm>
                  <a:custGeom>
                    <a:avLst/>
                    <a:gdLst>
                      <a:gd name="T0" fmla="*/ 18 w 19"/>
                      <a:gd name="T1" fmla="*/ 14 h 29"/>
                      <a:gd name="T2" fmla="*/ 9 w 19"/>
                      <a:gd name="T3" fmla="*/ 6 h 29"/>
                      <a:gd name="T4" fmla="*/ 0 w 19"/>
                      <a:gd name="T5" fmla="*/ 0 h 29"/>
                      <a:gd name="T6" fmla="*/ 0 w 19"/>
                      <a:gd name="T7" fmla="*/ 6 h 29"/>
                      <a:gd name="T8" fmla="*/ 0 w 19"/>
                      <a:gd name="T9" fmla="*/ 14 h 29"/>
                      <a:gd name="T10" fmla="*/ 9 w 19"/>
                      <a:gd name="T11" fmla="*/ 20 h 29"/>
                      <a:gd name="T12" fmla="*/ 9 w 19"/>
                      <a:gd name="T13" fmla="*/ 28 h 29"/>
                      <a:gd name="T14" fmla="*/ 0 60000 65536"/>
                      <a:gd name="T15" fmla="*/ 0 60000 65536"/>
                      <a:gd name="T16" fmla="*/ 0 60000 65536"/>
                      <a:gd name="T17" fmla="*/ 0 60000 65536"/>
                      <a:gd name="T18" fmla="*/ 0 60000 65536"/>
                      <a:gd name="T19" fmla="*/ 0 60000 65536"/>
                      <a:gd name="T20" fmla="*/ 0 60000 65536"/>
                      <a:gd name="T21" fmla="*/ 0 w 19"/>
                      <a:gd name="T22" fmla="*/ 0 h 29"/>
                      <a:gd name="T23" fmla="*/ 19 w 1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9">
                        <a:moveTo>
                          <a:pt x="18" y="14"/>
                        </a:moveTo>
                        <a:lnTo>
                          <a:pt x="9" y="6"/>
                        </a:lnTo>
                        <a:lnTo>
                          <a:pt x="0" y="0"/>
                        </a:lnTo>
                        <a:lnTo>
                          <a:pt x="0" y="6"/>
                        </a:lnTo>
                        <a:lnTo>
                          <a:pt x="0" y="14"/>
                        </a:lnTo>
                        <a:lnTo>
                          <a:pt x="9" y="20"/>
                        </a:lnTo>
                        <a:lnTo>
                          <a:pt x="9" y="28"/>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08" name="Line 914"/>
                  <p:cNvSpPr>
                    <a:spLocks noChangeShapeType="1"/>
                  </p:cNvSpPr>
                  <p:nvPr/>
                </p:nvSpPr>
                <p:spPr bwMode="auto">
                  <a:xfrm flipH="1" flipV="1">
                    <a:off x="3506" y="549"/>
                    <a:ext cx="17" cy="69"/>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383" name="Group 915"/>
                <p:cNvGrpSpPr>
                  <a:grpSpLocks/>
                </p:cNvGrpSpPr>
                <p:nvPr/>
              </p:nvGrpSpPr>
              <p:grpSpPr bwMode="auto">
                <a:xfrm>
                  <a:off x="3539" y="672"/>
                  <a:ext cx="23" cy="102"/>
                  <a:chOff x="3539" y="672"/>
                  <a:chExt cx="23" cy="102"/>
                </a:xfrm>
              </p:grpSpPr>
              <p:sp>
                <p:nvSpPr>
                  <p:cNvPr id="405" name="Freeform 916"/>
                  <p:cNvSpPr>
                    <a:spLocks/>
                  </p:cNvSpPr>
                  <p:nvPr/>
                </p:nvSpPr>
                <p:spPr bwMode="auto">
                  <a:xfrm>
                    <a:off x="3539" y="747"/>
                    <a:ext cx="18" cy="27"/>
                  </a:xfrm>
                  <a:custGeom>
                    <a:avLst/>
                    <a:gdLst>
                      <a:gd name="T0" fmla="*/ 0 w 18"/>
                      <a:gd name="T1" fmla="*/ 13 h 27"/>
                      <a:gd name="T2" fmla="*/ 8 w 18"/>
                      <a:gd name="T3" fmla="*/ 0 h 27"/>
                      <a:gd name="T4" fmla="*/ 17 w 18"/>
                      <a:gd name="T5" fmla="*/ 0 h 27"/>
                      <a:gd name="T6" fmla="*/ 17 w 18"/>
                      <a:gd name="T7" fmla="*/ 6 h 27"/>
                      <a:gd name="T8" fmla="*/ 8 w 18"/>
                      <a:gd name="T9" fmla="*/ 19 h 27"/>
                      <a:gd name="T10" fmla="*/ 0 w 18"/>
                      <a:gd name="T11" fmla="*/ 26 h 27"/>
                      <a:gd name="T12" fmla="*/ 0 60000 65536"/>
                      <a:gd name="T13" fmla="*/ 0 60000 65536"/>
                      <a:gd name="T14" fmla="*/ 0 60000 65536"/>
                      <a:gd name="T15" fmla="*/ 0 60000 65536"/>
                      <a:gd name="T16" fmla="*/ 0 60000 65536"/>
                      <a:gd name="T17" fmla="*/ 0 60000 65536"/>
                      <a:gd name="T18" fmla="*/ 0 w 18"/>
                      <a:gd name="T19" fmla="*/ 0 h 27"/>
                      <a:gd name="T20" fmla="*/ 18 w 1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8" h="27">
                        <a:moveTo>
                          <a:pt x="0" y="13"/>
                        </a:moveTo>
                        <a:lnTo>
                          <a:pt x="8" y="0"/>
                        </a:lnTo>
                        <a:lnTo>
                          <a:pt x="17" y="0"/>
                        </a:lnTo>
                        <a:lnTo>
                          <a:pt x="17" y="6"/>
                        </a:lnTo>
                        <a:lnTo>
                          <a:pt x="8" y="19"/>
                        </a:lnTo>
                        <a:lnTo>
                          <a:pt x="0" y="26"/>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06" name="Line 917"/>
                  <p:cNvSpPr>
                    <a:spLocks noChangeShapeType="1"/>
                  </p:cNvSpPr>
                  <p:nvPr/>
                </p:nvSpPr>
                <p:spPr bwMode="auto">
                  <a:xfrm flipV="1">
                    <a:off x="3555" y="672"/>
                    <a:ext cx="7" cy="81"/>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384" name="Group 918"/>
                <p:cNvGrpSpPr>
                  <a:grpSpLocks/>
                </p:cNvGrpSpPr>
                <p:nvPr/>
              </p:nvGrpSpPr>
              <p:grpSpPr bwMode="auto">
                <a:xfrm>
                  <a:off x="3539" y="638"/>
                  <a:ext cx="23" cy="102"/>
                  <a:chOff x="3539" y="638"/>
                  <a:chExt cx="23" cy="102"/>
                </a:xfrm>
              </p:grpSpPr>
              <p:sp>
                <p:nvSpPr>
                  <p:cNvPr id="403" name="Freeform 919"/>
                  <p:cNvSpPr>
                    <a:spLocks/>
                  </p:cNvSpPr>
                  <p:nvPr/>
                </p:nvSpPr>
                <p:spPr bwMode="auto">
                  <a:xfrm>
                    <a:off x="3539" y="711"/>
                    <a:ext cx="18" cy="29"/>
                  </a:xfrm>
                  <a:custGeom>
                    <a:avLst/>
                    <a:gdLst>
                      <a:gd name="T0" fmla="*/ 0 w 18"/>
                      <a:gd name="T1" fmla="*/ 14 h 29"/>
                      <a:gd name="T2" fmla="*/ 8 w 18"/>
                      <a:gd name="T3" fmla="*/ 0 h 29"/>
                      <a:gd name="T4" fmla="*/ 17 w 18"/>
                      <a:gd name="T5" fmla="*/ 0 h 29"/>
                      <a:gd name="T6" fmla="*/ 17 w 18"/>
                      <a:gd name="T7" fmla="*/ 7 h 29"/>
                      <a:gd name="T8" fmla="*/ 8 w 18"/>
                      <a:gd name="T9" fmla="*/ 21 h 29"/>
                      <a:gd name="T10" fmla="*/ 0 w 18"/>
                      <a:gd name="T11" fmla="*/ 28 h 29"/>
                      <a:gd name="T12" fmla="*/ 0 60000 65536"/>
                      <a:gd name="T13" fmla="*/ 0 60000 65536"/>
                      <a:gd name="T14" fmla="*/ 0 60000 65536"/>
                      <a:gd name="T15" fmla="*/ 0 60000 65536"/>
                      <a:gd name="T16" fmla="*/ 0 60000 65536"/>
                      <a:gd name="T17" fmla="*/ 0 60000 65536"/>
                      <a:gd name="T18" fmla="*/ 0 w 18"/>
                      <a:gd name="T19" fmla="*/ 0 h 29"/>
                      <a:gd name="T20" fmla="*/ 18 w 1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8" h="29">
                        <a:moveTo>
                          <a:pt x="0" y="14"/>
                        </a:moveTo>
                        <a:lnTo>
                          <a:pt x="8" y="0"/>
                        </a:lnTo>
                        <a:lnTo>
                          <a:pt x="17" y="0"/>
                        </a:lnTo>
                        <a:lnTo>
                          <a:pt x="17" y="7"/>
                        </a:lnTo>
                        <a:lnTo>
                          <a:pt x="8" y="21"/>
                        </a:lnTo>
                        <a:lnTo>
                          <a:pt x="0" y="28"/>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04" name="Line 920"/>
                  <p:cNvSpPr>
                    <a:spLocks noChangeShapeType="1"/>
                  </p:cNvSpPr>
                  <p:nvPr/>
                </p:nvSpPr>
                <p:spPr bwMode="auto">
                  <a:xfrm flipV="1">
                    <a:off x="3547" y="638"/>
                    <a:ext cx="15" cy="81"/>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385" name="Group 921"/>
                <p:cNvGrpSpPr>
                  <a:grpSpLocks/>
                </p:cNvGrpSpPr>
                <p:nvPr/>
              </p:nvGrpSpPr>
              <p:grpSpPr bwMode="auto">
                <a:xfrm>
                  <a:off x="3539" y="611"/>
                  <a:ext cx="18" cy="95"/>
                  <a:chOff x="3539" y="611"/>
                  <a:chExt cx="18" cy="95"/>
                </a:xfrm>
              </p:grpSpPr>
              <p:sp>
                <p:nvSpPr>
                  <p:cNvPr id="401" name="Freeform 922"/>
                  <p:cNvSpPr>
                    <a:spLocks/>
                  </p:cNvSpPr>
                  <p:nvPr/>
                </p:nvSpPr>
                <p:spPr bwMode="auto">
                  <a:xfrm>
                    <a:off x="3539" y="678"/>
                    <a:ext cx="18" cy="28"/>
                  </a:xfrm>
                  <a:custGeom>
                    <a:avLst/>
                    <a:gdLst>
                      <a:gd name="T0" fmla="*/ 0 w 18"/>
                      <a:gd name="T1" fmla="*/ 20 h 28"/>
                      <a:gd name="T2" fmla="*/ 17 w 18"/>
                      <a:gd name="T3" fmla="*/ 7 h 28"/>
                      <a:gd name="T4" fmla="*/ 17 w 18"/>
                      <a:gd name="T5" fmla="*/ 0 h 28"/>
                      <a:gd name="T6" fmla="*/ 17 w 18"/>
                      <a:gd name="T7" fmla="*/ 7 h 28"/>
                      <a:gd name="T8" fmla="*/ 17 w 18"/>
                      <a:gd name="T9" fmla="*/ 20 h 28"/>
                      <a:gd name="T10" fmla="*/ 0 w 18"/>
                      <a:gd name="T11" fmla="*/ 27 h 28"/>
                      <a:gd name="T12" fmla="*/ 0 60000 65536"/>
                      <a:gd name="T13" fmla="*/ 0 60000 65536"/>
                      <a:gd name="T14" fmla="*/ 0 60000 65536"/>
                      <a:gd name="T15" fmla="*/ 0 60000 65536"/>
                      <a:gd name="T16" fmla="*/ 0 60000 65536"/>
                      <a:gd name="T17" fmla="*/ 0 60000 65536"/>
                      <a:gd name="T18" fmla="*/ 0 w 18"/>
                      <a:gd name="T19" fmla="*/ 0 h 28"/>
                      <a:gd name="T20" fmla="*/ 18 w 1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8" h="28">
                        <a:moveTo>
                          <a:pt x="0" y="20"/>
                        </a:moveTo>
                        <a:lnTo>
                          <a:pt x="17" y="7"/>
                        </a:lnTo>
                        <a:lnTo>
                          <a:pt x="17" y="0"/>
                        </a:lnTo>
                        <a:lnTo>
                          <a:pt x="17" y="7"/>
                        </a:lnTo>
                        <a:lnTo>
                          <a:pt x="17" y="20"/>
                        </a:lnTo>
                        <a:lnTo>
                          <a:pt x="0" y="27"/>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02" name="Line 923"/>
                  <p:cNvSpPr>
                    <a:spLocks noChangeShapeType="1"/>
                  </p:cNvSpPr>
                  <p:nvPr/>
                </p:nvSpPr>
                <p:spPr bwMode="auto">
                  <a:xfrm flipV="1">
                    <a:off x="3547" y="611"/>
                    <a:ext cx="8" cy="75"/>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386" name="Group 924"/>
                <p:cNvGrpSpPr>
                  <a:grpSpLocks/>
                </p:cNvGrpSpPr>
                <p:nvPr/>
              </p:nvGrpSpPr>
              <p:grpSpPr bwMode="auto">
                <a:xfrm>
                  <a:off x="3539" y="584"/>
                  <a:ext cx="18" cy="95"/>
                  <a:chOff x="3539" y="584"/>
                  <a:chExt cx="18" cy="95"/>
                </a:xfrm>
              </p:grpSpPr>
              <p:sp>
                <p:nvSpPr>
                  <p:cNvPr id="399" name="Freeform 925"/>
                  <p:cNvSpPr>
                    <a:spLocks/>
                  </p:cNvSpPr>
                  <p:nvPr/>
                </p:nvSpPr>
                <p:spPr bwMode="auto">
                  <a:xfrm>
                    <a:off x="3539" y="651"/>
                    <a:ext cx="18" cy="28"/>
                  </a:xfrm>
                  <a:custGeom>
                    <a:avLst/>
                    <a:gdLst>
                      <a:gd name="T0" fmla="*/ 0 w 18"/>
                      <a:gd name="T1" fmla="*/ 20 h 28"/>
                      <a:gd name="T2" fmla="*/ 0 w 18"/>
                      <a:gd name="T3" fmla="*/ 13 h 28"/>
                      <a:gd name="T4" fmla="*/ 17 w 18"/>
                      <a:gd name="T5" fmla="*/ 0 h 28"/>
                      <a:gd name="T6" fmla="*/ 17 w 18"/>
                      <a:gd name="T7" fmla="*/ 7 h 28"/>
                      <a:gd name="T8" fmla="*/ 17 w 18"/>
                      <a:gd name="T9" fmla="*/ 20 h 28"/>
                      <a:gd name="T10" fmla="*/ 0 w 18"/>
                      <a:gd name="T11" fmla="*/ 27 h 28"/>
                      <a:gd name="T12" fmla="*/ 0 60000 65536"/>
                      <a:gd name="T13" fmla="*/ 0 60000 65536"/>
                      <a:gd name="T14" fmla="*/ 0 60000 65536"/>
                      <a:gd name="T15" fmla="*/ 0 60000 65536"/>
                      <a:gd name="T16" fmla="*/ 0 60000 65536"/>
                      <a:gd name="T17" fmla="*/ 0 60000 65536"/>
                      <a:gd name="T18" fmla="*/ 0 w 18"/>
                      <a:gd name="T19" fmla="*/ 0 h 28"/>
                      <a:gd name="T20" fmla="*/ 18 w 1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8" h="28">
                        <a:moveTo>
                          <a:pt x="0" y="20"/>
                        </a:moveTo>
                        <a:lnTo>
                          <a:pt x="0" y="13"/>
                        </a:lnTo>
                        <a:lnTo>
                          <a:pt x="17" y="0"/>
                        </a:lnTo>
                        <a:lnTo>
                          <a:pt x="17" y="7"/>
                        </a:lnTo>
                        <a:lnTo>
                          <a:pt x="17" y="20"/>
                        </a:lnTo>
                        <a:lnTo>
                          <a:pt x="0" y="27"/>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400" name="Line 926"/>
                  <p:cNvSpPr>
                    <a:spLocks noChangeShapeType="1"/>
                  </p:cNvSpPr>
                  <p:nvPr/>
                </p:nvSpPr>
                <p:spPr bwMode="auto">
                  <a:xfrm flipV="1">
                    <a:off x="3547" y="584"/>
                    <a:ext cx="8" cy="75"/>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387" name="Group 927"/>
                <p:cNvGrpSpPr>
                  <a:grpSpLocks/>
                </p:cNvGrpSpPr>
                <p:nvPr/>
              </p:nvGrpSpPr>
              <p:grpSpPr bwMode="auto">
                <a:xfrm>
                  <a:off x="3531" y="557"/>
                  <a:ext cx="24" cy="96"/>
                  <a:chOff x="3531" y="557"/>
                  <a:chExt cx="24" cy="96"/>
                </a:xfrm>
              </p:grpSpPr>
              <p:sp>
                <p:nvSpPr>
                  <p:cNvPr id="397" name="Freeform 928"/>
                  <p:cNvSpPr>
                    <a:spLocks/>
                  </p:cNvSpPr>
                  <p:nvPr/>
                </p:nvSpPr>
                <p:spPr bwMode="auto">
                  <a:xfrm>
                    <a:off x="3531" y="631"/>
                    <a:ext cx="18" cy="22"/>
                  </a:xfrm>
                  <a:custGeom>
                    <a:avLst/>
                    <a:gdLst>
                      <a:gd name="T0" fmla="*/ 0 w 18"/>
                      <a:gd name="T1" fmla="*/ 14 h 22"/>
                      <a:gd name="T2" fmla="*/ 8 w 18"/>
                      <a:gd name="T3" fmla="*/ 0 h 22"/>
                      <a:gd name="T4" fmla="*/ 17 w 18"/>
                      <a:gd name="T5" fmla="*/ 0 h 22"/>
                      <a:gd name="T6" fmla="*/ 17 w 18"/>
                      <a:gd name="T7" fmla="*/ 6 h 22"/>
                      <a:gd name="T8" fmla="*/ 8 w 18"/>
                      <a:gd name="T9" fmla="*/ 14 h 22"/>
                      <a:gd name="T10" fmla="*/ 0 w 18"/>
                      <a:gd name="T11" fmla="*/ 21 h 22"/>
                      <a:gd name="T12" fmla="*/ 0 60000 65536"/>
                      <a:gd name="T13" fmla="*/ 0 60000 65536"/>
                      <a:gd name="T14" fmla="*/ 0 60000 65536"/>
                      <a:gd name="T15" fmla="*/ 0 60000 65536"/>
                      <a:gd name="T16" fmla="*/ 0 60000 65536"/>
                      <a:gd name="T17" fmla="*/ 0 60000 65536"/>
                      <a:gd name="T18" fmla="*/ 0 w 18"/>
                      <a:gd name="T19" fmla="*/ 0 h 22"/>
                      <a:gd name="T20" fmla="*/ 18 w 1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8" h="22">
                        <a:moveTo>
                          <a:pt x="0" y="14"/>
                        </a:moveTo>
                        <a:lnTo>
                          <a:pt x="8" y="0"/>
                        </a:lnTo>
                        <a:lnTo>
                          <a:pt x="17" y="0"/>
                        </a:lnTo>
                        <a:lnTo>
                          <a:pt x="17" y="6"/>
                        </a:lnTo>
                        <a:lnTo>
                          <a:pt x="8" y="14"/>
                        </a:lnTo>
                        <a:lnTo>
                          <a:pt x="0" y="21"/>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398" name="Line 929"/>
                  <p:cNvSpPr>
                    <a:spLocks noChangeShapeType="1"/>
                  </p:cNvSpPr>
                  <p:nvPr/>
                </p:nvSpPr>
                <p:spPr bwMode="auto">
                  <a:xfrm flipV="1">
                    <a:off x="3547" y="557"/>
                    <a:ext cx="8" cy="81"/>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388" name="Group 930"/>
                <p:cNvGrpSpPr>
                  <a:grpSpLocks/>
                </p:cNvGrpSpPr>
                <p:nvPr/>
              </p:nvGrpSpPr>
              <p:grpSpPr bwMode="auto">
                <a:xfrm>
                  <a:off x="3531" y="523"/>
                  <a:ext cx="24" cy="102"/>
                  <a:chOff x="3531" y="523"/>
                  <a:chExt cx="24" cy="102"/>
                </a:xfrm>
              </p:grpSpPr>
              <p:sp>
                <p:nvSpPr>
                  <p:cNvPr id="395" name="Freeform 931"/>
                  <p:cNvSpPr>
                    <a:spLocks/>
                  </p:cNvSpPr>
                  <p:nvPr/>
                </p:nvSpPr>
                <p:spPr bwMode="auto">
                  <a:xfrm>
                    <a:off x="3531" y="591"/>
                    <a:ext cx="18" cy="34"/>
                  </a:xfrm>
                  <a:custGeom>
                    <a:avLst/>
                    <a:gdLst>
                      <a:gd name="T0" fmla="*/ 0 w 18"/>
                      <a:gd name="T1" fmla="*/ 26 h 34"/>
                      <a:gd name="T2" fmla="*/ 8 w 18"/>
                      <a:gd name="T3" fmla="*/ 20 h 34"/>
                      <a:gd name="T4" fmla="*/ 8 w 18"/>
                      <a:gd name="T5" fmla="*/ 12 h 34"/>
                      <a:gd name="T6" fmla="*/ 17 w 18"/>
                      <a:gd name="T7" fmla="*/ 0 h 34"/>
                      <a:gd name="T8" fmla="*/ 17 w 18"/>
                      <a:gd name="T9" fmla="*/ 6 h 34"/>
                      <a:gd name="T10" fmla="*/ 17 w 18"/>
                      <a:gd name="T11" fmla="*/ 12 h 34"/>
                      <a:gd name="T12" fmla="*/ 17 w 18"/>
                      <a:gd name="T13" fmla="*/ 20 h 34"/>
                      <a:gd name="T14" fmla="*/ 8 w 18"/>
                      <a:gd name="T15" fmla="*/ 33 h 34"/>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34"/>
                      <a:gd name="T26" fmla="*/ 18 w 18"/>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34">
                        <a:moveTo>
                          <a:pt x="0" y="26"/>
                        </a:moveTo>
                        <a:lnTo>
                          <a:pt x="8" y="20"/>
                        </a:lnTo>
                        <a:lnTo>
                          <a:pt x="8" y="12"/>
                        </a:lnTo>
                        <a:lnTo>
                          <a:pt x="17" y="0"/>
                        </a:lnTo>
                        <a:lnTo>
                          <a:pt x="17" y="6"/>
                        </a:lnTo>
                        <a:lnTo>
                          <a:pt x="17" y="12"/>
                        </a:lnTo>
                        <a:lnTo>
                          <a:pt x="17" y="20"/>
                        </a:lnTo>
                        <a:lnTo>
                          <a:pt x="8" y="33"/>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396" name="Line 932"/>
                  <p:cNvSpPr>
                    <a:spLocks noChangeShapeType="1"/>
                  </p:cNvSpPr>
                  <p:nvPr/>
                </p:nvSpPr>
                <p:spPr bwMode="auto">
                  <a:xfrm flipV="1">
                    <a:off x="3547" y="523"/>
                    <a:ext cx="8" cy="82"/>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389" name="Group 933"/>
                <p:cNvGrpSpPr>
                  <a:grpSpLocks/>
                </p:cNvGrpSpPr>
                <p:nvPr/>
              </p:nvGrpSpPr>
              <p:grpSpPr bwMode="auto">
                <a:xfrm>
                  <a:off x="3531" y="509"/>
                  <a:ext cx="24" cy="102"/>
                  <a:chOff x="3531" y="509"/>
                  <a:chExt cx="24" cy="102"/>
                </a:xfrm>
              </p:grpSpPr>
              <p:sp>
                <p:nvSpPr>
                  <p:cNvPr id="393" name="Freeform 934"/>
                  <p:cNvSpPr>
                    <a:spLocks/>
                  </p:cNvSpPr>
                  <p:nvPr/>
                </p:nvSpPr>
                <p:spPr bwMode="auto">
                  <a:xfrm>
                    <a:off x="3531" y="584"/>
                    <a:ext cx="18" cy="27"/>
                  </a:xfrm>
                  <a:custGeom>
                    <a:avLst/>
                    <a:gdLst>
                      <a:gd name="T0" fmla="*/ 0 w 18"/>
                      <a:gd name="T1" fmla="*/ 13 h 27"/>
                      <a:gd name="T2" fmla="*/ 8 w 18"/>
                      <a:gd name="T3" fmla="*/ 6 h 27"/>
                      <a:gd name="T4" fmla="*/ 8 w 18"/>
                      <a:gd name="T5" fmla="*/ 0 h 27"/>
                      <a:gd name="T6" fmla="*/ 17 w 18"/>
                      <a:gd name="T7" fmla="*/ 0 h 27"/>
                      <a:gd name="T8" fmla="*/ 17 w 18"/>
                      <a:gd name="T9" fmla="*/ 6 h 27"/>
                      <a:gd name="T10" fmla="*/ 17 w 18"/>
                      <a:gd name="T11" fmla="*/ 13 h 27"/>
                      <a:gd name="T12" fmla="*/ 17 w 18"/>
                      <a:gd name="T13" fmla="*/ 19 h 27"/>
                      <a:gd name="T14" fmla="*/ 8 w 18"/>
                      <a:gd name="T15" fmla="*/ 26 h 27"/>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7"/>
                      <a:gd name="T26" fmla="*/ 18 w 18"/>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7">
                        <a:moveTo>
                          <a:pt x="0" y="13"/>
                        </a:moveTo>
                        <a:lnTo>
                          <a:pt x="8" y="6"/>
                        </a:lnTo>
                        <a:lnTo>
                          <a:pt x="8" y="0"/>
                        </a:lnTo>
                        <a:lnTo>
                          <a:pt x="17" y="0"/>
                        </a:lnTo>
                        <a:lnTo>
                          <a:pt x="17" y="6"/>
                        </a:lnTo>
                        <a:lnTo>
                          <a:pt x="17" y="13"/>
                        </a:lnTo>
                        <a:lnTo>
                          <a:pt x="17" y="19"/>
                        </a:lnTo>
                        <a:lnTo>
                          <a:pt x="8" y="26"/>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394" name="Line 935"/>
                  <p:cNvSpPr>
                    <a:spLocks noChangeShapeType="1"/>
                  </p:cNvSpPr>
                  <p:nvPr/>
                </p:nvSpPr>
                <p:spPr bwMode="auto">
                  <a:xfrm flipV="1">
                    <a:off x="3547" y="509"/>
                    <a:ext cx="8" cy="82"/>
                  </a:xfrm>
                  <a:prstGeom prst="line">
                    <a:avLst/>
                  </a:prstGeom>
                  <a:noFill/>
                  <a:ln w="12700">
                    <a:solidFill>
                      <a:srgbClr val="669900"/>
                    </a:solidFill>
                    <a:round/>
                    <a:headEnd type="none" w="sm" len="sm"/>
                    <a:tailEnd type="none" w="sm" len="sm"/>
                  </a:ln>
                </p:spPr>
                <p:txBody>
                  <a:bodyPr wrap="none" anchor="ctr"/>
                  <a:lstStyle/>
                  <a:p>
                    <a:endParaRPr lang="es-AR"/>
                  </a:p>
                </p:txBody>
              </p:sp>
            </p:grpSp>
            <p:grpSp>
              <p:nvGrpSpPr>
                <p:cNvPr id="390" name="Group 936"/>
                <p:cNvGrpSpPr>
                  <a:grpSpLocks/>
                </p:cNvGrpSpPr>
                <p:nvPr/>
              </p:nvGrpSpPr>
              <p:grpSpPr bwMode="auto">
                <a:xfrm>
                  <a:off x="3531" y="489"/>
                  <a:ext cx="18" cy="96"/>
                  <a:chOff x="3531" y="489"/>
                  <a:chExt cx="18" cy="96"/>
                </a:xfrm>
              </p:grpSpPr>
              <p:sp>
                <p:nvSpPr>
                  <p:cNvPr id="391" name="Freeform 937"/>
                  <p:cNvSpPr>
                    <a:spLocks/>
                  </p:cNvSpPr>
                  <p:nvPr/>
                </p:nvSpPr>
                <p:spPr bwMode="auto">
                  <a:xfrm>
                    <a:off x="3531" y="564"/>
                    <a:ext cx="18" cy="21"/>
                  </a:xfrm>
                  <a:custGeom>
                    <a:avLst/>
                    <a:gdLst>
                      <a:gd name="T0" fmla="*/ 0 w 18"/>
                      <a:gd name="T1" fmla="*/ 13 h 21"/>
                      <a:gd name="T2" fmla="*/ 0 w 18"/>
                      <a:gd name="T3" fmla="*/ 6 h 21"/>
                      <a:gd name="T4" fmla="*/ 0 w 18"/>
                      <a:gd name="T5" fmla="*/ 0 h 21"/>
                      <a:gd name="T6" fmla="*/ 17 w 18"/>
                      <a:gd name="T7" fmla="*/ 6 h 21"/>
                      <a:gd name="T8" fmla="*/ 17 w 18"/>
                      <a:gd name="T9" fmla="*/ 13 h 21"/>
                      <a:gd name="T10" fmla="*/ 0 w 18"/>
                      <a:gd name="T11" fmla="*/ 20 h 21"/>
                      <a:gd name="T12" fmla="*/ 0 60000 65536"/>
                      <a:gd name="T13" fmla="*/ 0 60000 65536"/>
                      <a:gd name="T14" fmla="*/ 0 60000 65536"/>
                      <a:gd name="T15" fmla="*/ 0 60000 65536"/>
                      <a:gd name="T16" fmla="*/ 0 60000 65536"/>
                      <a:gd name="T17" fmla="*/ 0 60000 65536"/>
                      <a:gd name="T18" fmla="*/ 0 w 18"/>
                      <a:gd name="T19" fmla="*/ 0 h 21"/>
                      <a:gd name="T20" fmla="*/ 18 w 1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8" h="21">
                        <a:moveTo>
                          <a:pt x="0" y="13"/>
                        </a:moveTo>
                        <a:lnTo>
                          <a:pt x="0" y="6"/>
                        </a:lnTo>
                        <a:lnTo>
                          <a:pt x="0" y="0"/>
                        </a:lnTo>
                        <a:lnTo>
                          <a:pt x="17" y="6"/>
                        </a:lnTo>
                        <a:lnTo>
                          <a:pt x="17" y="13"/>
                        </a:lnTo>
                        <a:lnTo>
                          <a:pt x="0" y="2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392" name="Line 938"/>
                  <p:cNvSpPr>
                    <a:spLocks noChangeShapeType="1"/>
                  </p:cNvSpPr>
                  <p:nvPr/>
                </p:nvSpPr>
                <p:spPr bwMode="auto">
                  <a:xfrm flipV="1">
                    <a:off x="3531" y="489"/>
                    <a:ext cx="0" cy="83"/>
                  </a:xfrm>
                  <a:prstGeom prst="line">
                    <a:avLst/>
                  </a:prstGeom>
                  <a:noFill/>
                  <a:ln w="12700">
                    <a:solidFill>
                      <a:srgbClr val="669900"/>
                    </a:solidFill>
                    <a:round/>
                    <a:headEnd type="none" w="sm" len="sm"/>
                    <a:tailEnd type="none" w="sm" len="sm"/>
                  </a:ln>
                </p:spPr>
                <p:txBody>
                  <a:bodyPr wrap="none" anchor="ctr"/>
                  <a:lstStyle/>
                  <a:p>
                    <a:endParaRPr lang="es-AR"/>
                  </a:p>
                </p:txBody>
              </p:sp>
            </p:grpSp>
          </p:grpSp>
          <p:sp>
            <p:nvSpPr>
              <p:cNvPr id="249" name="Freeform 939"/>
              <p:cNvSpPr>
                <a:spLocks/>
              </p:cNvSpPr>
              <p:nvPr/>
            </p:nvSpPr>
            <p:spPr bwMode="auto">
              <a:xfrm>
                <a:off x="3041" y="1168"/>
                <a:ext cx="101" cy="141"/>
              </a:xfrm>
              <a:custGeom>
                <a:avLst/>
                <a:gdLst>
                  <a:gd name="T0" fmla="*/ 69 w 107"/>
                  <a:gd name="T1" fmla="*/ 79 h 156"/>
                  <a:gd name="T2" fmla="*/ 60 w 107"/>
                  <a:gd name="T3" fmla="*/ 66 h 156"/>
                  <a:gd name="T4" fmla="*/ 39 w 107"/>
                  <a:gd name="T5" fmla="*/ 42 h 156"/>
                  <a:gd name="T6" fmla="*/ 23 w 107"/>
                  <a:gd name="T7" fmla="*/ 24 h 156"/>
                  <a:gd name="T8" fmla="*/ 15 w 107"/>
                  <a:gd name="T9" fmla="*/ 18 h 156"/>
                  <a:gd name="T10" fmla="*/ 8 w 107"/>
                  <a:gd name="T11" fmla="*/ 5 h 156"/>
                  <a:gd name="T12" fmla="*/ 0 w 107"/>
                  <a:gd name="T13" fmla="*/ 0 h 156"/>
                  <a:gd name="T14" fmla="*/ 0 w 107"/>
                  <a:gd name="T15" fmla="*/ 5 h 156"/>
                  <a:gd name="T16" fmla="*/ 8 w 107"/>
                  <a:gd name="T17" fmla="*/ 12 h 156"/>
                  <a:gd name="T18" fmla="*/ 8 w 107"/>
                  <a:gd name="T19" fmla="*/ 18 h 156"/>
                  <a:gd name="T20" fmla="*/ 30 w 107"/>
                  <a:gd name="T21" fmla="*/ 48 h 156"/>
                  <a:gd name="T22" fmla="*/ 76 w 107"/>
                  <a:gd name="T23" fmla="*/ 109 h 156"/>
                  <a:gd name="T24" fmla="*/ 100 w 107"/>
                  <a:gd name="T25" fmla="*/ 14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156"/>
                  <a:gd name="T41" fmla="*/ 107 w 107"/>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156">
                    <a:moveTo>
                      <a:pt x="73" y="87"/>
                    </a:moveTo>
                    <a:lnTo>
                      <a:pt x="64" y="73"/>
                    </a:lnTo>
                    <a:lnTo>
                      <a:pt x="41" y="46"/>
                    </a:lnTo>
                    <a:lnTo>
                      <a:pt x="24" y="27"/>
                    </a:lnTo>
                    <a:lnTo>
                      <a:pt x="16" y="20"/>
                    </a:lnTo>
                    <a:lnTo>
                      <a:pt x="8" y="6"/>
                    </a:lnTo>
                    <a:lnTo>
                      <a:pt x="0" y="0"/>
                    </a:lnTo>
                    <a:lnTo>
                      <a:pt x="0" y="6"/>
                    </a:lnTo>
                    <a:lnTo>
                      <a:pt x="8" y="13"/>
                    </a:lnTo>
                    <a:lnTo>
                      <a:pt x="8" y="20"/>
                    </a:lnTo>
                    <a:lnTo>
                      <a:pt x="32" y="53"/>
                    </a:lnTo>
                    <a:lnTo>
                      <a:pt x="81" y="121"/>
                    </a:lnTo>
                    <a:lnTo>
                      <a:pt x="106" y="155"/>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250" name="Freeform 940"/>
              <p:cNvSpPr>
                <a:spLocks/>
              </p:cNvSpPr>
              <p:nvPr/>
            </p:nvSpPr>
            <p:spPr bwMode="auto">
              <a:xfrm>
                <a:off x="2873" y="972"/>
                <a:ext cx="283" cy="392"/>
              </a:xfrm>
              <a:custGeom>
                <a:avLst/>
                <a:gdLst>
                  <a:gd name="T0" fmla="*/ 282 w 300"/>
                  <a:gd name="T1" fmla="*/ 366 h 434"/>
                  <a:gd name="T2" fmla="*/ 266 w 300"/>
                  <a:gd name="T3" fmla="*/ 353 h 434"/>
                  <a:gd name="T4" fmla="*/ 236 w 300"/>
                  <a:gd name="T5" fmla="*/ 323 h 434"/>
                  <a:gd name="T6" fmla="*/ 205 w 300"/>
                  <a:gd name="T7" fmla="*/ 298 h 434"/>
                  <a:gd name="T8" fmla="*/ 175 w 300"/>
                  <a:gd name="T9" fmla="*/ 268 h 434"/>
                  <a:gd name="T10" fmla="*/ 152 w 300"/>
                  <a:gd name="T11" fmla="*/ 243 h 434"/>
                  <a:gd name="T12" fmla="*/ 129 w 300"/>
                  <a:gd name="T13" fmla="*/ 226 h 434"/>
                  <a:gd name="T14" fmla="*/ 114 w 300"/>
                  <a:gd name="T15" fmla="*/ 214 h 434"/>
                  <a:gd name="T16" fmla="*/ 99 w 300"/>
                  <a:gd name="T17" fmla="*/ 195 h 434"/>
                  <a:gd name="T18" fmla="*/ 92 w 300"/>
                  <a:gd name="T19" fmla="*/ 189 h 434"/>
                  <a:gd name="T20" fmla="*/ 83 w 300"/>
                  <a:gd name="T21" fmla="*/ 176 h 434"/>
                  <a:gd name="T22" fmla="*/ 61 w 300"/>
                  <a:gd name="T23" fmla="*/ 152 h 434"/>
                  <a:gd name="T24" fmla="*/ 39 w 300"/>
                  <a:gd name="T25" fmla="*/ 116 h 434"/>
                  <a:gd name="T26" fmla="*/ 23 w 300"/>
                  <a:gd name="T27" fmla="*/ 91 h 434"/>
                  <a:gd name="T28" fmla="*/ 15 w 300"/>
                  <a:gd name="T29" fmla="*/ 72 h 434"/>
                  <a:gd name="T30" fmla="*/ 15 w 300"/>
                  <a:gd name="T31" fmla="*/ 67 h 434"/>
                  <a:gd name="T32" fmla="*/ 8 w 300"/>
                  <a:gd name="T33" fmla="*/ 48 h 434"/>
                  <a:gd name="T34" fmla="*/ 8 w 300"/>
                  <a:gd name="T35" fmla="*/ 36 h 434"/>
                  <a:gd name="T36" fmla="*/ 0 w 300"/>
                  <a:gd name="T37" fmla="*/ 18 h 434"/>
                  <a:gd name="T38" fmla="*/ 0 w 300"/>
                  <a:gd name="T39" fmla="*/ 12 h 434"/>
                  <a:gd name="T40" fmla="*/ 0 w 300"/>
                  <a:gd name="T41" fmla="*/ 0 h 434"/>
                  <a:gd name="T42" fmla="*/ 0 w 300"/>
                  <a:gd name="T43" fmla="*/ 5 h 434"/>
                  <a:gd name="T44" fmla="*/ 15 w 300"/>
                  <a:gd name="T45" fmla="*/ 12 h 434"/>
                  <a:gd name="T46" fmla="*/ 15 w 300"/>
                  <a:gd name="T47" fmla="*/ 18 h 434"/>
                  <a:gd name="T48" fmla="*/ 23 w 300"/>
                  <a:gd name="T49" fmla="*/ 24 h 434"/>
                  <a:gd name="T50" fmla="*/ 30 w 300"/>
                  <a:gd name="T51" fmla="*/ 36 h 434"/>
                  <a:gd name="T52" fmla="*/ 39 w 300"/>
                  <a:gd name="T53" fmla="*/ 42 h 434"/>
                  <a:gd name="T54" fmla="*/ 45 w 300"/>
                  <a:gd name="T55" fmla="*/ 48 h 434"/>
                  <a:gd name="T56" fmla="*/ 54 w 300"/>
                  <a:gd name="T57" fmla="*/ 60 h 434"/>
                  <a:gd name="T58" fmla="*/ 68 w 300"/>
                  <a:gd name="T59" fmla="*/ 72 h 434"/>
                  <a:gd name="T60" fmla="*/ 83 w 300"/>
                  <a:gd name="T61" fmla="*/ 103 h 434"/>
                  <a:gd name="T62" fmla="*/ 92 w 300"/>
                  <a:gd name="T63" fmla="*/ 134 h 434"/>
                  <a:gd name="T64" fmla="*/ 99 w 300"/>
                  <a:gd name="T65" fmla="*/ 176 h 434"/>
                  <a:gd name="T66" fmla="*/ 99 w 300"/>
                  <a:gd name="T67" fmla="*/ 201 h 434"/>
                  <a:gd name="T68" fmla="*/ 99 w 300"/>
                  <a:gd name="T69" fmla="*/ 207 h 434"/>
                  <a:gd name="T70" fmla="*/ 99 w 300"/>
                  <a:gd name="T71" fmla="*/ 226 h 434"/>
                  <a:gd name="T72" fmla="*/ 99 w 300"/>
                  <a:gd name="T73" fmla="*/ 249 h 434"/>
                  <a:gd name="T74" fmla="*/ 99 w 300"/>
                  <a:gd name="T75" fmla="*/ 262 h 434"/>
                  <a:gd name="T76" fmla="*/ 107 w 300"/>
                  <a:gd name="T77" fmla="*/ 280 h 434"/>
                  <a:gd name="T78" fmla="*/ 107 w 300"/>
                  <a:gd name="T79" fmla="*/ 286 h 434"/>
                  <a:gd name="T80" fmla="*/ 114 w 300"/>
                  <a:gd name="T81" fmla="*/ 298 h 434"/>
                  <a:gd name="T82" fmla="*/ 121 w 300"/>
                  <a:gd name="T83" fmla="*/ 304 h 434"/>
                  <a:gd name="T84" fmla="*/ 129 w 300"/>
                  <a:gd name="T85" fmla="*/ 311 h 434"/>
                  <a:gd name="T86" fmla="*/ 137 w 300"/>
                  <a:gd name="T87" fmla="*/ 317 h 434"/>
                  <a:gd name="T88" fmla="*/ 152 w 300"/>
                  <a:gd name="T89" fmla="*/ 323 h 434"/>
                  <a:gd name="T90" fmla="*/ 152 w 300"/>
                  <a:gd name="T91" fmla="*/ 329 h 434"/>
                  <a:gd name="T92" fmla="*/ 182 w 300"/>
                  <a:gd name="T93" fmla="*/ 341 h 434"/>
                  <a:gd name="T94" fmla="*/ 198 w 300"/>
                  <a:gd name="T95" fmla="*/ 353 h 434"/>
                  <a:gd name="T96" fmla="*/ 213 w 300"/>
                  <a:gd name="T97" fmla="*/ 360 h 434"/>
                  <a:gd name="T98" fmla="*/ 236 w 300"/>
                  <a:gd name="T99" fmla="*/ 372 h 434"/>
                  <a:gd name="T100" fmla="*/ 258 w 300"/>
                  <a:gd name="T101" fmla="*/ 385 h 434"/>
                  <a:gd name="T102" fmla="*/ 274 w 300"/>
                  <a:gd name="T103" fmla="*/ 391 h 4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0"/>
                  <a:gd name="T157" fmla="*/ 0 h 434"/>
                  <a:gd name="T158" fmla="*/ 300 w 300"/>
                  <a:gd name="T159" fmla="*/ 434 h 4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0" h="434">
                    <a:moveTo>
                      <a:pt x="299" y="405"/>
                    </a:moveTo>
                    <a:lnTo>
                      <a:pt x="282" y="391"/>
                    </a:lnTo>
                    <a:lnTo>
                      <a:pt x="250" y="358"/>
                    </a:lnTo>
                    <a:lnTo>
                      <a:pt x="217" y="330"/>
                    </a:lnTo>
                    <a:lnTo>
                      <a:pt x="185" y="297"/>
                    </a:lnTo>
                    <a:lnTo>
                      <a:pt x="161" y="269"/>
                    </a:lnTo>
                    <a:lnTo>
                      <a:pt x="137" y="250"/>
                    </a:lnTo>
                    <a:lnTo>
                      <a:pt x="121" y="237"/>
                    </a:lnTo>
                    <a:lnTo>
                      <a:pt x="105" y="216"/>
                    </a:lnTo>
                    <a:lnTo>
                      <a:pt x="97" y="209"/>
                    </a:lnTo>
                    <a:lnTo>
                      <a:pt x="88" y="195"/>
                    </a:lnTo>
                    <a:lnTo>
                      <a:pt x="65" y="168"/>
                    </a:lnTo>
                    <a:lnTo>
                      <a:pt x="41" y="128"/>
                    </a:lnTo>
                    <a:lnTo>
                      <a:pt x="24" y="101"/>
                    </a:lnTo>
                    <a:lnTo>
                      <a:pt x="16" y="80"/>
                    </a:lnTo>
                    <a:lnTo>
                      <a:pt x="16" y="74"/>
                    </a:lnTo>
                    <a:lnTo>
                      <a:pt x="8" y="53"/>
                    </a:lnTo>
                    <a:lnTo>
                      <a:pt x="8" y="40"/>
                    </a:lnTo>
                    <a:lnTo>
                      <a:pt x="0" y="20"/>
                    </a:lnTo>
                    <a:lnTo>
                      <a:pt x="0" y="13"/>
                    </a:lnTo>
                    <a:lnTo>
                      <a:pt x="0" y="0"/>
                    </a:lnTo>
                    <a:lnTo>
                      <a:pt x="0" y="6"/>
                    </a:lnTo>
                    <a:lnTo>
                      <a:pt x="16" y="13"/>
                    </a:lnTo>
                    <a:lnTo>
                      <a:pt x="16" y="20"/>
                    </a:lnTo>
                    <a:lnTo>
                      <a:pt x="24" y="27"/>
                    </a:lnTo>
                    <a:lnTo>
                      <a:pt x="32" y="40"/>
                    </a:lnTo>
                    <a:lnTo>
                      <a:pt x="41" y="47"/>
                    </a:lnTo>
                    <a:lnTo>
                      <a:pt x="48" y="53"/>
                    </a:lnTo>
                    <a:lnTo>
                      <a:pt x="57" y="66"/>
                    </a:lnTo>
                    <a:lnTo>
                      <a:pt x="72" y="80"/>
                    </a:lnTo>
                    <a:lnTo>
                      <a:pt x="88" y="114"/>
                    </a:lnTo>
                    <a:lnTo>
                      <a:pt x="97" y="148"/>
                    </a:lnTo>
                    <a:lnTo>
                      <a:pt x="105" y="195"/>
                    </a:lnTo>
                    <a:lnTo>
                      <a:pt x="105" y="223"/>
                    </a:lnTo>
                    <a:lnTo>
                      <a:pt x="105" y="229"/>
                    </a:lnTo>
                    <a:lnTo>
                      <a:pt x="105" y="250"/>
                    </a:lnTo>
                    <a:lnTo>
                      <a:pt x="105" y="276"/>
                    </a:lnTo>
                    <a:lnTo>
                      <a:pt x="105" y="290"/>
                    </a:lnTo>
                    <a:lnTo>
                      <a:pt x="113" y="310"/>
                    </a:lnTo>
                    <a:lnTo>
                      <a:pt x="113" y="317"/>
                    </a:lnTo>
                    <a:lnTo>
                      <a:pt x="121" y="330"/>
                    </a:lnTo>
                    <a:lnTo>
                      <a:pt x="128" y="337"/>
                    </a:lnTo>
                    <a:lnTo>
                      <a:pt x="137" y="344"/>
                    </a:lnTo>
                    <a:lnTo>
                      <a:pt x="145" y="351"/>
                    </a:lnTo>
                    <a:lnTo>
                      <a:pt x="161" y="358"/>
                    </a:lnTo>
                    <a:lnTo>
                      <a:pt x="161" y="364"/>
                    </a:lnTo>
                    <a:lnTo>
                      <a:pt x="193" y="378"/>
                    </a:lnTo>
                    <a:lnTo>
                      <a:pt x="210" y="391"/>
                    </a:lnTo>
                    <a:lnTo>
                      <a:pt x="226" y="399"/>
                    </a:lnTo>
                    <a:lnTo>
                      <a:pt x="250" y="412"/>
                    </a:lnTo>
                    <a:lnTo>
                      <a:pt x="274" y="426"/>
                    </a:lnTo>
                    <a:lnTo>
                      <a:pt x="290" y="433"/>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251" name="Freeform 941"/>
              <p:cNvSpPr>
                <a:spLocks/>
              </p:cNvSpPr>
              <p:nvPr/>
            </p:nvSpPr>
            <p:spPr bwMode="auto">
              <a:xfrm>
                <a:off x="3172" y="1137"/>
                <a:ext cx="334" cy="264"/>
              </a:xfrm>
              <a:custGeom>
                <a:avLst/>
                <a:gdLst>
                  <a:gd name="T0" fmla="*/ 0 w 354"/>
                  <a:gd name="T1" fmla="*/ 263 h 292"/>
                  <a:gd name="T2" fmla="*/ 23 w 354"/>
                  <a:gd name="T3" fmla="*/ 244 h 292"/>
                  <a:gd name="T4" fmla="*/ 76 w 354"/>
                  <a:gd name="T5" fmla="*/ 208 h 292"/>
                  <a:gd name="T6" fmla="*/ 106 w 354"/>
                  <a:gd name="T7" fmla="*/ 189 h 292"/>
                  <a:gd name="T8" fmla="*/ 122 w 354"/>
                  <a:gd name="T9" fmla="*/ 184 h 292"/>
                  <a:gd name="T10" fmla="*/ 159 w 354"/>
                  <a:gd name="T11" fmla="*/ 165 h 292"/>
                  <a:gd name="T12" fmla="*/ 181 w 354"/>
                  <a:gd name="T13" fmla="*/ 152 h 292"/>
                  <a:gd name="T14" fmla="*/ 211 w 354"/>
                  <a:gd name="T15" fmla="*/ 134 h 292"/>
                  <a:gd name="T16" fmla="*/ 219 w 354"/>
                  <a:gd name="T17" fmla="*/ 127 h 292"/>
                  <a:gd name="T18" fmla="*/ 242 w 354"/>
                  <a:gd name="T19" fmla="*/ 109 h 292"/>
                  <a:gd name="T20" fmla="*/ 288 w 354"/>
                  <a:gd name="T21" fmla="*/ 67 h 292"/>
                  <a:gd name="T22" fmla="*/ 310 w 354"/>
                  <a:gd name="T23" fmla="*/ 42 h 292"/>
                  <a:gd name="T24" fmla="*/ 318 w 354"/>
                  <a:gd name="T25" fmla="*/ 36 h 292"/>
                  <a:gd name="T26" fmla="*/ 326 w 354"/>
                  <a:gd name="T27" fmla="*/ 24 h 292"/>
                  <a:gd name="T28" fmla="*/ 326 w 354"/>
                  <a:gd name="T29" fmla="*/ 18 h 292"/>
                  <a:gd name="T30" fmla="*/ 333 w 354"/>
                  <a:gd name="T31" fmla="*/ 5 h 292"/>
                  <a:gd name="T32" fmla="*/ 333 w 354"/>
                  <a:gd name="T33" fmla="*/ 0 h 292"/>
                  <a:gd name="T34" fmla="*/ 333 w 354"/>
                  <a:gd name="T35" fmla="*/ 5 h 292"/>
                  <a:gd name="T36" fmla="*/ 333 w 354"/>
                  <a:gd name="T37" fmla="*/ 0 h 292"/>
                  <a:gd name="T38" fmla="*/ 326 w 354"/>
                  <a:gd name="T39" fmla="*/ 0 h 292"/>
                  <a:gd name="T40" fmla="*/ 318 w 354"/>
                  <a:gd name="T41" fmla="*/ 0 h 292"/>
                  <a:gd name="T42" fmla="*/ 310 w 354"/>
                  <a:gd name="T43" fmla="*/ 5 h 292"/>
                  <a:gd name="T44" fmla="*/ 303 w 354"/>
                  <a:gd name="T45" fmla="*/ 12 h 292"/>
                  <a:gd name="T46" fmla="*/ 288 w 354"/>
                  <a:gd name="T47" fmla="*/ 18 h 292"/>
                  <a:gd name="T48" fmla="*/ 279 w 354"/>
                  <a:gd name="T49" fmla="*/ 30 h 292"/>
                  <a:gd name="T50" fmla="*/ 265 w 354"/>
                  <a:gd name="T51" fmla="*/ 49 h 292"/>
                  <a:gd name="T52" fmla="*/ 257 w 354"/>
                  <a:gd name="T53" fmla="*/ 61 h 292"/>
                  <a:gd name="T54" fmla="*/ 242 w 354"/>
                  <a:gd name="T55" fmla="*/ 79 h 292"/>
                  <a:gd name="T56" fmla="*/ 234 w 354"/>
                  <a:gd name="T57" fmla="*/ 91 h 292"/>
                  <a:gd name="T58" fmla="*/ 226 w 354"/>
                  <a:gd name="T59" fmla="*/ 103 h 292"/>
                  <a:gd name="T60" fmla="*/ 219 w 354"/>
                  <a:gd name="T61" fmla="*/ 116 h 292"/>
                  <a:gd name="T62" fmla="*/ 204 w 354"/>
                  <a:gd name="T63" fmla="*/ 140 h 292"/>
                  <a:gd name="T64" fmla="*/ 196 w 354"/>
                  <a:gd name="T65" fmla="*/ 146 h 292"/>
                  <a:gd name="T66" fmla="*/ 188 w 354"/>
                  <a:gd name="T67" fmla="*/ 158 h 292"/>
                  <a:gd name="T68" fmla="*/ 181 w 354"/>
                  <a:gd name="T69" fmla="*/ 171 h 292"/>
                  <a:gd name="T70" fmla="*/ 174 w 354"/>
                  <a:gd name="T71" fmla="*/ 176 h 292"/>
                  <a:gd name="T72" fmla="*/ 167 w 354"/>
                  <a:gd name="T73" fmla="*/ 189 h 292"/>
                  <a:gd name="T74" fmla="*/ 167 w 354"/>
                  <a:gd name="T75" fmla="*/ 195 h 292"/>
                  <a:gd name="T76" fmla="*/ 145 w 354"/>
                  <a:gd name="T77" fmla="*/ 208 h 292"/>
                  <a:gd name="T78" fmla="*/ 129 w 354"/>
                  <a:gd name="T79" fmla="*/ 213 h 292"/>
                  <a:gd name="T80" fmla="*/ 92 w 354"/>
                  <a:gd name="T81" fmla="*/ 225 h 292"/>
                  <a:gd name="T82" fmla="*/ 76 w 354"/>
                  <a:gd name="T83" fmla="*/ 225 h 292"/>
                  <a:gd name="T84" fmla="*/ 0 w 354"/>
                  <a:gd name="T85" fmla="*/ 244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4"/>
                  <a:gd name="T130" fmla="*/ 0 h 292"/>
                  <a:gd name="T131" fmla="*/ 354 w 354"/>
                  <a:gd name="T132" fmla="*/ 292 h 2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4" h="292">
                    <a:moveTo>
                      <a:pt x="0" y="291"/>
                    </a:moveTo>
                    <a:lnTo>
                      <a:pt x="24" y="270"/>
                    </a:lnTo>
                    <a:lnTo>
                      <a:pt x="81" y="230"/>
                    </a:lnTo>
                    <a:lnTo>
                      <a:pt x="112" y="209"/>
                    </a:lnTo>
                    <a:lnTo>
                      <a:pt x="129" y="203"/>
                    </a:lnTo>
                    <a:lnTo>
                      <a:pt x="168" y="182"/>
                    </a:lnTo>
                    <a:lnTo>
                      <a:pt x="192" y="168"/>
                    </a:lnTo>
                    <a:lnTo>
                      <a:pt x="224" y="148"/>
                    </a:lnTo>
                    <a:lnTo>
                      <a:pt x="232" y="141"/>
                    </a:lnTo>
                    <a:lnTo>
                      <a:pt x="256" y="121"/>
                    </a:lnTo>
                    <a:lnTo>
                      <a:pt x="305" y="74"/>
                    </a:lnTo>
                    <a:lnTo>
                      <a:pt x="329" y="47"/>
                    </a:lnTo>
                    <a:lnTo>
                      <a:pt x="337" y="40"/>
                    </a:lnTo>
                    <a:lnTo>
                      <a:pt x="345" y="27"/>
                    </a:lnTo>
                    <a:lnTo>
                      <a:pt x="345" y="20"/>
                    </a:lnTo>
                    <a:lnTo>
                      <a:pt x="353" y="6"/>
                    </a:lnTo>
                    <a:lnTo>
                      <a:pt x="353" y="0"/>
                    </a:lnTo>
                    <a:lnTo>
                      <a:pt x="353" y="6"/>
                    </a:lnTo>
                    <a:lnTo>
                      <a:pt x="353" y="0"/>
                    </a:lnTo>
                    <a:lnTo>
                      <a:pt x="345" y="0"/>
                    </a:lnTo>
                    <a:lnTo>
                      <a:pt x="337" y="0"/>
                    </a:lnTo>
                    <a:lnTo>
                      <a:pt x="329" y="6"/>
                    </a:lnTo>
                    <a:lnTo>
                      <a:pt x="321" y="13"/>
                    </a:lnTo>
                    <a:lnTo>
                      <a:pt x="305" y="20"/>
                    </a:lnTo>
                    <a:lnTo>
                      <a:pt x="296" y="33"/>
                    </a:lnTo>
                    <a:lnTo>
                      <a:pt x="281" y="54"/>
                    </a:lnTo>
                    <a:lnTo>
                      <a:pt x="272" y="67"/>
                    </a:lnTo>
                    <a:lnTo>
                      <a:pt x="256" y="87"/>
                    </a:lnTo>
                    <a:lnTo>
                      <a:pt x="248" y="101"/>
                    </a:lnTo>
                    <a:lnTo>
                      <a:pt x="240" y="114"/>
                    </a:lnTo>
                    <a:lnTo>
                      <a:pt x="232" y="128"/>
                    </a:lnTo>
                    <a:lnTo>
                      <a:pt x="216" y="155"/>
                    </a:lnTo>
                    <a:lnTo>
                      <a:pt x="208" y="161"/>
                    </a:lnTo>
                    <a:lnTo>
                      <a:pt x="199" y="175"/>
                    </a:lnTo>
                    <a:lnTo>
                      <a:pt x="192" y="189"/>
                    </a:lnTo>
                    <a:lnTo>
                      <a:pt x="184" y="195"/>
                    </a:lnTo>
                    <a:lnTo>
                      <a:pt x="177" y="209"/>
                    </a:lnTo>
                    <a:lnTo>
                      <a:pt x="177" y="216"/>
                    </a:lnTo>
                    <a:lnTo>
                      <a:pt x="154" y="230"/>
                    </a:lnTo>
                    <a:lnTo>
                      <a:pt x="137" y="236"/>
                    </a:lnTo>
                    <a:lnTo>
                      <a:pt x="97" y="249"/>
                    </a:lnTo>
                    <a:lnTo>
                      <a:pt x="81" y="249"/>
                    </a:lnTo>
                    <a:lnTo>
                      <a:pt x="0" y="270"/>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252" name="Freeform 942"/>
              <p:cNvSpPr>
                <a:spLocks/>
              </p:cNvSpPr>
              <p:nvPr/>
            </p:nvSpPr>
            <p:spPr bwMode="auto">
              <a:xfrm>
                <a:off x="3065" y="1515"/>
                <a:ext cx="199" cy="27"/>
              </a:xfrm>
              <a:custGeom>
                <a:avLst/>
                <a:gdLst>
                  <a:gd name="T0" fmla="*/ 191 w 211"/>
                  <a:gd name="T1" fmla="*/ 6 h 29"/>
                  <a:gd name="T2" fmla="*/ 167 w 211"/>
                  <a:gd name="T3" fmla="*/ 6 h 29"/>
                  <a:gd name="T4" fmla="*/ 121 w 211"/>
                  <a:gd name="T5" fmla="*/ 0 h 29"/>
                  <a:gd name="T6" fmla="*/ 91 w 211"/>
                  <a:gd name="T7" fmla="*/ 0 h 29"/>
                  <a:gd name="T8" fmla="*/ 53 w 211"/>
                  <a:gd name="T9" fmla="*/ 6 h 29"/>
                  <a:gd name="T10" fmla="*/ 38 w 211"/>
                  <a:gd name="T11" fmla="*/ 13 h 29"/>
                  <a:gd name="T12" fmla="*/ 30 w 211"/>
                  <a:gd name="T13" fmla="*/ 13 h 29"/>
                  <a:gd name="T14" fmla="*/ 15 w 211"/>
                  <a:gd name="T15" fmla="*/ 19 h 29"/>
                  <a:gd name="T16" fmla="*/ 7 w 211"/>
                  <a:gd name="T17" fmla="*/ 26 h 29"/>
                  <a:gd name="T18" fmla="*/ 0 w 211"/>
                  <a:gd name="T19" fmla="*/ 26 h 29"/>
                  <a:gd name="T20" fmla="*/ 7 w 211"/>
                  <a:gd name="T21" fmla="*/ 26 h 29"/>
                  <a:gd name="T22" fmla="*/ 0 w 211"/>
                  <a:gd name="T23" fmla="*/ 26 h 29"/>
                  <a:gd name="T24" fmla="*/ 15 w 211"/>
                  <a:gd name="T25" fmla="*/ 26 h 29"/>
                  <a:gd name="T26" fmla="*/ 22 w 211"/>
                  <a:gd name="T27" fmla="*/ 26 h 29"/>
                  <a:gd name="T28" fmla="*/ 30 w 211"/>
                  <a:gd name="T29" fmla="*/ 26 h 29"/>
                  <a:gd name="T30" fmla="*/ 53 w 211"/>
                  <a:gd name="T31" fmla="*/ 19 h 29"/>
                  <a:gd name="T32" fmla="*/ 76 w 211"/>
                  <a:gd name="T33" fmla="*/ 13 h 29"/>
                  <a:gd name="T34" fmla="*/ 114 w 211"/>
                  <a:gd name="T35" fmla="*/ 6 h 29"/>
                  <a:gd name="T36" fmla="*/ 129 w 211"/>
                  <a:gd name="T37" fmla="*/ 6 h 29"/>
                  <a:gd name="T38" fmla="*/ 144 w 211"/>
                  <a:gd name="T39" fmla="*/ 6 h 29"/>
                  <a:gd name="T40" fmla="*/ 167 w 211"/>
                  <a:gd name="T41" fmla="*/ 6 h 29"/>
                  <a:gd name="T42" fmla="*/ 182 w 211"/>
                  <a:gd name="T43" fmla="*/ 6 h 29"/>
                  <a:gd name="T44" fmla="*/ 198 w 211"/>
                  <a:gd name="T45" fmla="*/ 0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1"/>
                  <a:gd name="T70" fmla="*/ 0 h 29"/>
                  <a:gd name="T71" fmla="*/ 211 w 211"/>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1" h="29">
                    <a:moveTo>
                      <a:pt x="202" y="6"/>
                    </a:moveTo>
                    <a:lnTo>
                      <a:pt x="177" y="6"/>
                    </a:lnTo>
                    <a:lnTo>
                      <a:pt x="128" y="0"/>
                    </a:lnTo>
                    <a:lnTo>
                      <a:pt x="97" y="0"/>
                    </a:lnTo>
                    <a:lnTo>
                      <a:pt x="56" y="6"/>
                    </a:lnTo>
                    <a:lnTo>
                      <a:pt x="40" y="14"/>
                    </a:lnTo>
                    <a:lnTo>
                      <a:pt x="32" y="14"/>
                    </a:lnTo>
                    <a:lnTo>
                      <a:pt x="16" y="20"/>
                    </a:lnTo>
                    <a:lnTo>
                      <a:pt x="7" y="28"/>
                    </a:lnTo>
                    <a:lnTo>
                      <a:pt x="0" y="28"/>
                    </a:lnTo>
                    <a:lnTo>
                      <a:pt x="7" y="28"/>
                    </a:lnTo>
                    <a:lnTo>
                      <a:pt x="0" y="28"/>
                    </a:lnTo>
                    <a:lnTo>
                      <a:pt x="16" y="28"/>
                    </a:lnTo>
                    <a:lnTo>
                      <a:pt x="23" y="28"/>
                    </a:lnTo>
                    <a:lnTo>
                      <a:pt x="32" y="28"/>
                    </a:lnTo>
                    <a:lnTo>
                      <a:pt x="56" y="20"/>
                    </a:lnTo>
                    <a:lnTo>
                      <a:pt x="81" y="14"/>
                    </a:lnTo>
                    <a:lnTo>
                      <a:pt x="121" y="6"/>
                    </a:lnTo>
                    <a:lnTo>
                      <a:pt x="137" y="6"/>
                    </a:lnTo>
                    <a:lnTo>
                      <a:pt x="153" y="6"/>
                    </a:lnTo>
                    <a:lnTo>
                      <a:pt x="177" y="6"/>
                    </a:lnTo>
                    <a:lnTo>
                      <a:pt x="193" y="6"/>
                    </a:lnTo>
                    <a:lnTo>
                      <a:pt x="210" y="0"/>
                    </a:lnTo>
                  </a:path>
                </a:pathLst>
              </a:custGeom>
              <a:solidFill>
                <a:srgbClr val="CCCC00"/>
              </a:solidFill>
              <a:ln w="12700" cap="rnd">
                <a:solidFill>
                  <a:schemeClr val="tx1"/>
                </a:solidFill>
                <a:round/>
                <a:headEnd type="none" w="sm" len="sm"/>
                <a:tailEnd type="none" w="sm" len="sm"/>
              </a:ln>
            </p:spPr>
            <p:txBody>
              <a:bodyPr/>
              <a:lstStyle/>
              <a:p>
                <a:endParaRPr lang="es-AR"/>
              </a:p>
            </p:txBody>
          </p:sp>
          <p:sp>
            <p:nvSpPr>
              <p:cNvPr id="253" name="Arc 943"/>
              <p:cNvSpPr>
                <a:spLocks/>
              </p:cNvSpPr>
              <p:nvPr/>
            </p:nvSpPr>
            <p:spPr bwMode="auto">
              <a:xfrm>
                <a:off x="3164" y="1334"/>
                <a:ext cx="73" cy="141"/>
              </a:xfrm>
              <a:custGeom>
                <a:avLst/>
                <a:gdLst>
                  <a:gd name="T0" fmla="*/ 0 w 21600"/>
                  <a:gd name="T1" fmla="*/ 1 h 21731"/>
                  <a:gd name="T2" fmla="*/ 0 w 21600"/>
                  <a:gd name="T3" fmla="*/ 0 h 21731"/>
                  <a:gd name="T4" fmla="*/ 0 w 21600"/>
                  <a:gd name="T5" fmla="*/ 0 h 21731"/>
                  <a:gd name="T6" fmla="*/ 0 60000 65536"/>
                  <a:gd name="T7" fmla="*/ 0 60000 65536"/>
                  <a:gd name="T8" fmla="*/ 0 60000 65536"/>
                  <a:gd name="T9" fmla="*/ 0 w 21600"/>
                  <a:gd name="T10" fmla="*/ 0 h 21731"/>
                  <a:gd name="T11" fmla="*/ 21600 w 21600"/>
                  <a:gd name="T12" fmla="*/ 21731 h 21731"/>
                </a:gdLst>
                <a:ahLst/>
                <a:cxnLst>
                  <a:cxn ang="T6">
                    <a:pos x="T0" y="T1"/>
                  </a:cxn>
                  <a:cxn ang="T7">
                    <a:pos x="T2" y="T3"/>
                  </a:cxn>
                  <a:cxn ang="T8">
                    <a:pos x="T4" y="T5"/>
                  </a:cxn>
                </a:cxnLst>
                <a:rect l="T9" t="T10" r="T11" b="T12"/>
                <a:pathLst>
                  <a:path w="21600" h="21731" fill="none" extrusionOk="0">
                    <a:moveTo>
                      <a:pt x="21037" y="21730"/>
                    </a:moveTo>
                    <a:cubicBezTo>
                      <a:pt x="9330" y="21425"/>
                      <a:pt x="0" y="11848"/>
                      <a:pt x="0" y="138"/>
                    </a:cubicBezTo>
                    <a:cubicBezTo>
                      <a:pt x="-1" y="92"/>
                      <a:pt x="0" y="46"/>
                      <a:pt x="0" y="0"/>
                    </a:cubicBezTo>
                  </a:path>
                  <a:path w="21600" h="21731" stroke="0" extrusionOk="0">
                    <a:moveTo>
                      <a:pt x="21037" y="21730"/>
                    </a:moveTo>
                    <a:cubicBezTo>
                      <a:pt x="9330" y="21425"/>
                      <a:pt x="0" y="11848"/>
                      <a:pt x="0" y="138"/>
                    </a:cubicBezTo>
                    <a:cubicBezTo>
                      <a:pt x="-1" y="92"/>
                      <a:pt x="0" y="46"/>
                      <a:pt x="0" y="0"/>
                    </a:cubicBezTo>
                    <a:lnTo>
                      <a:pt x="21600" y="138"/>
                    </a:lnTo>
                    <a:close/>
                  </a:path>
                </a:pathLst>
              </a:custGeom>
              <a:solidFill>
                <a:schemeClr val="accent1"/>
              </a:solidFill>
              <a:ln w="12700" cap="rnd">
                <a:solidFill>
                  <a:srgbClr val="669900"/>
                </a:solidFill>
                <a:round/>
                <a:headEnd/>
                <a:tailEnd/>
              </a:ln>
            </p:spPr>
            <p:txBody>
              <a:bodyPr wrap="none" anchor="ctr"/>
              <a:lstStyle/>
              <a:p>
                <a:endParaRPr lang="es-AR"/>
              </a:p>
            </p:txBody>
          </p:sp>
          <p:sp>
            <p:nvSpPr>
              <p:cNvPr id="254" name="Line 944"/>
              <p:cNvSpPr>
                <a:spLocks noChangeShapeType="1"/>
              </p:cNvSpPr>
              <p:nvPr/>
            </p:nvSpPr>
            <p:spPr bwMode="auto">
              <a:xfrm>
                <a:off x="3217" y="1468"/>
                <a:ext cx="53" cy="42"/>
              </a:xfrm>
              <a:prstGeom prst="line">
                <a:avLst/>
              </a:prstGeom>
              <a:noFill/>
              <a:ln w="12700">
                <a:solidFill>
                  <a:schemeClr val="accent1"/>
                </a:solidFill>
                <a:round/>
                <a:headEnd type="none" w="sm" len="sm"/>
                <a:tailEnd type="none" w="sm" len="sm"/>
              </a:ln>
            </p:spPr>
            <p:txBody>
              <a:bodyPr wrap="none" anchor="ctr"/>
              <a:lstStyle/>
              <a:p>
                <a:endParaRPr lang="es-AR"/>
              </a:p>
            </p:txBody>
          </p:sp>
          <p:sp>
            <p:nvSpPr>
              <p:cNvPr id="255" name="Freeform 945"/>
              <p:cNvSpPr>
                <a:spLocks/>
              </p:cNvSpPr>
              <p:nvPr/>
            </p:nvSpPr>
            <p:spPr bwMode="auto">
              <a:xfrm>
                <a:off x="3248" y="1436"/>
                <a:ext cx="158" cy="88"/>
              </a:xfrm>
              <a:custGeom>
                <a:avLst/>
                <a:gdLst>
                  <a:gd name="T0" fmla="*/ 0 w 168"/>
                  <a:gd name="T1" fmla="*/ 81 h 97"/>
                  <a:gd name="T2" fmla="*/ 0 w 168"/>
                  <a:gd name="T3" fmla="*/ 73 h 97"/>
                  <a:gd name="T4" fmla="*/ 7 w 168"/>
                  <a:gd name="T5" fmla="*/ 49 h 97"/>
                  <a:gd name="T6" fmla="*/ 15 w 168"/>
                  <a:gd name="T7" fmla="*/ 37 h 97"/>
                  <a:gd name="T8" fmla="*/ 15 w 168"/>
                  <a:gd name="T9" fmla="*/ 30 h 97"/>
                  <a:gd name="T10" fmla="*/ 22 w 168"/>
                  <a:gd name="T11" fmla="*/ 18 h 97"/>
                  <a:gd name="T12" fmla="*/ 30 w 168"/>
                  <a:gd name="T13" fmla="*/ 13 h 97"/>
                  <a:gd name="T14" fmla="*/ 38 w 168"/>
                  <a:gd name="T15" fmla="*/ 5 h 97"/>
                  <a:gd name="T16" fmla="*/ 53 w 168"/>
                  <a:gd name="T17" fmla="*/ 0 h 97"/>
                  <a:gd name="T18" fmla="*/ 59 w 168"/>
                  <a:gd name="T19" fmla="*/ 0 h 97"/>
                  <a:gd name="T20" fmla="*/ 75 w 168"/>
                  <a:gd name="T21" fmla="*/ 0 h 97"/>
                  <a:gd name="T22" fmla="*/ 97 w 168"/>
                  <a:gd name="T23" fmla="*/ 5 h 97"/>
                  <a:gd name="T24" fmla="*/ 118 w 168"/>
                  <a:gd name="T25" fmla="*/ 24 h 97"/>
                  <a:gd name="T26" fmla="*/ 126 w 168"/>
                  <a:gd name="T27" fmla="*/ 30 h 97"/>
                  <a:gd name="T28" fmla="*/ 134 w 168"/>
                  <a:gd name="T29" fmla="*/ 37 h 97"/>
                  <a:gd name="T30" fmla="*/ 150 w 168"/>
                  <a:gd name="T31" fmla="*/ 56 h 97"/>
                  <a:gd name="T32" fmla="*/ 157 w 168"/>
                  <a:gd name="T33" fmla="*/ 68 h 97"/>
                  <a:gd name="T34" fmla="*/ 157 w 168"/>
                  <a:gd name="T35" fmla="*/ 73 h 97"/>
                  <a:gd name="T36" fmla="*/ 141 w 168"/>
                  <a:gd name="T37" fmla="*/ 73 h 97"/>
                  <a:gd name="T38" fmla="*/ 134 w 168"/>
                  <a:gd name="T39" fmla="*/ 68 h 97"/>
                  <a:gd name="T40" fmla="*/ 126 w 168"/>
                  <a:gd name="T41" fmla="*/ 62 h 97"/>
                  <a:gd name="T42" fmla="*/ 118 w 168"/>
                  <a:gd name="T43" fmla="*/ 56 h 97"/>
                  <a:gd name="T44" fmla="*/ 103 w 168"/>
                  <a:gd name="T45" fmla="*/ 49 h 97"/>
                  <a:gd name="T46" fmla="*/ 82 w 168"/>
                  <a:gd name="T47" fmla="*/ 24 h 97"/>
                  <a:gd name="T48" fmla="*/ 68 w 168"/>
                  <a:gd name="T49" fmla="*/ 13 h 97"/>
                  <a:gd name="T50" fmla="*/ 53 w 168"/>
                  <a:gd name="T51" fmla="*/ 5 h 97"/>
                  <a:gd name="T52" fmla="*/ 45 w 168"/>
                  <a:gd name="T53" fmla="*/ 13 h 97"/>
                  <a:gd name="T54" fmla="*/ 38 w 168"/>
                  <a:gd name="T55" fmla="*/ 18 h 97"/>
                  <a:gd name="T56" fmla="*/ 30 w 168"/>
                  <a:gd name="T57" fmla="*/ 30 h 97"/>
                  <a:gd name="T58" fmla="*/ 22 w 168"/>
                  <a:gd name="T59" fmla="*/ 56 h 97"/>
                  <a:gd name="T60" fmla="*/ 15 w 168"/>
                  <a:gd name="T61" fmla="*/ 73 h 97"/>
                  <a:gd name="T62" fmla="*/ 15 w 168"/>
                  <a:gd name="T63" fmla="*/ 87 h 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8"/>
                  <a:gd name="T97" fmla="*/ 0 h 97"/>
                  <a:gd name="T98" fmla="*/ 168 w 168"/>
                  <a:gd name="T99" fmla="*/ 97 h 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8" h="97">
                    <a:moveTo>
                      <a:pt x="0" y="89"/>
                    </a:moveTo>
                    <a:lnTo>
                      <a:pt x="0" y="81"/>
                    </a:lnTo>
                    <a:lnTo>
                      <a:pt x="7" y="54"/>
                    </a:lnTo>
                    <a:lnTo>
                      <a:pt x="16" y="41"/>
                    </a:lnTo>
                    <a:lnTo>
                      <a:pt x="16" y="33"/>
                    </a:lnTo>
                    <a:lnTo>
                      <a:pt x="23" y="20"/>
                    </a:lnTo>
                    <a:lnTo>
                      <a:pt x="32" y="14"/>
                    </a:lnTo>
                    <a:lnTo>
                      <a:pt x="40" y="6"/>
                    </a:lnTo>
                    <a:lnTo>
                      <a:pt x="56" y="0"/>
                    </a:lnTo>
                    <a:lnTo>
                      <a:pt x="63" y="0"/>
                    </a:lnTo>
                    <a:lnTo>
                      <a:pt x="80" y="0"/>
                    </a:lnTo>
                    <a:lnTo>
                      <a:pt x="103" y="6"/>
                    </a:lnTo>
                    <a:lnTo>
                      <a:pt x="126" y="27"/>
                    </a:lnTo>
                    <a:lnTo>
                      <a:pt x="134" y="33"/>
                    </a:lnTo>
                    <a:lnTo>
                      <a:pt x="143" y="41"/>
                    </a:lnTo>
                    <a:lnTo>
                      <a:pt x="159" y="62"/>
                    </a:lnTo>
                    <a:lnTo>
                      <a:pt x="167" y="75"/>
                    </a:lnTo>
                    <a:lnTo>
                      <a:pt x="167" y="81"/>
                    </a:lnTo>
                    <a:lnTo>
                      <a:pt x="150" y="81"/>
                    </a:lnTo>
                    <a:lnTo>
                      <a:pt x="143" y="75"/>
                    </a:lnTo>
                    <a:lnTo>
                      <a:pt x="134" y="68"/>
                    </a:lnTo>
                    <a:lnTo>
                      <a:pt x="126" y="62"/>
                    </a:lnTo>
                    <a:lnTo>
                      <a:pt x="110" y="54"/>
                    </a:lnTo>
                    <a:lnTo>
                      <a:pt x="87" y="27"/>
                    </a:lnTo>
                    <a:lnTo>
                      <a:pt x="72" y="14"/>
                    </a:lnTo>
                    <a:lnTo>
                      <a:pt x="56" y="6"/>
                    </a:lnTo>
                    <a:lnTo>
                      <a:pt x="48" y="14"/>
                    </a:lnTo>
                    <a:lnTo>
                      <a:pt x="40" y="20"/>
                    </a:lnTo>
                    <a:lnTo>
                      <a:pt x="32" y="33"/>
                    </a:lnTo>
                    <a:lnTo>
                      <a:pt x="23" y="62"/>
                    </a:lnTo>
                    <a:lnTo>
                      <a:pt x="16" y="81"/>
                    </a:lnTo>
                    <a:lnTo>
                      <a:pt x="16" y="96"/>
                    </a:lnTo>
                  </a:path>
                </a:pathLst>
              </a:custGeom>
              <a:solidFill>
                <a:schemeClr val="accent1"/>
              </a:solidFill>
              <a:ln w="12700" cap="rnd">
                <a:solidFill>
                  <a:schemeClr val="accent1"/>
                </a:solidFill>
                <a:round/>
                <a:headEnd type="none" w="sm" len="sm"/>
                <a:tailEnd type="none" w="sm" len="sm"/>
              </a:ln>
            </p:spPr>
            <p:txBody>
              <a:bodyPr/>
              <a:lstStyle/>
              <a:p>
                <a:endParaRPr lang="es-AR"/>
              </a:p>
            </p:txBody>
          </p:sp>
          <p:sp>
            <p:nvSpPr>
              <p:cNvPr id="256" name="Freeform 946"/>
              <p:cNvSpPr>
                <a:spLocks/>
              </p:cNvSpPr>
              <p:nvPr/>
            </p:nvSpPr>
            <p:spPr bwMode="auto">
              <a:xfrm>
                <a:off x="2880" y="1380"/>
                <a:ext cx="361" cy="112"/>
              </a:xfrm>
              <a:custGeom>
                <a:avLst/>
                <a:gdLst>
                  <a:gd name="T0" fmla="*/ 360 w 383"/>
                  <a:gd name="T1" fmla="*/ 111 h 124"/>
                  <a:gd name="T2" fmla="*/ 344 w 383"/>
                  <a:gd name="T3" fmla="*/ 105 h 124"/>
                  <a:gd name="T4" fmla="*/ 314 w 383"/>
                  <a:gd name="T5" fmla="*/ 86 h 124"/>
                  <a:gd name="T6" fmla="*/ 283 w 383"/>
                  <a:gd name="T7" fmla="*/ 74 h 124"/>
                  <a:gd name="T8" fmla="*/ 268 w 383"/>
                  <a:gd name="T9" fmla="*/ 69 h 124"/>
                  <a:gd name="T10" fmla="*/ 253 w 383"/>
                  <a:gd name="T11" fmla="*/ 55 h 124"/>
                  <a:gd name="T12" fmla="*/ 237 w 383"/>
                  <a:gd name="T13" fmla="*/ 50 h 124"/>
                  <a:gd name="T14" fmla="*/ 214 w 383"/>
                  <a:gd name="T15" fmla="*/ 37 h 124"/>
                  <a:gd name="T16" fmla="*/ 206 w 383"/>
                  <a:gd name="T17" fmla="*/ 31 h 124"/>
                  <a:gd name="T18" fmla="*/ 199 w 383"/>
                  <a:gd name="T19" fmla="*/ 25 h 124"/>
                  <a:gd name="T20" fmla="*/ 184 w 383"/>
                  <a:gd name="T21" fmla="*/ 18 h 124"/>
                  <a:gd name="T22" fmla="*/ 160 w 383"/>
                  <a:gd name="T23" fmla="*/ 13 h 124"/>
                  <a:gd name="T24" fmla="*/ 129 w 383"/>
                  <a:gd name="T25" fmla="*/ 6 h 124"/>
                  <a:gd name="T26" fmla="*/ 123 w 383"/>
                  <a:gd name="T27" fmla="*/ 6 h 124"/>
                  <a:gd name="T28" fmla="*/ 115 w 383"/>
                  <a:gd name="T29" fmla="*/ 6 h 124"/>
                  <a:gd name="T30" fmla="*/ 85 w 383"/>
                  <a:gd name="T31" fmla="*/ 0 h 124"/>
                  <a:gd name="T32" fmla="*/ 61 w 383"/>
                  <a:gd name="T33" fmla="*/ 0 h 124"/>
                  <a:gd name="T34" fmla="*/ 39 w 383"/>
                  <a:gd name="T35" fmla="*/ 6 h 124"/>
                  <a:gd name="T36" fmla="*/ 30 w 383"/>
                  <a:gd name="T37" fmla="*/ 6 h 124"/>
                  <a:gd name="T38" fmla="*/ 15 w 383"/>
                  <a:gd name="T39" fmla="*/ 13 h 124"/>
                  <a:gd name="T40" fmla="*/ 8 w 383"/>
                  <a:gd name="T41" fmla="*/ 13 h 124"/>
                  <a:gd name="T42" fmla="*/ 0 w 383"/>
                  <a:gd name="T43" fmla="*/ 18 h 124"/>
                  <a:gd name="T44" fmla="*/ 0 w 383"/>
                  <a:gd name="T45" fmla="*/ 13 h 124"/>
                  <a:gd name="T46" fmla="*/ 8 w 383"/>
                  <a:gd name="T47" fmla="*/ 18 h 124"/>
                  <a:gd name="T48" fmla="*/ 15 w 383"/>
                  <a:gd name="T49" fmla="*/ 18 h 124"/>
                  <a:gd name="T50" fmla="*/ 30 w 383"/>
                  <a:gd name="T51" fmla="*/ 18 h 124"/>
                  <a:gd name="T52" fmla="*/ 45 w 383"/>
                  <a:gd name="T53" fmla="*/ 18 h 124"/>
                  <a:gd name="T54" fmla="*/ 69 w 383"/>
                  <a:gd name="T55" fmla="*/ 18 h 124"/>
                  <a:gd name="T56" fmla="*/ 76 w 383"/>
                  <a:gd name="T57" fmla="*/ 18 h 124"/>
                  <a:gd name="T58" fmla="*/ 100 w 383"/>
                  <a:gd name="T59" fmla="*/ 18 h 124"/>
                  <a:gd name="T60" fmla="*/ 138 w 383"/>
                  <a:gd name="T61" fmla="*/ 25 h 124"/>
                  <a:gd name="T62" fmla="*/ 145 w 383"/>
                  <a:gd name="T63" fmla="*/ 25 h 124"/>
                  <a:gd name="T64" fmla="*/ 175 w 383"/>
                  <a:gd name="T65" fmla="*/ 31 h 124"/>
                  <a:gd name="T66" fmla="*/ 222 w 383"/>
                  <a:gd name="T67" fmla="*/ 37 h 124"/>
                  <a:gd name="T68" fmla="*/ 259 w 383"/>
                  <a:gd name="T69" fmla="*/ 50 h 124"/>
                  <a:gd name="T70" fmla="*/ 290 w 383"/>
                  <a:gd name="T71" fmla="*/ 61 h 124"/>
                  <a:gd name="T72" fmla="*/ 298 w 383"/>
                  <a:gd name="T73" fmla="*/ 69 h 124"/>
                  <a:gd name="T74" fmla="*/ 305 w 383"/>
                  <a:gd name="T75" fmla="*/ 74 h 124"/>
                  <a:gd name="T76" fmla="*/ 320 w 383"/>
                  <a:gd name="T77" fmla="*/ 86 h 124"/>
                  <a:gd name="T78" fmla="*/ 336 w 383"/>
                  <a:gd name="T79" fmla="*/ 98 h 124"/>
                  <a:gd name="T80" fmla="*/ 352 w 383"/>
                  <a:gd name="T81" fmla="*/ 111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3"/>
                  <a:gd name="T124" fmla="*/ 0 h 124"/>
                  <a:gd name="T125" fmla="*/ 383 w 383"/>
                  <a:gd name="T126" fmla="*/ 124 h 1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3" h="124">
                    <a:moveTo>
                      <a:pt x="382" y="123"/>
                    </a:moveTo>
                    <a:lnTo>
                      <a:pt x="365" y="116"/>
                    </a:lnTo>
                    <a:lnTo>
                      <a:pt x="333" y="95"/>
                    </a:lnTo>
                    <a:lnTo>
                      <a:pt x="300" y="82"/>
                    </a:lnTo>
                    <a:lnTo>
                      <a:pt x="284" y="76"/>
                    </a:lnTo>
                    <a:lnTo>
                      <a:pt x="268" y="61"/>
                    </a:lnTo>
                    <a:lnTo>
                      <a:pt x="251" y="55"/>
                    </a:lnTo>
                    <a:lnTo>
                      <a:pt x="227" y="41"/>
                    </a:lnTo>
                    <a:lnTo>
                      <a:pt x="219" y="34"/>
                    </a:lnTo>
                    <a:lnTo>
                      <a:pt x="211" y="28"/>
                    </a:lnTo>
                    <a:lnTo>
                      <a:pt x="195" y="20"/>
                    </a:lnTo>
                    <a:lnTo>
                      <a:pt x="170" y="14"/>
                    </a:lnTo>
                    <a:lnTo>
                      <a:pt x="137" y="7"/>
                    </a:lnTo>
                    <a:lnTo>
                      <a:pt x="130" y="7"/>
                    </a:lnTo>
                    <a:lnTo>
                      <a:pt x="122" y="7"/>
                    </a:lnTo>
                    <a:lnTo>
                      <a:pt x="90" y="0"/>
                    </a:lnTo>
                    <a:lnTo>
                      <a:pt x="65" y="0"/>
                    </a:lnTo>
                    <a:lnTo>
                      <a:pt x="41" y="7"/>
                    </a:lnTo>
                    <a:lnTo>
                      <a:pt x="32" y="7"/>
                    </a:lnTo>
                    <a:lnTo>
                      <a:pt x="16" y="14"/>
                    </a:lnTo>
                    <a:lnTo>
                      <a:pt x="8" y="14"/>
                    </a:lnTo>
                    <a:lnTo>
                      <a:pt x="0" y="20"/>
                    </a:lnTo>
                    <a:lnTo>
                      <a:pt x="0" y="14"/>
                    </a:lnTo>
                    <a:lnTo>
                      <a:pt x="8" y="20"/>
                    </a:lnTo>
                    <a:lnTo>
                      <a:pt x="16" y="20"/>
                    </a:lnTo>
                    <a:lnTo>
                      <a:pt x="32" y="20"/>
                    </a:lnTo>
                    <a:lnTo>
                      <a:pt x="48" y="20"/>
                    </a:lnTo>
                    <a:lnTo>
                      <a:pt x="73" y="20"/>
                    </a:lnTo>
                    <a:lnTo>
                      <a:pt x="81" y="20"/>
                    </a:lnTo>
                    <a:lnTo>
                      <a:pt x="106" y="20"/>
                    </a:lnTo>
                    <a:lnTo>
                      <a:pt x="146" y="28"/>
                    </a:lnTo>
                    <a:lnTo>
                      <a:pt x="154" y="28"/>
                    </a:lnTo>
                    <a:lnTo>
                      <a:pt x="186" y="34"/>
                    </a:lnTo>
                    <a:lnTo>
                      <a:pt x="235" y="41"/>
                    </a:lnTo>
                    <a:lnTo>
                      <a:pt x="275" y="55"/>
                    </a:lnTo>
                    <a:lnTo>
                      <a:pt x="308" y="68"/>
                    </a:lnTo>
                    <a:lnTo>
                      <a:pt x="316" y="76"/>
                    </a:lnTo>
                    <a:lnTo>
                      <a:pt x="324" y="82"/>
                    </a:lnTo>
                    <a:lnTo>
                      <a:pt x="340" y="95"/>
                    </a:lnTo>
                    <a:lnTo>
                      <a:pt x="357" y="109"/>
                    </a:lnTo>
                    <a:lnTo>
                      <a:pt x="373" y="123"/>
                    </a:lnTo>
                  </a:path>
                </a:pathLst>
              </a:custGeom>
              <a:solidFill>
                <a:schemeClr val="accent1"/>
              </a:solidFill>
              <a:ln w="12700" cap="rnd">
                <a:solidFill>
                  <a:schemeClr val="tx1"/>
                </a:solidFill>
                <a:round/>
                <a:headEnd type="none" w="sm" len="sm"/>
                <a:tailEnd type="none" w="sm" len="sm"/>
              </a:ln>
            </p:spPr>
            <p:txBody>
              <a:bodyPr/>
              <a:lstStyle/>
              <a:p>
                <a:endParaRPr lang="es-AR"/>
              </a:p>
            </p:txBody>
          </p:sp>
          <p:sp>
            <p:nvSpPr>
              <p:cNvPr id="257" name="Freeform 947"/>
              <p:cNvSpPr>
                <a:spLocks/>
              </p:cNvSpPr>
              <p:nvPr/>
            </p:nvSpPr>
            <p:spPr bwMode="auto">
              <a:xfrm>
                <a:off x="3133" y="778"/>
                <a:ext cx="78" cy="550"/>
              </a:xfrm>
              <a:custGeom>
                <a:avLst/>
                <a:gdLst>
                  <a:gd name="T0" fmla="*/ 15 w 83"/>
                  <a:gd name="T1" fmla="*/ 518 h 609"/>
                  <a:gd name="T2" fmla="*/ 15 w 83"/>
                  <a:gd name="T3" fmla="*/ 494 h 609"/>
                  <a:gd name="T4" fmla="*/ 23 w 83"/>
                  <a:gd name="T5" fmla="*/ 444 h 609"/>
                  <a:gd name="T6" fmla="*/ 23 w 83"/>
                  <a:gd name="T7" fmla="*/ 408 h 609"/>
                  <a:gd name="T8" fmla="*/ 30 w 83"/>
                  <a:gd name="T9" fmla="*/ 366 h 609"/>
                  <a:gd name="T10" fmla="*/ 30 w 83"/>
                  <a:gd name="T11" fmla="*/ 334 h 609"/>
                  <a:gd name="T12" fmla="*/ 30 w 83"/>
                  <a:gd name="T13" fmla="*/ 310 h 609"/>
                  <a:gd name="T14" fmla="*/ 38 w 83"/>
                  <a:gd name="T15" fmla="*/ 280 h 609"/>
                  <a:gd name="T16" fmla="*/ 38 w 83"/>
                  <a:gd name="T17" fmla="*/ 255 h 609"/>
                  <a:gd name="T18" fmla="*/ 38 w 83"/>
                  <a:gd name="T19" fmla="*/ 249 h 609"/>
                  <a:gd name="T20" fmla="*/ 38 w 83"/>
                  <a:gd name="T21" fmla="*/ 231 h 609"/>
                  <a:gd name="T22" fmla="*/ 38 w 83"/>
                  <a:gd name="T23" fmla="*/ 195 h 609"/>
                  <a:gd name="T24" fmla="*/ 38 w 83"/>
                  <a:gd name="T25" fmla="*/ 146 h 609"/>
                  <a:gd name="T26" fmla="*/ 38 w 83"/>
                  <a:gd name="T27" fmla="*/ 108 h 609"/>
                  <a:gd name="T28" fmla="*/ 30 w 83"/>
                  <a:gd name="T29" fmla="*/ 84 h 609"/>
                  <a:gd name="T30" fmla="*/ 30 w 83"/>
                  <a:gd name="T31" fmla="*/ 79 h 609"/>
                  <a:gd name="T32" fmla="*/ 23 w 83"/>
                  <a:gd name="T33" fmla="*/ 53 h 609"/>
                  <a:gd name="T34" fmla="*/ 15 w 83"/>
                  <a:gd name="T35" fmla="*/ 36 h 609"/>
                  <a:gd name="T36" fmla="*/ 15 w 83"/>
                  <a:gd name="T37" fmla="*/ 23 h 609"/>
                  <a:gd name="T38" fmla="*/ 15 w 83"/>
                  <a:gd name="T39" fmla="*/ 17 h 609"/>
                  <a:gd name="T40" fmla="*/ 7 w 83"/>
                  <a:gd name="T41" fmla="*/ 0 h 609"/>
                  <a:gd name="T42" fmla="*/ 0 w 83"/>
                  <a:gd name="T43" fmla="*/ 12 h 609"/>
                  <a:gd name="T44" fmla="*/ 0 w 83"/>
                  <a:gd name="T45" fmla="*/ 17 h 609"/>
                  <a:gd name="T46" fmla="*/ 0 w 83"/>
                  <a:gd name="T47" fmla="*/ 29 h 609"/>
                  <a:gd name="T48" fmla="*/ 0 w 83"/>
                  <a:gd name="T49" fmla="*/ 42 h 609"/>
                  <a:gd name="T50" fmla="*/ 0 w 83"/>
                  <a:gd name="T51" fmla="*/ 53 h 609"/>
                  <a:gd name="T52" fmla="*/ 0 w 83"/>
                  <a:gd name="T53" fmla="*/ 72 h 609"/>
                  <a:gd name="T54" fmla="*/ 0 w 83"/>
                  <a:gd name="T55" fmla="*/ 79 h 609"/>
                  <a:gd name="T56" fmla="*/ 0 w 83"/>
                  <a:gd name="T57" fmla="*/ 97 h 609"/>
                  <a:gd name="T58" fmla="*/ 7 w 83"/>
                  <a:gd name="T59" fmla="*/ 140 h 609"/>
                  <a:gd name="T60" fmla="*/ 15 w 83"/>
                  <a:gd name="T61" fmla="*/ 189 h 609"/>
                  <a:gd name="T62" fmla="*/ 30 w 83"/>
                  <a:gd name="T63" fmla="*/ 238 h 609"/>
                  <a:gd name="T64" fmla="*/ 38 w 83"/>
                  <a:gd name="T65" fmla="*/ 262 h 609"/>
                  <a:gd name="T66" fmla="*/ 46 w 83"/>
                  <a:gd name="T67" fmla="*/ 280 h 609"/>
                  <a:gd name="T68" fmla="*/ 53 w 83"/>
                  <a:gd name="T69" fmla="*/ 298 h 609"/>
                  <a:gd name="T70" fmla="*/ 61 w 83"/>
                  <a:gd name="T71" fmla="*/ 322 h 609"/>
                  <a:gd name="T72" fmla="*/ 69 w 83"/>
                  <a:gd name="T73" fmla="*/ 348 h 609"/>
                  <a:gd name="T74" fmla="*/ 77 w 83"/>
                  <a:gd name="T75" fmla="*/ 366 h 609"/>
                  <a:gd name="T76" fmla="*/ 77 w 83"/>
                  <a:gd name="T77" fmla="*/ 384 h 609"/>
                  <a:gd name="T78" fmla="*/ 77 w 83"/>
                  <a:gd name="T79" fmla="*/ 396 h 609"/>
                  <a:gd name="T80" fmla="*/ 77 w 83"/>
                  <a:gd name="T81" fmla="*/ 415 h 609"/>
                  <a:gd name="T82" fmla="*/ 77 w 83"/>
                  <a:gd name="T83" fmla="*/ 421 h 609"/>
                  <a:gd name="T84" fmla="*/ 69 w 83"/>
                  <a:gd name="T85" fmla="*/ 451 h 609"/>
                  <a:gd name="T86" fmla="*/ 53 w 83"/>
                  <a:gd name="T87" fmla="*/ 488 h 609"/>
                  <a:gd name="T88" fmla="*/ 38 w 83"/>
                  <a:gd name="T89" fmla="*/ 530 h 609"/>
                  <a:gd name="T90" fmla="*/ 30 w 83"/>
                  <a:gd name="T91" fmla="*/ 549 h 6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609"/>
                  <a:gd name="T140" fmla="*/ 83 w 83"/>
                  <a:gd name="T141" fmla="*/ 609 h 6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609">
                    <a:moveTo>
                      <a:pt x="16" y="574"/>
                    </a:moveTo>
                    <a:lnTo>
                      <a:pt x="16" y="547"/>
                    </a:lnTo>
                    <a:lnTo>
                      <a:pt x="24" y="492"/>
                    </a:lnTo>
                    <a:lnTo>
                      <a:pt x="24" y="452"/>
                    </a:lnTo>
                    <a:lnTo>
                      <a:pt x="32" y="405"/>
                    </a:lnTo>
                    <a:lnTo>
                      <a:pt x="32" y="370"/>
                    </a:lnTo>
                    <a:lnTo>
                      <a:pt x="32" y="343"/>
                    </a:lnTo>
                    <a:lnTo>
                      <a:pt x="40" y="310"/>
                    </a:lnTo>
                    <a:lnTo>
                      <a:pt x="40" y="282"/>
                    </a:lnTo>
                    <a:lnTo>
                      <a:pt x="40" y="276"/>
                    </a:lnTo>
                    <a:lnTo>
                      <a:pt x="40" y="256"/>
                    </a:lnTo>
                    <a:lnTo>
                      <a:pt x="40" y="216"/>
                    </a:lnTo>
                    <a:lnTo>
                      <a:pt x="40" y="162"/>
                    </a:lnTo>
                    <a:lnTo>
                      <a:pt x="40" y="120"/>
                    </a:lnTo>
                    <a:lnTo>
                      <a:pt x="32" y="93"/>
                    </a:lnTo>
                    <a:lnTo>
                      <a:pt x="32" y="87"/>
                    </a:lnTo>
                    <a:lnTo>
                      <a:pt x="24" y="59"/>
                    </a:lnTo>
                    <a:lnTo>
                      <a:pt x="16" y="40"/>
                    </a:lnTo>
                    <a:lnTo>
                      <a:pt x="16" y="26"/>
                    </a:lnTo>
                    <a:lnTo>
                      <a:pt x="16" y="19"/>
                    </a:lnTo>
                    <a:lnTo>
                      <a:pt x="7" y="0"/>
                    </a:lnTo>
                    <a:lnTo>
                      <a:pt x="0" y="13"/>
                    </a:lnTo>
                    <a:lnTo>
                      <a:pt x="0" y="19"/>
                    </a:lnTo>
                    <a:lnTo>
                      <a:pt x="0" y="32"/>
                    </a:lnTo>
                    <a:lnTo>
                      <a:pt x="0" y="46"/>
                    </a:lnTo>
                    <a:lnTo>
                      <a:pt x="0" y="59"/>
                    </a:lnTo>
                    <a:lnTo>
                      <a:pt x="0" y="80"/>
                    </a:lnTo>
                    <a:lnTo>
                      <a:pt x="0" y="87"/>
                    </a:lnTo>
                    <a:lnTo>
                      <a:pt x="0" y="107"/>
                    </a:lnTo>
                    <a:lnTo>
                      <a:pt x="7" y="155"/>
                    </a:lnTo>
                    <a:lnTo>
                      <a:pt x="16" y="209"/>
                    </a:lnTo>
                    <a:lnTo>
                      <a:pt x="32" y="263"/>
                    </a:lnTo>
                    <a:lnTo>
                      <a:pt x="40" y="290"/>
                    </a:lnTo>
                    <a:lnTo>
                      <a:pt x="49" y="310"/>
                    </a:lnTo>
                    <a:lnTo>
                      <a:pt x="56" y="330"/>
                    </a:lnTo>
                    <a:lnTo>
                      <a:pt x="65" y="357"/>
                    </a:lnTo>
                    <a:lnTo>
                      <a:pt x="73" y="385"/>
                    </a:lnTo>
                    <a:lnTo>
                      <a:pt x="82" y="405"/>
                    </a:lnTo>
                    <a:lnTo>
                      <a:pt x="82" y="425"/>
                    </a:lnTo>
                    <a:lnTo>
                      <a:pt x="82" y="439"/>
                    </a:lnTo>
                    <a:lnTo>
                      <a:pt x="82" y="459"/>
                    </a:lnTo>
                    <a:lnTo>
                      <a:pt x="82" y="466"/>
                    </a:lnTo>
                    <a:lnTo>
                      <a:pt x="73" y="499"/>
                    </a:lnTo>
                    <a:lnTo>
                      <a:pt x="56" y="540"/>
                    </a:lnTo>
                    <a:lnTo>
                      <a:pt x="40" y="587"/>
                    </a:lnTo>
                    <a:lnTo>
                      <a:pt x="32" y="608"/>
                    </a:lnTo>
                  </a:path>
                </a:pathLst>
              </a:custGeom>
              <a:solidFill>
                <a:schemeClr val="accent1"/>
              </a:solidFill>
              <a:ln w="12700" cap="rnd">
                <a:solidFill>
                  <a:schemeClr val="tx1"/>
                </a:solidFill>
                <a:round/>
                <a:headEnd type="none" w="sm" len="sm"/>
                <a:tailEnd type="none" w="sm" len="sm"/>
              </a:ln>
            </p:spPr>
            <p:txBody>
              <a:bodyPr/>
              <a:lstStyle/>
              <a:p>
                <a:endParaRPr lang="es-AR"/>
              </a:p>
            </p:txBody>
          </p:sp>
          <p:grpSp>
            <p:nvGrpSpPr>
              <p:cNvPr id="258" name="Group 948"/>
              <p:cNvGrpSpPr>
                <a:grpSpLocks/>
              </p:cNvGrpSpPr>
              <p:nvPr/>
            </p:nvGrpSpPr>
            <p:grpSpPr bwMode="auto">
              <a:xfrm>
                <a:off x="3141" y="875"/>
                <a:ext cx="579" cy="685"/>
                <a:chOff x="3418" y="841"/>
                <a:chExt cx="614" cy="758"/>
              </a:xfrm>
            </p:grpSpPr>
            <p:sp>
              <p:nvSpPr>
                <p:cNvPr id="367" name="Freeform 949"/>
                <p:cNvSpPr>
                  <a:spLocks/>
                </p:cNvSpPr>
                <p:nvPr/>
              </p:nvSpPr>
              <p:spPr bwMode="auto">
                <a:xfrm>
                  <a:off x="3555" y="1401"/>
                  <a:ext cx="266" cy="198"/>
                </a:xfrm>
                <a:custGeom>
                  <a:avLst/>
                  <a:gdLst>
                    <a:gd name="T0" fmla="*/ 0 w 266"/>
                    <a:gd name="T1" fmla="*/ 197 h 198"/>
                    <a:gd name="T2" fmla="*/ 23 w 266"/>
                    <a:gd name="T3" fmla="*/ 190 h 198"/>
                    <a:gd name="T4" fmla="*/ 48 w 266"/>
                    <a:gd name="T5" fmla="*/ 176 h 198"/>
                    <a:gd name="T6" fmla="*/ 71 w 266"/>
                    <a:gd name="T7" fmla="*/ 169 h 198"/>
                    <a:gd name="T8" fmla="*/ 103 w 266"/>
                    <a:gd name="T9" fmla="*/ 156 h 198"/>
                    <a:gd name="T10" fmla="*/ 127 w 266"/>
                    <a:gd name="T11" fmla="*/ 149 h 198"/>
                    <a:gd name="T12" fmla="*/ 135 w 266"/>
                    <a:gd name="T13" fmla="*/ 142 h 198"/>
                    <a:gd name="T14" fmla="*/ 152 w 266"/>
                    <a:gd name="T15" fmla="*/ 136 h 198"/>
                    <a:gd name="T16" fmla="*/ 159 w 266"/>
                    <a:gd name="T17" fmla="*/ 129 h 198"/>
                    <a:gd name="T18" fmla="*/ 168 w 266"/>
                    <a:gd name="T19" fmla="*/ 121 h 198"/>
                    <a:gd name="T20" fmla="*/ 175 w 266"/>
                    <a:gd name="T21" fmla="*/ 115 h 198"/>
                    <a:gd name="T22" fmla="*/ 192 w 266"/>
                    <a:gd name="T23" fmla="*/ 102 h 198"/>
                    <a:gd name="T24" fmla="*/ 208 w 266"/>
                    <a:gd name="T25" fmla="*/ 81 h 198"/>
                    <a:gd name="T26" fmla="*/ 216 w 266"/>
                    <a:gd name="T27" fmla="*/ 60 h 198"/>
                    <a:gd name="T28" fmla="*/ 216 w 266"/>
                    <a:gd name="T29" fmla="*/ 54 h 198"/>
                    <a:gd name="T30" fmla="*/ 224 w 266"/>
                    <a:gd name="T31" fmla="*/ 40 h 198"/>
                    <a:gd name="T32" fmla="*/ 232 w 266"/>
                    <a:gd name="T33" fmla="*/ 27 h 198"/>
                    <a:gd name="T34" fmla="*/ 241 w 266"/>
                    <a:gd name="T35" fmla="*/ 13 h 198"/>
                    <a:gd name="T36" fmla="*/ 248 w 266"/>
                    <a:gd name="T37" fmla="*/ 0 h 198"/>
                    <a:gd name="T38" fmla="*/ 257 w 266"/>
                    <a:gd name="T39" fmla="*/ 0 h 198"/>
                    <a:gd name="T40" fmla="*/ 265 w 266"/>
                    <a:gd name="T41" fmla="*/ 6 h 198"/>
                    <a:gd name="T42" fmla="*/ 265 w 266"/>
                    <a:gd name="T43" fmla="*/ 13 h 198"/>
                    <a:gd name="T44" fmla="*/ 265 w 266"/>
                    <a:gd name="T45" fmla="*/ 20 h 198"/>
                    <a:gd name="T46" fmla="*/ 265 w 266"/>
                    <a:gd name="T47" fmla="*/ 27 h 198"/>
                    <a:gd name="T48" fmla="*/ 257 w 266"/>
                    <a:gd name="T49" fmla="*/ 40 h 198"/>
                    <a:gd name="T50" fmla="*/ 248 w 266"/>
                    <a:gd name="T51" fmla="*/ 54 h 198"/>
                    <a:gd name="T52" fmla="*/ 241 w 266"/>
                    <a:gd name="T53" fmla="*/ 60 h 198"/>
                    <a:gd name="T54" fmla="*/ 232 w 266"/>
                    <a:gd name="T55" fmla="*/ 75 h 198"/>
                    <a:gd name="T56" fmla="*/ 208 w 266"/>
                    <a:gd name="T57" fmla="*/ 94 h 198"/>
                    <a:gd name="T58" fmla="*/ 192 w 266"/>
                    <a:gd name="T59" fmla="*/ 102 h 198"/>
                    <a:gd name="T60" fmla="*/ 175 w 266"/>
                    <a:gd name="T61" fmla="*/ 108 h 198"/>
                    <a:gd name="T62" fmla="*/ 159 w 266"/>
                    <a:gd name="T63" fmla="*/ 115 h 198"/>
                    <a:gd name="T64" fmla="*/ 143 w 266"/>
                    <a:gd name="T65" fmla="*/ 121 h 198"/>
                    <a:gd name="T66" fmla="*/ 135 w 266"/>
                    <a:gd name="T67" fmla="*/ 129 h 198"/>
                    <a:gd name="T68" fmla="*/ 110 w 266"/>
                    <a:gd name="T69" fmla="*/ 142 h 198"/>
                    <a:gd name="T70" fmla="*/ 94 w 266"/>
                    <a:gd name="T71" fmla="*/ 142 h 198"/>
                    <a:gd name="T72" fmla="*/ 79 w 266"/>
                    <a:gd name="T73" fmla="*/ 149 h 198"/>
                    <a:gd name="T74" fmla="*/ 40 w 266"/>
                    <a:gd name="T75" fmla="*/ 169 h 198"/>
                    <a:gd name="T76" fmla="*/ 23 w 266"/>
                    <a:gd name="T77" fmla="*/ 176 h 198"/>
                    <a:gd name="T78" fmla="*/ 16 w 266"/>
                    <a:gd name="T79" fmla="*/ 183 h 198"/>
                    <a:gd name="T80" fmla="*/ 7 w 266"/>
                    <a:gd name="T81" fmla="*/ 183 h 198"/>
                    <a:gd name="T82" fmla="*/ 0 w 266"/>
                    <a:gd name="T83" fmla="*/ 183 h 198"/>
                    <a:gd name="T84" fmla="*/ 7 w 266"/>
                    <a:gd name="T85" fmla="*/ 176 h 198"/>
                    <a:gd name="T86" fmla="*/ 16 w 266"/>
                    <a:gd name="T87" fmla="*/ 169 h 198"/>
                    <a:gd name="T88" fmla="*/ 32 w 266"/>
                    <a:gd name="T89" fmla="*/ 156 h 198"/>
                    <a:gd name="T90" fmla="*/ 48 w 266"/>
                    <a:gd name="T91" fmla="*/ 129 h 198"/>
                    <a:gd name="T92" fmla="*/ 56 w 266"/>
                    <a:gd name="T93" fmla="*/ 115 h 198"/>
                    <a:gd name="T94" fmla="*/ 64 w 266"/>
                    <a:gd name="T95" fmla="*/ 102 h 198"/>
                    <a:gd name="T96" fmla="*/ 71 w 266"/>
                    <a:gd name="T97" fmla="*/ 94 h 198"/>
                    <a:gd name="T98" fmla="*/ 79 w 266"/>
                    <a:gd name="T99" fmla="*/ 88 h 198"/>
                    <a:gd name="T100" fmla="*/ 86 w 266"/>
                    <a:gd name="T101" fmla="*/ 81 h 198"/>
                    <a:gd name="T102" fmla="*/ 86 w 266"/>
                    <a:gd name="T103" fmla="*/ 88 h 198"/>
                    <a:gd name="T104" fmla="*/ 86 w 266"/>
                    <a:gd name="T105" fmla="*/ 94 h 198"/>
                    <a:gd name="T106" fmla="*/ 86 w 266"/>
                    <a:gd name="T107" fmla="*/ 102 h 198"/>
                    <a:gd name="T108" fmla="*/ 79 w 266"/>
                    <a:gd name="T109" fmla="*/ 115 h 198"/>
                    <a:gd name="T110" fmla="*/ 64 w 266"/>
                    <a:gd name="T111" fmla="*/ 136 h 198"/>
                    <a:gd name="T112" fmla="*/ 40 w 266"/>
                    <a:gd name="T113" fmla="*/ 156 h 198"/>
                    <a:gd name="T114" fmla="*/ 23 w 266"/>
                    <a:gd name="T115" fmla="*/ 169 h 1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
                    <a:gd name="T175" fmla="*/ 0 h 198"/>
                    <a:gd name="T176" fmla="*/ 266 w 266"/>
                    <a:gd name="T177" fmla="*/ 198 h 1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 h="198">
                      <a:moveTo>
                        <a:pt x="0" y="197"/>
                      </a:moveTo>
                      <a:lnTo>
                        <a:pt x="23" y="190"/>
                      </a:lnTo>
                      <a:lnTo>
                        <a:pt x="48" y="176"/>
                      </a:lnTo>
                      <a:lnTo>
                        <a:pt x="71" y="169"/>
                      </a:lnTo>
                      <a:lnTo>
                        <a:pt x="103" y="156"/>
                      </a:lnTo>
                      <a:lnTo>
                        <a:pt x="127" y="149"/>
                      </a:lnTo>
                      <a:lnTo>
                        <a:pt x="135" y="142"/>
                      </a:lnTo>
                      <a:lnTo>
                        <a:pt x="152" y="136"/>
                      </a:lnTo>
                      <a:lnTo>
                        <a:pt x="159" y="129"/>
                      </a:lnTo>
                      <a:lnTo>
                        <a:pt x="168" y="121"/>
                      </a:lnTo>
                      <a:lnTo>
                        <a:pt x="175" y="115"/>
                      </a:lnTo>
                      <a:lnTo>
                        <a:pt x="192" y="102"/>
                      </a:lnTo>
                      <a:lnTo>
                        <a:pt x="208" y="81"/>
                      </a:lnTo>
                      <a:lnTo>
                        <a:pt x="216" y="60"/>
                      </a:lnTo>
                      <a:lnTo>
                        <a:pt x="216" y="54"/>
                      </a:lnTo>
                      <a:lnTo>
                        <a:pt x="224" y="40"/>
                      </a:lnTo>
                      <a:lnTo>
                        <a:pt x="232" y="27"/>
                      </a:lnTo>
                      <a:lnTo>
                        <a:pt x="241" y="13"/>
                      </a:lnTo>
                      <a:lnTo>
                        <a:pt x="248" y="0"/>
                      </a:lnTo>
                      <a:lnTo>
                        <a:pt x="257" y="0"/>
                      </a:lnTo>
                      <a:lnTo>
                        <a:pt x="265" y="6"/>
                      </a:lnTo>
                      <a:lnTo>
                        <a:pt x="265" y="13"/>
                      </a:lnTo>
                      <a:lnTo>
                        <a:pt x="265" y="20"/>
                      </a:lnTo>
                      <a:lnTo>
                        <a:pt x="265" y="27"/>
                      </a:lnTo>
                      <a:lnTo>
                        <a:pt x="257" y="40"/>
                      </a:lnTo>
                      <a:lnTo>
                        <a:pt x="248" y="54"/>
                      </a:lnTo>
                      <a:lnTo>
                        <a:pt x="241" y="60"/>
                      </a:lnTo>
                      <a:lnTo>
                        <a:pt x="232" y="75"/>
                      </a:lnTo>
                      <a:lnTo>
                        <a:pt x="208" y="94"/>
                      </a:lnTo>
                      <a:lnTo>
                        <a:pt x="192" y="102"/>
                      </a:lnTo>
                      <a:lnTo>
                        <a:pt x="175" y="108"/>
                      </a:lnTo>
                      <a:lnTo>
                        <a:pt x="159" y="115"/>
                      </a:lnTo>
                      <a:lnTo>
                        <a:pt x="143" y="121"/>
                      </a:lnTo>
                      <a:lnTo>
                        <a:pt x="135" y="129"/>
                      </a:lnTo>
                      <a:lnTo>
                        <a:pt x="110" y="142"/>
                      </a:lnTo>
                      <a:lnTo>
                        <a:pt x="94" y="142"/>
                      </a:lnTo>
                      <a:lnTo>
                        <a:pt x="79" y="149"/>
                      </a:lnTo>
                      <a:lnTo>
                        <a:pt x="40" y="169"/>
                      </a:lnTo>
                      <a:lnTo>
                        <a:pt x="23" y="176"/>
                      </a:lnTo>
                      <a:lnTo>
                        <a:pt x="16" y="183"/>
                      </a:lnTo>
                      <a:lnTo>
                        <a:pt x="7" y="183"/>
                      </a:lnTo>
                      <a:lnTo>
                        <a:pt x="0" y="183"/>
                      </a:lnTo>
                      <a:lnTo>
                        <a:pt x="7" y="176"/>
                      </a:lnTo>
                      <a:lnTo>
                        <a:pt x="16" y="169"/>
                      </a:lnTo>
                      <a:lnTo>
                        <a:pt x="32" y="156"/>
                      </a:lnTo>
                      <a:lnTo>
                        <a:pt x="48" y="129"/>
                      </a:lnTo>
                      <a:lnTo>
                        <a:pt x="56" y="115"/>
                      </a:lnTo>
                      <a:lnTo>
                        <a:pt x="64" y="102"/>
                      </a:lnTo>
                      <a:lnTo>
                        <a:pt x="71" y="94"/>
                      </a:lnTo>
                      <a:lnTo>
                        <a:pt x="79" y="88"/>
                      </a:lnTo>
                      <a:lnTo>
                        <a:pt x="86" y="81"/>
                      </a:lnTo>
                      <a:lnTo>
                        <a:pt x="86" y="88"/>
                      </a:lnTo>
                      <a:lnTo>
                        <a:pt x="86" y="94"/>
                      </a:lnTo>
                      <a:lnTo>
                        <a:pt x="86" y="102"/>
                      </a:lnTo>
                      <a:lnTo>
                        <a:pt x="79" y="115"/>
                      </a:lnTo>
                      <a:lnTo>
                        <a:pt x="64" y="136"/>
                      </a:lnTo>
                      <a:lnTo>
                        <a:pt x="40" y="156"/>
                      </a:lnTo>
                      <a:lnTo>
                        <a:pt x="23" y="169"/>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368" name="Freeform 950"/>
                <p:cNvSpPr>
                  <a:spLocks/>
                </p:cNvSpPr>
                <p:nvPr/>
              </p:nvSpPr>
              <p:spPr bwMode="auto">
                <a:xfrm>
                  <a:off x="3682" y="1253"/>
                  <a:ext cx="50" cy="135"/>
                </a:xfrm>
                <a:custGeom>
                  <a:avLst/>
                  <a:gdLst>
                    <a:gd name="T0" fmla="*/ 16 w 50"/>
                    <a:gd name="T1" fmla="*/ 73 h 135"/>
                    <a:gd name="T2" fmla="*/ 23 w 50"/>
                    <a:gd name="T3" fmla="*/ 60 h 135"/>
                    <a:gd name="T4" fmla="*/ 32 w 50"/>
                    <a:gd name="T5" fmla="*/ 40 h 135"/>
                    <a:gd name="T6" fmla="*/ 32 w 50"/>
                    <a:gd name="T7" fmla="*/ 26 h 135"/>
                    <a:gd name="T8" fmla="*/ 40 w 50"/>
                    <a:gd name="T9" fmla="*/ 13 h 135"/>
                    <a:gd name="T10" fmla="*/ 40 w 50"/>
                    <a:gd name="T11" fmla="*/ 6 h 135"/>
                    <a:gd name="T12" fmla="*/ 49 w 50"/>
                    <a:gd name="T13" fmla="*/ 0 h 135"/>
                    <a:gd name="T14" fmla="*/ 49 w 50"/>
                    <a:gd name="T15" fmla="*/ 6 h 135"/>
                    <a:gd name="T16" fmla="*/ 40 w 50"/>
                    <a:gd name="T17" fmla="*/ 20 h 135"/>
                    <a:gd name="T18" fmla="*/ 40 w 50"/>
                    <a:gd name="T19" fmla="*/ 26 h 135"/>
                    <a:gd name="T20" fmla="*/ 23 w 50"/>
                    <a:gd name="T21" fmla="*/ 60 h 135"/>
                    <a:gd name="T22" fmla="*/ 16 w 50"/>
                    <a:gd name="T23" fmla="*/ 87 h 135"/>
                    <a:gd name="T24" fmla="*/ 7 w 50"/>
                    <a:gd name="T25" fmla="*/ 113 h 135"/>
                    <a:gd name="T26" fmla="*/ 0 w 50"/>
                    <a:gd name="T27" fmla="*/ 134 h 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135"/>
                    <a:gd name="T44" fmla="*/ 50 w 50"/>
                    <a:gd name="T45" fmla="*/ 135 h 1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135">
                      <a:moveTo>
                        <a:pt x="16" y="73"/>
                      </a:moveTo>
                      <a:lnTo>
                        <a:pt x="23" y="60"/>
                      </a:lnTo>
                      <a:lnTo>
                        <a:pt x="32" y="40"/>
                      </a:lnTo>
                      <a:lnTo>
                        <a:pt x="32" y="26"/>
                      </a:lnTo>
                      <a:lnTo>
                        <a:pt x="40" y="13"/>
                      </a:lnTo>
                      <a:lnTo>
                        <a:pt x="40" y="6"/>
                      </a:lnTo>
                      <a:lnTo>
                        <a:pt x="49" y="0"/>
                      </a:lnTo>
                      <a:lnTo>
                        <a:pt x="49" y="6"/>
                      </a:lnTo>
                      <a:lnTo>
                        <a:pt x="40" y="20"/>
                      </a:lnTo>
                      <a:lnTo>
                        <a:pt x="40" y="26"/>
                      </a:lnTo>
                      <a:lnTo>
                        <a:pt x="23" y="60"/>
                      </a:lnTo>
                      <a:lnTo>
                        <a:pt x="16" y="87"/>
                      </a:lnTo>
                      <a:lnTo>
                        <a:pt x="7" y="113"/>
                      </a:lnTo>
                      <a:lnTo>
                        <a:pt x="0" y="134"/>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369" name="Freeform 951"/>
                <p:cNvSpPr>
                  <a:spLocks/>
                </p:cNvSpPr>
                <p:nvPr/>
              </p:nvSpPr>
              <p:spPr bwMode="auto">
                <a:xfrm>
                  <a:off x="3418" y="969"/>
                  <a:ext cx="249" cy="501"/>
                </a:xfrm>
                <a:custGeom>
                  <a:avLst/>
                  <a:gdLst>
                    <a:gd name="T0" fmla="*/ 208 w 249"/>
                    <a:gd name="T1" fmla="*/ 485 h 501"/>
                    <a:gd name="T2" fmla="*/ 200 w 249"/>
                    <a:gd name="T3" fmla="*/ 459 h 501"/>
                    <a:gd name="T4" fmla="*/ 193 w 249"/>
                    <a:gd name="T5" fmla="*/ 418 h 501"/>
                    <a:gd name="T6" fmla="*/ 186 w 249"/>
                    <a:gd name="T7" fmla="*/ 378 h 501"/>
                    <a:gd name="T8" fmla="*/ 177 w 249"/>
                    <a:gd name="T9" fmla="*/ 337 h 501"/>
                    <a:gd name="T10" fmla="*/ 169 w 249"/>
                    <a:gd name="T11" fmla="*/ 303 h 501"/>
                    <a:gd name="T12" fmla="*/ 160 w 249"/>
                    <a:gd name="T13" fmla="*/ 276 h 501"/>
                    <a:gd name="T14" fmla="*/ 153 w 249"/>
                    <a:gd name="T15" fmla="*/ 249 h 501"/>
                    <a:gd name="T16" fmla="*/ 144 w 249"/>
                    <a:gd name="T17" fmla="*/ 222 h 501"/>
                    <a:gd name="T18" fmla="*/ 144 w 249"/>
                    <a:gd name="T19" fmla="*/ 216 h 501"/>
                    <a:gd name="T20" fmla="*/ 137 w 249"/>
                    <a:gd name="T21" fmla="*/ 195 h 501"/>
                    <a:gd name="T22" fmla="*/ 120 w 249"/>
                    <a:gd name="T23" fmla="*/ 161 h 501"/>
                    <a:gd name="T24" fmla="*/ 104 w 249"/>
                    <a:gd name="T25" fmla="*/ 128 h 501"/>
                    <a:gd name="T26" fmla="*/ 80 w 249"/>
                    <a:gd name="T27" fmla="*/ 87 h 501"/>
                    <a:gd name="T28" fmla="*/ 64 w 249"/>
                    <a:gd name="T29" fmla="*/ 66 h 501"/>
                    <a:gd name="T30" fmla="*/ 56 w 249"/>
                    <a:gd name="T31" fmla="*/ 53 h 501"/>
                    <a:gd name="T32" fmla="*/ 47 w 249"/>
                    <a:gd name="T33" fmla="*/ 46 h 501"/>
                    <a:gd name="T34" fmla="*/ 32 w 249"/>
                    <a:gd name="T35" fmla="*/ 27 h 501"/>
                    <a:gd name="T36" fmla="*/ 23 w 249"/>
                    <a:gd name="T37" fmla="*/ 20 h 501"/>
                    <a:gd name="T38" fmla="*/ 16 w 249"/>
                    <a:gd name="T39" fmla="*/ 6 h 501"/>
                    <a:gd name="T40" fmla="*/ 7 w 249"/>
                    <a:gd name="T41" fmla="*/ 0 h 501"/>
                    <a:gd name="T42" fmla="*/ 0 w 249"/>
                    <a:gd name="T43" fmla="*/ 0 h 501"/>
                    <a:gd name="T44" fmla="*/ 0 w 249"/>
                    <a:gd name="T45" fmla="*/ 6 h 501"/>
                    <a:gd name="T46" fmla="*/ 7 w 249"/>
                    <a:gd name="T47" fmla="*/ 20 h 501"/>
                    <a:gd name="T48" fmla="*/ 7 w 249"/>
                    <a:gd name="T49" fmla="*/ 27 h 501"/>
                    <a:gd name="T50" fmla="*/ 16 w 249"/>
                    <a:gd name="T51" fmla="*/ 46 h 501"/>
                    <a:gd name="T52" fmla="*/ 23 w 249"/>
                    <a:gd name="T53" fmla="*/ 59 h 501"/>
                    <a:gd name="T54" fmla="*/ 32 w 249"/>
                    <a:gd name="T55" fmla="*/ 73 h 501"/>
                    <a:gd name="T56" fmla="*/ 32 w 249"/>
                    <a:gd name="T57" fmla="*/ 80 h 501"/>
                    <a:gd name="T58" fmla="*/ 40 w 249"/>
                    <a:gd name="T59" fmla="*/ 101 h 501"/>
                    <a:gd name="T60" fmla="*/ 56 w 249"/>
                    <a:gd name="T61" fmla="*/ 128 h 501"/>
                    <a:gd name="T62" fmla="*/ 89 w 249"/>
                    <a:gd name="T63" fmla="*/ 175 h 501"/>
                    <a:gd name="T64" fmla="*/ 120 w 249"/>
                    <a:gd name="T65" fmla="*/ 208 h 501"/>
                    <a:gd name="T66" fmla="*/ 144 w 249"/>
                    <a:gd name="T67" fmla="*/ 229 h 501"/>
                    <a:gd name="T68" fmla="*/ 153 w 249"/>
                    <a:gd name="T69" fmla="*/ 235 h 501"/>
                    <a:gd name="T70" fmla="*/ 177 w 249"/>
                    <a:gd name="T71" fmla="*/ 255 h 501"/>
                    <a:gd name="T72" fmla="*/ 193 w 249"/>
                    <a:gd name="T73" fmla="*/ 269 h 501"/>
                    <a:gd name="T74" fmla="*/ 208 w 249"/>
                    <a:gd name="T75" fmla="*/ 282 h 501"/>
                    <a:gd name="T76" fmla="*/ 224 w 249"/>
                    <a:gd name="T77" fmla="*/ 303 h 501"/>
                    <a:gd name="T78" fmla="*/ 231 w 249"/>
                    <a:gd name="T79" fmla="*/ 316 h 501"/>
                    <a:gd name="T80" fmla="*/ 240 w 249"/>
                    <a:gd name="T81" fmla="*/ 330 h 501"/>
                    <a:gd name="T82" fmla="*/ 248 w 249"/>
                    <a:gd name="T83" fmla="*/ 351 h 501"/>
                    <a:gd name="T84" fmla="*/ 248 w 249"/>
                    <a:gd name="T85" fmla="*/ 364 h 501"/>
                    <a:gd name="T86" fmla="*/ 248 w 249"/>
                    <a:gd name="T87" fmla="*/ 391 h 501"/>
                    <a:gd name="T88" fmla="*/ 248 w 249"/>
                    <a:gd name="T89" fmla="*/ 425 h 501"/>
                    <a:gd name="T90" fmla="*/ 240 w 249"/>
                    <a:gd name="T91" fmla="*/ 479 h 501"/>
                    <a:gd name="T92" fmla="*/ 240 w 249"/>
                    <a:gd name="T93" fmla="*/ 500 h 5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9"/>
                    <a:gd name="T142" fmla="*/ 0 h 501"/>
                    <a:gd name="T143" fmla="*/ 249 w 249"/>
                    <a:gd name="T144" fmla="*/ 501 h 5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9" h="501">
                      <a:moveTo>
                        <a:pt x="208" y="485"/>
                      </a:moveTo>
                      <a:lnTo>
                        <a:pt x="200" y="459"/>
                      </a:lnTo>
                      <a:lnTo>
                        <a:pt x="193" y="418"/>
                      </a:lnTo>
                      <a:lnTo>
                        <a:pt x="186" y="378"/>
                      </a:lnTo>
                      <a:lnTo>
                        <a:pt x="177" y="337"/>
                      </a:lnTo>
                      <a:lnTo>
                        <a:pt x="169" y="303"/>
                      </a:lnTo>
                      <a:lnTo>
                        <a:pt x="160" y="276"/>
                      </a:lnTo>
                      <a:lnTo>
                        <a:pt x="153" y="249"/>
                      </a:lnTo>
                      <a:lnTo>
                        <a:pt x="144" y="222"/>
                      </a:lnTo>
                      <a:lnTo>
                        <a:pt x="144" y="216"/>
                      </a:lnTo>
                      <a:lnTo>
                        <a:pt x="137" y="195"/>
                      </a:lnTo>
                      <a:lnTo>
                        <a:pt x="120" y="161"/>
                      </a:lnTo>
                      <a:lnTo>
                        <a:pt x="104" y="128"/>
                      </a:lnTo>
                      <a:lnTo>
                        <a:pt x="80" y="87"/>
                      </a:lnTo>
                      <a:lnTo>
                        <a:pt x="64" y="66"/>
                      </a:lnTo>
                      <a:lnTo>
                        <a:pt x="56" y="53"/>
                      </a:lnTo>
                      <a:lnTo>
                        <a:pt x="47" y="46"/>
                      </a:lnTo>
                      <a:lnTo>
                        <a:pt x="32" y="27"/>
                      </a:lnTo>
                      <a:lnTo>
                        <a:pt x="23" y="20"/>
                      </a:lnTo>
                      <a:lnTo>
                        <a:pt x="16" y="6"/>
                      </a:lnTo>
                      <a:lnTo>
                        <a:pt x="7" y="0"/>
                      </a:lnTo>
                      <a:lnTo>
                        <a:pt x="0" y="0"/>
                      </a:lnTo>
                      <a:lnTo>
                        <a:pt x="0" y="6"/>
                      </a:lnTo>
                      <a:lnTo>
                        <a:pt x="7" y="20"/>
                      </a:lnTo>
                      <a:lnTo>
                        <a:pt x="7" y="27"/>
                      </a:lnTo>
                      <a:lnTo>
                        <a:pt x="16" y="46"/>
                      </a:lnTo>
                      <a:lnTo>
                        <a:pt x="23" y="59"/>
                      </a:lnTo>
                      <a:lnTo>
                        <a:pt x="32" y="73"/>
                      </a:lnTo>
                      <a:lnTo>
                        <a:pt x="32" y="80"/>
                      </a:lnTo>
                      <a:lnTo>
                        <a:pt x="40" y="101"/>
                      </a:lnTo>
                      <a:lnTo>
                        <a:pt x="56" y="128"/>
                      </a:lnTo>
                      <a:lnTo>
                        <a:pt x="89" y="175"/>
                      </a:lnTo>
                      <a:lnTo>
                        <a:pt x="120" y="208"/>
                      </a:lnTo>
                      <a:lnTo>
                        <a:pt x="144" y="229"/>
                      </a:lnTo>
                      <a:lnTo>
                        <a:pt x="153" y="235"/>
                      </a:lnTo>
                      <a:lnTo>
                        <a:pt x="177" y="255"/>
                      </a:lnTo>
                      <a:lnTo>
                        <a:pt x="193" y="269"/>
                      </a:lnTo>
                      <a:lnTo>
                        <a:pt x="208" y="282"/>
                      </a:lnTo>
                      <a:lnTo>
                        <a:pt x="224" y="303"/>
                      </a:lnTo>
                      <a:lnTo>
                        <a:pt x="231" y="316"/>
                      </a:lnTo>
                      <a:lnTo>
                        <a:pt x="240" y="330"/>
                      </a:lnTo>
                      <a:lnTo>
                        <a:pt x="248" y="351"/>
                      </a:lnTo>
                      <a:lnTo>
                        <a:pt x="248" y="364"/>
                      </a:lnTo>
                      <a:lnTo>
                        <a:pt x="248" y="391"/>
                      </a:lnTo>
                      <a:lnTo>
                        <a:pt x="248" y="425"/>
                      </a:lnTo>
                      <a:lnTo>
                        <a:pt x="240" y="479"/>
                      </a:lnTo>
                      <a:lnTo>
                        <a:pt x="240" y="500"/>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370" name="Freeform 952"/>
                <p:cNvSpPr>
                  <a:spLocks/>
                </p:cNvSpPr>
                <p:nvPr/>
              </p:nvSpPr>
              <p:spPr bwMode="auto">
                <a:xfrm>
                  <a:off x="3658" y="1017"/>
                  <a:ext cx="374" cy="399"/>
                </a:xfrm>
                <a:custGeom>
                  <a:avLst/>
                  <a:gdLst>
                    <a:gd name="T0" fmla="*/ 0 w 374"/>
                    <a:gd name="T1" fmla="*/ 398 h 399"/>
                    <a:gd name="T2" fmla="*/ 15 w 374"/>
                    <a:gd name="T3" fmla="*/ 378 h 399"/>
                    <a:gd name="T4" fmla="*/ 40 w 374"/>
                    <a:gd name="T5" fmla="*/ 357 h 399"/>
                    <a:gd name="T6" fmla="*/ 72 w 374"/>
                    <a:gd name="T7" fmla="*/ 330 h 399"/>
                    <a:gd name="T8" fmla="*/ 104 w 374"/>
                    <a:gd name="T9" fmla="*/ 310 h 399"/>
                    <a:gd name="T10" fmla="*/ 120 w 374"/>
                    <a:gd name="T11" fmla="*/ 297 h 399"/>
                    <a:gd name="T12" fmla="*/ 145 w 374"/>
                    <a:gd name="T13" fmla="*/ 276 h 399"/>
                    <a:gd name="T14" fmla="*/ 202 w 374"/>
                    <a:gd name="T15" fmla="*/ 229 h 399"/>
                    <a:gd name="T16" fmla="*/ 234 w 374"/>
                    <a:gd name="T17" fmla="*/ 202 h 399"/>
                    <a:gd name="T18" fmla="*/ 251 w 374"/>
                    <a:gd name="T19" fmla="*/ 189 h 399"/>
                    <a:gd name="T20" fmla="*/ 275 w 374"/>
                    <a:gd name="T21" fmla="*/ 156 h 399"/>
                    <a:gd name="T22" fmla="*/ 299 w 374"/>
                    <a:gd name="T23" fmla="*/ 122 h 399"/>
                    <a:gd name="T24" fmla="*/ 324 w 374"/>
                    <a:gd name="T25" fmla="*/ 95 h 399"/>
                    <a:gd name="T26" fmla="*/ 340 w 374"/>
                    <a:gd name="T27" fmla="*/ 74 h 399"/>
                    <a:gd name="T28" fmla="*/ 347 w 374"/>
                    <a:gd name="T29" fmla="*/ 61 h 399"/>
                    <a:gd name="T30" fmla="*/ 356 w 374"/>
                    <a:gd name="T31" fmla="*/ 47 h 399"/>
                    <a:gd name="T32" fmla="*/ 364 w 374"/>
                    <a:gd name="T33" fmla="*/ 34 h 399"/>
                    <a:gd name="T34" fmla="*/ 373 w 374"/>
                    <a:gd name="T35" fmla="*/ 27 h 399"/>
                    <a:gd name="T36" fmla="*/ 373 w 374"/>
                    <a:gd name="T37" fmla="*/ 14 h 399"/>
                    <a:gd name="T38" fmla="*/ 373 w 374"/>
                    <a:gd name="T39" fmla="*/ 0 h 399"/>
                    <a:gd name="T40" fmla="*/ 364 w 374"/>
                    <a:gd name="T41" fmla="*/ 7 h 399"/>
                    <a:gd name="T42" fmla="*/ 347 w 374"/>
                    <a:gd name="T43" fmla="*/ 14 h 399"/>
                    <a:gd name="T44" fmla="*/ 340 w 374"/>
                    <a:gd name="T45" fmla="*/ 27 h 399"/>
                    <a:gd name="T46" fmla="*/ 331 w 374"/>
                    <a:gd name="T47" fmla="*/ 34 h 399"/>
                    <a:gd name="T48" fmla="*/ 315 w 374"/>
                    <a:gd name="T49" fmla="*/ 47 h 399"/>
                    <a:gd name="T50" fmla="*/ 299 w 374"/>
                    <a:gd name="T51" fmla="*/ 74 h 399"/>
                    <a:gd name="T52" fmla="*/ 282 w 374"/>
                    <a:gd name="T53" fmla="*/ 101 h 399"/>
                    <a:gd name="T54" fmla="*/ 267 w 374"/>
                    <a:gd name="T55" fmla="*/ 128 h 399"/>
                    <a:gd name="T56" fmla="*/ 258 w 374"/>
                    <a:gd name="T57" fmla="*/ 142 h 399"/>
                    <a:gd name="T58" fmla="*/ 251 w 374"/>
                    <a:gd name="T59" fmla="*/ 156 h 399"/>
                    <a:gd name="T60" fmla="*/ 234 w 374"/>
                    <a:gd name="T61" fmla="*/ 183 h 399"/>
                    <a:gd name="T62" fmla="*/ 218 w 374"/>
                    <a:gd name="T63" fmla="*/ 209 h 399"/>
                    <a:gd name="T64" fmla="*/ 202 w 374"/>
                    <a:gd name="T65" fmla="*/ 236 h 399"/>
                    <a:gd name="T66" fmla="*/ 193 w 374"/>
                    <a:gd name="T67" fmla="*/ 256 h 399"/>
                    <a:gd name="T68" fmla="*/ 178 w 374"/>
                    <a:gd name="T69" fmla="*/ 276 h 399"/>
                    <a:gd name="T70" fmla="*/ 169 w 374"/>
                    <a:gd name="T71" fmla="*/ 290 h 399"/>
                    <a:gd name="T72" fmla="*/ 162 w 374"/>
                    <a:gd name="T73" fmla="*/ 303 h 399"/>
                    <a:gd name="T74" fmla="*/ 153 w 374"/>
                    <a:gd name="T75" fmla="*/ 317 h 399"/>
                    <a:gd name="T76" fmla="*/ 137 w 374"/>
                    <a:gd name="T77" fmla="*/ 330 h 399"/>
                    <a:gd name="T78" fmla="*/ 113 w 374"/>
                    <a:gd name="T79" fmla="*/ 344 h 399"/>
                    <a:gd name="T80" fmla="*/ 89 w 374"/>
                    <a:gd name="T81" fmla="*/ 351 h 399"/>
                    <a:gd name="T82" fmla="*/ 72 w 374"/>
                    <a:gd name="T83" fmla="*/ 357 h 399"/>
                    <a:gd name="T84" fmla="*/ 56 w 374"/>
                    <a:gd name="T85" fmla="*/ 364 h 399"/>
                    <a:gd name="T86" fmla="*/ 31 w 374"/>
                    <a:gd name="T87" fmla="*/ 364 h 399"/>
                    <a:gd name="T88" fmla="*/ 15 w 374"/>
                    <a:gd name="T89" fmla="*/ 371 h 399"/>
                    <a:gd name="T90" fmla="*/ 7 w 374"/>
                    <a:gd name="T91" fmla="*/ 378 h 3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4"/>
                    <a:gd name="T139" fmla="*/ 0 h 399"/>
                    <a:gd name="T140" fmla="*/ 374 w 374"/>
                    <a:gd name="T141" fmla="*/ 399 h 3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4" h="399">
                      <a:moveTo>
                        <a:pt x="0" y="398"/>
                      </a:moveTo>
                      <a:lnTo>
                        <a:pt x="15" y="378"/>
                      </a:lnTo>
                      <a:lnTo>
                        <a:pt x="40" y="357"/>
                      </a:lnTo>
                      <a:lnTo>
                        <a:pt x="72" y="330"/>
                      </a:lnTo>
                      <a:lnTo>
                        <a:pt x="104" y="310"/>
                      </a:lnTo>
                      <a:lnTo>
                        <a:pt x="120" y="297"/>
                      </a:lnTo>
                      <a:lnTo>
                        <a:pt x="145" y="276"/>
                      </a:lnTo>
                      <a:lnTo>
                        <a:pt x="202" y="229"/>
                      </a:lnTo>
                      <a:lnTo>
                        <a:pt x="234" y="202"/>
                      </a:lnTo>
                      <a:lnTo>
                        <a:pt x="251" y="189"/>
                      </a:lnTo>
                      <a:lnTo>
                        <a:pt x="275" y="156"/>
                      </a:lnTo>
                      <a:lnTo>
                        <a:pt x="299" y="122"/>
                      </a:lnTo>
                      <a:lnTo>
                        <a:pt x="324" y="95"/>
                      </a:lnTo>
                      <a:lnTo>
                        <a:pt x="340" y="74"/>
                      </a:lnTo>
                      <a:lnTo>
                        <a:pt x="347" y="61"/>
                      </a:lnTo>
                      <a:lnTo>
                        <a:pt x="356" y="47"/>
                      </a:lnTo>
                      <a:lnTo>
                        <a:pt x="364" y="34"/>
                      </a:lnTo>
                      <a:lnTo>
                        <a:pt x="373" y="27"/>
                      </a:lnTo>
                      <a:lnTo>
                        <a:pt x="373" y="14"/>
                      </a:lnTo>
                      <a:lnTo>
                        <a:pt x="373" y="0"/>
                      </a:lnTo>
                      <a:lnTo>
                        <a:pt x="364" y="7"/>
                      </a:lnTo>
                      <a:lnTo>
                        <a:pt x="347" y="14"/>
                      </a:lnTo>
                      <a:lnTo>
                        <a:pt x="340" y="27"/>
                      </a:lnTo>
                      <a:lnTo>
                        <a:pt x="331" y="34"/>
                      </a:lnTo>
                      <a:lnTo>
                        <a:pt x="315" y="47"/>
                      </a:lnTo>
                      <a:lnTo>
                        <a:pt x="299" y="74"/>
                      </a:lnTo>
                      <a:lnTo>
                        <a:pt x="282" y="101"/>
                      </a:lnTo>
                      <a:lnTo>
                        <a:pt x="267" y="128"/>
                      </a:lnTo>
                      <a:lnTo>
                        <a:pt x="258" y="142"/>
                      </a:lnTo>
                      <a:lnTo>
                        <a:pt x="251" y="156"/>
                      </a:lnTo>
                      <a:lnTo>
                        <a:pt x="234" y="183"/>
                      </a:lnTo>
                      <a:lnTo>
                        <a:pt x="218" y="209"/>
                      </a:lnTo>
                      <a:lnTo>
                        <a:pt x="202" y="236"/>
                      </a:lnTo>
                      <a:lnTo>
                        <a:pt x="193" y="256"/>
                      </a:lnTo>
                      <a:lnTo>
                        <a:pt x="178" y="276"/>
                      </a:lnTo>
                      <a:lnTo>
                        <a:pt x="169" y="290"/>
                      </a:lnTo>
                      <a:lnTo>
                        <a:pt x="162" y="303"/>
                      </a:lnTo>
                      <a:lnTo>
                        <a:pt x="153" y="317"/>
                      </a:lnTo>
                      <a:lnTo>
                        <a:pt x="137" y="330"/>
                      </a:lnTo>
                      <a:lnTo>
                        <a:pt x="113" y="344"/>
                      </a:lnTo>
                      <a:lnTo>
                        <a:pt x="89" y="351"/>
                      </a:lnTo>
                      <a:lnTo>
                        <a:pt x="72" y="357"/>
                      </a:lnTo>
                      <a:lnTo>
                        <a:pt x="56" y="364"/>
                      </a:lnTo>
                      <a:lnTo>
                        <a:pt x="31" y="364"/>
                      </a:lnTo>
                      <a:lnTo>
                        <a:pt x="15" y="371"/>
                      </a:lnTo>
                      <a:lnTo>
                        <a:pt x="7" y="378"/>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371" name="Line 953"/>
                <p:cNvSpPr>
                  <a:spLocks noChangeShapeType="1"/>
                </p:cNvSpPr>
                <p:nvPr/>
              </p:nvSpPr>
              <p:spPr bwMode="auto">
                <a:xfrm>
                  <a:off x="3612" y="1436"/>
                  <a:ext cx="22" cy="47"/>
                </a:xfrm>
                <a:prstGeom prst="line">
                  <a:avLst/>
                </a:prstGeom>
                <a:noFill/>
                <a:ln w="12700">
                  <a:solidFill>
                    <a:srgbClr val="669900"/>
                  </a:solidFill>
                  <a:round/>
                  <a:headEnd type="none" w="sm" len="sm"/>
                  <a:tailEnd type="none" w="sm" len="sm"/>
                </a:ln>
              </p:spPr>
              <p:txBody>
                <a:bodyPr wrap="none" anchor="ctr"/>
                <a:lstStyle/>
                <a:p>
                  <a:endParaRPr lang="es-AR"/>
                </a:p>
              </p:txBody>
            </p:sp>
            <p:sp>
              <p:nvSpPr>
                <p:cNvPr id="372" name="Freeform 954"/>
                <p:cNvSpPr>
                  <a:spLocks/>
                </p:cNvSpPr>
                <p:nvPr/>
              </p:nvSpPr>
              <p:spPr bwMode="auto">
                <a:xfrm>
                  <a:off x="3658" y="841"/>
                  <a:ext cx="41" cy="515"/>
                </a:xfrm>
                <a:custGeom>
                  <a:avLst/>
                  <a:gdLst>
                    <a:gd name="T0" fmla="*/ 31 w 41"/>
                    <a:gd name="T1" fmla="*/ 514 h 515"/>
                    <a:gd name="T2" fmla="*/ 31 w 41"/>
                    <a:gd name="T3" fmla="*/ 494 h 515"/>
                    <a:gd name="T4" fmla="*/ 31 w 41"/>
                    <a:gd name="T5" fmla="*/ 459 h 515"/>
                    <a:gd name="T6" fmla="*/ 31 w 41"/>
                    <a:gd name="T7" fmla="*/ 425 h 515"/>
                    <a:gd name="T8" fmla="*/ 23 w 41"/>
                    <a:gd name="T9" fmla="*/ 385 h 515"/>
                    <a:gd name="T10" fmla="*/ 23 w 41"/>
                    <a:gd name="T11" fmla="*/ 372 h 515"/>
                    <a:gd name="T12" fmla="*/ 15 w 41"/>
                    <a:gd name="T13" fmla="*/ 345 h 515"/>
                    <a:gd name="T14" fmla="*/ 7 w 41"/>
                    <a:gd name="T15" fmla="*/ 284 h 515"/>
                    <a:gd name="T16" fmla="*/ 7 w 41"/>
                    <a:gd name="T17" fmla="*/ 250 h 515"/>
                    <a:gd name="T18" fmla="*/ 7 w 41"/>
                    <a:gd name="T19" fmla="*/ 236 h 515"/>
                    <a:gd name="T20" fmla="*/ 7 w 41"/>
                    <a:gd name="T21" fmla="*/ 196 h 515"/>
                    <a:gd name="T22" fmla="*/ 7 w 41"/>
                    <a:gd name="T23" fmla="*/ 155 h 515"/>
                    <a:gd name="T24" fmla="*/ 15 w 41"/>
                    <a:gd name="T25" fmla="*/ 102 h 515"/>
                    <a:gd name="T26" fmla="*/ 15 w 41"/>
                    <a:gd name="T27" fmla="*/ 81 h 515"/>
                    <a:gd name="T28" fmla="*/ 15 w 41"/>
                    <a:gd name="T29" fmla="*/ 74 h 515"/>
                    <a:gd name="T30" fmla="*/ 15 w 41"/>
                    <a:gd name="T31" fmla="*/ 54 h 515"/>
                    <a:gd name="T32" fmla="*/ 23 w 41"/>
                    <a:gd name="T33" fmla="*/ 27 h 515"/>
                    <a:gd name="T34" fmla="*/ 23 w 41"/>
                    <a:gd name="T35" fmla="*/ 14 h 515"/>
                    <a:gd name="T36" fmla="*/ 23 w 41"/>
                    <a:gd name="T37" fmla="*/ 7 h 515"/>
                    <a:gd name="T38" fmla="*/ 31 w 41"/>
                    <a:gd name="T39" fmla="*/ 0 h 515"/>
                    <a:gd name="T40" fmla="*/ 31 w 41"/>
                    <a:gd name="T41" fmla="*/ 7 h 515"/>
                    <a:gd name="T42" fmla="*/ 31 w 41"/>
                    <a:gd name="T43" fmla="*/ 14 h 515"/>
                    <a:gd name="T44" fmla="*/ 31 w 41"/>
                    <a:gd name="T45" fmla="*/ 27 h 515"/>
                    <a:gd name="T46" fmla="*/ 31 w 41"/>
                    <a:gd name="T47" fmla="*/ 54 h 515"/>
                    <a:gd name="T48" fmla="*/ 31 w 41"/>
                    <a:gd name="T49" fmla="*/ 74 h 515"/>
                    <a:gd name="T50" fmla="*/ 31 w 41"/>
                    <a:gd name="T51" fmla="*/ 95 h 515"/>
                    <a:gd name="T52" fmla="*/ 31 w 41"/>
                    <a:gd name="T53" fmla="*/ 129 h 515"/>
                    <a:gd name="T54" fmla="*/ 23 w 41"/>
                    <a:gd name="T55" fmla="*/ 169 h 515"/>
                    <a:gd name="T56" fmla="*/ 23 w 41"/>
                    <a:gd name="T57" fmla="*/ 182 h 515"/>
                    <a:gd name="T58" fmla="*/ 23 w 41"/>
                    <a:gd name="T59" fmla="*/ 196 h 515"/>
                    <a:gd name="T60" fmla="*/ 15 w 41"/>
                    <a:gd name="T61" fmla="*/ 230 h 515"/>
                    <a:gd name="T62" fmla="*/ 7 w 41"/>
                    <a:gd name="T63" fmla="*/ 270 h 515"/>
                    <a:gd name="T64" fmla="*/ 7 w 41"/>
                    <a:gd name="T65" fmla="*/ 291 h 515"/>
                    <a:gd name="T66" fmla="*/ 7 w 41"/>
                    <a:gd name="T67" fmla="*/ 311 h 515"/>
                    <a:gd name="T68" fmla="*/ 0 w 41"/>
                    <a:gd name="T69" fmla="*/ 338 h 515"/>
                    <a:gd name="T70" fmla="*/ 0 w 41"/>
                    <a:gd name="T71" fmla="*/ 359 h 515"/>
                    <a:gd name="T72" fmla="*/ 0 w 41"/>
                    <a:gd name="T73" fmla="*/ 366 h 515"/>
                    <a:gd name="T74" fmla="*/ 0 w 41"/>
                    <a:gd name="T75" fmla="*/ 372 h 515"/>
                    <a:gd name="T76" fmla="*/ 0 w 41"/>
                    <a:gd name="T77" fmla="*/ 378 h 515"/>
                    <a:gd name="T78" fmla="*/ 0 w 41"/>
                    <a:gd name="T79" fmla="*/ 398 h 515"/>
                    <a:gd name="T80" fmla="*/ 0 w 41"/>
                    <a:gd name="T81" fmla="*/ 419 h 515"/>
                    <a:gd name="T82" fmla="*/ 7 w 41"/>
                    <a:gd name="T83" fmla="*/ 432 h 515"/>
                    <a:gd name="T84" fmla="*/ 15 w 41"/>
                    <a:gd name="T85" fmla="*/ 446 h 515"/>
                    <a:gd name="T86" fmla="*/ 23 w 41"/>
                    <a:gd name="T87" fmla="*/ 459 h 515"/>
                    <a:gd name="T88" fmla="*/ 31 w 41"/>
                    <a:gd name="T89" fmla="*/ 473 h 515"/>
                    <a:gd name="T90" fmla="*/ 40 w 41"/>
                    <a:gd name="T91" fmla="*/ 480 h 515"/>
                    <a:gd name="T92" fmla="*/ 40 w 41"/>
                    <a:gd name="T93" fmla="*/ 486 h 5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
                    <a:gd name="T142" fmla="*/ 0 h 515"/>
                    <a:gd name="T143" fmla="*/ 41 w 41"/>
                    <a:gd name="T144" fmla="*/ 515 h 5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 h="515">
                      <a:moveTo>
                        <a:pt x="31" y="514"/>
                      </a:moveTo>
                      <a:lnTo>
                        <a:pt x="31" y="494"/>
                      </a:lnTo>
                      <a:lnTo>
                        <a:pt x="31" y="459"/>
                      </a:lnTo>
                      <a:lnTo>
                        <a:pt x="31" y="425"/>
                      </a:lnTo>
                      <a:lnTo>
                        <a:pt x="23" y="385"/>
                      </a:lnTo>
                      <a:lnTo>
                        <a:pt x="23" y="372"/>
                      </a:lnTo>
                      <a:lnTo>
                        <a:pt x="15" y="345"/>
                      </a:lnTo>
                      <a:lnTo>
                        <a:pt x="7" y="284"/>
                      </a:lnTo>
                      <a:lnTo>
                        <a:pt x="7" y="250"/>
                      </a:lnTo>
                      <a:lnTo>
                        <a:pt x="7" y="236"/>
                      </a:lnTo>
                      <a:lnTo>
                        <a:pt x="7" y="196"/>
                      </a:lnTo>
                      <a:lnTo>
                        <a:pt x="7" y="155"/>
                      </a:lnTo>
                      <a:lnTo>
                        <a:pt x="15" y="102"/>
                      </a:lnTo>
                      <a:lnTo>
                        <a:pt x="15" y="81"/>
                      </a:lnTo>
                      <a:lnTo>
                        <a:pt x="15" y="74"/>
                      </a:lnTo>
                      <a:lnTo>
                        <a:pt x="15" y="54"/>
                      </a:lnTo>
                      <a:lnTo>
                        <a:pt x="23" y="27"/>
                      </a:lnTo>
                      <a:lnTo>
                        <a:pt x="23" y="14"/>
                      </a:lnTo>
                      <a:lnTo>
                        <a:pt x="23" y="7"/>
                      </a:lnTo>
                      <a:lnTo>
                        <a:pt x="31" y="0"/>
                      </a:lnTo>
                      <a:lnTo>
                        <a:pt x="31" y="7"/>
                      </a:lnTo>
                      <a:lnTo>
                        <a:pt x="31" y="14"/>
                      </a:lnTo>
                      <a:lnTo>
                        <a:pt x="31" y="27"/>
                      </a:lnTo>
                      <a:lnTo>
                        <a:pt x="31" y="54"/>
                      </a:lnTo>
                      <a:lnTo>
                        <a:pt x="31" y="74"/>
                      </a:lnTo>
                      <a:lnTo>
                        <a:pt x="31" y="95"/>
                      </a:lnTo>
                      <a:lnTo>
                        <a:pt x="31" y="129"/>
                      </a:lnTo>
                      <a:lnTo>
                        <a:pt x="23" y="169"/>
                      </a:lnTo>
                      <a:lnTo>
                        <a:pt x="23" y="182"/>
                      </a:lnTo>
                      <a:lnTo>
                        <a:pt x="23" y="196"/>
                      </a:lnTo>
                      <a:lnTo>
                        <a:pt x="15" y="230"/>
                      </a:lnTo>
                      <a:lnTo>
                        <a:pt x="7" y="270"/>
                      </a:lnTo>
                      <a:lnTo>
                        <a:pt x="7" y="291"/>
                      </a:lnTo>
                      <a:lnTo>
                        <a:pt x="7" y="311"/>
                      </a:lnTo>
                      <a:lnTo>
                        <a:pt x="0" y="338"/>
                      </a:lnTo>
                      <a:lnTo>
                        <a:pt x="0" y="359"/>
                      </a:lnTo>
                      <a:lnTo>
                        <a:pt x="0" y="366"/>
                      </a:lnTo>
                      <a:lnTo>
                        <a:pt x="0" y="372"/>
                      </a:lnTo>
                      <a:lnTo>
                        <a:pt x="0" y="378"/>
                      </a:lnTo>
                      <a:lnTo>
                        <a:pt x="0" y="398"/>
                      </a:lnTo>
                      <a:lnTo>
                        <a:pt x="0" y="419"/>
                      </a:lnTo>
                      <a:lnTo>
                        <a:pt x="7" y="432"/>
                      </a:lnTo>
                      <a:lnTo>
                        <a:pt x="15" y="446"/>
                      </a:lnTo>
                      <a:lnTo>
                        <a:pt x="23" y="459"/>
                      </a:lnTo>
                      <a:lnTo>
                        <a:pt x="31" y="473"/>
                      </a:lnTo>
                      <a:lnTo>
                        <a:pt x="40" y="480"/>
                      </a:lnTo>
                      <a:lnTo>
                        <a:pt x="40" y="486"/>
                      </a:lnTo>
                    </a:path>
                  </a:pathLst>
                </a:custGeom>
                <a:solidFill>
                  <a:schemeClr val="accent1"/>
                </a:solidFill>
                <a:ln w="12700" cap="rnd">
                  <a:solidFill>
                    <a:srgbClr val="669900"/>
                  </a:solidFill>
                  <a:round/>
                  <a:headEnd type="none" w="sm" len="sm"/>
                  <a:tailEnd type="none" w="sm" len="sm"/>
                </a:ln>
              </p:spPr>
              <p:txBody>
                <a:bodyPr/>
                <a:lstStyle/>
                <a:p>
                  <a:endParaRPr lang="es-AR"/>
                </a:p>
              </p:txBody>
            </p:sp>
          </p:grpSp>
          <p:grpSp>
            <p:nvGrpSpPr>
              <p:cNvPr id="259" name="Group 955"/>
              <p:cNvGrpSpPr>
                <a:grpSpLocks/>
              </p:cNvGrpSpPr>
              <p:nvPr/>
            </p:nvGrpSpPr>
            <p:grpSpPr bwMode="auto">
              <a:xfrm>
                <a:off x="1862" y="1234"/>
                <a:ext cx="655" cy="373"/>
                <a:chOff x="2062" y="1238"/>
                <a:chExt cx="694" cy="413"/>
              </a:xfrm>
            </p:grpSpPr>
            <p:grpSp>
              <p:nvGrpSpPr>
                <p:cNvPr id="351" name="Group 956"/>
                <p:cNvGrpSpPr>
                  <a:grpSpLocks/>
                </p:cNvGrpSpPr>
                <p:nvPr/>
              </p:nvGrpSpPr>
              <p:grpSpPr bwMode="auto">
                <a:xfrm>
                  <a:off x="2062" y="1272"/>
                  <a:ext cx="525" cy="359"/>
                  <a:chOff x="2062" y="1272"/>
                  <a:chExt cx="525" cy="359"/>
                </a:xfrm>
              </p:grpSpPr>
              <p:sp>
                <p:nvSpPr>
                  <p:cNvPr id="363" name="Freeform 957"/>
                  <p:cNvSpPr>
                    <a:spLocks/>
                  </p:cNvSpPr>
                  <p:nvPr/>
                </p:nvSpPr>
                <p:spPr bwMode="auto">
                  <a:xfrm>
                    <a:off x="2062" y="1272"/>
                    <a:ext cx="525" cy="359"/>
                  </a:xfrm>
                  <a:custGeom>
                    <a:avLst/>
                    <a:gdLst>
                      <a:gd name="T0" fmla="*/ 265 w 525"/>
                      <a:gd name="T1" fmla="*/ 344 h 359"/>
                      <a:gd name="T2" fmla="*/ 200 w 525"/>
                      <a:gd name="T3" fmla="*/ 358 h 359"/>
                      <a:gd name="T4" fmla="*/ 200 w 525"/>
                      <a:gd name="T5" fmla="*/ 339 h 359"/>
                      <a:gd name="T6" fmla="*/ 282 w 525"/>
                      <a:gd name="T7" fmla="*/ 344 h 359"/>
                      <a:gd name="T8" fmla="*/ 313 w 525"/>
                      <a:gd name="T9" fmla="*/ 339 h 359"/>
                      <a:gd name="T10" fmla="*/ 313 w 525"/>
                      <a:gd name="T11" fmla="*/ 305 h 359"/>
                      <a:gd name="T12" fmla="*/ 371 w 525"/>
                      <a:gd name="T13" fmla="*/ 284 h 359"/>
                      <a:gd name="T14" fmla="*/ 483 w 525"/>
                      <a:gd name="T15" fmla="*/ 271 h 359"/>
                      <a:gd name="T16" fmla="*/ 507 w 525"/>
                      <a:gd name="T17" fmla="*/ 264 h 359"/>
                      <a:gd name="T18" fmla="*/ 458 w 525"/>
                      <a:gd name="T19" fmla="*/ 264 h 359"/>
                      <a:gd name="T20" fmla="*/ 386 w 525"/>
                      <a:gd name="T21" fmla="*/ 284 h 359"/>
                      <a:gd name="T22" fmla="*/ 322 w 525"/>
                      <a:gd name="T23" fmla="*/ 325 h 359"/>
                      <a:gd name="T24" fmla="*/ 305 w 525"/>
                      <a:gd name="T25" fmla="*/ 305 h 359"/>
                      <a:gd name="T26" fmla="*/ 273 w 525"/>
                      <a:gd name="T27" fmla="*/ 251 h 359"/>
                      <a:gd name="T28" fmla="*/ 209 w 525"/>
                      <a:gd name="T29" fmla="*/ 230 h 359"/>
                      <a:gd name="T30" fmla="*/ 95 w 525"/>
                      <a:gd name="T31" fmla="*/ 237 h 359"/>
                      <a:gd name="T32" fmla="*/ 7 w 525"/>
                      <a:gd name="T33" fmla="*/ 237 h 359"/>
                      <a:gd name="T34" fmla="*/ 32 w 525"/>
                      <a:gd name="T35" fmla="*/ 230 h 359"/>
                      <a:gd name="T36" fmla="*/ 144 w 525"/>
                      <a:gd name="T37" fmla="*/ 244 h 359"/>
                      <a:gd name="T38" fmla="*/ 224 w 525"/>
                      <a:gd name="T39" fmla="*/ 264 h 359"/>
                      <a:gd name="T40" fmla="*/ 282 w 525"/>
                      <a:gd name="T41" fmla="*/ 257 h 359"/>
                      <a:gd name="T42" fmla="*/ 289 w 525"/>
                      <a:gd name="T43" fmla="*/ 210 h 359"/>
                      <a:gd name="T44" fmla="*/ 346 w 525"/>
                      <a:gd name="T45" fmla="*/ 169 h 359"/>
                      <a:gd name="T46" fmla="*/ 458 w 525"/>
                      <a:gd name="T47" fmla="*/ 135 h 359"/>
                      <a:gd name="T48" fmla="*/ 507 w 525"/>
                      <a:gd name="T49" fmla="*/ 122 h 359"/>
                      <a:gd name="T50" fmla="*/ 491 w 525"/>
                      <a:gd name="T51" fmla="*/ 135 h 359"/>
                      <a:gd name="T52" fmla="*/ 402 w 525"/>
                      <a:gd name="T53" fmla="*/ 169 h 359"/>
                      <a:gd name="T54" fmla="*/ 322 w 525"/>
                      <a:gd name="T55" fmla="*/ 196 h 359"/>
                      <a:gd name="T56" fmla="*/ 289 w 525"/>
                      <a:gd name="T57" fmla="*/ 237 h 359"/>
                      <a:gd name="T58" fmla="*/ 273 w 525"/>
                      <a:gd name="T59" fmla="*/ 230 h 359"/>
                      <a:gd name="T60" fmla="*/ 249 w 525"/>
                      <a:gd name="T61" fmla="*/ 169 h 359"/>
                      <a:gd name="T62" fmla="*/ 209 w 525"/>
                      <a:gd name="T63" fmla="*/ 129 h 359"/>
                      <a:gd name="T64" fmla="*/ 128 w 525"/>
                      <a:gd name="T65" fmla="*/ 88 h 359"/>
                      <a:gd name="T66" fmla="*/ 71 w 525"/>
                      <a:gd name="T67" fmla="*/ 54 h 359"/>
                      <a:gd name="T68" fmla="*/ 87 w 525"/>
                      <a:gd name="T69" fmla="*/ 54 h 359"/>
                      <a:gd name="T70" fmla="*/ 168 w 525"/>
                      <a:gd name="T71" fmla="*/ 88 h 359"/>
                      <a:gd name="T72" fmla="*/ 209 w 525"/>
                      <a:gd name="T73" fmla="*/ 142 h 359"/>
                      <a:gd name="T74" fmla="*/ 257 w 525"/>
                      <a:gd name="T75" fmla="*/ 196 h 359"/>
                      <a:gd name="T76" fmla="*/ 265 w 525"/>
                      <a:gd name="T77" fmla="*/ 196 h 359"/>
                      <a:gd name="T78" fmla="*/ 273 w 525"/>
                      <a:gd name="T79" fmla="*/ 135 h 359"/>
                      <a:gd name="T80" fmla="*/ 322 w 525"/>
                      <a:gd name="T81" fmla="*/ 41 h 359"/>
                      <a:gd name="T82" fmla="*/ 362 w 525"/>
                      <a:gd name="T83" fmla="*/ 0 h 359"/>
                      <a:gd name="T84" fmla="*/ 354 w 525"/>
                      <a:gd name="T85" fmla="*/ 41 h 359"/>
                      <a:gd name="T86" fmla="*/ 305 w 525"/>
                      <a:gd name="T87" fmla="*/ 115 h 359"/>
                      <a:gd name="T88" fmla="*/ 273 w 525"/>
                      <a:gd name="T89" fmla="*/ 183 h 359"/>
                      <a:gd name="T90" fmla="*/ 249 w 525"/>
                      <a:gd name="T91" fmla="*/ 129 h 359"/>
                      <a:gd name="T92" fmla="*/ 240 w 525"/>
                      <a:gd name="T93" fmla="*/ 88 h 359"/>
                      <a:gd name="T94" fmla="*/ 249 w 525"/>
                      <a:gd name="T95" fmla="*/ 95 h 359"/>
                      <a:gd name="T96" fmla="*/ 249 w 525"/>
                      <a:gd name="T97" fmla="*/ 142 h 3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5"/>
                      <a:gd name="T148" fmla="*/ 0 h 359"/>
                      <a:gd name="T149" fmla="*/ 525 w 525"/>
                      <a:gd name="T150" fmla="*/ 359 h 3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5" h="359">
                        <a:moveTo>
                          <a:pt x="313" y="358"/>
                        </a:moveTo>
                        <a:lnTo>
                          <a:pt x="305" y="351"/>
                        </a:lnTo>
                        <a:lnTo>
                          <a:pt x="282" y="344"/>
                        </a:lnTo>
                        <a:lnTo>
                          <a:pt x="265" y="344"/>
                        </a:lnTo>
                        <a:lnTo>
                          <a:pt x="240" y="351"/>
                        </a:lnTo>
                        <a:lnTo>
                          <a:pt x="233" y="351"/>
                        </a:lnTo>
                        <a:lnTo>
                          <a:pt x="224" y="351"/>
                        </a:lnTo>
                        <a:lnTo>
                          <a:pt x="200" y="358"/>
                        </a:lnTo>
                        <a:lnTo>
                          <a:pt x="193" y="358"/>
                        </a:lnTo>
                        <a:lnTo>
                          <a:pt x="176" y="351"/>
                        </a:lnTo>
                        <a:lnTo>
                          <a:pt x="184" y="344"/>
                        </a:lnTo>
                        <a:lnTo>
                          <a:pt x="200" y="339"/>
                        </a:lnTo>
                        <a:lnTo>
                          <a:pt x="209" y="339"/>
                        </a:lnTo>
                        <a:lnTo>
                          <a:pt x="233" y="339"/>
                        </a:lnTo>
                        <a:lnTo>
                          <a:pt x="265" y="344"/>
                        </a:lnTo>
                        <a:lnTo>
                          <a:pt x="282" y="344"/>
                        </a:lnTo>
                        <a:lnTo>
                          <a:pt x="289" y="351"/>
                        </a:lnTo>
                        <a:lnTo>
                          <a:pt x="305" y="351"/>
                        </a:lnTo>
                        <a:lnTo>
                          <a:pt x="313" y="344"/>
                        </a:lnTo>
                        <a:lnTo>
                          <a:pt x="313" y="339"/>
                        </a:lnTo>
                        <a:lnTo>
                          <a:pt x="313" y="332"/>
                        </a:lnTo>
                        <a:lnTo>
                          <a:pt x="313" y="325"/>
                        </a:lnTo>
                        <a:lnTo>
                          <a:pt x="313" y="318"/>
                        </a:lnTo>
                        <a:lnTo>
                          <a:pt x="313" y="305"/>
                        </a:lnTo>
                        <a:lnTo>
                          <a:pt x="322" y="298"/>
                        </a:lnTo>
                        <a:lnTo>
                          <a:pt x="329" y="291"/>
                        </a:lnTo>
                        <a:lnTo>
                          <a:pt x="338" y="291"/>
                        </a:lnTo>
                        <a:lnTo>
                          <a:pt x="371" y="284"/>
                        </a:lnTo>
                        <a:lnTo>
                          <a:pt x="394" y="278"/>
                        </a:lnTo>
                        <a:lnTo>
                          <a:pt x="418" y="278"/>
                        </a:lnTo>
                        <a:lnTo>
                          <a:pt x="458" y="278"/>
                        </a:lnTo>
                        <a:lnTo>
                          <a:pt x="483" y="271"/>
                        </a:lnTo>
                        <a:lnTo>
                          <a:pt x="500" y="264"/>
                        </a:lnTo>
                        <a:lnTo>
                          <a:pt x="507" y="264"/>
                        </a:lnTo>
                        <a:lnTo>
                          <a:pt x="500" y="264"/>
                        </a:lnTo>
                        <a:lnTo>
                          <a:pt x="507" y="264"/>
                        </a:lnTo>
                        <a:lnTo>
                          <a:pt x="500" y="264"/>
                        </a:lnTo>
                        <a:lnTo>
                          <a:pt x="483" y="264"/>
                        </a:lnTo>
                        <a:lnTo>
                          <a:pt x="475" y="264"/>
                        </a:lnTo>
                        <a:lnTo>
                          <a:pt x="458" y="264"/>
                        </a:lnTo>
                        <a:lnTo>
                          <a:pt x="443" y="264"/>
                        </a:lnTo>
                        <a:lnTo>
                          <a:pt x="418" y="271"/>
                        </a:lnTo>
                        <a:lnTo>
                          <a:pt x="394" y="278"/>
                        </a:lnTo>
                        <a:lnTo>
                          <a:pt x="386" y="284"/>
                        </a:lnTo>
                        <a:lnTo>
                          <a:pt x="371" y="291"/>
                        </a:lnTo>
                        <a:lnTo>
                          <a:pt x="338" y="312"/>
                        </a:lnTo>
                        <a:lnTo>
                          <a:pt x="329" y="318"/>
                        </a:lnTo>
                        <a:lnTo>
                          <a:pt x="322" y="325"/>
                        </a:lnTo>
                        <a:lnTo>
                          <a:pt x="313" y="332"/>
                        </a:lnTo>
                        <a:lnTo>
                          <a:pt x="305" y="332"/>
                        </a:lnTo>
                        <a:lnTo>
                          <a:pt x="305" y="325"/>
                        </a:lnTo>
                        <a:lnTo>
                          <a:pt x="305" y="305"/>
                        </a:lnTo>
                        <a:lnTo>
                          <a:pt x="298" y="291"/>
                        </a:lnTo>
                        <a:lnTo>
                          <a:pt x="298" y="284"/>
                        </a:lnTo>
                        <a:lnTo>
                          <a:pt x="282" y="264"/>
                        </a:lnTo>
                        <a:lnTo>
                          <a:pt x="273" y="251"/>
                        </a:lnTo>
                        <a:lnTo>
                          <a:pt x="265" y="251"/>
                        </a:lnTo>
                        <a:lnTo>
                          <a:pt x="257" y="244"/>
                        </a:lnTo>
                        <a:lnTo>
                          <a:pt x="240" y="237"/>
                        </a:lnTo>
                        <a:lnTo>
                          <a:pt x="209" y="230"/>
                        </a:lnTo>
                        <a:lnTo>
                          <a:pt x="193" y="230"/>
                        </a:lnTo>
                        <a:lnTo>
                          <a:pt x="176" y="230"/>
                        </a:lnTo>
                        <a:lnTo>
                          <a:pt x="151" y="230"/>
                        </a:lnTo>
                        <a:lnTo>
                          <a:pt x="95" y="237"/>
                        </a:lnTo>
                        <a:lnTo>
                          <a:pt x="71" y="237"/>
                        </a:lnTo>
                        <a:lnTo>
                          <a:pt x="48" y="244"/>
                        </a:lnTo>
                        <a:lnTo>
                          <a:pt x="23" y="244"/>
                        </a:lnTo>
                        <a:lnTo>
                          <a:pt x="7" y="237"/>
                        </a:lnTo>
                        <a:lnTo>
                          <a:pt x="0" y="230"/>
                        </a:lnTo>
                        <a:lnTo>
                          <a:pt x="7" y="230"/>
                        </a:lnTo>
                        <a:lnTo>
                          <a:pt x="16" y="230"/>
                        </a:lnTo>
                        <a:lnTo>
                          <a:pt x="32" y="230"/>
                        </a:lnTo>
                        <a:lnTo>
                          <a:pt x="64" y="230"/>
                        </a:lnTo>
                        <a:lnTo>
                          <a:pt x="87" y="230"/>
                        </a:lnTo>
                        <a:lnTo>
                          <a:pt x="111" y="237"/>
                        </a:lnTo>
                        <a:lnTo>
                          <a:pt x="144" y="244"/>
                        </a:lnTo>
                        <a:lnTo>
                          <a:pt x="160" y="251"/>
                        </a:lnTo>
                        <a:lnTo>
                          <a:pt x="176" y="257"/>
                        </a:lnTo>
                        <a:lnTo>
                          <a:pt x="209" y="264"/>
                        </a:lnTo>
                        <a:lnTo>
                          <a:pt x="224" y="264"/>
                        </a:lnTo>
                        <a:lnTo>
                          <a:pt x="240" y="264"/>
                        </a:lnTo>
                        <a:lnTo>
                          <a:pt x="265" y="264"/>
                        </a:lnTo>
                        <a:lnTo>
                          <a:pt x="273" y="257"/>
                        </a:lnTo>
                        <a:lnTo>
                          <a:pt x="282" y="257"/>
                        </a:lnTo>
                        <a:lnTo>
                          <a:pt x="289" y="244"/>
                        </a:lnTo>
                        <a:lnTo>
                          <a:pt x="289" y="230"/>
                        </a:lnTo>
                        <a:lnTo>
                          <a:pt x="289" y="217"/>
                        </a:lnTo>
                        <a:lnTo>
                          <a:pt x="289" y="210"/>
                        </a:lnTo>
                        <a:lnTo>
                          <a:pt x="298" y="196"/>
                        </a:lnTo>
                        <a:lnTo>
                          <a:pt x="305" y="190"/>
                        </a:lnTo>
                        <a:lnTo>
                          <a:pt x="329" y="176"/>
                        </a:lnTo>
                        <a:lnTo>
                          <a:pt x="346" y="169"/>
                        </a:lnTo>
                        <a:lnTo>
                          <a:pt x="362" y="163"/>
                        </a:lnTo>
                        <a:lnTo>
                          <a:pt x="378" y="156"/>
                        </a:lnTo>
                        <a:lnTo>
                          <a:pt x="411" y="149"/>
                        </a:lnTo>
                        <a:lnTo>
                          <a:pt x="458" y="135"/>
                        </a:lnTo>
                        <a:lnTo>
                          <a:pt x="475" y="129"/>
                        </a:lnTo>
                        <a:lnTo>
                          <a:pt x="483" y="129"/>
                        </a:lnTo>
                        <a:lnTo>
                          <a:pt x="500" y="122"/>
                        </a:lnTo>
                        <a:lnTo>
                          <a:pt x="507" y="122"/>
                        </a:lnTo>
                        <a:lnTo>
                          <a:pt x="524" y="122"/>
                        </a:lnTo>
                        <a:lnTo>
                          <a:pt x="516" y="122"/>
                        </a:lnTo>
                        <a:lnTo>
                          <a:pt x="500" y="129"/>
                        </a:lnTo>
                        <a:lnTo>
                          <a:pt x="491" y="135"/>
                        </a:lnTo>
                        <a:lnTo>
                          <a:pt x="475" y="142"/>
                        </a:lnTo>
                        <a:lnTo>
                          <a:pt x="467" y="142"/>
                        </a:lnTo>
                        <a:lnTo>
                          <a:pt x="443" y="156"/>
                        </a:lnTo>
                        <a:lnTo>
                          <a:pt x="402" y="169"/>
                        </a:lnTo>
                        <a:lnTo>
                          <a:pt x="378" y="176"/>
                        </a:lnTo>
                        <a:lnTo>
                          <a:pt x="362" y="183"/>
                        </a:lnTo>
                        <a:lnTo>
                          <a:pt x="338" y="190"/>
                        </a:lnTo>
                        <a:lnTo>
                          <a:pt x="322" y="196"/>
                        </a:lnTo>
                        <a:lnTo>
                          <a:pt x="313" y="203"/>
                        </a:lnTo>
                        <a:lnTo>
                          <a:pt x="305" y="210"/>
                        </a:lnTo>
                        <a:lnTo>
                          <a:pt x="298" y="223"/>
                        </a:lnTo>
                        <a:lnTo>
                          <a:pt x="289" y="237"/>
                        </a:lnTo>
                        <a:lnTo>
                          <a:pt x="289" y="244"/>
                        </a:lnTo>
                        <a:lnTo>
                          <a:pt x="282" y="251"/>
                        </a:lnTo>
                        <a:lnTo>
                          <a:pt x="273" y="237"/>
                        </a:lnTo>
                        <a:lnTo>
                          <a:pt x="273" y="230"/>
                        </a:lnTo>
                        <a:lnTo>
                          <a:pt x="265" y="203"/>
                        </a:lnTo>
                        <a:lnTo>
                          <a:pt x="257" y="190"/>
                        </a:lnTo>
                        <a:lnTo>
                          <a:pt x="257" y="183"/>
                        </a:lnTo>
                        <a:lnTo>
                          <a:pt x="249" y="169"/>
                        </a:lnTo>
                        <a:lnTo>
                          <a:pt x="240" y="156"/>
                        </a:lnTo>
                        <a:lnTo>
                          <a:pt x="224" y="142"/>
                        </a:lnTo>
                        <a:lnTo>
                          <a:pt x="216" y="135"/>
                        </a:lnTo>
                        <a:lnTo>
                          <a:pt x="209" y="129"/>
                        </a:lnTo>
                        <a:lnTo>
                          <a:pt x="193" y="122"/>
                        </a:lnTo>
                        <a:lnTo>
                          <a:pt x="168" y="108"/>
                        </a:lnTo>
                        <a:lnTo>
                          <a:pt x="144" y="95"/>
                        </a:lnTo>
                        <a:lnTo>
                          <a:pt x="128" y="88"/>
                        </a:lnTo>
                        <a:lnTo>
                          <a:pt x="120" y="81"/>
                        </a:lnTo>
                        <a:lnTo>
                          <a:pt x="95" y="68"/>
                        </a:lnTo>
                        <a:lnTo>
                          <a:pt x="79" y="61"/>
                        </a:lnTo>
                        <a:lnTo>
                          <a:pt x="71" y="54"/>
                        </a:lnTo>
                        <a:lnTo>
                          <a:pt x="71" y="47"/>
                        </a:lnTo>
                        <a:lnTo>
                          <a:pt x="64" y="47"/>
                        </a:lnTo>
                        <a:lnTo>
                          <a:pt x="79" y="47"/>
                        </a:lnTo>
                        <a:lnTo>
                          <a:pt x="87" y="54"/>
                        </a:lnTo>
                        <a:lnTo>
                          <a:pt x="111" y="61"/>
                        </a:lnTo>
                        <a:lnTo>
                          <a:pt x="128" y="68"/>
                        </a:lnTo>
                        <a:lnTo>
                          <a:pt x="144" y="74"/>
                        </a:lnTo>
                        <a:lnTo>
                          <a:pt x="168" y="88"/>
                        </a:lnTo>
                        <a:lnTo>
                          <a:pt x="176" y="95"/>
                        </a:lnTo>
                        <a:lnTo>
                          <a:pt x="184" y="108"/>
                        </a:lnTo>
                        <a:lnTo>
                          <a:pt x="200" y="129"/>
                        </a:lnTo>
                        <a:lnTo>
                          <a:pt x="209" y="142"/>
                        </a:lnTo>
                        <a:lnTo>
                          <a:pt x="216" y="156"/>
                        </a:lnTo>
                        <a:lnTo>
                          <a:pt x="240" y="183"/>
                        </a:lnTo>
                        <a:lnTo>
                          <a:pt x="249" y="190"/>
                        </a:lnTo>
                        <a:lnTo>
                          <a:pt x="257" y="196"/>
                        </a:lnTo>
                        <a:lnTo>
                          <a:pt x="265" y="203"/>
                        </a:lnTo>
                        <a:lnTo>
                          <a:pt x="273" y="210"/>
                        </a:lnTo>
                        <a:lnTo>
                          <a:pt x="265" y="203"/>
                        </a:lnTo>
                        <a:lnTo>
                          <a:pt x="265" y="196"/>
                        </a:lnTo>
                        <a:lnTo>
                          <a:pt x="265" y="183"/>
                        </a:lnTo>
                        <a:lnTo>
                          <a:pt x="265" y="163"/>
                        </a:lnTo>
                        <a:lnTo>
                          <a:pt x="265" y="156"/>
                        </a:lnTo>
                        <a:lnTo>
                          <a:pt x="273" y="135"/>
                        </a:lnTo>
                        <a:lnTo>
                          <a:pt x="282" y="102"/>
                        </a:lnTo>
                        <a:lnTo>
                          <a:pt x="289" y="88"/>
                        </a:lnTo>
                        <a:lnTo>
                          <a:pt x="298" y="74"/>
                        </a:lnTo>
                        <a:lnTo>
                          <a:pt x="322" y="41"/>
                        </a:lnTo>
                        <a:lnTo>
                          <a:pt x="338" y="27"/>
                        </a:lnTo>
                        <a:lnTo>
                          <a:pt x="346" y="20"/>
                        </a:lnTo>
                        <a:lnTo>
                          <a:pt x="354" y="7"/>
                        </a:lnTo>
                        <a:lnTo>
                          <a:pt x="362" y="0"/>
                        </a:lnTo>
                        <a:lnTo>
                          <a:pt x="362" y="7"/>
                        </a:lnTo>
                        <a:lnTo>
                          <a:pt x="362" y="20"/>
                        </a:lnTo>
                        <a:lnTo>
                          <a:pt x="362" y="27"/>
                        </a:lnTo>
                        <a:lnTo>
                          <a:pt x="354" y="41"/>
                        </a:lnTo>
                        <a:lnTo>
                          <a:pt x="338" y="68"/>
                        </a:lnTo>
                        <a:lnTo>
                          <a:pt x="322" y="88"/>
                        </a:lnTo>
                        <a:lnTo>
                          <a:pt x="313" y="102"/>
                        </a:lnTo>
                        <a:lnTo>
                          <a:pt x="305" y="115"/>
                        </a:lnTo>
                        <a:lnTo>
                          <a:pt x="282" y="142"/>
                        </a:lnTo>
                        <a:lnTo>
                          <a:pt x="273" y="163"/>
                        </a:lnTo>
                        <a:lnTo>
                          <a:pt x="273" y="176"/>
                        </a:lnTo>
                        <a:lnTo>
                          <a:pt x="273" y="183"/>
                        </a:lnTo>
                        <a:lnTo>
                          <a:pt x="273" y="190"/>
                        </a:lnTo>
                        <a:lnTo>
                          <a:pt x="273" y="196"/>
                        </a:lnTo>
                        <a:lnTo>
                          <a:pt x="265" y="196"/>
                        </a:lnTo>
                        <a:lnTo>
                          <a:pt x="249" y="129"/>
                        </a:lnTo>
                        <a:lnTo>
                          <a:pt x="249" y="122"/>
                        </a:lnTo>
                        <a:lnTo>
                          <a:pt x="240" y="102"/>
                        </a:lnTo>
                        <a:lnTo>
                          <a:pt x="240" y="95"/>
                        </a:lnTo>
                        <a:lnTo>
                          <a:pt x="240" y="88"/>
                        </a:lnTo>
                        <a:lnTo>
                          <a:pt x="240" y="81"/>
                        </a:lnTo>
                        <a:lnTo>
                          <a:pt x="240" y="74"/>
                        </a:lnTo>
                        <a:lnTo>
                          <a:pt x="240" y="81"/>
                        </a:lnTo>
                        <a:lnTo>
                          <a:pt x="249" y="95"/>
                        </a:lnTo>
                        <a:lnTo>
                          <a:pt x="249" y="102"/>
                        </a:lnTo>
                        <a:lnTo>
                          <a:pt x="249" y="115"/>
                        </a:lnTo>
                        <a:lnTo>
                          <a:pt x="249" y="129"/>
                        </a:lnTo>
                        <a:lnTo>
                          <a:pt x="249" y="142"/>
                        </a:lnTo>
                        <a:lnTo>
                          <a:pt x="249" y="156"/>
                        </a:lnTo>
                        <a:lnTo>
                          <a:pt x="249" y="163"/>
                        </a:lnTo>
                      </a:path>
                    </a:pathLst>
                  </a:custGeom>
                  <a:solidFill>
                    <a:schemeClr val="accent1"/>
                  </a:solidFill>
                  <a:ln w="12700" cap="rnd">
                    <a:solidFill>
                      <a:srgbClr val="000000"/>
                    </a:solidFill>
                    <a:round/>
                    <a:headEnd type="none" w="sm" len="sm"/>
                    <a:tailEnd type="none" w="sm" len="sm"/>
                  </a:ln>
                </p:spPr>
                <p:txBody>
                  <a:bodyPr/>
                  <a:lstStyle/>
                  <a:p>
                    <a:endParaRPr lang="es-AR"/>
                  </a:p>
                </p:txBody>
              </p:sp>
              <p:sp>
                <p:nvSpPr>
                  <p:cNvPr id="364" name="Freeform 958"/>
                  <p:cNvSpPr>
                    <a:spLocks/>
                  </p:cNvSpPr>
                  <p:nvPr/>
                </p:nvSpPr>
                <p:spPr bwMode="auto">
                  <a:xfrm>
                    <a:off x="2126" y="1442"/>
                    <a:ext cx="235" cy="176"/>
                  </a:xfrm>
                  <a:custGeom>
                    <a:avLst/>
                    <a:gdLst>
                      <a:gd name="T0" fmla="*/ 226 w 235"/>
                      <a:gd name="T1" fmla="*/ 168 h 176"/>
                      <a:gd name="T2" fmla="*/ 169 w 235"/>
                      <a:gd name="T3" fmla="*/ 142 h 176"/>
                      <a:gd name="T4" fmla="*/ 121 w 235"/>
                      <a:gd name="T5" fmla="*/ 128 h 176"/>
                      <a:gd name="T6" fmla="*/ 72 w 235"/>
                      <a:gd name="T7" fmla="*/ 115 h 176"/>
                      <a:gd name="T8" fmla="*/ 23 w 235"/>
                      <a:gd name="T9" fmla="*/ 101 h 176"/>
                      <a:gd name="T10" fmla="*/ 0 w 235"/>
                      <a:gd name="T11" fmla="*/ 87 h 176"/>
                      <a:gd name="T12" fmla="*/ 32 w 235"/>
                      <a:gd name="T13" fmla="*/ 94 h 176"/>
                      <a:gd name="T14" fmla="*/ 72 w 235"/>
                      <a:gd name="T15" fmla="*/ 108 h 176"/>
                      <a:gd name="T16" fmla="*/ 105 w 235"/>
                      <a:gd name="T17" fmla="*/ 115 h 176"/>
                      <a:gd name="T18" fmla="*/ 177 w 235"/>
                      <a:gd name="T19" fmla="*/ 148 h 176"/>
                      <a:gd name="T20" fmla="*/ 201 w 235"/>
                      <a:gd name="T21" fmla="*/ 155 h 176"/>
                      <a:gd name="T22" fmla="*/ 210 w 235"/>
                      <a:gd name="T23" fmla="*/ 142 h 176"/>
                      <a:gd name="T24" fmla="*/ 210 w 235"/>
                      <a:gd name="T25" fmla="*/ 101 h 176"/>
                      <a:gd name="T26" fmla="*/ 210 w 235"/>
                      <a:gd name="T27" fmla="*/ 33 h 176"/>
                      <a:gd name="T28" fmla="*/ 217 w 235"/>
                      <a:gd name="T29" fmla="*/ 7 h 176"/>
                      <a:gd name="T30" fmla="*/ 217 w 235"/>
                      <a:gd name="T31" fmla="*/ 7 h 176"/>
                      <a:gd name="T32" fmla="*/ 210 w 235"/>
                      <a:gd name="T33" fmla="*/ 7 h 176"/>
                      <a:gd name="T34" fmla="*/ 210 w 235"/>
                      <a:gd name="T35" fmla="*/ 41 h 176"/>
                      <a:gd name="T36" fmla="*/ 217 w 235"/>
                      <a:gd name="T37" fmla="*/ 81 h 176"/>
                      <a:gd name="T38" fmla="*/ 234 w 235"/>
                      <a:gd name="T39" fmla="*/ 121 h 176"/>
                      <a:gd name="T40" fmla="*/ 234 w 235"/>
                      <a:gd name="T41" fmla="*/ 134 h 176"/>
                      <a:gd name="T42" fmla="*/ 226 w 235"/>
                      <a:gd name="T43" fmla="*/ 148 h 176"/>
                      <a:gd name="T44" fmla="*/ 210 w 235"/>
                      <a:gd name="T45" fmla="*/ 142 h 176"/>
                      <a:gd name="T46" fmla="*/ 185 w 235"/>
                      <a:gd name="T47" fmla="*/ 115 h 176"/>
                      <a:gd name="T48" fmla="*/ 177 w 235"/>
                      <a:gd name="T49" fmla="*/ 87 h 176"/>
                      <a:gd name="T50" fmla="*/ 161 w 235"/>
                      <a:gd name="T51" fmla="*/ 47 h 176"/>
                      <a:gd name="T52" fmla="*/ 153 w 235"/>
                      <a:gd name="T53" fmla="*/ 33 h 176"/>
                      <a:gd name="T54" fmla="*/ 137 w 235"/>
                      <a:gd name="T55" fmla="*/ 41 h 176"/>
                      <a:gd name="T56" fmla="*/ 137 w 235"/>
                      <a:gd name="T57" fmla="*/ 54 h 176"/>
                      <a:gd name="T58" fmla="*/ 137 w 235"/>
                      <a:gd name="T59" fmla="*/ 81 h 176"/>
                      <a:gd name="T60" fmla="*/ 153 w 235"/>
                      <a:gd name="T61" fmla="*/ 101 h 176"/>
                      <a:gd name="T62" fmla="*/ 169 w 235"/>
                      <a:gd name="T63" fmla="*/ 121 h 176"/>
                      <a:gd name="T64" fmla="*/ 201 w 235"/>
                      <a:gd name="T65" fmla="*/ 155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5"/>
                      <a:gd name="T100" fmla="*/ 0 h 176"/>
                      <a:gd name="T101" fmla="*/ 235 w 235"/>
                      <a:gd name="T102" fmla="*/ 176 h 1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5" h="176">
                        <a:moveTo>
                          <a:pt x="234" y="175"/>
                        </a:moveTo>
                        <a:lnTo>
                          <a:pt x="226" y="168"/>
                        </a:lnTo>
                        <a:lnTo>
                          <a:pt x="193" y="155"/>
                        </a:lnTo>
                        <a:lnTo>
                          <a:pt x="169" y="142"/>
                        </a:lnTo>
                        <a:lnTo>
                          <a:pt x="145" y="134"/>
                        </a:lnTo>
                        <a:lnTo>
                          <a:pt x="121" y="128"/>
                        </a:lnTo>
                        <a:lnTo>
                          <a:pt x="96" y="121"/>
                        </a:lnTo>
                        <a:lnTo>
                          <a:pt x="72" y="115"/>
                        </a:lnTo>
                        <a:lnTo>
                          <a:pt x="48" y="108"/>
                        </a:lnTo>
                        <a:lnTo>
                          <a:pt x="23" y="101"/>
                        </a:lnTo>
                        <a:lnTo>
                          <a:pt x="16" y="94"/>
                        </a:lnTo>
                        <a:lnTo>
                          <a:pt x="0" y="87"/>
                        </a:lnTo>
                        <a:lnTo>
                          <a:pt x="7" y="87"/>
                        </a:lnTo>
                        <a:lnTo>
                          <a:pt x="32" y="94"/>
                        </a:lnTo>
                        <a:lnTo>
                          <a:pt x="48" y="101"/>
                        </a:lnTo>
                        <a:lnTo>
                          <a:pt x="72" y="108"/>
                        </a:lnTo>
                        <a:lnTo>
                          <a:pt x="80" y="108"/>
                        </a:lnTo>
                        <a:lnTo>
                          <a:pt x="105" y="115"/>
                        </a:lnTo>
                        <a:lnTo>
                          <a:pt x="153" y="134"/>
                        </a:lnTo>
                        <a:lnTo>
                          <a:pt x="177" y="148"/>
                        </a:lnTo>
                        <a:lnTo>
                          <a:pt x="193" y="155"/>
                        </a:lnTo>
                        <a:lnTo>
                          <a:pt x="201" y="155"/>
                        </a:lnTo>
                        <a:lnTo>
                          <a:pt x="210" y="148"/>
                        </a:lnTo>
                        <a:lnTo>
                          <a:pt x="210" y="142"/>
                        </a:lnTo>
                        <a:lnTo>
                          <a:pt x="210" y="121"/>
                        </a:lnTo>
                        <a:lnTo>
                          <a:pt x="210" y="101"/>
                        </a:lnTo>
                        <a:lnTo>
                          <a:pt x="210" y="60"/>
                        </a:lnTo>
                        <a:lnTo>
                          <a:pt x="210" y="33"/>
                        </a:lnTo>
                        <a:lnTo>
                          <a:pt x="217" y="14"/>
                        </a:lnTo>
                        <a:lnTo>
                          <a:pt x="217" y="7"/>
                        </a:lnTo>
                        <a:lnTo>
                          <a:pt x="217" y="0"/>
                        </a:lnTo>
                        <a:lnTo>
                          <a:pt x="217" y="7"/>
                        </a:lnTo>
                        <a:lnTo>
                          <a:pt x="217" y="0"/>
                        </a:lnTo>
                        <a:lnTo>
                          <a:pt x="210" y="7"/>
                        </a:lnTo>
                        <a:lnTo>
                          <a:pt x="210" y="14"/>
                        </a:lnTo>
                        <a:lnTo>
                          <a:pt x="210" y="41"/>
                        </a:lnTo>
                        <a:lnTo>
                          <a:pt x="210" y="60"/>
                        </a:lnTo>
                        <a:lnTo>
                          <a:pt x="217" y="81"/>
                        </a:lnTo>
                        <a:lnTo>
                          <a:pt x="226" y="108"/>
                        </a:lnTo>
                        <a:lnTo>
                          <a:pt x="234" y="121"/>
                        </a:lnTo>
                        <a:lnTo>
                          <a:pt x="234" y="128"/>
                        </a:lnTo>
                        <a:lnTo>
                          <a:pt x="234" y="134"/>
                        </a:lnTo>
                        <a:lnTo>
                          <a:pt x="234" y="148"/>
                        </a:lnTo>
                        <a:lnTo>
                          <a:pt x="226" y="148"/>
                        </a:lnTo>
                        <a:lnTo>
                          <a:pt x="217" y="148"/>
                        </a:lnTo>
                        <a:lnTo>
                          <a:pt x="210" y="142"/>
                        </a:lnTo>
                        <a:lnTo>
                          <a:pt x="193" y="128"/>
                        </a:lnTo>
                        <a:lnTo>
                          <a:pt x="185" y="115"/>
                        </a:lnTo>
                        <a:lnTo>
                          <a:pt x="185" y="108"/>
                        </a:lnTo>
                        <a:lnTo>
                          <a:pt x="177" y="87"/>
                        </a:lnTo>
                        <a:lnTo>
                          <a:pt x="169" y="67"/>
                        </a:lnTo>
                        <a:lnTo>
                          <a:pt x="161" y="47"/>
                        </a:lnTo>
                        <a:lnTo>
                          <a:pt x="161" y="41"/>
                        </a:lnTo>
                        <a:lnTo>
                          <a:pt x="153" y="33"/>
                        </a:lnTo>
                        <a:lnTo>
                          <a:pt x="145" y="33"/>
                        </a:lnTo>
                        <a:lnTo>
                          <a:pt x="137" y="41"/>
                        </a:lnTo>
                        <a:lnTo>
                          <a:pt x="137" y="47"/>
                        </a:lnTo>
                        <a:lnTo>
                          <a:pt x="137" y="54"/>
                        </a:lnTo>
                        <a:lnTo>
                          <a:pt x="137" y="67"/>
                        </a:lnTo>
                        <a:lnTo>
                          <a:pt x="137" y="81"/>
                        </a:lnTo>
                        <a:lnTo>
                          <a:pt x="145" y="94"/>
                        </a:lnTo>
                        <a:lnTo>
                          <a:pt x="153" y="101"/>
                        </a:lnTo>
                        <a:lnTo>
                          <a:pt x="161" y="108"/>
                        </a:lnTo>
                        <a:lnTo>
                          <a:pt x="169" y="121"/>
                        </a:lnTo>
                        <a:lnTo>
                          <a:pt x="185" y="134"/>
                        </a:lnTo>
                        <a:lnTo>
                          <a:pt x="201" y="155"/>
                        </a:lnTo>
                        <a:lnTo>
                          <a:pt x="210" y="161"/>
                        </a:lnTo>
                      </a:path>
                    </a:pathLst>
                  </a:custGeom>
                  <a:solidFill>
                    <a:schemeClr val="accent1"/>
                  </a:solidFill>
                  <a:ln w="12700" cap="rnd">
                    <a:solidFill>
                      <a:srgbClr val="000000"/>
                    </a:solidFill>
                    <a:round/>
                    <a:headEnd type="none" w="sm" len="sm"/>
                    <a:tailEnd type="none" w="sm" len="sm"/>
                  </a:ln>
                </p:spPr>
                <p:txBody>
                  <a:bodyPr/>
                  <a:lstStyle/>
                  <a:p>
                    <a:endParaRPr lang="es-AR"/>
                  </a:p>
                </p:txBody>
              </p:sp>
              <p:sp>
                <p:nvSpPr>
                  <p:cNvPr id="365" name="Freeform 959"/>
                  <p:cNvSpPr>
                    <a:spLocks/>
                  </p:cNvSpPr>
                  <p:nvPr/>
                </p:nvSpPr>
                <p:spPr bwMode="auto">
                  <a:xfrm>
                    <a:off x="2181" y="1435"/>
                    <a:ext cx="163" cy="75"/>
                  </a:xfrm>
                  <a:custGeom>
                    <a:avLst/>
                    <a:gdLst>
                      <a:gd name="T0" fmla="*/ 138 w 163"/>
                      <a:gd name="T1" fmla="*/ 74 h 75"/>
                      <a:gd name="T2" fmla="*/ 130 w 163"/>
                      <a:gd name="T3" fmla="*/ 67 h 75"/>
                      <a:gd name="T4" fmla="*/ 97 w 163"/>
                      <a:gd name="T5" fmla="*/ 41 h 75"/>
                      <a:gd name="T6" fmla="*/ 73 w 163"/>
                      <a:gd name="T7" fmla="*/ 27 h 75"/>
                      <a:gd name="T8" fmla="*/ 57 w 163"/>
                      <a:gd name="T9" fmla="*/ 20 h 75"/>
                      <a:gd name="T10" fmla="*/ 41 w 163"/>
                      <a:gd name="T11" fmla="*/ 14 h 75"/>
                      <a:gd name="T12" fmla="*/ 32 w 163"/>
                      <a:gd name="T13" fmla="*/ 14 h 75"/>
                      <a:gd name="T14" fmla="*/ 16 w 163"/>
                      <a:gd name="T15" fmla="*/ 7 h 75"/>
                      <a:gd name="T16" fmla="*/ 0 w 163"/>
                      <a:gd name="T17" fmla="*/ 0 h 75"/>
                      <a:gd name="T18" fmla="*/ 16 w 163"/>
                      <a:gd name="T19" fmla="*/ 7 h 75"/>
                      <a:gd name="T20" fmla="*/ 32 w 163"/>
                      <a:gd name="T21" fmla="*/ 14 h 75"/>
                      <a:gd name="T22" fmla="*/ 57 w 163"/>
                      <a:gd name="T23" fmla="*/ 27 h 75"/>
                      <a:gd name="T24" fmla="*/ 65 w 163"/>
                      <a:gd name="T25" fmla="*/ 33 h 75"/>
                      <a:gd name="T26" fmla="*/ 97 w 163"/>
                      <a:gd name="T27" fmla="*/ 47 h 75"/>
                      <a:gd name="T28" fmla="*/ 146 w 163"/>
                      <a:gd name="T29" fmla="*/ 67 h 75"/>
                      <a:gd name="T30" fmla="*/ 162 w 163"/>
                      <a:gd name="T31" fmla="*/ 74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3"/>
                      <a:gd name="T49" fmla="*/ 0 h 75"/>
                      <a:gd name="T50" fmla="*/ 163 w 163"/>
                      <a:gd name="T51" fmla="*/ 75 h 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3" h="75">
                        <a:moveTo>
                          <a:pt x="138" y="74"/>
                        </a:moveTo>
                        <a:lnTo>
                          <a:pt x="130" y="67"/>
                        </a:lnTo>
                        <a:lnTo>
                          <a:pt x="97" y="41"/>
                        </a:lnTo>
                        <a:lnTo>
                          <a:pt x="73" y="27"/>
                        </a:lnTo>
                        <a:lnTo>
                          <a:pt x="57" y="20"/>
                        </a:lnTo>
                        <a:lnTo>
                          <a:pt x="41" y="14"/>
                        </a:lnTo>
                        <a:lnTo>
                          <a:pt x="32" y="14"/>
                        </a:lnTo>
                        <a:lnTo>
                          <a:pt x="16" y="7"/>
                        </a:lnTo>
                        <a:lnTo>
                          <a:pt x="0" y="0"/>
                        </a:lnTo>
                        <a:lnTo>
                          <a:pt x="16" y="7"/>
                        </a:lnTo>
                        <a:lnTo>
                          <a:pt x="32" y="14"/>
                        </a:lnTo>
                        <a:lnTo>
                          <a:pt x="57" y="27"/>
                        </a:lnTo>
                        <a:lnTo>
                          <a:pt x="65" y="33"/>
                        </a:lnTo>
                        <a:lnTo>
                          <a:pt x="97" y="47"/>
                        </a:lnTo>
                        <a:lnTo>
                          <a:pt x="146" y="67"/>
                        </a:lnTo>
                        <a:lnTo>
                          <a:pt x="162" y="74"/>
                        </a:lnTo>
                      </a:path>
                    </a:pathLst>
                  </a:custGeom>
                  <a:solidFill>
                    <a:schemeClr val="accent1"/>
                  </a:solidFill>
                  <a:ln w="12700" cap="rnd">
                    <a:solidFill>
                      <a:srgbClr val="000000"/>
                    </a:solidFill>
                    <a:round/>
                    <a:headEnd type="none" w="sm" len="sm"/>
                    <a:tailEnd type="none" w="sm" len="sm"/>
                  </a:ln>
                </p:spPr>
                <p:txBody>
                  <a:bodyPr/>
                  <a:lstStyle/>
                  <a:p>
                    <a:endParaRPr lang="es-AR"/>
                  </a:p>
                </p:txBody>
              </p:sp>
              <p:sp>
                <p:nvSpPr>
                  <p:cNvPr id="366" name="Freeform 960"/>
                  <p:cNvSpPr>
                    <a:spLocks/>
                  </p:cNvSpPr>
                  <p:nvPr/>
                </p:nvSpPr>
                <p:spPr bwMode="auto">
                  <a:xfrm>
                    <a:off x="2270" y="1340"/>
                    <a:ext cx="42" cy="61"/>
                  </a:xfrm>
                  <a:custGeom>
                    <a:avLst/>
                    <a:gdLst>
                      <a:gd name="T0" fmla="*/ 41 w 42"/>
                      <a:gd name="T1" fmla="*/ 60 h 61"/>
                      <a:gd name="T2" fmla="*/ 32 w 42"/>
                      <a:gd name="T3" fmla="*/ 47 h 61"/>
                      <a:gd name="T4" fmla="*/ 24 w 42"/>
                      <a:gd name="T5" fmla="*/ 34 h 61"/>
                      <a:gd name="T6" fmla="*/ 16 w 42"/>
                      <a:gd name="T7" fmla="*/ 20 h 61"/>
                      <a:gd name="T8" fmla="*/ 8 w 42"/>
                      <a:gd name="T9" fmla="*/ 13 h 61"/>
                      <a:gd name="T10" fmla="*/ 0 w 42"/>
                      <a:gd name="T11" fmla="*/ 7 h 61"/>
                      <a:gd name="T12" fmla="*/ 0 w 42"/>
                      <a:gd name="T13" fmla="*/ 0 h 61"/>
                      <a:gd name="T14" fmla="*/ 8 w 42"/>
                      <a:gd name="T15" fmla="*/ 7 h 61"/>
                      <a:gd name="T16" fmla="*/ 16 w 42"/>
                      <a:gd name="T17" fmla="*/ 20 h 61"/>
                      <a:gd name="T18" fmla="*/ 16 w 42"/>
                      <a:gd name="T19" fmla="*/ 26 h 61"/>
                      <a:gd name="T20" fmla="*/ 24 w 42"/>
                      <a:gd name="T21" fmla="*/ 40 h 61"/>
                      <a:gd name="T22" fmla="*/ 32 w 42"/>
                      <a:gd name="T23" fmla="*/ 53 h 61"/>
                      <a:gd name="T24" fmla="*/ 32 w 42"/>
                      <a:gd name="T25" fmla="*/ 6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61"/>
                      <a:gd name="T41" fmla="*/ 42 w 42"/>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61">
                        <a:moveTo>
                          <a:pt x="41" y="60"/>
                        </a:moveTo>
                        <a:lnTo>
                          <a:pt x="32" y="47"/>
                        </a:lnTo>
                        <a:lnTo>
                          <a:pt x="24" y="34"/>
                        </a:lnTo>
                        <a:lnTo>
                          <a:pt x="16" y="20"/>
                        </a:lnTo>
                        <a:lnTo>
                          <a:pt x="8" y="13"/>
                        </a:lnTo>
                        <a:lnTo>
                          <a:pt x="0" y="7"/>
                        </a:lnTo>
                        <a:lnTo>
                          <a:pt x="0" y="0"/>
                        </a:lnTo>
                        <a:lnTo>
                          <a:pt x="8" y="7"/>
                        </a:lnTo>
                        <a:lnTo>
                          <a:pt x="16" y="20"/>
                        </a:lnTo>
                        <a:lnTo>
                          <a:pt x="16" y="26"/>
                        </a:lnTo>
                        <a:lnTo>
                          <a:pt x="24" y="40"/>
                        </a:lnTo>
                        <a:lnTo>
                          <a:pt x="32" y="53"/>
                        </a:lnTo>
                        <a:lnTo>
                          <a:pt x="32" y="60"/>
                        </a:lnTo>
                      </a:path>
                    </a:pathLst>
                  </a:custGeom>
                  <a:solidFill>
                    <a:schemeClr val="accent1"/>
                  </a:solidFill>
                  <a:ln w="12700" cap="rnd">
                    <a:solidFill>
                      <a:srgbClr val="000000"/>
                    </a:solidFill>
                    <a:round/>
                    <a:headEnd type="none" w="sm" len="sm"/>
                    <a:tailEnd type="none" w="sm" len="sm"/>
                  </a:ln>
                </p:spPr>
                <p:txBody>
                  <a:bodyPr/>
                  <a:lstStyle/>
                  <a:p>
                    <a:endParaRPr lang="es-AR"/>
                  </a:p>
                </p:txBody>
              </p:sp>
            </p:grpSp>
            <p:grpSp>
              <p:nvGrpSpPr>
                <p:cNvPr id="352" name="Group 961"/>
                <p:cNvGrpSpPr>
                  <a:grpSpLocks/>
                </p:cNvGrpSpPr>
                <p:nvPr/>
              </p:nvGrpSpPr>
              <p:grpSpPr bwMode="auto">
                <a:xfrm>
                  <a:off x="2141" y="1238"/>
                  <a:ext cx="615" cy="413"/>
                  <a:chOff x="2141" y="1238"/>
                  <a:chExt cx="615" cy="413"/>
                </a:xfrm>
              </p:grpSpPr>
              <p:grpSp>
                <p:nvGrpSpPr>
                  <p:cNvPr id="353" name="Group 962"/>
                  <p:cNvGrpSpPr>
                    <a:grpSpLocks/>
                  </p:cNvGrpSpPr>
                  <p:nvPr/>
                </p:nvGrpSpPr>
                <p:grpSpPr bwMode="auto">
                  <a:xfrm>
                    <a:off x="2141" y="1306"/>
                    <a:ext cx="533" cy="345"/>
                    <a:chOff x="2141" y="1306"/>
                    <a:chExt cx="533" cy="345"/>
                  </a:xfrm>
                </p:grpSpPr>
                <p:sp>
                  <p:nvSpPr>
                    <p:cNvPr id="359" name="Freeform 963"/>
                    <p:cNvSpPr>
                      <a:spLocks/>
                    </p:cNvSpPr>
                    <p:nvPr/>
                  </p:nvSpPr>
                  <p:spPr bwMode="auto">
                    <a:xfrm>
                      <a:off x="2141" y="1306"/>
                      <a:ext cx="533" cy="345"/>
                    </a:xfrm>
                    <a:custGeom>
                      <a:avLst/>
                      <a:gdLst>
                        <a:gd name="T0" fmla="*/ 243 w 533"/>
                        <a:gd name="T1" fmla="*/ 324 h 345"/>
                        <a:gd name="T2" fmla="*/ 170 w 533"/>
                        <a:gd name="T3" fmla="*/ 324 h 345"/>
                        <a:gd name="T4" fmla="*/ 178 w 533"/>
                        <a:gd name="T5" fmla="*/ 310 h 345"/>
                        <a:gd name="T6" fmla="*/ 250 w 533"/>
                        <a:gd name="T7" fmla="*/ 324 h 345"/>
                        <a:gd name="T8" fmla="*/ 283 w 533"/>
                        <a:gd name="T9" fmla="*/ 324 h 345"/>
                        <a:gd name="T10" fmla="*/ 290 w 533"/>
                        <a:gd name="T11" fmla="*/ 298 h 345"/>
                        <a:gd name="T12" fmla="*/ 380 w 533"/>
                        <a:gd name="T13" fmla="*/ 284 h 345"/>
                        <a:gd name="T14" fmla="*/ 476 w 533"/>
                        <a:gd name="T15" fmla="*/ 284 h 345"/>
                        <a:gd name="T16" fmla="*/ 469 w 533"/>
                        <a:gd name="T17" fmla="*/ 277 h 345"/>
                        <a:gd name="T18" fmla="*/ 396 w 533"/>
                        <a:gd name="T19" fmla="*/ 277 h 345"/>
                        <a:gd name="T20" fmla="*/ 323 w 533"/>
                        <a:gd name="T21" fmla="*/ 298 h 345"/>
                        <a:gd name="T22" fmla="*/ 283 w 533"/>
                        <a:gd name="T23" fmla="*/ 310 h 345"/>
                        <a:gd name="T24" fmla="*/ 274 w 533"/>
                        <a:gd name="T25" fmla="*/ 277 h 345"/>
                        <a:gd name="T26" fmla="*/ 267 w 533"/>
                        <a:gd name="T27" fmla="*/ 243 h 345"/>
                        <a:gd name="T28" fmla="*/ 226 w 533"/>
                        <a:gd name="T29" fmla="*/ 210 h 345"/>
                        <a:gd name="T30" fmla="*/ 145 w 533"/>
                        <a:gd name="T31" fmla="*/ 196 h 345"/>
                        <a:gd name="T32" fmla="*/ 41 w 533"/>
                        <a:gd name="T33" fmla="*/ 183 h 345"/>
                        <a:gd name="T34" fmla="*/ 8 w 533"/>
                        <a:gd name="T35" fmla="*/ 169 h 345"/>
                        <a:gd name="T36" fmla="*/ 89 w 533"/>
                        <a:gd name="T37" fmla="*/ 183 h 345"/>
                        <a:gd name="T38" fmla="*/ 170 w 533"/>
                        <a:gd name="T39" fmla="*/ 223 h 345"/>
                        <a:gd name="T40" fmla="*/ 259 w 533"/>
                        <a:gd name="T41" fmla="*/ 243 h 345"/>
                        <a:gd name="T42" fmla="*/ 283 w 533"/>
                        <a:gd name="T43" fmla="*/ 216 h 345"/>
                        <a:gd name="T44" fmla="*/ 290 w 533"/>
                        <a:gd name="T45" fmla="*/ 189 h 345"/>
                        <a:gd name="T46" fmla="*/ 347 w 533"/>
                        <a:gd name="T47" fmla="*/ 162 h 345"/>
                        <a:gd name="T48" fmla="*/ 469 w 533"/>
                        <a:gd name="T49" fmla="*/ 149 h 345"/>
                        <a:gd name="T50" fmla="*/ 532 w 533"/>
                        <a:gd name="T51" fmla="*/ 142 h 345"/>
                        <a:gd name="T52" fmla="*/ 476 w 533"/>
                        <a:gd name="T53" fmla="*/ 156 h 345"/>
                        <a:gd name="T54" fmla="*/ 372 w 533"/>
                        <a:gd name="T55" fmla="*/ 176 h 345"/>
                        <a:gd name="T56" fmla="*/ 299 w 533"/>
                        <a:gd name="T57" fmla="*/ 203 h 345"/>
                        <a:gd name="T58" fmla="*/ 274 w 533"/>
                        <a:gd name="T59" fmla="*/ 229 h 345"/>
                        <a:gd name="T60" fmla="*/ 274 w 533"/>
                        <a:gd name="T61" fmla="*/ 210 h 345"/>
                        <a:gd name="T62" fmla="*/ 267 w 533"/>
                        <a:gd name="T63" fmla="*/ 149 h 345"/>
                        <a:gd name="T64" fmla="*/ 226 w 533"/>
                        <a:gd name="T65" fmla="*/ 101 h 345"/>
                        <a:gd name="T66" fmla="*/ 161 w 533"/>
                        <a:gd name="T67" fmla="*/ 47 h 345"/>
                        <a:gd name="T68" fmla="*/ 114 w 533"/>
                        <a:gd name="T69" fmla="*/ 7 h 345"/>
                        <a:gd name="T70" fmla="*/ 130 w 533"/>
                        <a:gd name="T71" fmla="*/ 7 h 345"/>
                        <a:gd name="T72" fmla="*/ 178 w 533"/>
                        <a:gd name="T73" fmla="*/ 41 h 345"/>
                        <a:gd name="T74" fmla="*/ 218 w 533"/>
                        <a:gd name="T75" fmla="*/ 88 h 345"/>
                        <a:gd name="T76" fmla="*/ 250 w 533"/>
                        <a:gd name="T77" fmla="*/ 156 h 345"/>
                        <a:gd name="T78" fmla="*/ 274 w 533"/>
                        <a:gd name="T79" fmla="*/ 189 h 345"/>
                        <a:gd name="T80" fmla="*/ 283 w 533"/>
                        <a:gd name="T81" fmla="*/ 142 h 345"/>
                        <a:gd name="T82" fmla="*/ 299 w 533"/>
                        <a:gd name="T83" fmla="*/ 101 h 345"/>
                        <a:gd name="T84" fmla="*/ 363 w 533"/>
                        <a:gd name="T85" fmla="*/ 34 h 345"/>
                        <a:gd name="T86" fmla="*/ 412 w 533"/>
                        <a:gd name="T87" fmla="*/ 0 h 345"/>
                        <a:gd name="T88" fmla="*/ 396 w 533"/>
                        <a:gd name="T89" fmla="*/ 41 h 345"/>
                        <a:gd name="T90" fmla="*/ 323 w 533"/>
                        <a:gd name="T91" fmla="*/ 108 h 345"/>
                        <a:gd name="T92" fmla="*/ 274 w 533"/>
                        <a:gd name="T93" fmla="*/ 169 h 345"/>
                        <a:gd name="T94" fmla="*/ 267 w 533"/>
                        <a:gd name="T95" fmla="*/ 149 h 345"/>
                        <a:gd name="T96" fmla="*/ 267 w 533"/>
                        <a:gd name="T97" fmla="*/ 108 h 345"/>
                        <a:gd name="T98" fmla="*/ 267 w 533"/>
                        <a:gd name="T99" fmla="*/ 68 h 345"/>
                        <a:gd name="T100" fmla="*/ 274 w 533"/>
                        <a:gd name="T101" fmla="*/ 54 h 345"/>
                        <a:gd name="T102" fmla="*/ 274 w 533"/>
                        <a:gd name="T103" fmla="*/ 88 h 345"/>
                        <a:gd name="T104" fmla="*/ 267 w 533"/>
                        <a:gd name="T105" fmla="*/ 142 h 3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3"/>
                        <a:gd name="T160" fmla="*/ 0 h 345"/>
                        <a:gd name="T161" fmla="*/ 533 w 533"/>
                        <a:gd name="T162" fmla="*/ 345 h 3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3" h="345">
                          <a:moveTo>
                            <a:pt x="274" y="344"/>
                          </a:moveTo>
                          <a:lnTo>
                            <a:pt x="267" y="337"/>
                          </a:lnTo>
                          <a:lnTo>
                            <a:pt x="259" y="330"/>
                          </a:lnTo>
                          <a:lnTo>
                            <a:pt x="243" y="324"/>
                          </a:lnTo>
                          <a:lnTo>
                            <a:pt x="218" y="324"/>
                          </a:lnTo>
                          <a:lnTo>
                            <a:pt x="201" y="324"/>
                          </a:lnTo>
                          <a:lnTo>
                            <a:pt x="186" y="324"/>
                          </a:lnTo>
                          <a:lnTo>
                            <a:pt x="170" y="324"/>
                          </a:lnTo>
                          <a:lnTo>
                            <a:pt x="145" y="317"/>
                          </a:lnTo>
                          <a:lnTo>
                            <a:pt x="145" y="310"/>
                          </a:lnTo>
                          <a:lnTo>
                            <a:pt x="154" y="310"/>
                          </a:lnTo>
                          <a:lnTo>
                            <a:pt x="178" y="310"/>
                          </a:lnTo>
                          <a:lnTo>
                            <a:pt x="186" y="310"/>
                          </a:lnTo>
                          <a:lnTo>
                            <a:pt x="201" y="310"/>
                          </a:lnTo>
                          <a:lnTo>
                            <a:pt x="234" y="317"/>
                          </a:lnTo>
                          <a:lnTo>
                            <a:pt x="250" y="324"/>
                          </a:lnTo>
                          <a:lnTo>
                            <a:pt x="259" y="330"/>
                          </a:lnTo>
                          <a:lnTo>
                            <a:pt x="267" y="330"/>
                          </a:lnTo>
                          <a:lnTo>
                            <a:pt x="274" y="330"/>
                          </a:lnTo>
                          <a:lnTo>
                            <a:pt x="283" y="324"/>
                          </a:lnTo>
                          <a:lnTo>
                            <a:pt x="283" y="317"/>
                          </a:lnTo>
                          <a:lnTo>
                            <a:pt x="283" y="310"/>
                          </a:lnTo>
                          <a:lnTo>
                            <a:pt x="283" y="304"/>
                          </a:lnTo>
                          <a:lnTo>
                            <a:pt x="290" y="298"/>
                          </a:lnTo>
                          <a:lnTo>
                            <a:pt x="307" y="284"/>
                          </a:lnTo>
                          <a:lnTo>
                            <a:pt x="323" y="284"/>
                          </a:lnTo>
                          <a:lnTo>
                            <a:pt x="356" y="284"/>
                          </a:lnTo>
                          <a:lnTo>
                            <a:pt x="380" y="284"/>
                          </a:lnTo>
                          <a:lnTo>
                            <a:pt x="403" y="284"/>
                          </a:lnTo>
                          <a:lnTo>
                            <a:pt x="445" y="284"/>
                          </a:lnTo>
                          <a:lnTo>
                            <a:pt x="469" y="284"/>
                          </a:lnTo>
                          <a:lnTo>
                            <a:pt x="476" y="284"/>
                          </a:lnTo>
                          <a:lnTo>
                            <a:pt x="484" y="284"/>
                          </a:lnTo>
                          <a:lnTo>
                            <a:pt x="491" y="284"/>
                          </a:lnTo>
                          <a:lnTo>
                            <a:pt x="484" y="284"/>
                          </a:lnTo>
                          <a:lnTo>
                            <a:pt x="469" y="277"/>
                          </a:lnTo>
                          <a:lnTo>
                            <a:pt x="461" y="277"/>
                          </a:lnTo>
                          <a:lnTo>
                            <a:pt x="452" y="277"/>
                          </a:lnTo>
                          <a:lnTo>
                            <a:pt x="428" y="277"/>
                          </a:lnTo>
                          <a:lnTo>
                            <a:pt x="396" y="277"/>
                          </a:lnTo>
                          <a:lnTo>
                            <a:pt x="380" y="284"/>
                          </a:lnTo>
                          <a:lnTo>
                            <a:pt x="372" y="284"/>
                          </a:lnTo>
                          <a:lnTo>
                            <a:pt x="356" y="291"/>
                          </a:lnTo>
                          <a:lnTo>
                            <a:pt x="323" y="298"/>
                          </a:lnTo>
                          <a:lnTo>
                            <a:pt x="307" y="304"/>
                          </a:lnTo>
                          <a:lnTo>
                            <a:pt x="299" y="310"/>
                          </a:lnTo>
                          <a:lnTo>
                            <a:pt x="290" y="310"/>
                          </a:lnTo>
                          <a:lnTo>
                            <a:pt x="283" y="310"/>
                          </a:lnTo>
                          <a:lnTo>
                            <a:pt x="274" y="310"/>
                          </a:lnTo>
                          <a:lnTo>
                            <a:pt x="274" y="304"/>
                          </a:lnTo>
                          <a:lnTo>
                            <a:pt x="274" y="291"/>
                          </a:lnTo>
                          <a:lnTo>
                            <a:pt x="274" y="277"/>
                          </a:lnTo>
                          <a:lnTo>
                            <a:pt x="274" y="271"/>
                          </a:lnTo>
                          <a:lnTo>
                            <a:pt x="274" y="264"/>
                          </a:lnTo>
                          <a:lnTo>
                            <a:pt x="274" y="257"/>
                          </a:lnTo>
                          <a:lnTo>
                            <a:pt x="267" y="243"/>
                          </a:lnTo>
                          <a:lnTo>
                            <a:pt x="259" y="229"/>
                          </a:lnTo>
                          <a:lnTo>
                            <a:pt x="250" y="223"/>
                          </a:lnTo>
                          <a:lnTo>
                            <a:pt x="243" y="216"/>
                          </a:lnTo>
                          <a:lnTo>
                            <a:pt x="226" y="210"/>
                          </a:lnTo>
                          <a:lnTo>
                            <a:pt x="210" y="203"/>
                          </a:lnTo>
                          <a:lnTo>
                            <a:pt x="178" y="196"/>
                          </a:lnTo>
                          <a:lnTo>
                            <a:pt x="170" y="196"/>
                          </a:lnTo>
                          <a:lnTo>
                            <a:pt x="145" y="196"/>
                          </a:lnTo>
                          <a:lnTo>
                            <a:pt x="97" y="189"/>
                          </a:lnTo>
                          <a:lnTo>
                            <a:pt x="72" y="183"/>
                          </a:lnTo>
                          <a:lnTo>
                            <a:pt x="65" y="183"/>
                          </a:lnTo>
                          <a:lnTo>
                            <a:pt x="41" y="183"/>
                          </a:lnTo>
                          <a:lnTo>
                            <a:pt x="24" y="183"/>
                          </a:lnTo>
                          <a:lnTo>
                            <a:pt x="8" y="176"/>
                          </a:lnTo>
                          <a:lnTo>
                            <a:pt x="0" y="169"/>
                          </a:lnTo>
                          <a:lnTo>
                            <a:pt x="8" y="169"/>
                          </a:lnTo>
                          <a:lnTo>
                            <a:pt x="16" y="169"/>
                          </a:lnTo>
                          <a:lnTo>
                            <a:pt x="32" y="169"/>
                          </a:lnTo>
                          <a:lnTo>
                            <a:pt x="72" y="176"/>
                          </a:lnTo>
                          <a:lnTo>
                            <a:pt x="89" y="183"/>
                          </a:lnTo>
                          <a:lnTo>
                            <a:pt x="114" y="189"/>
                          </a:lnTo>
                          <a:lnTo>
                            <a:pt x="145" y="203"/>
                          </a:lnTo>
                          <a:lnTo>
                            <a:pt x="154" y="210"/>
                          </a:lnTo>
                          <a:lnTo>
                            <a:pt x="170" y="223"/>
                          </a:lnTo>
                          <a:lnTo>
                            <a:pt x="201" y="237"/>
                          </a:lnTo>
                          <a:lnTo>
                            <a:pt x="218" y="237"/>
                          </a:lnTo>
                          <a:lnTo>
                            <a:pt x="234" y="243"/>
                          </a:lnTo>
                          <a:lnTo>
                            <a:pt x="259" y="243"/>
                          </a:lnTo>
                          <a:lnTo>
                            <a:pt x="267" y="243"/>
                          </a:lnTo>
                          <a:lnTo>
                            <a:pt x="274" y="237"/>
                          </a:lnTo>
                          <a:lnTo>
                            <a:pt x="283" y="223"/>
                          </a:lnTo>
                          <a:lnTo>
                            <a:pt x="283" y="216"/>
                          </a:lnTo>
                          <a:lnTo>
                            <a:pt x="283" y="210"/>
                          </a:lnTo>
                          <a:lnTo>
                            <a:pt x="283" y="203"/>
                          </a:lnTo>
                          <a:lnTo>
                            <a:pt x="283" y="196"/>
                          </a:lnTo>
                          <a:lnTo>
                            <a:pt x="290" y="189"/>
                          </a:lnTo>
                          <a:lnTo>
                            <a:pt x="299" y="183"/>
                          </a:lnTo>
                          <a:lnTo>
                            <a:pt x="307" y="176"/>
                          </a:lnTo>
                          <a:lnTo>
                            <a:pt x="323" y="169"/>
                          </a:lnTo>
                          <a:lnTo>
                            <a:pt x="347" y="162"/>
                          </a:lnTo>
                          <a:lnTo>
                            <a:pt x="380" y="156"/>
                          </a:lnTo>
                          <a:lnTo>
                            <a:pt x="388" y="156"/>
                          </a:lnTo>
                          <a:lnTo>
                            <a:pt x="412" y="156"/>
                          </a:lnTo>
                          <a:lnTo>
                            <a:pt x="469" y="149"/>
                          </a:lnTo>
                          <a:lnTo>
                            <a:pt x="491" y="149"/>
                          </a:lnTo>
                          <a:lnTo>
                            <a:pt x="500" y="149"/>
                          </a:lnTo>
                          <a:lnTo>
                            <a:pt x="524" y="142"/>
                          </a:lnTo>
                          <a:lnTo>
                            <a:pt x="532" y="142"/>
                          </a:lnTo>
                          <a:lnTo>
                            <a:pt x="516" y="149"/>
                          </a:lnTo>
                          <a:lnTo>
                            <a:pt x="508" y="149"/>
                          </a:lnTo>
                          <a:lnTo>
                            <a:pt x="484" y="156"/>
                          </a:lnTo>
                          <a:lnTo>
                            <a:pt x="476" y="156"/>
                          </a:lnTo>
                          <a:lnTo>
                            <a:pt x="452" y="162"/>
                          </a:lnTo>
                          <a:lnTo>
                            <a:pt x="403" y="176"/>
                          </a:lnTo>
                          <a:lnTo>
                            <a:pt x="380" y="176"/>
                          </a:lnTo>
                          <a:lnTo>
                            <a:pt x="372" y="176"/>
                          </a:lnTo>
                          <a:lnTo>
                            <a:pt x="339" y="183"/>
                          </a:lnTo>
                          <a:lnTo>
                            <a:pt x="323" y="189"/>
                          </a:lnTo>
                          <a:lnTo>
                            <a:pt x="307" y="196"/>
                          </a:lnTo>
                          <a:lnTo>
                            <a:pt x="299" y="203"/>
                          </a:lnTo>
                          <a:lnTo>
                            <a:pt x="290" y="210"/>
                          </a:lnTo>
                          <a:lnTo>
                            <a:pt x="283" y="216"/>
                          </a:lnTo>
                          <a:lnTo>
                            <a:pt x="283" y="223"/>
                          </a:lnTo>
                          <a:lnTo>
                            <a:pt x="274" y="229"/>
                          </a:lnTo>
                          <a:lnTo>
                            <a:pt x="283" y="229"/>
                          </a:lnTo>
                          <a:lnTo>
                            <a:pt x="274" y="223"/>
                          </a:lnTo>
                          <a:lnTo>
                            <a:pt x="274" y="216"/>
                          </a:lnTo>
                          <a:lnTo>
                            <a:pt x="274" y="210"/>
                          </a:lnTo>
                          <a:lnTo>
                            <a:pt x="267" y="183"/>
                          </a:lnTo>
                          <a:lnTo>
                            <a:pt x="267" y="169"/>
                          </a:lnTo>
                          <a:lnTo>
                            <a:pt x="267" y="162"/>
                          </a:lnTo>
                          <a:lnTo>
                            <a:pt x="267" y="149"/>
                          </a:lnTo>
                          <a:lnTo>
                            <a:pt x="259" y="135"/>
                          </a:lnTo>
                          <a:lnTo>
                            <a:pt x="243" y="114"/>
                          </a:lnTo>
                          <a:lnTo>
                            <a:pt x="234" y="108"/>
                          </a:lnTo>
                          <a:lnTo>
                            <a:pt x="226" y="101"/>
                          </a:lnTo>
                          <a:lnTo>
                            <a:pt x="210" y="81"/>
                          </a:lnTo>
                          <a:lnTo>
                            <a:pt x="201" y="74"/>
                          </a:lnTo>
                          <a:lnTo>
                            <a:pt x="170" y="54"/>
                          </a:lnTo>
                          <a:lnTo>
                            <a:pt x="161" y="47"/>
                          </a:lnTo>
                          <a:lnTo>
                            <a:pt x="154" y="41"/>
                          </a:lnTo>
                          <a:lnTo>
                            <a:pt x="137" y="27"/>
                          </a:lnTo>
                          <a:lnTo>
                            <a:pt x="121" y="14"/>
                          </a:lnTo>
                          <a:lnTo>
                            <a:pt x="114" y="7"/>
                          </a:lnTo>
                          <a:lnTo>
                            <a:pt x="114" y="0"/>
                          </a:lnTo>
                          <a:lnTo>
                            <a:pt x="105" y="0"/>
                          </a:lnTo>
                          <a:lnTo>
                            <a:pt x="121" y="0"/>
                          </a:lnTo>
                          <a:lnTo>
                            <a:pt x="130" y="7"/>
                          </a:lnTo>
                          <a:lnTo>
                            <a:pt x="154" y="20"/>
                          </a:lnTo>
                          <a:lnTo>
                            <a:pt x="161" y="27"/>
                          </a:lnTo>
                          <a:lnTo>
                            <a:pt x="170" y="34"/>
                          </a:lnTo>
                          <a:lnTo>
                            <a:pt x="178" y="41"/>
                          </a:lnTo>
                          <a:lnTo>
                            <a:pt x="194" y="54"/>
                          </a:lnTo>
                          <a:lnTo>
                            <a:pt x="201" y="68"/>
                          </a:lnTo>
                          <a:lnTo>
                            <a:pt x="210" y="74"/>
                          </a:lnTo>
                          <a:lnTo>
                            <a:pt x="218" y="88"/>
                          </a:lnTo>
                          <a:lnTo>
                            <a:pt x="226" y="108"/>
                          </a:lnTo>
                          <a:lnTo>
                            <a:pt x="226" y="114"/>
                          </a:lnTo>
                          <a:lnTo>
                            <a:pt x="234" y="129"/>
                          </a:lnTo>
                          <a:lnTo>
                            <a:pt x="250" y="156"/>
                          </a:lnTo>
                          <a:lnTo>
                            <a:pt x="259" y="169"/>
                          </a:lnTo>
                          <a:lnTo>
                            <a:pt x="267" y="176"/>
                          </a:lnTo>
                          <a:lnTo>
                            <a:pt x="267" y="183"/>
                          </a:lnTo>
                          <a:lnTo>
                            <a:pt x="274" y="189"/>
                          </a:lnTo>
                          <a:lnTo>
                            <a:pt x="274" y="183"/>
                          </a:lnTo>
                          <a:lnTo>
                            <a:pt x="274" y="176"/>
                          </a:lnTo>
                          <a:lnTo>
                            <a:pt x="274" y="156"/>
                          </a:lnTo>
                          <a:lnTo>
                            <a:pt x="283" y="142"/>
                          </a:lnTo>
                          <a:lnTo>
                            <a:pt x="283" y="135"/>
                          </a:lnTo>
                          <a:lnTo>
                            <a:pt x="283" y="129"/>
                          </a:lnTo>
                          <a:lnTo>
                            <a:pt x="290" y="114"/>
                          </a:lnTo>
                          <a:lnTo>
                            <a:pt x="299" y="101"/>
                          </a:lnTo>
                          <a:lnTo>
                            <a:pt x="315" y="81"/>
                          </a:lnTo>
                          <a:lnTo>
                            <a:pt x="323" y="74"/>
                          </a:lnTo>
                          <a:lnTo>
                            <a:pt x="339" y="61"/>
                          </a:lnTo>
                          <a:lnTo>
                            <a:pt x="363" y="34"/>
                          </a:lnTo>
                          <a:lnTo>
                            <a:pt x="380" y="20"/>
                          </a:lnTo>
                          <a:lnTo>
                            <a:pt x="388" y="14"/>
                          </a:lnTo>
                          <a:lnTo>
                            <a:pt x="403" y="7"/>
                          </a:lnTo>
                          <a:lnTo>
                            <a:pt x="412" y="0"/>
                          </a:lnTo>
                          <a:lnTo>
                            <a:pt x="412" y="7"/>
                          </a:lnTo>
                          <a:lnTo>
                            <a:pt x="412" y="14"/>
                          </a:lnTo>
                          <a:lnTo>
                            <a:pt x="403" y="27"/>
                          </a:lnTo>
                          <a:lnTo>
                            <a:pt x="396" y="41"/>
                          </a:lnTo>
                          <a:lnTo>
                            <a:pt x="380" y="61"/>
                          </a:lnTo>
                          <a:lnTo>
                            <a:pt x="356" y="81"/>
                          </a:lnTo>
                          <a:lnTo>
                            <a:pt x="339" y="95"/>
                          </a:lnTo>
                          <a:lnTo>
                            <a:pt x="323" y="108"/>
                          </a:lnTo>
                          <a:lnTo>
                            <a:pt x="307" y="122"/>
                          </a:lnTo>
                          <a:lnTo>
                            <a:pt x="290" y="142"/>
                          </a:lnTo>
                          <a:lnTo>
                            <a:pt x="274" y="162"/>
                          </a:lnTo>
                          <a:lnTo>
                            <a:pt x="274" y="169"/>
                          </a:lnTo>
                          <a:lnTo>
                            <a:pt x="274" y="176"/>
                          </a:lnTo>
                          <a:lnTo>
                            <a:pt x="267" y="169"/>
                          </a:lnTo>
                          <a:lnTo>
                            <a:pt x="267" y="162"/>
                          </a:lnTo>
                          <a:lnTo>
                            <a:pt x="267" y="149"/>
                          </a:lnTo>
                          <a:lnTo>
                            <a:pt x="267" y="142"/>
                          </a:lnTo>
                          <a:lnTo>
                            <a:pt x="267" y="129"/>
                          </a:lnTo>
                          <a:lnTo>
                            <a:pt x="267" y="114"/>
                          </a:lnTo>
                          <a:lnTo>
                            <a:pt x="267" y="108"/>
                          </a:lnTo>
                          <a:lnTo>
                            <a:pt x="267" y="101"/>
                          </a:lnTo>
                          <a:lnTo>
                            <a:pt x="267" y="88"/>
                          </a:lnTo>
                          <a:lnTo>
                            <a:pt x="267" y="81"/>
                          </a:lnTo>
                          <a:lnTo>
                            <a:pt x="267" y="68"/>
                          </a:lnTo>
                          <a:lnTo>
                            <a:pt x="267" y="61"/>
                          </a:lnTo>
                          <a:lnTo>
                            <a:pt x="274" y="47"/>
                          </a:lnTo>
                          <a:lnTo>
                            <a:pt x="267" y="54"/>
                          </a:lnTo>
                          <a:lnTo>
                            <a:pt x="274" y="54"/>
                          </a:lnTo>
                          <a:lnTo>
                            <a:pt x="274" y="61"/>
                          </a:lnTo>
                          <a:lnTo>
                            <a:pt x="274" y="68"/>
                          </a:lnTo>
                          <a:lnTo>
                            <a:pt x="274" y="74"/>
                          </a:lnTo>
                          <a:lnTo>
                            <a:pt x="274" y="88"/>
                          </a:lnTo>
                          <a:lnTo>
                            <a:pt x="274" y="95"/>
                          </a:lnTo>
                          <a:lnTo>
                            <a:pt x="267" y="122"/>
                          </a:lnTo>
                          <a:lnTo>
                            <a:pt x="267" y="135"/>
                          </a:lnTo>
                          <a:lnTo>
                            <a:pt x="267" y="142"/>
                          </a:lnTo>
                        </a:path>
                      </a:pathLst>
                    </a:custGeom>
                    <a:solidFill>
                      <a:schemeClr val="accent1"/>
                    </a:solidFill>
                    <a:ln w="12700" cap="rnd">
                      <a:solidFill>
                        <a:srgbClr val="000000"/>
                      </a:solidFill>
                      <a:round/>
                      <a:headEnd type="none" w="sm" len="sm"/>
                      <a:tailEnd type="none" w="sm" len="sm"/>
                    </a:ln>
                  </p:spPr>
                  <p:txBody>
                    <a:bodyPr/>
                    <a:lstStyle/>
                    <a:p>
                      <a:endParaRPr lang="es-AR"/>
                    </a:p>
                  </p:txBody>
                </p:sp>
                <p:sp>
                  <p:nvSpPr>
                    <p:cNvPr id="360" name="Freeform 964"/>
                    <p:cNvSpPr>
                      <a:spLocks/>
                    </p:cNvSpPr>
                    <p:nvPr/>
                  </p:nvSpPr>
                  <p:spPr bwMode="auto">
                    <a:xfrm>
                      <a:off x="2206" y="1455"/>
                      <a:ext cx="227" cy="183"/>
                    </a:xfrm>
                    <a:custGeom>
                      <a:avLst/>
                      <a:gdLst>
                        <a:gd name="T0" fmla="*/ 193 w 227"/>
                        <a:gd name="T1" fmla="*/ 174 h 183"/>
                        <a:gd name="T2" fmla="*/ 153 w 227"/>
                        <a:gd name="T3" fmla="*/ 141 h 183"/>
                        <a:gd name="T4" fmla="*/ 96 w 227"/>
                        <a:gd name="T5" fmla="*/ 114 h 183"/>
                        <a:gd name="T6" fmla="*/ 56 w 227"/>
                        <a:gd name="T7" fmla="*/ 95 h 183"/>
                        <a:gd name="T8" fmla="*/ 16 w 227"/>
                        <a:gd name="T9" fmla="*/ 74 h 183"/>
                        <a:gd name="T10" fmla="*/ 0 w 227"/>
                        <a:gd name="T11" fmla="*/ 60 h 183"/>
                        <a:gd name="T12" fmla="*/ 16 w 227"/>
                        <a:gd name="T13" fmla="*/ 68 h 183"/>
                        <a:gd name="T14" fmla="*/ 56 w 227"/>
                        <a:gd name="T15" fmla="*/ 81 h 183"/>
                        <a:gd name="T16" fmla="*/ 89 w 227"/>
                        <a:gd name="T17" fmla="*/ 101 h 183"/>
                        <a:gd name="T18" fmla="*/ 145 w 227"/>
                        <a:gd name="T19" fmla="*/ 141 h 183"/>
                        <a:gd name="T20" fmla="*/ 169 w 227"/>
                        <a:gd name="T21" fmla="*/ 155 h 183"/>
                        <a:gd name="T22" fmla="*/ 185 w 227"/>
                        <a:gd name="T23" fmla="*/ 148 h 183"/>
                        <a:gd name="T24" fmla="*/ 185 w 227"/>
                        <a:gd name="T25" fmla="*/ 135 h 183"/>
                        <a:gd name="T26" fmla="*/ 185 w 227"/>
                        <a:gd name="T27" fmla="*/ 114 h 183"/>
                        <a:gd name="T28" fmla="*/ 193 w 227"/>
                        <a:gd name="T29" fmla="*/ 74 h 183"/>
                        <a:gd name="T30" fmla="*/ 209 w 227"/>
                        <a:gd name="T31" fmla="*/ 34 h 183"/>
                        <a:gd name="T32" fmla="*/ 226 w 227"/>
                        <a:gd name="T33" fmla="*/ 7 h 183"/>
                        <a:gd name="T34" fmla="*/ 226 w 227"/>
                        <a:gd name="T35" fmla="*/ 7 h 183"/>
                        <a:gd name="T36" fmla="*/ 209 w 227"/>
                        <a:gd name="T37" fmla="*/ 20 h 183"/>
                        <a:gd name="T38" fmla="*/ 202 w 227"/>
                        <a:gd name="T39" fmla="*/ 60 h 183"/>
                        <a:gd name="T40" fmla="*/ 209 w 227"/>
                        <a:gd name="T41" fmla="*/ 108 h 183"/>
                        <a:gd name="T42" fmla="*/ 209 w 227"/>
                        <a:gd name="T43" fmla="*/ 128 h 183"/>
                        <a:gd name="T44" fmla="*/ 202 w 227"/>
                        <a:gd name="T45" fmla="*/ 155 h 183"/>
                        <a:gd name="T46" fmla="*/ 177 w 227"/>
                        <a:gd name="T47" fmla="*/ 148 h 183"/>
                        <a:gd name="T48" fmla="*/ 169 w 227"/>
                        <a:gd name="T49" fmla="*/ 114 h 183"/>
                        <a:gd name="T50" fmla="*/ 169 w 227"/>
                        <a:gd name="T51" fmla="*/ 87 h 183"/>
                        <a:gd name="T52" fmla="*/ 153 w 227"/>
                        <a:gd name="T53" fmla="*/ 41 h 183"/>
                        <a:gd name="T54" fmla="*/ 153 w 227"/>
                        <a:gd name="T55" fmla="*/ 27 h 183"/>
                        <a:gd name="T56" fmla="*/ 136 w 227"/>
                        <a:gd name="T57" fmla="*/ 34 h 183"/>
                        <a:gd name="T58" fmla="*/ 129 w 227"/>
                        <a:gd name="T59" fmla="*/ 54 h 183"/>
                        <a:gd name="T60" fmla="*/ 136 w 227"/>
                        <a:gd name="T61" fmla="*/ 87 h 183"/>
                        <a:gd name="T62" fmla="*/ 145 w 227"/>
                        <a:gd name="T63" fmla="*/ 108 h 183"/>
                        <a:gd name="T64" fmla="*/ 177 w 227"/>
                        <a:gd name="T65" fmla="*/ 161 h 1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7"/>
                        <a:gd name="T100" fmla="*/ 0 h 183"/>
                        <a:gd name="T101" fmla="*/ 227 w 227"/>
                        <a:gd name="T102" fmla="*/ 183 h 1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7" h="183">
                          <a:moveTo>
                            <a:pt x="202" y="182"/>
                          </a:moveTo>
                          <a:lnTo>
                            <a:pt x="193" y="174"/>
                          </a:lnTo>
                          <a:lnTo>
                            <a:pt x="169" y="155"/>
                          </a:lnTo>
                          <a:lnTo>
                            <a:pt x="153" y="141"/>
                          </a:lnTo>
                          <a:lnTo>
                            <a:pt x="113" y="121"/>
                          </a:lnTo>
                          <a:lnTo>
                            <a:pt x="96" y="114"/>
                          </a:lnTo>
                          <a:lnTo>
                            <a:pt x="80" y="108"/>
                          </a:lnTo>
                          <a:lnTo>
                            <a:pt x="56" y="95"/>
                          </a:lnTo>
                          <a:lnTo>
                            <a:pt x="32" y="81"/>
                          </a:lnTo>
                          <a:lnTo>
                            <a:pt x="16" y="74"/>
                          </a:lnTo>
                          <a:lnTo>
                            <a:pt x="7" y="68"/>
                          </a:lnTo>
                          <a:lnTo>
                            <a:pt x="0" y="60"/>
                          </a:lnTo>
                          <a:lnTo>
                            <a:pt x="7" y="60"/>
                          </a:lnTo>
                          <a:lnTo>
                            <a:pt x="16" y="68"/>
                          </a:lnTo>
                          <a:lnTo>
                            <a:pt x="32" y="74"/>
                          </a:lnTo>
                          <a:lnTo>
                            <a:pt x="56" y="81"/>
                          </a:lnTo>
                          <a:lnTo>
                            <a:pt x="64" y="87"/>
                          </a:lnTo>
                          <a:lnTo>
                            <a:pt x="89" y="101"/>
                          </a:lnTo>
                          <a:lnTo>
                            <a:pt x="129" y="128"/>
                          </a:lnTo>
                          <a:lnTo>
                            <a:pt x="145" y="141"/>
                          </a:lnTo>
                          <a:lnTo>
                            <a:pt x="153" y="148"/>
                          </a:lnTo>
                          <a:lnTo>
                            <a:pt x="169" y="155"/>
                          </a:lnTo>
                          <a:lnTo>
                            <a:pt x="177" y="155"/>
                          </a:lnTo>
                          <a:lnTo>
                            <a:pt x="185" y="148"/>
                          </a:lnTo>
                          <a:lnTo>
                            <a:pt x="185" y="141"/>
                          </a:lnTo>
                          <a:lnTo>
                            <a:pt x="185" y="135"/>
                          </a:lnTo>
                          <a:lnTo>
                            <a:pt x="185" y="128"/>
                          </a:lnTo>
                          <a:lnTo>
                            <a:pt x="185" y="114"/>
                          </a:lnTo>
                          <a:lnTo>
                            <a:pt x="185" y="95"/>
                          </a:lnTo>
                          <a:lnTo>
                            <a:pt x="193" y="74"/>
                          </a:lnTo>
                          <a:lnTo>
                            <a:pt x="202" y="47"/>
                          </a:lnTo>
                          <a:lnTo>
                            <a:pt x="209" y="34"/>
                          </a:lnTo>
                          <a:lnTo>
                            <a:pt x="218" y="20"/>
                          </a:lnTo>
                          <a:lnTo>
                            <a:pt x="226" y="7"/>
                          </a:lnTo>
                          <a:lnTo>
                            <a:pt x="226" y="0"/>
                          </a:lnTo>
                          <a:lnTo>
                            <a:pt x="226" y="7"/>
                          </a:lnTo>
                          <a:lnTo>
                            <a:pt x="218" y="7"/>
                          </a:lnTo>
                          <a:lnTo>
                            <a:pt x="209" y="20"/>
                          </a:lnTo>
                          <a:lnTo>
                            <a:pt x="202" y="47"/>
                          </a:lnTo>
                          <a:lnTo>
                            <a:pt x="202" y="60"/>
                          </a:lnTo>
                          <a:lnTo>
                            <a:pt x="202" y="81"/>
                          </a:lnTo>
                          <a:lnTo>
                            <a:pt x="209" y="108"/>
                          </a:lnTo>
                          <a:lnTo>
                            <a:pt x="209" y="121"/>
                          </a:lnTo>
                          <a:lnTo>
                            <a:pt x="209" y="128"/>
                          </a:lnTo>
                          <a:lnTo>
                            <a:pt x="209" y="141"/>
                          </a:lnTo>
                          <a:lnTo>
                            <a:pt x="202" y="155"/>
                          </a:lnTo>
                          <a:lnTo>
                            <a:pt x="193" y="155"/>
                          </a:lnTo>
                          <a:lnTo>
                            <a:pt x="177" y="148"/>
                          </a:lnTo>
                          <a:lnTo>
                            <a:pt x="177" y="141"/>
                          </a:lnTo>
                          <a:lnTo>
                            <a:pt x="169" y="114"/>
                          </a:lnTo>
                          <a:lnTo>
                            <a:pt x="169" y="108"/>
                          </a:lnTo>
                          <a:lnTo>
                            <a:pt x="169" y="87"/>
                          </a:lnTo>
                          <a:lnTo>
                            <a:pt x="161" y="54"/>
                          </a:lnTo>
                          <a:lnTo>
                            <a:pt x="153" y="41"/>
                          </a:lnTo>
                          <a:lnTo>
                            <a:pt x="153" y="34"/>
                          </a:lnTo>
                          <a:lnTo>
                            <a:pt x="153" y="27"/>
                          </a:lnTo>
                          <a:lnTo>
                            <a:pt x="145" y="27"/>
                          </a:lnTo>
                          <a:lnTo>
                            <a:pt x="136" y="34"/>
                          </a:lnTo>
                          <a:lnTo>
                            <a:pt x="136" y="41"/>
                          </a:lnTo>
                          <a:lnTo>
                            <a:pt x="129" y="54"/>
                          </a:lnTo>
                          <a:lnTo>
                            <a:pt x="129" y="68"/>
                          </a:lnTo>
                          <a:lnTo>
                            <a:pt x="136" y="87"/>
                          </a:lnTo>
                          <a:lnTo>
                            <a:pt x="136" y="95"/>
                          </a:lnTo>
                          <a:lnTo>
                            <a:pt x="145" y="108"/>
                          </a:lnTo>
                          <a:lnTo>
                            <a:pt x="169" y="141"/>
                          </a:lnTo>
                          <a:lnTo>
                            <a:pt x="177" y="161"/>
                          </a:lnTo>
                        </a:path>
                      </a:pathLst>
                    </a:custGeom>
                    <a:solidFill>
                      <a:schemeClr val="accent1"/>
                    </a:solidFill>
                    <a:ln w="12700" cap="rnd">
                      <a:solidFill>
                        <a:srgbClr val="000000"/>
                      </a:solidFill>
                      <a:round/>
                      <a:headEnd type="none" w="sm" len="sm"/>
                      <a:tailEnd type="none" w="sm" len="sm"/>
                    </a:ln>
                  </p:spPr>
                  <p:txBody>
                    <a:bodyPr/>
                    <a:lstStyle/>
                    <a:p>
                      <a:endParaRPr lang="es-AR"/>
                    </a:p>
                  </p:txBody>
                </p:sp>
                <p:sp>
                  <p:nvSpPr>
                    <p:cNvPr id="361" name="Freeform 965"/>
                    <p:cNvSpPr>
                      <a:spLocks/>
                    </p:cNvSpPr>
                    <p:nvPr/>
                  </p:nvSpPr>
                  <p:spPr bwMode="auto">
                    <a:xfrm>
                      <a:off x="2280" y="1429"/>
                      <a:ext cx="138" cy="96"/>
                    </a:xfrm>
                    <a:custGeom>
                      <a:avLst/>
                      <a:gdLst>
                        <a:gd name="T0" fmla="*/ 113 w 138"/>
                        <a:gd name="T1" fmla="*/ 95 h 96"/>
                        <a:gd name="T2" fmla="*/ 104 w 138"/>
                        <a:gd name="T3" fmla="*/ 81 h 96"/>
                        <a:gd name="T4" fmla="*/ 89 w 138"/>
                        <a:gd name="T5" fmla="*/ 61 h 96"/>
                        <a:gd name="T6" fmla="*/ 64 w 138"/>
                        <a:gd name="T7" fmla="*/ 33 h 96"/>
                        <a:gd name="T8" fmla="*/ 47 w 138"/>
                        <a:gd name="T9" fmla="*/ 27 h 96"/>
                        <a:gd name="T10" fmla="*/ 32 w 138"/>
                        <a:gd name="T11" fmla="*/ 20 h 96"/>
                        <a:gd name="T12" fmla="*/ 16 w 138"/>
                        <a:gd name="T13" fmla="*/ 13 h 96"/>
                        <a:gd name="T14" fmla="*/ 7 w 138"/>
                        <a:gd name="T15" fmla="*/ 6 h 96"/>
                        <a:gd name="T16" fmla="*/ 0 w 138"/>
                        <a:gd name="T17" fmla="*/ 0 h 96"/>
                        <a:gd name="T18" fmla="*/ 56 w 138"/>
                        <a:gd name="T19" fmla="*/ 40 h 96"/>
                        <a:gd name="T20" fmla="*/ 72 w 138"/>
                        <a:gd name="T21" fmla="*/ 54 h 96"/>
                        <a:gd name="T22" fmla="*/ 89 w 138"/>
                        <a:gd name="T23" fmla="*/ 67 h 96"/>
                        <a:gd name="T24" fmla="*/ 113 w 138"/>
                        <a:gd name="T25" fmla="*/ 81 h 96"/>
                        <a:gd name="T26" fmla="*/ 129 w 138"/>
                        <a:gd name="T27" fmla="*/ 95 h 96"/>
                        <a:gd name="T28" fmla="*/ 137 w 138"/>
                        <a:gd name="T29" fmla="*/ 95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96"/>
                        <a:gd name="T47" fmla="*/ 138 w 138"/>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96">
                          <a:moveTo>
                            <a:pt x="113" y="95"/>
                          </a:moveTo>
                          <a:lnTo>
                            <a:pt x="104" y="81"/>
                          </a:lnTo>
                          <a:lnTo>
                            <a:pt x="89" y="61"/>
                          </a:lnTo>
                          <a:lnTo>
                            <a:pt x="64" y="33"/>
                          </a:lnTo>
                          <a:lnTo>
                            <a:pt x="47" y="27"/>
                          </a:lnTo>
                          <a:lnTo>
                            <a:pt x="32" y="20"/>
                          </a:lnTo>
                          <a:lnTo>
                            <a:pt x="16" y="13"/>
                          </a:lnTo>
                          <a:lnTo>
                            <a:pt x="7" y="6"/>
                          </a:lnTo>
                          <a:lnTo>
                            <a:pt x="0" y="0"/>
                          </a:lnTo>
                          <a:lnTo>
                            <a:pt x="56" y="40"/>
                          </a:lnTo>
                          <a:lnTo>
                            <a:pt x="72" y="54"/>
                          </a:lnTo>
                          <a:lnTo>
                            <a:pt x="89" y="67"/>
                          </a:lnTo>
                          <a:lnTo>
                            <a:pt x="113" y="81"/>
                          </a:lnTo>
                          <a:lnTo>
                            <a:pt x="129" y="95"/>
                          </a:lnTo>
                          <a:lnTo>
                            <a:pt x="137" y="95"/>
                          </a:lnTo>
                        </a:path>
                      </a:pathLst>
                    </a:custGeom>
                    <a:solidFill>
                      <a:schemeClr val="accent1"/>
                    </a:solidFill>
                    <a:ln w="12700" cap="rnd">
                      <a:solidFill>
                        <a:srgbClr val="000000"/>
                      </a:solidFill>
                      <a:round/>
                      <a:headEnd type="none" w="sm" len="sm"/>
                      <a:tailEnd type="none" w="sm" len="sm"/>
                    </a:ln>
                  </p:spPr>
                  <p:txBody>
                    <a:bodyPr/>
                    <a:lstStyle/>
                    <a:p>
                      <a:endParaRPr lang="es-AR"/>
                    </a:p>
                  </p:txBody>
                </p:sp>
                <p:sp>
                  <p:nvSpPr>
                    <p:cNvPr id="362" name="Freeform 966"/>
                    <p:cNvSpPr>
                      <a:spLocks/>
                    </p:cNvSpPr>
                    <p:nvPr/>
                  </p:nvSpPr>
                  <p:spPr bwMode="auto">
                    <a:xfrm>
                      <a:off x="2391" y="1348"/>
                      <a:ext cx="19" cy="68"/>
                    </a:xfrm>
                    <a:custGeom>
                      <a:avLst/>
                      <a:gdLst>
                        <a:gd name="T0" fmla="*/ 18 w 19"/>
                        <a:gd name="T1" fmla="*/ 67 h 68"/>
                        <a:gd name="T2" fmla="*/ 18 w 19"/>
                        <a:gd name="T3" fmla="*/ 60 h 68"/>
                        <a:gd name="T4" fmla="*/ 9 w 19"/>
                        <a:gd name="T5" fmla="*/ 33 h 68"/>
                        <a:gd name="T6" fmla="*/ 9 w 19"/>
                        <a:gd name="T7" fmla="*/ 26 h 68"/>
                        <a:gd name="T8" fmla="*/ 0 w 19"/>
                        <a:gd name="T9" fmla="*/ 6 h 68"/>
                        <a:gd name="T10" fmla="*/ 0 w 19"/>
                        <a:gd name="T11" fmla="*/ 0 h 68"/>
                        <a:gd name="T12" fmla="*/ 9 w 19"/>
                        <a:gd name="T13" fmla="*/ 6 h 68"/>
                        <a:gd name="T14" fmla="*/ 9 w 19"/>
                        <a:gd name="T15" fmla="*/ 13 h 68"/>
                        <a:gd name="T16" fmla="*/ 9 w 19"/>
                        <a:gd name="T17" fmla="*/ 20 h 68"/>
                        <a:gd name="T18" fmla="*/ 9 w 19"/>
                        <a:gd name="T19" fmla="*/ 26 h 68"/>
                        <a:gd name="T20" fmla="*/ 18 w 19"/>
                        <a:gd name="T21" fmla="*/ 46 h 68"/>
                        <a:gd name="T22" fmla="*/ 18 w 19"/>
                        <a:gd name="T23" fmla="*/ 60 h 68"/>
                        <a:gd name="T24" fmla="*/ 18 w 19"/>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68"/>
                        <a:gd name="T41" fmla="*/ 19 w 19"/>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68">
                          <a:moveTo>
                            <a:pt x="18" y="67"/>
                          </a:moveTo>
                          <a:lnTo>
                            <a:pt x="18" y="60"/>
                          </a:lnTo>
                          <a:lnTo>
                            <a:pt x="9" y="33"/>
                          </a:lnTo>
                          <a:lnTo>
                            <a:pt x="9" y="26"/>
                          </a:lnTo>
                          <a:lnTo>
                            <a:pt x="0" y="6"/>
                          </a:lnTo>
                          <a:lnTo>
                            <a:pt x="0" y="0"/>
                          </a:lnTo>
                          <a:lnTo>
                            <a:pt x="9" y="6"/>
                          </a:lnTo>
                          <a:lnTo>
                            <a:pt x="9" y="13"/>
                          </a:lnTo>
                          <a:lnTo>
                            <a:pt x="9" y="20"/>
                          </a:lnTo>
                          <a:lnTo>
                            <a:pt x="9" y="26"/>
                          </a:lnTo>
                          <a:lnTo>
                            <a:pt x="18" y="46"/>
                          </a:lnTo>
                          <a:lnTo>
                            <a:pt x="18" y="60"/>
                          </a:lnTo>
                          <a:lnTo>
                            <a:pt x="18" y="67"/>
                          </a:lnTo>
                        </a:path>
                      </a:pathLst>
                    </a:custGeom>
                    <a:solidFill>
                      <a:schemeClr val="accent1"/>
                    </a:solidFill>
                    <a:ln w="12700" cap="rnd">
                      <a:solidFill>
                        <a:srgbClr val="000000"/>
                      </a:solidFill>
                      <a:round/>
                      <a:headEnd/>
                      <a:tailEnd/>
                    </a:ln>
                  </p:spPr>
                  <p:txBody>
                    <a:bodyPr/>
                    <a:lstStyle/>
                    <a:p>
                      <a:endParaRPr lang="es-AR"/>
                    </a:p>
                  </p:txBody>
                </p:sp>
              </p:grpSp>
              <p:grpSp>
                <p:nvGrpSpPr>
                  <p:cNvPr id="354" name="Group 967"/>
                  <p:cNvGrpSpPr>
                    <a:grpSpLocks/>
                  </p:cNvGrpSpPr>
                  <p:nvPr/>
                </p:nvGrpSpPr>
                <p:grpSpPr bwMode="auto">
                  <a:xfrm>
                    <a:off x="2230" y="1238"/>
                    <a:ext cx="526" cy="374"/>
                    <a:chOff x="2230" y="1238"/>
                    <a:chExt cx="526" cy="374"/>
                  </a:xfrm>
                </p:grpSpPr>
                <p:sp>
                  <p:nvSpPr>
                    <p:cNvPr id="355" name="Freeform 968"/>
                    <p:cNvSpPr>
                      <a:spLocks/>
                    </p:cNvSpPr>
                    <p:nvPr/>
                  </p:nvSpPr>
                  <p:spPr bwMode="auto">
                    <a:xfrm>
                      <a:off x="2230" y="1238"/>
                      <a:ext cx="526" cy="374"/>
                    </a:xfrm>
                    <a:custGeom>
                      <a:avLst/>
                      <a:gdLst>
                        <a:gd name="T0" fmla="*/ 185 w 526"/>
                        <a:gd name="T1" fmla="*/ 345 h 374"/>
                        <a:gd name="T2" fmla="*/ 129 w 526"/>
                        <a:gd name="T3" fmla="*/ 332 h 374"/>
                        <a:gd name="T4" fmla="*/ 138 w 526"/>
                        <a:gd name="T5" fmla="*/ 318 h 374"/>
                        <a:gd name="T6" fmla="*/ 202 w 526"/>
                        <a:gd name="T7" fmla="*/ 353 h 374"/>
                        <a:gd name="T8" fmla="*/ 234 w 526"/>
                        <a:gd name="T9" fmla="*/ 353 h 374"/>
                        <a:gd name="T10" fmla="*/ 267 w 526"/>
                        <a:gd name="T11" fmla="*/ 318 h 374"/>
                        <a:gd name="T12" fmla="*/ 340 w 526"/>
                        <a:gd name="T13" fmla="*/ 332 h 374"/>
                        <a:gd name="T14" fmla="*/ 428 w 526"/>
                        <a:gd name="T15" fmla="*/ 353 h 374"/>
                        <a:gd name="T16" fmla="*/ 411 w 526"/>
                        <a:gd name="T17" fmla="*/ 339 h 374"/>
                        <a:gd name="T18" fmla="*/ 331 w 526"/>
                        <a:gd name="T19" fmla="*/ 332 h 374"/>
                        <a:gd name="T20" fmla="*/ 251 w 526"/>
                        <a:gd name="T21" fmla="*/ 345 h 374"/>
                        <a:gd name="T22" fmla="*/ 234 w 526"/>
                        <a:gd name="T23" fmla="*/ 332 h 374"/>
                        <a:gd name="T24" fmla="*/ 242 w 526"/>
                        <a:gd name="T25" fmla="*/ 285 h 374"/>
                        <a:gd name="T26" fmla="*/ 226 w 526"/>
                        <a:gd name="T27" fmla="*/ 244 h 374"/>
                        <a:gd name="T28" fmla="*/ 161 w 526"/>
                        <a:gd name="T29" fmla="*/ 210 h 374"/>
                        <a:gd name="T30" fmla="*/ 56 w 526"/>
                        <a:gd name="T31" fmla="*/ 176 h 374"/>
                        <a:gd name="T32" fmla="*/ 0 w 526"/>
                        <a:gd name="T33" fmla="*/ 143 h 374"/>
                        <a:gd name="T34" fmla="*/ 40 w 526"/>
                        <a:gd name="T35" fmla="*/ 156 h 374"/>
                        <a:gd name="T36" fmla="*/ 113 w 526"/>
                        <a:gd name="T37" fmla="*/ 197 h 374"/>
                        <a:gd name="T38" fmla="*/ 178 w 526"/>
                        <a:gd name="T39" fmla="*/ 251 h 374"/>
                        <a:gd name="T40" fmla="*/ 242 w 526"/>
                        <a:gd name="T41" fmla="*/ 272 h 374"/>
                        <a:gd name="T42" fmla="*/ 267 w 526"/>
                        <a:gd name="T43" fmla="*/ 244 h 374"/>
                        <a:gd name="T44" fmla="*/ 323 w 526"/>
                        <a:gd name="T45" fmla="*/ 210 h 374"/>
                        <a:gd name="T46" fmla="*/ 395 w 526"/>
                        <a:gd name="T47" fmla="*/ 210 h 374"/>
                        <a:gd name="T48" fmla="*/ 484 w 526"/>
                        <a:gd name="T49" fmla="*/ 224 h 374"/>
                        <a:gd name="T50" fmla="*/ 517 w 526"/>
                        <a:gd name="T51" fmla="*/ 230 h 374"/>
                        <a:gd name="T52" fmla="*/ 444 w 526"/>
                        <a:gd name="T53" fmla="*/ 230 h 374"/>
                        <a:gd name="T54" fmla="*/ 340 w 526"/>
                        <a:gd name="T55" fmla="*/ 230 h 374"/>
                        <a:gd name="T56" fmla="*/ 275 w 526"/>
                        <a:gd name="T57" fmla="*/ 244 h 374"/>
                        <a:gd name="T58" fmla="*/ 258 w 526"/>
                        <a:gd name="T59" fmla="*/ 264 h 374"/>
                        <a:gd name="T60" fmla="*/ 258 w 526"/>
                        <a:gd name="T61" fmla="*/ 217 h 374"/>
                        <a:gd name="T62" fmla="*/ 258 w 526"/>
                        <a:gd name="T63" fmla="*/ 156 h 374"/>
                        <a:gd name="T64" fmla="*/ 210 w 526"/>
                        <a:gd name="T65" fmla="*/ 82 h 374"/>
                        <a:gd name="T66" fmla="*/ 161 w 526"/>
                        <a:gd name="T67" fmla="*/ 20 h 374"/>
                        <a:gd name="T68" fmla="*/ 161 w 526"/>
                        <a:gd name="T69" fmla="*/ 0 h 374"/>
                        <a:gd name="T70" fmla="*/ 194 w 526"/>
                        <a:gd name="T71" fmla="*/ 34 h 374"/>
                        <a:gd name="T72" fmla="*/ 234 w 526"/>
                        <a:gd name="T73" fmla="*/ 88 h 374"/>
                        <a:gd name="T74" fmla="*/ 234 w 526"/>
                        <a:gd name="T75" fmla="*/ 156 h 374"/>
                        <a:gd name="T76" fmla="*/ 258 w 526"/>
                        <a:gd name="T77" fmla="*/ 217 h 374"/>
                        <a:gd name="T78" fmla="*/ 283 w 526"/>
                        <a:gd name="T79" fmla="*/ 170 h 374"/>
                        <a:gd name="T80" fmla="*/ 356 w 526"/>
                        <a:gd name="T81" fmla="*/ 109 h 374"/>
                        <a:gd name="T82" fmla="*/ 444 w 526"/>
                        <a:gd name="T83" fmla="*/ 68 h 374"/>
                        <a:gd name="T84" fmla="*/ 411 w 526"/>
                        <a:gd name="T85" fmla="*/ 109 h 374"/>
                        <a:gd name="T86" fmla="*/ 340 w 526"/>
                        <a:gd name="T87" fmla="*/ 149 h 374"/>
                        <a:gd name="T88" fmla="*/ 267 w 526"/>
                        <a:gd name="T89" fmla="*/ 210 h 374"/>
                        <a:gd name="T90" fmla="*/ 267 w 526"/>
                        <a:gd name="T91" fmla="*/ 183 h 374"/>
                        <a:gd name="T92" fmla="*/ 275 w 526"/>
                        <a:gd name="T93" fmla="*/ 136 h 374"/>
                        <a:gd name="T94" fmla="*/ 300 w 526"/>
                        <a:gd name="T95" fmla="*/ 95 h 374"/>
                        <a:gd name="T96" fmla="*/ 275 w 526"/>
                        <a:gd name="T97" fmla="*/ 156 h 3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6"/>
                        <a:gd name="T148" fmla="*/ 0 h 374"/>
                        <a:gd name="T149" fmla="*/ 526 w 526"/>
                        <a:gd name="T150" fmla="*/ 374 h 3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6" h="374">
                          <a:moveTo>
                            <a:pt x="226" y="373"/>
                          </a:moveTo>
                          <a:lnTo>
                            <a:pt x="218" y="366"/>
                          </a:lnTo>
                          <a:lnTo>
                            <a:pt x="202" y="353"/>
                          </a:lnTo>
                          <a:lnTo>
                            <a:pt x="185" y="345"/>
                          </a:lnTo>
                          <a:lnTo>
                            <a:pt x="161" y="339"/>
                          </a:lnTo>
                          <a:lnTo>
                            <a:pt x="153" y="339"/>
                          </a:lnTo>
                          <a:lnTo>
                            <a:pt x="145" y="339"/>
                          </a:lnTo>
                          <a:lnTo>
                            <a:pt x="129" y="332"/>
                          </a:lnTo>
                          <a:lnTo>
                            <a:pt x="113" y="326"/>
                          </a:lnTo>
                          <a:lnTo>
                            <a:pt x="105" y="318"/>
                          </a:lnTo>
                          <a:lnTo>
                            <a:pt x="113" y="318"/>
                          </a:lnTo>
                          <a:lnTo>
                            <a:pt x="138" y="318"/>
                          </a:lnTo>
                          <a:lnTo>
                            <a:pt x="145" y="318"/>
                          </a:lnTo>
                          <a:lnTo>
                            <a:pt x="161" y="326"/>
                          </a:lnTo>
                          <a:lnTo>
                            <a:pt x="194" y="345"/>
                          </a:lnTo>
                          <a:lnTo>
                            <a:pt x="202" y="353"/>
                          </a:lnTo>
                          <a:lnTo>
                            <a:pt x="210" y="359"/>
                          </a:lnTo>
                          <a:lnTo>
                            <a:pt x="218" y="359"/>
                          </a:lnTo>
                          <a:lnTo>
                            <a:pt x="226" y="359"/>
                          </a:lnTo>
                          <a:lnTo>
                            <a:pt x="234" y="353"/>
                          </a:lnTo>
                          <a:lnTo>
                            <a:pt x="234" y="345"/>
                          </a:lnTo>
                          <a:lnTo>
                            <a:pt x="242" y="332"/>
                          </a:lnTo>
                          <a:lnTo>
                            <a:pt x="251" y="326"/>
                          </a:lnTo>
                          <a:lnTo>
                            <a:pt x="267" y="318"/>
                          </a:lnTo>
                          <a:lnTo>
                            <a:pt x="275" y="318"/>
                          </a:lnTo>
                          <a:lnTo>
                            <a:pt x="291" y="318"/>
                          </a:lnTo>
                          <a:lnTo>
                            <a:pt x="323" y="326"/>
                          </a:lnTo>
                          <a:lnTo>
                            <a:pt x="340" y="332"/>
                          </a:lnTo>
                          <a:lnTo>
                            <a:pt x="364" y="339"/>
                          </a:lnTo>
                          <a:lnTo>
                            <a:pt x="403" y="353"/>
                          </a:lnTo>
                          <a:lnTo>
                            <a:pt x="419" y="353"/>
                          </a:lnTo>
                          <a:lnTo>
                            <a:pt x="428" y="353"/>
                          </a:lnTo>
                          <a:lnTo>
                            <a:pt x="444" y="353"/>
                          </a:lnTo>
                          <a:lnTo>
                            <a:pt x="435" y="345"/>
                          </a:lnTo>
                          <a:lnTo>
                            <a:pt x="419" y="339"/>
                          </a:lnTo>
                          <a:lnTo>
                            <a:pt x="411" y="339"/>
                          </a:lnTo>
                          <a:lnTo>
                            <a:pt x="388" y="332"/>
                          </a:lnTo>
                          <a:lnTo>
                            <a:pt x="364" y="332"/>
                          </a:lnTo>
                          <a:lnTo>
                            <a:pt x="340" y="332"/>
                          </a:lnTo>
                          <a:lnTo>
                            <a:pt x="331" y="332"/>
                          </a:lnTo>
                          <a:lnTo>
                            <a:pt x="307" y="339"/>
                          </a:lnTo>
                          <a:lnTo>
                            <a:pt x="275" y="345"/>
                          </a:lnTo>
                          <a:lnTo>
                            <a:pt x="258" y="345"/>
                          </a:lnTo>
                          <a:lnTo>
                            <a:pt x="251" y="345"/>
                          </a:lnTo>
                          <a:lnTo>
                            <a:pt x="234" y="353"/>
                          </a:lnTo>
                          <a:lnTo>
                            <a:pt x="234" y="345"/>
                          </a:lnTo>
                          <a:lnTo>
                            <a:pt x="234" y="339"/>
                          </a:lnTo>
                          <a:lnTo>
                            <a:pt x="234" y="332"/>
                          </a:lnTo>
                          <a:lnTo>
                            <a:pt x="242" y="312"/>
                          </a:lnTo>
                          <a:lnTo>
                            <a:pt x="242" y="305"/>
                          </a:lnTo>
                          <a:lnTo>
                            <a:pt x="242" y="299"/>
                          </a:lnTo>
                          <a:lnTo>
                            <a:pt x="242" y="285"/>
                          </a:lnTo>
                          <a:lnTo>
                            <a:pt x="242" y="264"/>
                          </a:lnTo>
                          <a:lnTo>
                            <a:pt x="242" y="258"/>
                          </a:lnTo>
                          <a:lnTo>
                            <a:pt x="234" y="251"/>
                          </a:lnTo>
                          <a:lnTo>
                            <a:pt x="226" y="244"/>
                          </a:lnTo>
                          <a:lnTo>
                            <a:pt x="218" y="237"/>
                          </a:lnTo>
                          <a:lnTo>
                            <a:pt x="194" y="224"/>
                          </a:lnTo>
                          <a:lnTo>
                            <a:pt x="178" y="217"/>
                          </a:lnTo>
                          <a:lnTo>
                            <a:pt x="161" y="210"/>
                          </a:lnTo>
                          <a:lnTo>
                            <a:pt x="138" y="203"/>
                          </a:lnTo>
                          <a:lnTo>
                            <a:pt x="89" y="183"/>
                          </a:lnTo>
                          <a:lnTo>
                            <a:pt x="65" y="176"/>
                          </a:lnTo>
                          <a:lnTo>
                            <a:pt x="56" y="176"/>
                          </a:lnTo>
                          <a:lnTo>
                            <a:pt x="32" y="170"/>
                          </a:lnTo>
                          <a:lnTo>
                            <a:pt x="16" y="163"/>
                          </a:lnTo>
                          <a:lnTo>
                            <a:pt x="7" y="156"/>
                          </a:lnTo>
                          <a:lnTo>
                            <a:pt x="0" y="143"/>
                          </a:lnTo>
                          <a:lnTo>
                            <a:pt x="0" y="149"/>
                          </a:lnTo>
                          <a:lnTo>
                            <a:pt x="16" y="149"/>
                          </a:lnTo>
                          <a:lnTo>
                            <a:pt x="23" y="149"/>
                          </a:lnTo>
                          <a:lnTo>
                            <a:pt x="40" y="156"/>
                          </a:lnTo>
                          <a:lnTo>
                            <a:pt x="65" y="170"/>
                          </a:lnTo>
                          <a:lnTo>
                            <a:pt x="80" y="176"/>
                          </a:lnTo>
                          <a:lnTo>
                            <a:pt x="89" y="183"/>
                          </a:lnTo>
                          <a:lnTo>
                            <a:pt x="113" y="197"/>
                          </a:lnTo>
                          <a:lnTo>
                            <a:pt x="129" y="210"/>
                          </a:lnTo>
                          <a:lnTo>
                            <a:pt x="138" y="224"/>
                          </a:lnTo>
                          <a:lnTo>
                            <a:pt x="153" y="230"/>
                          </a:lnTo>
                          <a:lnTo>
                            <a:pt x="178" y="251"/>
                          </a:lnTo>
                          <a:lnTo>
                            <a:pt x="194" y="258"/>
                          </a:lnTo>
                          <a:lnTo>
                            <a:pt x="210" y="264"/>
                          </a:lnTo>
                          <a:lnTo>
                            <a:pt x="234" y="272"/>
                          </a:lnTo>
                          <a:lnTo>
                            <a:pt x="242" y="272"/>
                          </a:lnTo>
                          <a:lnTo>
                            <a:pt x="251" y="272"/>
                          </a:lnTo>
                          <a:lnTo>
                            <a:pt x="258" y="264"/>
                          </a:lnTo>
                          <a:lnTo>
                            <a:pt x="267" y="251"/>
                          </a:lnTo>
                          <a:lnTo>
                            <a:pt x="267" y="244"/>
                          </a:lnTo>
                          <a:lnTo>
                            <a:pt x="275" y="230"/>
                          </a:lnTo>
                          <a:lnTo>
                            <a:pt x="283" y="224"/>
                          </a:lnTo>
                          <a:lnTo>
                            <a:pt x="300" y="217"/>
                          </a:lnTo>
                          <a:lnTo>
                            <a:pt x="323" y="210"/>
                          </a:lnTo>
                          <a:lnTo>
                            <a:pt x="347" y="210"/>
                          </a:lnTo>
                          <a:lnTo>
                            <a:pt x="364" y="210"/>
                          </a:lnTo>
                          <a:lnTo>
                            <a:pt x="380" y="210"/>
                          </a:lnTo>
                          <a:lnTo>
                            <a:pt x="395" y="210"/>
                          </a:lnTo>
                          <a:lnTo>
                            <a:pt x="428" y="217"/>
                          </a:lnTo>
                          <a:lnTo>
                            <a:pt x="444" y="217"/>
                          </a:lnTo>
                          <a:lnTo>
                            <a:pt x="476" y="224"/>
                          </a:lnTo>
                          <a:lnTo>
                            <a:pt x="484" y="224"/>
                          </a:lnTo>
                          <a:lnTo>
                            <a:pt x="492" y="224"/>
                          </a:lnTo>
                          <a:lnTo>
                            <a:pt x="517" y="230"/>
                          </a:lnTo>
                          <a:lnTo>
                            <a:pt x="525" y="230"/>
                          </a:lnTo>
                          <a:lnTo>
                            <a:pt x="517" y="230"/>
                          </a:lnTo>
                          <a:lnTo>
                            <a:pt x="501" y="230"/>
                          </a:lnTo>
                          <a:lnTo>
                            <a:pt x="484" y="230"/>
                          </a:lnTo>
                          <a:lnTo>
                            <a:pt x="468" y="230"/>
                          </a:lnTo>
                          <a:lnTo>
                            <a:pt x="444" y="230"/>
                          </a:lnTo>
                          <a:lnTo>
                            <a:pt x="395" y="230"/>
                          </a:lnTo>
                          <a:lnTo>
                            <a:pt x="372" y="230"/>
                          </a:lnTo>
                          <a:lnTo>
                            <a:pt x="364" y="230"/>
                          </a:lnTo>
                          <a:lnTo>
                            <a:pt x="340" y="230"/>
                          </a:lnTo>
                          <a:lnTo>
                            <a:pt x="315" y="230"/>
                          </a:lnTo>
                          <a:lnTo>
                            <a:pt x="300" y="237"/>
                          </a:lnTo>
                          <a:lnTo>
                            <a:pt x="291" y="237"/>
                          </a:lnTo>
                          <a:lnTo>
                            <a:pt x="275" y="244"/>
                          </a:lnTo>
                          <a:lnTo>
                            <a:pt x="267" y="251"/>
                          </a:lnTo>
                          <a:lnTo>
                            <a:pt x="258" y="258"/>
                          </a:lnTo>
                          <a:lnTo>
                            <a:pt x="251" y="264"/>
                          </a:lnTo>
                          <a:lnTo>
                            <a:pt x="258" y="264"/>
                          </a:lnTo>
                          <a:lnTo>
                            <a:pt x="251" y="258"/>
                          </a:lnTo>
                          <a:lnTo>
                            <a:pt x="251" y="251"/>
                          </a:lnTo>
                          <a:lnTo>
                            <a:pt x="258" y="237"/>
                          </a:lnTo>
                          <a:lnTo>
                            <a:pt x="258" y="217"/>
                          </a:lnTo>
                          <a:lnTo>
                            <a:pt x="258" y="203"/>
                          </a:lnTo>
                          <a:lnTo>
                            <a:pt x="258" y="197"/>
                          </a:lnTo>
                          <a:lnTo>
                            <a:pt x="258" y="183"/>
                          </a:lnTo>
                          <a:lnTo>
                            <a:pt x="258" y="156"/>
                          </a:lnTo>
                          <a:lnTo>
                            <a:pt x="258" y="149"/>
                          </a:lnTo>
                          <a:lnTo>
                            <a:pt x="251" y="136"/>
                          </a:lnTo>
                          <a:lnTo>
                            <a:pt x="242" y="122"/>
                          </a:lnTo>
                          <a:lnTo>
                            <a:pt x="210" y="82"/>
                          </a:lnTo>
                          <a:lnTo>
                            <a:pt x="194" y="61"/>
                          </a:lnTo>
                          <a:lnTo>
                            <a:pt x="185" y="55"/>
                          </a:lnTo>
                          <a:lnTo>
                            <a:pt x="169" y="34"/>
                          </a:lnTo>
                          <a:lnTo>
                            <a:pt x="161" y="20"/>
                          </a:lnTo>
                          <a:lnTo>
                            <a:pt x="153" y="14"/>
                          </a:lnTo>
                          <a:lnTo>
                            <a:pt x="153" y="7"/>
                          </a:lnTo>
                          <a:lnTo>
                            <a:pt x="153" y="0"/>
                          </a:lnTo>
                          <a:lnTo>
                            <a:pt x="161" y="0"/>
                          </a:lnTo>
                          <a:lnTo>
                            <a:pt x="169" y="7"/>
                          </a:lnTo>
                          <a:lnTo>
                            <a:pt x="178" y="14"/>
                          </a:lnTo>
                          <a:lnTo>
                            <a:pt x="185" y="20"/>
                          </a:lnTo>
                          <a:lnTo>
                            <a:pt x="194" y="34"/>
                          </a:lnTo>
                          <a:lnTo>
                            <a:pt x="202" y="41"/>
                          </a:lnTo>
                          <a:lnTo>
                            <a:pt x="218" y="55"/>
                          </a:lnTo>
                          <a:lnTo>
                            <a:pt x="234" y="82"/>
                          </a:lnTo>
                          <a:lnTo>
                            <a:pt x="234" y="88"/>
                          </a:lnTo>
                          <a:lnTo>
                            <a:pt x="234" y="101"/>
                          </a:lnTo>
                          <a:lnTo>
                            <a:pt x="234" y="129"/>
                          </a:lnTo>
                          <a:lnTo>
                            <a:pt x="234" y="143"/>
                          </a:lnTo>
                          <a:lnTo>
                            <a:pt x="234" y="156"/>
                          </a:lnTo>
                          <a:lnTo>
                            <a:pt x="242" y="190"/>
                          </a:lnTo>
                          <a:lnTo>
                            <a:pt x="251" y="203"/>
                          </a:lnTo>
                          <a:lnTo>
                            <a:pt x="258" y="210"/>
                          </a:lnTo>
                          <a:lnTo>
                            <a:pt x="258" y="217"/>
                          </a:lnTo>
                          <a:lnTo>
                            <a:pt x="258" y="210"/>
                          </a:lnTo>
                          <a:lnTo>
                            <a:pt x="267" y="197"/>
                          </a:lnTo>
                          <a:lnTo>
                            <a:pt x="275" y="183"/>
                          </a:lnTo>
                          <a:lnTo>
                            <a:pt x="283" y="170"/>
                          </a:lnTo>
                          <a:lnTo>
                            <a:pt x="300" y="149"/>
                          </a:lnTo>
                          <a:lnTo>
                            <a:pt x="323" y="129"/>
                          </a:lnTo>
                          <a:lnTo>
                            <a:pt x="340" y="115"/>
                          </a:lnTo>
                          <a:lnTo>
                            <a:pt x="356" y="109"/>
                          </a:lnTo>
                          <a:lnTo>
                            <a:pt x="395" y="88"/>
                          </a:lnTo>
                          <a:lnTo>
                            <a:pt x="411" y="82"/>
                          </a:lnTo>
                          <a:lnTo>
                            <a:pt x="428" y="74"/>
                          </a:lnTo>
                          <a:lnTo>
                            <a:pt x="444" y="68"/>
                          </a:lnTo>
                          <a:lnTo>
                            <a:pt x="452" y="68"/>
                          </a:lnTo>
                          <a:lnTo>
                            <a:pt x="444" y="74"/>
                          </a:lnTo>
                          <a:lnTo>
                            <a:pt x="435" y="88"/>
                          </a:lnTo>
                          <a:lnTo>
                            <a:pt x="411" y="109"/>
                          </a:lnTo>
                          <a:lnTo>
                            <a:pt x="395" y="122"/>
                          </a:lnTo>
                          <a:lnTo>
                            <a:pt x="372" y="136"/>
                          </a:lnTo>
                          <a:lnTo>
                            <a:pt x="356" y="143"/>
                          </a:lnTo>
                          <a:lnTo>
                            <a:pt x="340" y="149"/>
                          </a:lnTo>
                          <a:lnTo>
                            <a:pt x="307" y="170"/>
                          </a:lnTo>
                          <a:lnTo>
                            <a:pt x="283" y="183"/>
                          </a:lnTo>
                          <a:lnTo>
                            <a:pt x="275" y="197"/>
                          </a:lnTo>
                          <a:lnTo>
                            <a:pt x="267" y="210"/>
                          </a:lnTo>
                          <a:lnTo>
                            <a:pt x="267" y="217"/>
                          </a:lnTo>
                          <a:lnTo>
                            <a:pt x="267" y="210"/>
                          </a:lnTo>
                          <a:lnTo>
                            <a:pt x="267" y="197"/>
                          </a:lnTo>
                          <a:lnTo>
                            <a:pt x="267" y="183"/>
                          </a:lnTo>
                          <a:lnTo>
                            <a:pt x="267" y="170"/>
                          </a:lnTo>
                          <a:lnTo>
                            <a:pt x="275" y="149"/>
                          </a:lnTo>
                          <a:lnTo>
                            <a:pt x="275" y="143"/>
                          </a:lnTo>
                          <a:lnTo>
                            <a:pt x="275" y="136"/>
                          </a:lnTo>
                          <a:lnTo>
                            <a:pt x="283" y="115"/>
                          </a:lnTo>
                          <a:lnTo>
                            <a:pt x="291" y="101"/>
                          </a:lnTo>
                          <a:lnTo>
                            <a:pt x="291" y="95"/>
                          </a:lnTo>
                          <a:lnTo>
                            <a:pt x="300" y="95"/>
                          </a:lnTo>
                          <a:lnTo>
                            <a:pt x="300" y="101"/>
                          </a:lnTo>
                          <a:lnTo>
                            <a:pt x="300" y="109"/>
                          </a:lnTo>
                          <a:lnTo>
                            <a:pt x="291" y="129"/>
                          </a:lnTo>
                          <a:lnTo>
                            <a:pt x="275" y="156"/>
                          </a:lnTo>
                          <a:lnTo>
                            <a:pt x="267" y="170"/>
                          </a:lnTo>
                        </a:path>
                      </a:pathLst>
                    </a:custGeom>
                    <a:solidFill>
                      <a:schemeClr val="accent1"/>
                    </a:solidFill>
                    <a:ln w="12700" cap="rnd">
                      <a:solidFill>
                        <a:srgbClr val="000000"/>
                      </a:solidFill>
                      <a:round/>
                      <a:headEnd type="none" w="sm" len="sm"/>
                      <a:tailEnd type="none" w="sm" len="sm"/>
                    </a:ln>
                  </p:spPr>
                  <p:txBody>
                    <a:bodyPr/>
                    <a:lstStyle/>
                    <a:p>
                      <a:endParaRPr lang="es-AR"/>
                    </a:p>
                  </p:txBody>
                </p:sp>
                <p:sp>
                  <p:nvSpPr>
                    <p:cNvPr id="356" name="Freeform 969"/>
                    <p:cNvSpPr>
                      <a:spLocks/>
                    </p:cNvSpPr>
                    <p:nvPr/>
                  </p:nvSpPr>
                  <p:spPr bwMode="auto">
                    <a:xfrm>
                      <a:off x="2279" y="1435"/>
                      <a:ext cx="234" cy="163"/>
                    </a:xfrm>
                    <a:custGeom>
                      <a:avLst/>
                      <a:gdLst>
                        <a:gd name="T0" fmla="*/ 152 w 234"/>
                        <a:gd name="T1" fmla="*/ 148 h 163"/>
                        <a:gd name="T2" fmla="*/ 121 w 234"/>
                        <a:gd name="T3" fmla="*/ 115 h 163"/>
                        <a:gd name="T4" fmla="*/ 81 w 234"/>
                        <a:gd name="T5" fmla="*/ 81 h 163"/>
                        <a:gd name="T6" fmla="*/ 41 w 234"/>
                        <a:gd name="T7" fmla="*/ 47 h 163"/>
                        <a:gd name="T8" fmla="*/ 16 w 234"/>
                        <a:gd name="T9" fmla="*/ 20 h 163"/>
                        <a:gd name="T10" fmla="*/ 0 w 234"/>
                        <a:gd name="T11" fmla="*/ 7 h 163"/>
                        <a:gd name="T12" fmla="*/ 32 w 234"/>
                        <a:gd name="T13" fmla="*/ 27 h 163"/>
                        <a:gd name="T14" fmla="*/ 56 w 234"/>
                        <a:gd name="T15" fmla="*/ 47 h 163"/>
                        <a:gd name="T16" fmla="*/ 112 w 234"/>
                        <a:gd name="T17" fmla="*/ 94 h 163"/>
                        <a:gd name="T18" fmla="*/ 128 w 234"/>
                        <a:gd name="T19" fmla="*/ 121 h 163"/>
                        <a:gd name="T20" fmla="*/ 145 w 234"/>
                        <a:gd name="T21" fmla="*/ 128 h 163"/>
                        <a:gd name="T22" fmla="*/ 161 w 234"/>
                        <a:gd name="T23" fmla="*/ 121 h 163"/>
                        <a:gd name="T24" fmla="*/ 169 w 234"/>
                        <a:gd name="T25" fmla="*/ 102 h 163"/>
                        <a:gd name="T26" fmla="*/ 192 w 234"/>
                        <a:gd name="T27" fmla="*/ 47 h 163"/>
                        <a:gd name="T28" fmla="*/ 217 w 234"/>
                        <a:gd name="T29" fmla="*/ 20 h 163"/>
                        <a:gd name="T30" fmla="*/ 233 w 234"/>
                        <a:gd name="T31" fmla="*/ 7 h 163"/>
                        <a:gd name="T32" fmla="*/ 225 w 234"/>
                        <a:gd name="T33" fmla="*/ 0 h 163"/>
                        <a:gd name="T34" fmla="*/ 209 w 234"/>
                        <a:gd name="T35" fmla="*/ 14 h 163"/>
                        <a:gd name="T36" fmla="*/ 201 w 234"/>
                        <a:gd name="T37" fmla="*/ 41 h 163"/>
                        <a:gd name="T38" fmla="*/ 201 w 234"/>
                        <a:gd name="T39" fmla="*/ 60 h 163"/>
                        <a:gd name="T40" fmla="*/ 185 w 234"/>
                        <a:gd name="T41" fmla="*/ 108 h 163"/>
                        <a:gd name="T42" fmla="*/ 185 w 234"/>
                        <a:gd name="T43" fmla="*/ 121 h 163"/>
                        <a:gd name="T44" fmla="*/ 169 w 234"/>
                        <a:gd name="T45" fmla="*/ 135 h 163"/>
                        <a:gd name="T46" fmla="*/ 152 w 234"/>
                        <a:gd name="T47" fmla="*/ 115 h 163"/>
                        <a:gd name="T48" fmla="*/ 152 w 234"/>
                        <a:gd name="T49" fmla="*/ 88 h 163"/>
                        <a:gd name="T50" fmla="*/ 152 w 234"/>
                        <a:gd name="T51" fmla="*/ 60 h 163"/>
                        <a:gd name="T52" fmla="*/ 161 w 234"/>
                        <a:gd name="T53" fmla="*/ 20 h 163"/>
                        <a:gd name="T54" fmla="*/ 161 w 234"/>
                        <a:gd name="T55" fmla="*/ 7 h 163"/>
                        <a:gd name="T56" fmla="*/ 152 w 234"/>
                        <a:gd name="T57" fmla="*/ 0 h 163"/>
                        <a:gd name="T58" fmla="*/ 137 w 234"/>
                        <a:gd name="T59" fmla="*/ 7 h 163"/>
                        <a:gd name="T60" fmla="*/ 128 w 234"/>
                        <a:gd name="T61" fmla="*/ 27 h 163"/>
                        <a:gd name="T62" fmla="*/ 128 w 234"/>
                        <a:gd name="T63" fmla="*/ 54 h 163"/>
                        <a:gd name="T64" fmla="*/ 128 w 234"/>
                        <a:gd name="T65" fmla="*/ 81 h 163"/>
                        <a:gd name="T66" fmla="*/ 145 w 234"/>
                        <a:gd name="T67" fmla="*/ 142 h 1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4"/>
                        <a:gd name="T103" fmla="*/ 0 h 163"/>
                        <a:gd name="T104" fmla="*/ 234 w 234"/>
                        <a:gd name="T105" fmla="*/ 163 h 1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4" h="163">
                          <a:moveTo>
                            <a:pt x="161" y="162"/>
                          </a:moveTo>
                          <a:lnTo>
                            <a:pt x="152" y="148"/>
                          </a:lnTo>
                          <a:lnTo>
                            <a:pt x="137" y="128"/>
                          </a:lnTo>
                          <a:lnTo>
                            <a:pt x="121" y="115"/>
                          </a:lnTo>
                          <a:lnTo>
                            <a:pt x="96" y="94"/>
                          </a:lnTo>
                          <a:lnTo>
                            <a:pt x="81" y="81"/>
                          </a:lnTo>
                          <a:lnTo>
                            <a:pt x="65" y="68"/>
                          </a:lnTo>
                          <a:lnTo>
                            <a:pt x="41" y="47"/>
                          </a:lnTo>
                          <a:lnTo>
                            <a:pt x="24" y="27"/>
                          </a:lnTo>
                          <a:lnTo>
                            <a:pt x="16" y="20"/>
                          </a:lnTo>
                          <a:lnTo>
                            <a:pt x="8" y="14"/>
                          </a:lnTo>
                          <a:lnTo>
                            <a:pt x="0" y="7"/>
                          </a:lnTo>
                          <a:lnTo>
                            <a:pt x="8" y="14"/>
                          </a:lnTo>
                          <a:lnTo>
                            <a:pt x="32" y="27"/>
                          </a:lnTo>
                          <a:lnTo>
                            <a:pt x="48" y="41"/>
                          </a:lnTo>
                          <a:lnTo>
                            <a:pt x="56" y="47"/>
                          </a:lnTo>
                          <a:lnTo>
                            <a:pt x="81" y="60"/>
                          </a:lnTo>
                          <a:lnTo>
                            <a:pt x="112" y="94"/>
                          </a:lnTo>
                          <a:lnTo>
                            <a:pt x="121" y="115"/>
                          </a:lnTo>
                          <a:lnTo>
                            <a:pt x="128" y="121"/>
                          </a:lnTo>
                          <a:lnTo>
                            <a:pt x="137" y="128"/>
                          </a:lnTo>
                          <a:lnTo>
                            <a:pt x="145" y="128"/>
                          </a:lnTo>
                          <a:lnTo>
                            <a:pt x="152" y="128"/>
                          </a:lnTo>
                          <a:lnTo>
                            <a:pt x="161" y="121"/>
                          </a:lnTo>
                          <a:lnTo>
                            <a:pt x="169" y="108"/>
                          </a:lnTo>
                          <a:lnTo>
                            <a:pt x="169" y="102"/>
                          </a:lnTo>
                          <a:lnTo>
                            <a:pt x="177" y="74"/>
                          </a:lnTo>
                          <a:lnTo>
                            <a:pt x="192" y="47"/>
                          </a:lnTo>
                          <a:lnTo>
                            <a:pt x="209" y="27"/>
                          </a:lnTo>
                          <a:lnTo>
                            <a:pt x="217" y="20"/>
                          </a:lnTo>
                          <a:lnTo>
                            <a:pt x="225" y="14"/>
                          </a:lnTo>
                          <a:lnTo>
                            <a:pt x="233" y="7"/>
                          </a:lnTo>
                          <a:lnTo>
                            <a:pt x="233" y="0"/>
                          </a:lnTo>
                          <a:lnTo>
                            <a:pt x="225" y="0"/>
                          </a:lnTo>
                          <a:lnTo>
                            <a:pt x="217" y="7"/>
                          </a:lnTo>
                          <a:lnTo>
                            <a:pt x="209" y="14"/>
                          </a:lnTo>
                          <a:lnTo>
                            <a:pt x="201" y="27"/>
                          </a:lnTo>
                          <a:lnTo>
                            <a:pt x="201" y="41"/>
                          </a:lnTo>
                          <a:lnTo>
                            <a:pt x="201" y="47"/>
                          </a:lnTo>
                          <a:lnTo>
                            <a:pt x="201" y="60"/>
                          </a:lnTo>
                          <a:lnTo>
                            <a:pt x="192" y="94"/>
                          </a:lnTo>
                          <a:lnTo>
                            <a:pt x="185" y="108"/>
                          </a:lnTo>
                          <a:lnTo>
                            <a:pt x="185" y="115"/>
                          </a:lnTo>
                          <a:lnTo>
                            <a:pt x="185" y="121"/>
                          </a:lnTo>
                          <a:lnTo>
                            <a:pt x="177" y="135"/>
                          </a:lnTo>
                          <a:lnTo>
                            <a:pt x="169" y="135"/>
                          </a:lnTo>
                          <a:lnTo>
                            <a:pt x="161" y="135"/>
                          </a:lnTo>
                          <a:lnTo>
                            <a:pt x="152" y="115"/>
                          </a:lnTo>
                          <a:lnTo>
                            <a:pt x="152" y="102"/>
                          </a:lnTo>
                          <a:lnTo>
                            <a:pt x="152" y="88"/>
                          </a:lnTo>
                          <a:lnTo>
                            <a:pt x="152" y="74"/>
                          </a:lnTo>
                          <a:lnTo>
                            <a:pt x="152" y="60"/>
                          </a:lnTo>
                          <a:lnTo>
                            <a:pt x="152" y="41"/>
                          </a:lnTo>
                          <a:lnTo>
                            <a:pt x="161" y="20"/>
                          </a:lnTo>
                          <a:lnTo>
                            <a:pt x="161" y="14"/>
                          </a:lnTo>
                          <a:lnTo>
                            <a:pt x="161" y="7"/>
                          </a:lnTo>
                          <a:lnTo>
                            <a:pt x="161" y="0"/>
                          </a:lnTo>
                          <a:lnTo>
                            <a:pt x="152" y="0"/>
                          </a:lnTo>
                          <a:lnTo>
                            <a:pt x="145" y="0"/>
                          </a:lnTo>
                          <a:lnTo>
                            <a:pt x="137" y="7"/>
                          </a:lnTo>
                          <a:lnTo>
                            <a:pt x="137" y="14"/>
                          </a:lnTo>
                          <a:lnTo>
                            <a:pt x="128" y="27"/>
                          </a:lnTo>
                          <a:lnTo>
                            <a:pt x="128" y="41"/>
                          </a:lnTo>
                          <a:lnTo>
                            <a:pt x="128" y="54"/>
                          </a:lnTo>
                          <a:lnTo>
                            <a:pt x="128" y="60"/>
                          </a:lnTo>
                          <a:lnTo>
                            <a:pt x="128" y="81"/>
                          </a:lnTo>
                          <a:lnTo>
                            <a:pt x="137" y="121"/>
                          </a:lnTo>
                          <a:lnTo>
                            <a:pt x="145" y="142"/>
                          </a:lnTo>
                        </a:path>
                      </a:pathLst>
                    </a:custGeom>
                    <a:solidFill>
                      <a:schemeClr val="accent1"/>
                    </a:solidFill>
                    <a:ln w="12700" cap="rnd">
                      <a:solidFill>
                        <a:srgbClr val="000000"/>
                      </a:solidFill>
                      <a:round/>
                      <a:headEnd type="none" w="sm" len="sm"/>
                      <a:tailEnd type="none" w="sm" len="sm"/>
                    </a:ln>
                  </p:spPr>
                  <p:txBody>
                    <a:bodyPr/>
                    <a:lstStyle/>
                    <a:p>
                      <a:endParaRPr lang="es-AR"/>
                    </a:p>
                  </p:txBody>
                </p:sp>
                <p:sp>
                  <p:nvSpPr>
                    <p:cNvPr id="357" name="Freeform 970"/>
                    <p:cNvSpPr>
                      <a:spLocks/>
                    </p:cNvSpPr>
                    <p:nvPr/>
                  </p:nvSpPr>
                  <p:spPr bwMode="auto">
                    <a:xfrm>
                      <a:off x="2376" y="1368"/>
                      <a:ext cx="106" cy="122"/>
                    </a:xfrm>
                    <a:custGeom>
                      <a:avLst/>
                      <a:gdLst>
                        <a:gd name="T0" fmla="*/ 89 w 106"/>
                        <a:gd name="T1" fmla="*/ 114 h 122"/>
                        <a:gd name="T2" fmla="*/ 81 w 106"/>
                        <a:gd name="T3" fmla="*/ 94 h 122"/>
                        <a:gd name="T4" fmla="*/ 73 w 106"/>
                        <a:gd name="T5" fmla="*/ 73 h 122"/>
                        <a:gd name="T6" fmla="*/ 57 w 106"/>
                        <a:gd name="T7" fmla="*/ 53 h 122"/>
                        <a:gd name="T8" fmla="*/ 41 w 106"/>
                        <a:gd name="T9" fmla="*/ 33 h 122"/>
                        <a:gd name="T10" fmla="*/ 32 w 106"/>
                        <a:gd name="T11" fmla="*/ 26 h 122"/>
                        <a:gd name="T12" fmla="*/ 24 w 106"/>
                        <a:gd name="T13" fmla="*/ 20 h 122"/>
                        <a:gd name="T14" fmla="*/ 8 w 106"/>
                        <a:gd name="T15" fmla="*/ 13 h 122"/>
                        <a:gd name="T16" fmla="*/ 0 w 106"/>
                        <a:gd name="T17" fmla="*/ 6 h 122"/>
                        <a:gd name="T18" fmla="*/ 0 w 106"/>
                        <a:gd name="T19" fmla="*/ 0 h 122"/>
                        <a:gd name="T20" fmla="*/ 8 w 106"/>
                        <a:gd name="T21" fmla="*/ 6 h 122"/>
                        <a:gd name="T22" fmla="*/ 16 w 106"/>
                        <a:gd name="T23" fmla="*/ 20 h 122"/>
                        <a:gd name="T24" fmla="*/ 32 w 106"/>
                        <a:gd name="T25" fmla="*/ 40 h 122"/>
                        <a:gd name="T26" fmla="*/ 41 w 106"/>
                        <a:gd name="T27" fmla="*/ 53 h 122"/>
                        <a:gd name="T28" fmla="*/ 48 w 106"/>
                        <a:gd name="T29" fmla="*/ 60 h 122"/>
                        <a:gd name="T30" fmla="*/ 73 w 106"/>
                        <a:gd name="T31" fmla="*/ 87 h 122"/>
                        <a:gd name="T32" fmla="*/ 89 w 106"/>
                        <a:gd name="T33" fmla="*/ 107 h 122"/>
                        <a:gd name="T34" fmla="*/ 97 w 106"/>
                        <a:gd name="T35" fmla="*/ 114 h 122"/>
                        <a:gd name="T36" fmla="*/ 105 w 106"/>
                        <a:gd name="T37" fmla="*/ 121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
                        <a:gd name="T58" fmla="*/ 0 h 122"/>
                        <a:gd name="T59" fmla="*/ 106 w 106"/>
                        <a:gd name="T60" fmla="*/ 122 h 1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 h="122">
                          <a:moveTo>
                            <a:pt x="89" y="114"/>
                          </a:moveTo>
                          <a:lnTo>
                            <a:pt x="81" y="94"/>
                          </a:lnTo>
                          <a:lnTo>
                            <a:pt x="73" y="73"/>
                          </a:lnTo>
                          <a:lnTo>
                            <a:pt x="57" y="53"/>
                          </a:lnTo>
                          <a:lnTo>
                            <a:pt x="41" y="33"/>
                          </a:lnTo>
                          <a:lnTo>
                            <a:pt x="32" y="26"/>
                          </a:lnTo>
                          <a:lnTo>
                            <a:pt x="24" y="20"/>
                          </a:lnTo>
                          <a:lnTo>
                            <a:pt x="8" y="13"/>
                          </a:lnTo>
                          <a:lnTo>
                            <a:pt x="0" y="6"/>
                          </a:lnTo>
                          <a:lnTo>
                            <a:pt x="0" y="0"/>
                          </a:lnTo>
                          <a:lnTo>
                            <a:pt x="8" y="6"/>
                          </a:lnTo>
                          <a:lnTo>
                            <a:pt x="16" y="20"/>
                          </a:lnTo>
                          <a:lnTo>
                            <a:pt x="32" y="40"/>
                          </a:lnTo>
                          <a:lnTo>
                            <a:pt x="41" y="53"/>
                          </a:lnTo>
                          <a:lnTo>
                            <a:pt x="48" y="60"/>
                          </a:lnTo>
                          <a:lnTo>
                            <a:pt x="73" y="87"/>
                          </a:lnTo>
                          <a:lnTo>
                            <a:pt x="89" y="107"/>
                          </a:lnTo>
                          <a:lnTo>
                            <a:pt x="97" y="114"/>
                          </a:lnTo>
                          <a:lnTo>
                            <a:pt x="105" y="121"/>
                          </a:lnTo>
                        </a:path>
                      </a:pathLst>
                    </a:custGeom>
                    <a:solidFill>
                      <a:schemeClr val="accent1"/>
                    </a:solidFill>
                    <a:ln w="12700" cap="rnd">
                      <a:solidFill>
                        <a:srgbClr val="000000"/>
                      </a:solidFill>
                      <a:round/>
                      <a:headEnd type="none" w="sm" len="sm"/>
                      <a:tailEnd type="none" w="sm" len="sm"/>
                    </a:ln>
                  </p:spPr>
                  <p:txBody>
                    <a:bodyPr/>
                    <a:lstStyle/>
                    <a:p>
                      <a:endParaRPr lang="es-AR"/>
                    </a:p>
                  </p:txBody>
                </p:sp>
                <p:sp>
                  <p:nvSpPr>
                    <p:cNvPr id="358" name="Freeform 971"/>
                    <p:cNvSpPr>
                      <a:spLocks/>
                    </p:cNvSpPr>
                    <p:nvPr/>
                  </p:nvSpPr>
                  <p:spPr bwMode="auto">
                    <a:xfrm>
                      <a:off x="2512" y="1306"/>
                      <a:ext cx="20" cy="75"/>
                    </a:xfrm>
                    <a:custGeom>
                      <a:avLst/>
                      <a:gdLst>
                        <a:gd name="T0" fmla="*/ 0 w 20"/>
                        <a:gd name="T1" fmla="*/ 74 h 75"/>
                        <a:gd name="T2" fmla="*/ 0 w 20"/>
                        <a:gd name="T3" fmla="*/ 60 h 75"/>
                        <a:gd name="T4" fmla="*/ 0 w 20"/>
                        <a:gd name="T5" fmla="*/ 41 h 75"/>
                        <a:gd name="T6" fmla="*/ 0 w 20"/>
                        <a:gd name="T7" fmla="*/ 27 h 75"/>
                        <a:gd name="T8" fmla="*/ 0 w 20"/>
                        <a:gd name="T9" fmla="*/ 20 h 75"/>
                        <a:gd name="T10" fmla="*/ 0 w 20"/>
                        <a:gd name="T11" fmla="*/ 14 h 75"/>
                        <a:gd name="T12" fmla="*/ 0 w 20"/>
                        <a:gd name="T13" fmla="*/ 7 h 75"/>
                        <a:gd name="T14" fmla="*/ 0 w 20"/>
                        <a:gd name="T15" fmla="*/ 0 h 75"/>
                        <a:gd name="T16" fmla="*/ 0 w 20"/>
                        <a:gd name="T17" fmla="*/ 7 h 75"/>
                        <a:gd name="T18" fmla="*/ 19 w 20"/>
                        <a:gd name="T19" fmla="*/ 20 h 75"/>
                        <a:gd name="T20" fmla="*/ 0 w 20"/>
                        <a:gd name="T21" fmla="*/ 41 h 75"/>
                        <a:gd name="T22" fmla="*/ 0 w 20"/>
                        <a:gd name="T23" fmla="*/ 54 h 75"/>
                        <a:gd name="T24" fmla="*/ 0 w 20"/>
                        <a:gd name="T25" fmla="*/ 67 h 75"/>
                        <a:gd name="T26" fmla="*/ 0 w 20"/>
                        <a:gd name="T27" fmla="*/ 74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75"/>
                        <a:gd name="T44" fmla="*/ 20 w 20"/>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75">
                          <a:moveTo>
                            <a:pt x="0" y="74"/>
                          </a:moveTo>
                          <a:lnTo>
                            <a:pt x="0" y="60"/>
                          </a:lnTo>
                          <a:lnTo>
                            <a:pt x="0" y="41"/>
                          </a:lnTo>
                          <a:lnTo>
                            <a:pt x="0" y="27"/>
                          </a:lnTo>
                          <a:lnTo>
                            <a:pt x="0" y="20"/>
                          </a:lnTo>
                          <a:lnTo>
                            <a:pt x="0" y="14"/>
                          </a:lnTo>
                          <a:lnTo>
                            <a:pt x="0" y="7"/>
                          </a:lnTo>
                          <a:lnTo>
                            <a:pt x="0" y="0"/>
                          </a:lnTo>
                          <a:lnTo>
                            <a:pt x="0" y="7"/>
                          </a:lnTo>
                          <a:lnTo>
                            <a:pt x="19" y="20"/>
                          </a:lnTo>
                          <a:lnTo>
                            <a:pt x="0" y="41"/>
                          </a:lnTo>
                          <a:lnTo>
                            <a:pt x="0" y="54"/>
                          </a:lnTo>
                          <a:lnTo>
                            <a:pt x="0" y="67"/>
                          </a:lnTo>
                          <a:lnTo>
                            <a:pt x="0" y="74"/>
                          </a:lnTo>
                        </a:path>
                      </a:pathLst>
                    </a:custGeom>
                    <a:solidFill>
                      <a:schemeClr val="accent1"/>
                    </a:solidFill>
                    <a:ln w="12700" cap="rnd">
                      <a:solidFill>
                        <a:srgbClr val="000000"/>
                      </a:solidFill>
                      <a:round/>
                      <a:headEnd/>
                      <a:tailEnd/>
                    </a:ln>
                  </p:spPr>
                  <p:txBody>
                    <a:bodyPr/>
                    <a:lstStyle/>
                    <a:p>
                      <a:endParaRPr lang="es-AR"/>
                    </a:p>
                  </p:txBody>
                </p:sp>
              </p:grpSp>
            </p:grpSp>
          </p:grpSp>
          <p:sp>
            <p:nvSpPr>
              <p:cNvPr id="260" name="Rectangle 972"/>
              <p:cNvSpPr>
                <a:spLocks noChangeArrowheads="1"/>
              </p:cNvSpPr>
              <p:nvPr/>
            </p:nvSpPr>
            <p:spPr bwMode="auto">
              <a:xfrm>
                <a:off x="4987" y="1682"/>
                <a:ext cx="277" cy="16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100">
                    <a:solidFill>
                      <a:srgbClr val="000000"/>
                    </a:solidFill>
                    <a:latin typeface="Arial" pitchFamily="34" charset="0"/>
                  </a:rPr>
                  <a:t>  Co</a:t>
                </a:r>
              </a:p>
            </p:txBody>
          </p:sp>
          <p:sp>
            <p:nvSpPr>
              <p:cNvPr id="261" name="Line 973"/>
              <p:cNvSpPr>
                <a:spLocks noChangeShapeType="1"/>
              </p:cNvSpPr>
              <p:nvPr/>
            </p:nvSpPr>
            <p:spPr bwMode="auto">
              <a:xfrm>
                <a:off x="3567" y="1619"/>
                <a:ext cx="0" cy="68"/>
              </a:xfrm>
              <a:prstGeom prst="line">
                <a:avLst/>
              </a:prstGeom>
              <a:noFill/>
              <a:ln w="12700">
                <a:solidFill>
                  <a:srgbClr val="000000"/>
                </a:solidFill>
                <a:round/>
                <a:headEnd type="none" w="sm" len="sm"/>
                <a:tailEnd type="none" w="sm" len="sm"/>
              </a:ln>
            </p:spPr>
            <p:txBody>
              <a:bodyPr wrap="none" anchor="ctr"/>
              <a:lstStyle/>
              <a:p>
                <a:endParaRPr lang="es-AR"/>
              </a:p>
            </p:txBody>
          </p:sp>
          <p:sp>
            <p:nvSpPr>
              <p:cNvPr id="262" name="Line 974"/>
              <p:cNvSpPr>
                <a:spLocks noChangeShapeType="1"/>
              </p:cNvSpPr>
              <p:nvPr/>
            </p:nvSpPr>
            <p:spPr bwMode="auto">
              <a:xfrm>
                <a:off x="3163" y="1613"/>
                <a:ext cx="0" cy="69"/>
              </a:xfrm>
              <a:prstGeom prst="line">
                <a:avLst/>
              </a:prstGeom>
              <a:noFill/>
              <a:ln w="12700">
                <a:solidFill>
                  <a:srgbClr val="000000"/>
                </a:solidFill>
                <a:round/>
                <a:headEnd type="none" w="sm" len="sm"/>
                <a:tailEnd type="none" w="sm" len="sm"/>
              </a:ln>
            </p:spPr>
            <p:txBody>
              <a:bodyPr wrap="none" anchor="ctr"/>
              <a:lstStyle/>
              <a:p>
                <a:endParaRPr lang="es-AR"/>
              </a:p>
            </p:txBody>
          </p:sp>
          <p:sp>
            <p:nvSpPr>
              <p:cNvPr id="263" name="Line 975"/>
              <p:cNvSpPr>
                <a:spLocks noChangeShapeType="1"/>
              </p:cNvSpPr>
              <p:nvPr/>
            </p:nvSpPr>
            <p:spPr bwMode="auto">
              <a:xfrm>
                <a:off x="2211" y="1619"/>
                <a:ext cx="0" cy="68"/>
              </a:xfrm>
              <a:prstGeom prst="line">
                <a:avLst/>
              </a:prstGeom>
              <a:noFill/>
              <a:ln w="12700">
                <a:solidFill>
                  <a:srgbClr val="000000"/>
                </a:solidFill>
                <a:round/>
                <a:headEnd type="none" w="sm" len="sm"/>
                <a:tailEnd type="none" w="sm" len="sm"/>
              </a:ln>
            </p:spPr>
            <p:txBody>
              <a:bodyPr wrap="none" anchor="ctr"/>
              <a:lstStyle/>
              <a:p>
                <a:endParaRPr lang="es-AR"/>
              </a:p>
            </p:txBody>
          </p:sp>
          <p:sp>
            <p:nvSpPr>
              <p:cNvPr id="264" name="Line 976"/>
              <p:cNvSpPr>
                <a:spLocks noChangeShapeType="1"/>
              </p:cNvSpPr>
              <p:nvPr/>
            </p:nvSpPr>
            <p:spPr bwMode="auto">
              <a:xfrm>
                <a:off x="1253" y="1626"/>
                <a:ext cx="0" cy="68"/>
              </a:xfrm>
              <a:prstGeom prst="line">
                <a:avLst/>
              </a:prstGeom>
              <a:noFill/>
              <a:ln w="12700">
                <a:solidFill>
                  <a:srgbClr val="000000"/>
                </a:solidFill>
                <a:round/>
                <a:headEnd type="none" w="sm" len="sm"/>
                <a:tailEnd type="none" w="sm" len="sm"/>
              </a:ln>
            </p:spPr>
            <p:txBody>
              <a:bodyPr wrap="none" anchor="ctr"/>
              <a:lstStyle/>
              <a:p>
                <a:endParaRPr lang="es-AR"/>
              </a:p>
            </p:txBody>
          </p:sp>
          <p:sp>
            <p:nvSpPr>
              <p:cNvPr id="265" name="Line 977"/>
              <p:cNvSpPr>
                <a:spLocks noChangeShapeType="1"/>
              </p:cNvSpPr>
              <p:nvPr/>
            </p:nvSpPr>
            <p:spPr bwMode="auto">
              <a:xfrm>
                <a:off x="720" y="1619"/>
                <a:ext cx="0" cy="87"/>
              </a:xfrm>
              <a:prstGeom prst="line">
                <a:avLst/>
              </a:prstGeom>
              <a:noFill/>
              <a:ln w="12700">
                <a:solidFill>
                  <a:srgbClr val="000000"/>
                </a:solidFill>
                <a:round/>
                <a:headEnd type="none" w="sm" len="sm"/>
                <a:tailEnd type="none" w="sm" len="sm"/>
              </a:ln>
            </p:spPr>
            <p:txBody>
              <a:bodyPr wrap="none" anchor="ctr"/>
              <a:lstStyle/>
              <a:p>
                <a:endParaRPr lang="es-AR"/>
              </a:p>
            </p:txBody>
          </p:sp>
          <p:sp>
            <p:nvSpPr>
              <p:cNvPr id="266" name="Line 978"/>
              <p:cNvSpPr>
                <a:spLocks noChangeShapeType="1"/>
              </p:cNvSpPr>
              <p:nvPr/>
            </p:nvSpPr>
            <p:spPr bwMode="auto">
              <a:xfrm>
                <a:off x="442" y="1619"/>
                <a:ext cx="0" cy="68"/>
              </a:xfrm>
              <a:prstGeom prst="line">
                <a:avLst/>
              </a:prstGeom>
              <a:noFill/>
              <a:ln w="12700">
                <a:solidFill>
                  <a:srgbClr val="000000"/>
                </a:solidFill>
                <a:round/>
                <a:headEnd type="none" w="sm" len="sm"/>
                <a:tailEnd type="none" w="sm" len="sm"/>
              </a:ln>
            </p:spPr>
            <p:txBody>
              <a:bodyPr wrap="none" anchor="ctr"/>
              <a:lstStyle/>
              <a:p>
                <a:endParaRPr lang="es-AR"/>
              </a:p>
            </p:txBody>
          </p:sp>
          <p:sp>
            <p:nvSpPr>
              <p:cNvPr id="267" name="Line 979"/>
              <p:cNvSpPr>
                <a:spLocks noChangeShapeType="1"/>
              </p:cNvSpPr>
              <p:nvPr/>
            </p:nvSpPr>
            <p:spPr bwMode="auto">
              <a:xfrm>
                <a:off x="5166" y="1619"/>
                <a:ext cx="0" cy="68"/>
              </a:xfrm>
              <a:prstGeom prst="line">
                <a:avLst/>
              </a:prstGeom>
              <a:noFill/>
              <a:ln w="12700">
                <a:solidFill>
                  <a:srgbClr val="000000"/>
                </a:solidFill>
                <a:round/>
                <a:headEnd type="none" w="sm" len="sm"/>
                <a:tailEnd type="none" w="sm" len="sm"/>
              </a:ln>
            </p:spPr>
            <p:txBody>
              <a:bodyPr wrap="none" anchor="ctr"/>
              <a:lstStyle/>
              <a:p>
                <a:endParaRPr lang="es-AR"/>
              </a:p>
            </p:txBody>
          </p:sp>
          <p:grpSp>
            <p:nvGrpSpPr>
              <p:cNvPr id="268" name="Group 980"/>
              <p:cNvGrpSpPr>
                <a:grpSpLocks/>
              </p:cNvGrpSpPr>
              <p:nvPr/>
            </p:nvGrpSpPr>
            <p:grpSpPr bwMode="auto">
              <a:xfrm>
                <a:off x="749" y="1423"/>
                <a:ext cx="998" cy="191"/>
                <a:chOff x="882" y="1448"/>
                <a:chExt cx="1058" cy="211"/>
              </a:xfrm>
            </p:grpSpPr>
            <p:sp>
              <p:nvSpPr>
                <p:cNvPr id="329" name="Freeform 981"/>
                <p:cNvSpPr>
                  <a:spLocks/>
                </p:cNvSpPr>
                <p:nvPr/>
              </p:nvSpPr>
              <p:spPr bwMode="auto">
                <a:xfrm>
                  <a:off x="882" y="1550"/>
                  <a:ext cx="131" cy="109"/>
                </a:xfrm>
                <a:custGeom>
                  <a:avLst/>
                  <a:gdLst>
                    <a:gd name="T0" fmla="*/ 32 w 131"/>
                    <a:gd name="T1" fmla="*/ 87 h 109"/>
                    <a:gd name="T2" fmla="*/ 41 w 131"/>
                    <a:gd name="T3" fmla="*/ 80 h 109"/>
                    <a:gd name="T4" fmla="*/ 49 w 131"/>
                    <a:gd name="T5" fmla="*/ 66 h 109"/>
                    <a:gd name="T6" fmla="*/ 57 w 131"/>
                    <a:gd name="T7" fmla="*/ 61 h 109"/>
                    <a:gd name="T8" fmla="*/ 65 w 131"/>
                    <a:gd name="T9" fmla="*/ 54 h 109"/>
                    <a:gd name="T10" fmla="*/ 81 w 131"/>
                    <a:gd name="T11" fmla="*/ 47 h 109"/>
                    <a:gd name="T12" fmla="*/ 89 w 131"/>
                    <a:gd name="T13" fmla="*/ 40 h 109"/>
                    <a:gd name="T14" fmla="*/ 98 w 131"/>
                    <a:gd name="T15" fmla="*/ 33 h 109"/>
                    <a:gd name="T16" fmla="*/ 105 w 131"/>
                    <a:gd name="T17" fmla="*/ 27 h 109"/>
                    <a:gd name="T18" fmla="*/ 114 w 131"/>
                    <a:gd name="T19" fmla="*/ 20 h 109"/>
                    <a:gd name="T20" fmla="*/ 122 w 131"/>
                    <a:gd name="T21" fmla="*/ 13 h 109"/>
                    <a:gd name="T22" fmla="*/ 122 w 131"/>
                    <a:gd name="T23" fmla="*/ 6 h 109"/>
                    <a:gd name="T24" fmla="*/ 122 w 131"/>
                    <a:gd name="T25" fmla="*/ 0 h 109"/>
                    <a:gd name="T26" fmla="*/ 130 w 131"/>
                    <a:gd name="T27" fmla="*/ 0 h 109"/>
                    <a:gd name="T28" fmla="*/ 114 w 131"/>
                    <a:gd name="T29" fmla="*/ 0 h 109"/>
                    <a:gd name="T30" fmla="*/ 105 w 131"/>
                    <a:gd name="T31" fmla="*/ 6 h 109"/>
                    <a:gd name="T32" fmla="*/ 98 w 131"/>
                    <a:gd name="T33" fmla="*/ 13 h 109"/>
                    <a:gd name="T34" fmla="*/ 89 w 131"/>
                    <a:gd name="T35" fmla="*/ 20 h 109"/>
                    <a:gd name="T36" fmla="*/ 81 w 131"/>
                    <a:gd name="T37" fmla="*/ 27 h 109"/>
                    <a:gd name="T38" fmla="*/ 81 w 131"/>
                    <a:gd name="T39" fmla="*/ 33 h 109"/>
                    <a:gd name="T40" fmla="*/ 73 w 131"/>
                    <a:gd name="T41" fmla="*/ 40 h 109"/>
                    <a:gd name="T42" fmla="*/ 73 w 131"/>
                    <a:gd name="T43" fmla="*/ 47 h 109"/>
                    <a:gd name="T44" fmla="*/ 73 w 131"/>
                    <a:gd name="T45" fmla="*/ 54 h 109"/>
                    <a:gd name="T46" fmla="*/ 73 w 131"/>
                    <a:gd name="T47" fmla="*/ 61 h 109"/>
                    <a:gd name="T48" fmla="*/ 65 w 131"/>
                    <a:gd name="T49" fmla="*/ 66 h 109"/>
                    <a:gd name="T50" fmla="*/ 65 w 131"/>
                    <a:gd name="T51" fmla="*/ 74 h 109"/>
                    <a:gd name="T52" fmla="*/ 57 w 131"/>
                    <a:gd name="T53" fmla="*/ 80 h 109"/>
                    <a:gd name="T54" fmla="*/ 49 w 131"/>
                    <a:gd name="T55" fmla="*/ 87 h 109"/>
                    <a:gd name="T56" fmla="*/ 41 w 131"/>
                    <a:gd name="T57" fmla="*/ 93 h 109"/>
                    <a:gd name="T58" fmla="*/ 32 w 131"/>
                    <a:gd name="T59" fmla="*/ 87 h 109"/>
                    <a:gd name="T60" fmla="*/ 32 w 131"/>
                    <a:gd name="T61" fmla="*/ 74 h 109"/>
                    <a:gd name="T62" fmla="*/ 32 w 131"/>
                    <a:gd name="T63" fmla="*/ 66 h 109"/>
                    <a:gd name="T64" fmla="*/ 32 w 131"/>
                    <a:gd name="T65" fmla="*/ 61 h 109"/>
                    <a:gd name="T66" fmla="*/ 32 w 131"/>
                    <a:gd name="T67" fmla="*/ 47 h 109"/>
                    <a:gd name="T68" fmla="*/ 25 w 131"/>
                    <a:gd name="T69" fmla="*/ 40 h 109"/>
                    <a:gd name="T70" fmla="*/ 25 w 131"/>
                    <a:gd name="T71" fmla="*/ 33 h 109"/>
                    <a:gd name="T72" fmla="*/ 16 w 131"/>
                    <a:gd name="T73" fmla="*/ 27 h 109"/>
                    <a:gd name="T74" fmla="*/ 8 w 131"/>
                    <a:gd name="T75" fmla="*/ 20 h 109"/>
                    <a:gd name="T76" fmla="*/ 0 w 131"/>
                    <a:gd name="T77" fmla="*/ 20 h 109"/>
                    <a:gd name="T78" fmla="*/ 0 w 131"/>
                    <a:gd name="T79" fmla="*/ 27 h 109"/>
                    <a:gd name="T80" fmla="*/ 8 w 131"/>
                    <a:gd name="T81" fmla="*/ 33 h 109"/>
                    <a:gd name="T82" fmla="*/ 8 w 131"/>
                    <a:gd name="T83" fmla="*/ 40 h 109"/>
                    <a:gd name="T84" fmla="*/ 16 w 131"/>
                    <a:gd name="T85" fmla="*/ 54 h 109"/>
                    <a:gd name="T86" fmla="*/ 25 w 131"/>
                    <a:gd name="T87" fmla="*/ 61 h 109"/>
                    <a:gd name="T88" fmla="*/ 32 w 131"/>
                    <a:gd name="T89" fmla="*/ 74 h 109"/>
                    <a:gd name="T90" fmla="*/ 32 w 131"/>
                    <a:gd name="T91" fmla="*/ 80 h 109"/>
                    <a:gd name="T92" fmla="*/ 32 w 131"/>
                    <a:gd name="T93" fmla="*/ 87 h 109"/>
                    <a:gd name="T94" fmla="*/ 32 w 131"/>
                    <a:gd name="T95" fmla="*/ 101 h 109"/>
                    <a:gd name="T96" fmla="*/ 32 w 131"/>
                    <a:gd name="T97" fmla="*/ 108 h 1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09"/>
                    <a:gd name="T149" fmla="*/ 131 w 131"/>
                    <a:gd name="T150" fmla="*/ 109 h 1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09">
                      <a:moveTo>
                        <a:pt x="32" y="87"/>
                      </a:moveTo>
                      <a:lnTo>
                        <a:pt x="41" y="80"/>
                      </a:lnTo>
                      <a:lnTo>
                        <a:pt x="49" y="66"/>
                      </a:lnTo>
                      <a:lnTo>
                        <a:pt x="57" y="61"/>
                      </a:lnTo>
                      <a:lnTo>
                        <a:pt x="65" y="54"/>
                      </a:lnTo>
                      <a:lnTo>
                        <a:pt x="81" y="47"/>
                      </a:lnTo>
                      <a:lnTo>
                        <a:pt x="89" y="40"/>
                      </a:lnTo>
                      <a:lnTo>
                        <a:pt x="98" y="33"/>
                      </a:lnTo>
                      <a:lnTo>
                        <a:pt x="105" y="27"/>
                      </a:lnTo>
                      <a:lnTo>
                        <a:pt x="114" y="20"/>
                      </a:lnTo>
                      <a:lnTo>
                        <a:pt x="122" y="13"/>
                      </a:lnTo>
                      <a:lnTo>
                        <a:pt x="122" y="6"/>
                      </a:lnTo>
                      <a:lnTo>
                        <a:pt x="122" y="0"/>
                      </a:lnTo>
                      <a:lnTo>
                        <a:pt x="130" y="0"/>
                      </a:lnTo>
                      <a:lnTo>
                        <a:pt x="114" y="0"/>
                      </a:lnTo>
                      <a:lnTo>
                        <a:pt x="105" y="6"/>
                      </a:lnTo>
                      <a:lnTo>
                        <a:pt x="98" y="13"/>
                      </a:lnTo>
                      <a:lnTo>
                        <a:pt x="89" y="20"/>
                      </a:lnTo>
                      <a:lnTo>
                        <a:pt x="81" y="27"/>
                      </a:lnTo>
                      <a:lnTo>
                        <a:pt x="81" y="33"/>
                      </a:lnTo>
                      <a:lnTo>
                        <a:pt x="73" y="40"/>
                      </a:lnTo>
                      <a:lnTo>
                        <a:pt x="73" y="47"/>
                      </a:lnTo>
                      <a:lnTo>
                        <a:pt x="73" y="54"/>
                      </a:lnTo>
                      <a:lnTo>
                        <a:pt x="73" y="61"/>
                      </a:lnTo>
                      <a:lnTo>
                        <a:pt x="65" y="66"/>
                      </a:lnTo>
                      <a:lnTo>
                        <a:pt x="65" y="74"/>
                      </a:lnTo>
                      <a:lnTo>
                        <a:pt x="57" y="80"/>
                      </a:lnTo>
                      <a:lnTo>
                        <a:pt x="49" y="87"/>
                      </a:lnTo>
                      <a:lnTo>
                        <a:pt x="41" y="93"/>
                      </a:lnTo>
                      <a:lnTo>
                        <a:pt x="32" y="87"/>
                      </a:lnTo>
                      <a:lnTo>
                        <a:pt x="32" y="74"/>
                      </a:lnTo>
                      <a:lnTo>
                        <a:pt x="32" y="66"/>
                      </a:lnTo>
                      <a:lnTo>
                        <a:pt x="32" y="61"/>
                      </a:lnTo>
                      <a:lnTo>
                        <a:pt x="32" y="47"/>
                      </a:lnTo>
                      <a:lnTo>
                        <a:pt x="25" y="40"/>
                      </a:lnTo>
                      <a:lnTo>
                        <a:pt x="25" y="33"/>
                      </a:lnTo>
                      <a:lnTo>
                        <a:pt x="16" y="27"/>
                      </a:lnTo>
                      <a:lnTo>
                        <a:pt x="8" y="20"/>
                      </a:lnTo>
                      <a:lnTo>
                        <a:pt x="0" y="20"/>
                      </a:lnTo>
                      <a:lnTo>
                        <a:pt x="0" y="27"/>
                      </a:lnTo>
                      <a:lnTo>
                        <a:pt x="8" y="33"/>
                      </a:lnTo>
                      <a:lnTo>
                        <a:pt x="8" y="40"/>
                      </a:lnTo>
                      <a:lnTo>
                        <a:pt x="16" y="54"/>
                      </a:lnTo>
                      <a:lnTo>
                        <a:pt x="25" y="61"/>
                      </a:lnTo>
                      <a:lnTo>
                        <a:pt x="32" y="74"/>
                      </a:lnTo>
                      <a:lnTo>
                        <a:pt x="32" y="80"/>
                      </a:lnTo>
                      <a:lnTo>
                        <a:pt x="32" y="87"/>
                      </a:lnTo>
                      <a:lnTo>
                        <a:pt x="32" y="101"/>
                      </a:lnTo>
                      <a:lnTo>
                        <a:pt x="32" y="108"/>
                      </a:lnTo>
                    </a:path>
                  </a:pathLst>
                </a:custGeom>
                <a:solidFill>
                  <a:schemeClr val="accent1"/>
                </a:solidFill>
                <a:ln w="12700" cap="rnd">
                  <a:solidFill>
                    <a:srgbClr val="000000"/>
                  </a:solidFill>
                  <a:round/>
                  <a:headEnd type="none" w="sm" len="sm"/>
                  <a:tailEnd type="none" w="sm" len="sm"/>
                </a:ln>
              </p:spPr>
              <p:txBody>
                <a:bodyPr/>
                <a:lstStyle/>
                <a:p>
                  <a:endParaRPr lang="es-AR"/>
                </a:p>
              </p:txBody>
            </p:sp>
            <p:grpSp>
              <p:nvGrpSpPr>
                <p:cNvPr id="330" name="Group 982"/>
                <p:cNvGrpSpPr>
                  <a:grpSpLocks/>
                </p:cNvGrpSpPr>
                <p:nvPr/>
              </p:nvGrpSpPr>
              <p:grpSpPr bwMode="auto">
                <a:xfrm>
                  <a:off x="1069" y="1497"/>
                  <a:ext cx="332" cy="161"/>
                  <a:chOff x="1069" y="1497"/>
                  <a:chExt cx="332" cy="161"/>
                </a:xfrm>
              </p:grpSpPr>
              <p:sp>
                <p:nvSpPr>
                  <p:cNvPr id="348" name="Freeform 983"/>
                  <p:cNvSpPr>
                    <a:spLocks/>
                  </p:cNvSpPr>
                  <p:nvPr/>
                </p:nvSpPr>
                <p:spPr bwMode="auto">
                  <a:xfrm>
                    <a:off x="1069" y="1497"/>
                    <a:ext cx="332" cy="148"/>
                  </a:xfrm>
                  <a:custGeom>
                    <a:avLst/>
                    <a:gdLst>
                      <a:gd name="T0" fmla="*/ 137 w 332"/>
                      <a:gd name="T1" fmla="*/ 140 h 148"/>
                      <a:gd name="T2" fmla="*/ 121 w 332"/>
                      <a:gd name="T3" fmla="*/ 133 h 148"/>
                      <a:gd name="T4" fmla="*/ 88 w 332"/>
                      <a:gd name="T5" fmla="*/ 133 h 148"/>
                      <a:gd name="T6" fmla="*/ 65 w 332"/>
                      <a:gd name="T7" fmla="*/ 133 h 148"/>
                      <a:gd name="T8" fmla="*/ 32 w 332"/>
                      <a:gd name="T9" fmla="*/ 133 h 148"/>
                      <a:gd name="T10" fmla="*/ 7 w 332"/>
                      <a:gd name="T11" fmla="*/ 140 h 148"/>
                      <a:gd name="T12" fmla="*/ 7 w 332"/>
                      <a:gd name="T13" fmla="*/ 140 h 148"/>
                      <a:gd name="T14" fmla="*/ 32 w 332"/>
                      <a:gd name="T15" fmla="*/ 140 h 148"/>
                      <a:gd name="T16" fmla="*/ 65 w 332"/>
                      <a:gd name="T17" fmla="*/ 140 h 148"/>
                      <a:gd name="T18" fmla="*/ 81 w 332"/>
                      <a:gd name="T19" fmla="*/ 140 h 148"/>
                      <a:gd name="T20" fmla="*/ 112 w 332"/>
                      <a:gd name="T21" fmla="*/ 133 h 148"/>
                      <a:gd name="T22" fmla="*/ 137 w 332"/>
                      <a:gd name="T23" fmla="*/ 133 h 148"/>
                      <a:gd name="T24" fmla="*/ 154 w 332"/>
                      <a:gd name="T25" fmla="*/ 133 h 148"/>
                      <a:gd name="T26" fmla="*/ 170 w 332"/>
                      <a:gd name="T27" fmla="*/ 120 h 148"/>
                      <a:gd name="T28" fmla="*/ 194 w 332"/>
                      <a:gd name="T29" fmla="*/ 107 h 148"/>
                      <a:gd name="T30" fmla="*/ 210 w 332"/>
                      <a:gd name="T31" fmla="*/ 107 h 148"/>
                      <a:gd name="T32" fmla="*/ 234 w 332"/>
                      <a:gd name="T33" fmla="*/ 101 h 148"/>
                      <a:gd name="T34" fmla="*/ 283 w 332"/>
                      <a:gd name="T35" fmla="*/ 101 h 148"/>
                      <a:gd name="T36" fmla="*/ 307 w 332"/>
                      <a:gd name="T37" fmla="*/ 101 h 148"/>
                      <a:gd name="T38" fmla="*/ 323 w 332"/>
                      <a:gd name="T39" fmla="*/ 101 h 148"/>
                      <a:gd name="T40" fmla="*/ 323 w 332"/>
                      <a:gd name="T41" fmla="*/ 101 h 148"/>
                      <a:gd name="T42" fmla="*/ 290 w 332"/>
                      <a:gd name="T43" fmla="*/ 101 h 148"/>
                      <a:gd name="T44" fmla="*/ 259 w 332"/>
                      <a:gd name="T45" fmla="*/ 107 h 148"/>
                      <a:gd name="T46" fmla="*/ 226 w 332"/>
                      <a:gd name="T47" fmla="*/ 101 h 148"/>
                      <a:gd name="T48" fmla="*/ 202 w 332"/>
                      <a:gd name="T49" fmla="*/ 101 h 148"/>
                      <a:gd name="T50" fmla="*/ 170 w 332"/>
                      <a:gd name="T51" fmla="*/ 107 h 148"/>
                      <a:gd name="T52" fmla="*/ 154 w 332"/>
                      <a:gd name="T53" fmla="*/ 114 h 148"/>
                      <a:gd name="T54" fmla="*/ 137 w 332"/>
                      <a:gd name="T55" fmla="*/ 127 h 148"/>
                      <a:gd name="T56" fmla="*/ 145 w 332"/>
                      <a:gd name="T57" fmla="*/ 120 h 148"/>
                      <a:gd name="T58" fmla="*/ 137 w 332"/>
                      <a:gd name="T59" fmla="*/ 107 h 148"/>
                      <a:gd name="T60" fmla="*/ 137 w 332"/>
                      <a:gd name="T61" fmla="*/ 94 h 148"/>
                      <a:gd name="T62" fmla="*/ 129 w 332"/>
                      <a:gd name="T63" fmla="*/ 80 h 148"/>
                      <a:gd name="T64" fmla="*/ 129 w 332"/>
                      <a:gd name="T65" fmla="*/ 67 h 148"/>
                      <a:gd name="T66" fmla="*/ 121 w 332"/>
                      <a:gd name="T67" fmla="*/ 53 h 148"/>
                      <a:gd name="T68" fmla="*/ 112 w 332"/>
                      <a:gd name="T69" fmla="*/ 40 h 148"/>
                      <a:gd name="T70" fmla="*/ 105 w 332"/>
                      <a:gd name="T71" fmla="*/ 33 h 148"/>
                      <a:gd name="T72" fmla="*/ 88 w 332"/>
                      <a:gd name="T73" fmla="*/ 19 h 148"/>
                      <a:gd name="T74" fmla="*/ 72 w 332"/>
                      <a:gd name="T75" fmla="*/ 6 h 148"/>
                      <a:gd name="T76" fmla="*/ 56 w 332"/>
                      <a:gd name="T77" fmla="*/ 0 h 148"/>
                      <a:gd name="T78" fmla="*/ 40 w 332"/>
                      <a:gd name="T79" fmla="*/ 0 h 148"/>
                      <a:gd name="T80" fmla="*/ 32 w 332"/>
                      <a:gd name="T81" fmla="*/ 6 h 148"/>
                      <a:gd name="T82" fmla="*/ 56 w 332"/>
                      <a:gd name="T83" fmla="*/ 19 h 148"/>
                      <a:gd name="T84" fmla="*/ 72 w 332"/>
                      <a:gd name="T85" fmla="*/ 26 h 148"/>
                      <a:gd name="T86" fmla="*/ 81 w 332"/>
                      <a:gd name="T87" fmla="*/ 40 h 148"/>
                      <a:gd name="T88" fmla="*/ 88 w 332"/>
                      <a:gd name="T89" fmla="*/ 53 h 148"/>
                      <a:gd name="T90" fmla="*/ 112 w 332"/>
                      <a:gd name="T91" fmla="*/ 73 h 148"/>
                      <a:gd name="T92" fmla="*/ 129 w 332"/>
                      <a:gd name="T93" fmla="*/ 94 h 148"/>
                      <a:gd name="T94" fmla="*/ 145 w 332"/>
                      <a:gd name="T95" fmla="*/ 107 h 148"/>
                      <a:gd name="T96" fmla="*/ 154 w 332"/>
                      <a:gd name="T97" fmla="*/ 87 h 148"/>
                      <a:gd name="T98" fmla="*/ 154 w 332"/>
                      <a:gd name="T99" fmla="*/ 73 h 148"/>
                      <a:gd name="T100" fmla="*/ 154 w 332"/>
                      <a:gd name="T101" fmla="*/ 60 h 148"/>
                      <a:gd name="T102" fmla="*/ 161 w 332"/>
                      <a:gd name="T103" fmla="*/ 46 h 148"/>
                      <a:gd name="T104" fmla="*/ 161 w 332"/>
                      <a:gd name="T105" fmla="*/ 33 h 148"/>
                      <a:gd name="T106" fmla="*/ 145 w 332"/>
                      <a:gd name="T107" fmla="*/ 46 h 148"/>
                      <a:gd name="T108" fmla="*/ 137 w 332"/>
                      <a:gd name="T109" fmla="*/ 60 h 148"/>
                      <a:gd name="T110" fmla="*/ 129 w 332"/>
                      <a:gd name="T111" fmla="*/ 73 h 148"/>
                      <a:gd name="T112" fmla="*/ 129 w 332"/>
                      <a:gd name="T113" fmla="*/ 87 h 1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2"/>
                      <a:gd name="T172" fmla="*/ 0 h 148"/>
                      <a:gd name="T173" fmla="*/ 332 w 332"/>
                      <a:gd name="T174" fmla="*/ 148 h 1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2" h="148">
                        <a:moveTo>
                          <a:pt x="137" y="147"/>
                        </a:moveTo>
                        <a:lnTo>
                          <a:pt x="137" y="140"/>
                        </a:lnTo>
                        <a:lnTo>
                          <a:pt x="129" y="133"/>
                        </a:lnTo>
                        <a:lnTo>
                          <a:pt x="121" y="133"/>
                        </a:lnTo>
                        <a:lnTo>
                          <a:pt x="112" y="133"/>
                        </a:lnTo>
                        <a:lnTo>
                          <a:pt x="88" y="133"/>
                        </a:lnTo>
                        <a:lnTo>
                          <a:pt x="72" y="133"/>
                        </a:lnTo>
                        <a:lnTo>
                          <a:pt x="65" y="133"/>
                        </a:lnTo>
                        <a:lnTo>
                          <a:pt x="40" y="133"/>
                        </a:lnTo>
                        <a:lnTo>
                          <a:pt x="32" y="133"/>
                        </a:lnTo>
                        <a:lnTo>
                          <a:pt x="16" y="140"/>
                        </a:lnTo>
                        <a:lnTo>
                          <a:pt x="7" y="140"/>
                        </a:lnTo>
                        <a:lnTo>
                          <a:pt x="0" y="140"/>
                        </a:lnTo>
                        <a:lnTo>
                          <a:pt x="7" y="140"/>
                        </a:lnTo>
                        <a:lnTo>
                          <a:pt x="23" y="140"/>
                        </a:lnTo>
                        <a:lnTo>
                          <a:pt x="32" y="140"/>
                        </a:lnTo>
                        <a:lnTo>
                          <a:pt x="48" y="140"/>
                        </a:lnTo>
                        <a:lnTo>
                          <a:pt x="65" y="140"/>
                        </a:lnTo>
                        <a:lnTo>
                          <a:pt x="72" y="140"/>
                        </a:lnTo>
                        <a:lnTo>
                          <a:pt x="81" y="140"/>
                        </a:lnTo>
                        <a:lnTo>
                          <a:pt x="105" y="133"/>
                        </a:lnTo>
                        <a:lnTo>
                          <a:pt x="112" y="133"/>
                        </a:lnTo>
                        <a:lnTo>
                          <a:pt x="121" y="133"/>
                        </a:lnTo>
                        <a:lnTo>
                          <a:pt x="137" y="133"/>
                        </a:lnTo>
                        <a:lnTo>
                          <a:pt x="145" y="133"/>
                        </a:lnTo>
                        <a:lnTo>
                          <a:pt x="154" y="133"/>
                        </a:lnTo>
                        <a:lnTo>
                          <a:pt x="161" y="127"/>
                        </a:lnTo>
                        <a:lnTo>
                          <a:pt x="170" y="120"/>
                        </a:lnTo>
                        <a:lnTo>
                          <a:pt x="186" y="114"/>
                        </a:lnTo>
                        <a:lnTo>
                          <a:pt x="194" y="107"/>
                        </a:lnTo>
                        <a:lnTo>
                          <a:pt x="202" y="107"/>
                        </a:lnTo>
                        <a:lnTo>
                          <a:pt x="210" y="107"/>
                        </a:lnTo>
                        <a:lnTo>
                          <a:pt x="226" y="101"/>
                        </a:lnTo>
                        <a:lnTo>
                          <a:pt x="234" y="101"/>
                        </a:lnTo>
                        <a:lnTo>
                          <a:pt x="266" y="101"/>
                        </a:lnTo>
                        <a:lnTo>
                          <a:pt x="283" y="101"/>
                        </a:lnTo>
                        <a:lnTo>
                          <a:pt x="290" y="101"/>
                        </a:lnTo>
                        <a:lnTo>
                          <a:pt x="307" y="101"/>
                        </a:lnTo>
                        <a:lnTo>
                          <a:pt x="314" y="101"/>
                        </a:lnTo>
                        <a:lnTo>
                          <a:pt x="323" y="101"/>
                        </a:lnTo>
                        <a:lnTo>
                          <a:pt x="331" y="101"/>
                        </a:lnTo>
                        <a:lnTo>
                          <a:pt x="323" y="101"/>
                        </a:lnTo>
                        <a:lnTo>
                          <a:pt x="307" y="101"/>
                        </a:lnTo>
                        <a:lnTo>
                          <a:pt x="290" y="101"/>
                        </a:lnTo>
                        <a:lnTo>
                          <a:pt x="275" y="107"/>
                        </a:lnTo>
                        <a:lnTo>
                          <a:pt x="259" y="107"/>
                        </a:lnTo>
                        <a:lnTo>
                          <a:pt x="234" y="101"/>
                        </a:lnTo>
                        <a:lnTo>
                          <a:pt x="226" y="101"/>
                        </a:lnTo>
                        <a:lnTo>
                          <a:pt x="218" y="101"/>
                        </a:lnTo>
                        <a:lnTo>
                          <a:pt x="202" y="101"/>
                        </a:lnTo>
                        <a:lnTo>
                          <a:pt x="186" y="101"/>
                        </a:lnTo>
                        <a:lnTo>
                          <a:pt x="170" y="107"/>
                        </a:lnTo>
                        <a:lnTo>
                          <a:pt x="161" y="107"/>
                        </a:lnTo>
                        <a:lnTo>
                          <a:pt x="154" y="114"/>
                        </a:lnTo>
                        <a:lnTo>
                          <a:pt x="145" y="120"/>
                        </a:lnTo>
                        <a:lnTo>
                          <a:pt x="137" y="127"/>
                        </a:lnTo>
                        <a:lnTo>
                          <a:pt x="145" y="127"/>
                        </a:lnTo>
                        <a:lnTo>
                          <a:pt x="145" y="120"/>
                        </a:lnTo>
                        <a:lnTo>
                          <a:pt x="137" y="114"/>
                        </a:lnTo>
                        <a:lnTo>
                          <a:pt x="137" y="107"/>
                        </a:lnTo>
                        <a:lnTo>
                          <a:pt x="137" y="101"/>
                        </a:lnTo>
                        <a:lnTo>
                          <a:pt x="137" y="94"/>
                        </a:lnTo>
                        <a:lnTo>
                          <a:pt x="129" y="87"/>
                        </a:lnTo>
                        <a:lnTo>
                          <a:pt x="129" y="80"/>
                        </a:lnTo>
                        <a:lnTo>
                          <a:pt x="129" y="73"/>
                        </a:lnTo>
                        <a:lnTo>
                          <a:pt x="129" y="67"/>
                        </a:lnTo>
                        <a:lnTo>
                          <a:pt x="121" y="60"/>
                        </a:lnTo>
                        <a:lnTo>
                          <a:pt x="121" y="53"/>
                        </a:lnTo>
                        <a:lnTo>
                          <a:pt x="121" y="46"/>
                        </a:lnTo>
                        <a:lnTo>
                          <a:pt x="112" y="40"/>
                        </a:lnTo>
                        <a:lnTo>
                          <a:pt x="105" y="40"/>
                        </a:lnTo>
                        <a:lnTo>
                          <a:pt x="105" y="33"/>
                        </a:lnTo>
                        <a:lnTo>
                          <a:pt x="97" y="26"/>
                        </a:lnTo>
                        <a:lnTo>
                          <a:pt x="88" y="19"/>
                        </a:lnTo>
                        <a:lnTo>
                          <a:pt x="81" y="13"/>
                        </a:lnTo>
                        <a:lnTo>
                          <a:pt x="72" y="6"/>
                        </a:lnTo>
                        <a:lnTo>
                          <a:pt x="65" y="0"/>
                        </a:lnTo>
                        <a:lnTo>
                          <a:pt x="56" y="0"/>
                        </a:lnTo>
                        <a:lnTo>
                          <a:pt x="48" y="0"/>
                        </a:lnTo>
                        <a:lnTo>
                          <a:pt x="40" y="0"/>
                        </a:lnTo>
                        <a:lnTo>
                          <a:pt x="32" y="0"/>
                        </a:lnTo>
                        <a:lnTo>
                          <a:pt x="32" y="6"/>
                        </a:lnTo>
                        <a:lnTo>
                          <a:pt x="40" y="13"/>
                        </a:lnTo>
                        <a:lnTo>
                          <a:pt x="56" y="19"/>
                        </a:lnTo>
                        <a:lnTo>
                          <a:pt x="65" y="19"/>
                        </a:lnTo>
                        <a:lnTo>
                          <a:pt x="72" y="26"/>
                        </a:lnTo>
                        <a:lnTo>
                          <a:pt x="72" y="33"/>
                        </a:lnTo>
                        <a:lnTo>
                          <a:pt x="81" y="40"/>
                        </a:lnTo>
                        <a:lnTo>
                          <a:pt x="88" y="46"/>
                        </a:lnTo>
                        <a:lnTo>
                          <a:pt x="88" y="53"/>
                        </a:lnTo>
                        <a:lnTo>
                          <a:pt x="97" y="60"/>
                        </a:lnTo>
                        <a:lnTo>
                          <a:pt x="112" y="73"/>
                        </a:lnTo>
                        <a:lnTo>
                          <a:pt x="121" y="80"/>
                        </a:lnTo>
                        <a:lnTo>
                          <a:pt x="129" y="94"/>
                        </a:lnTo>
                        <a:lnTo>
                          <a:pt x="137" y="107"/>
                        </a:lnTo>
                        <a:lnTo>
                          <a:pt x="145" y="107"/>
                        </a:lnTo>
                        <a:lnTo>
                          <a:pt x="145" y="101"/>
                        </a:lnTo>
                        <a:lnTo>
                          <a:pt x="154" y="87"/>
                        </a:lnTo>
                        <a:lnTo>
                          <a:pt x="154" y="80"/>
                        </a:lnTo>
                        <a:lnTo>
                          <a:pt x="154" y="73"/>
                        </a:lnTo>
                        <a:lnTo>
                          <a:pt x="154" y="67"/>
                        </a:lnTo>
                        <a:lnTo>
                          <a:pt x="154" y="60"/>
                        </a:lnTo>
                        <a:lnTo>
                          <a:pt x="161" y="53"/>
                        </a:lnTo>
                        <a:lnTo>
                          <a:pt x="161" y="46"/>
                        </a:lnTo>
                        <a:lnTo>
                          <a:pt x="161" y="40"/>
                        </a:lnTo>
                        <a:lnTo>
                          <a:pt x="161" y="33"/>
                        </a:lnTo>
                        <a:lnTo>
                          <a:pt x="154" y="40"/>
                        </a:lnTo>
                        <a:lnTo>
                          <a:pt x="145" y="46"/>
                        </a:lnTo>
                        <a:lnTo>
                          <a:pt x="145" y="53"/>
                        </a:lnTo>
                        <a:lnTo>
                          <a:pt x="137" y="60"/>
                        </a:lnTo>
                        <a:lnTo>
                          <a:pt x="129" y="67"/>
                        </a:lnTo>
                        <a:lnTo>
                          <a:pt x="129" y="73"/>
                        </a:lnTo>
                        <a:lnTo>
                          <a:pt x="129" y="80"/>
                        </a:lnTo>
                        <a:lnTo>
                          <a:pt x="129" y="87"/>
                        </a:lnTo>
                        <a:lnTo>
                          <a:pt x="129" y="101"/>
                        </a:lnTo>
                      </a:path>
                    </a:pathLst>
                  </a:custGeom>
                  <a:solidFill>
                    <a:schemeClr val="accent1"/>
                  </a:solidFill>
                  <a:ln w="12700" cap="rnd">
                    <a:solidFill>
                      <a:srgbClr val="000000"/>
                    </a:solidFill>
                    <a:round/>
                    <a:headEnd type="none" w="sm" len="sm"/>
                    <a:tailEnd type="none" w="sm" len="sm"/>
                  </a:ln>
                </p:spPr>
                <p:txBody>
                  <a:bodyPr/>
                  <a:lstStyle/>
                  <a:p>
                    <a:endParaRPr lang="es-AR"/>
                  </a:p>
                </p:txBody>
              </p:sp>
              <p:sp>
                <p:nvSpPr>
                  <p:cNvPr id="349" name="Freeform 984"/>
                  <p:cNvSpPr>
                    <a:spLocks/>
                  </p:cNvSpPr>
                  <p:nvPr/>
                </p:nvSpPr>
                <p:spPr bwMode="auto">
                  <a:xfrm>
                    <a:off x="1206" y="1630"/>
                    <a:ext cx="19" cy="28"/>
                  </a:xfrm>
                  <a:custGeom>
                    <a:avLst/>
                    <a:gdLst>
                      <a:gd name="T0" fmla="*/ 18 w 19"/>
                      <a:gd name="T1" fmla="*/ 0 h 28"/>
                      <a:gd name="T2" fmla="*/ 18 w 19"/>
                      <a:gd name="T3" fmla="*/ 13 h 28"/>
                      <a:gd name="T4" fmla="*/ 18 w 19"/>
                      <a:gd name="T5" fmla="*/ 20 h 28"/>
                      <a:gd name="T6" fmla="*/ 0 w 19"/>
                      <a:gd name="T7" fmla="*/ 27 h 28"/>
                      <a:gd name="T8" fmla="*/ 0 60000 65536"/>
                      <a:gd name="T9" fmla="*/ 0 60000 65536"/>
                      <a:gd name="T10" fmla="*/ 0 60000 65536"/>
                      <a:gd name="T11" fmla="*/ 0 60000 65536"/>
                      <a:gd name="T12" fmla="*/ 0 w 19"/>
                      <a:gd name="T13" fmla="*/ 0 h 28"/>
                      <a:gd name="T14" fmla="*/ 19 w 19"/>
                      <a:gd name="T15" fmla="*/ 28 h 28"/>
                    </a:gdLst>
                    <a:ahLst/>
                    <a:cxnLst>
                      <a:cxn ang="T8">
                        <a:pos x="T0" y="T1"/>
                      </a:cxn>
                      <a:cxn ang="T9">
                        <a:pos x="T2" y="T3"/>
                      </a:cxn>
                      <a:cxn ang="T10">
                        <a:pos x="T4" y="T5"/>
                      </a:cxn>
                      <a:cxn ang="T11">
                        <a:pos x="T6" y="T7"/>
                      </a:cxn>
                    </a:cxnLst>
                    <a:rect l="T12" t="T13" r="T14" b="T15"/>
                    <a:pathLst>
                      <a:path w="19" h="28">
                        <a:moveTo>
                          <a:pt x="18" y="0"/>
                        </a:moveTo>
                        <a:lnTo>
                          <a:pt x="18" y="13"/>
                        </a:lnTo>
                        <a:lnTo>
                          <a:pt x="18" y="20"/>
                        </a:lnTo>
                        <a:lnTo>
                          <a:pt x="0" y="27"/>
                        </a:lnTo>
                      </a:path>
                    </a:pathLst>
                  </a:custGeom>
                  <a:solidFill>
                    <a:schemeClr val="accent1"/>
                  </a:solidFill>
                  <a:ln w="12700" cap="rnd">
                    <a:solidFill>
                      <a:srgbClr val="000000"/>
                    </a:solidFill>
                    <a:round/>
                    <a:headEnd type="none" w="sm" len="sm"/>
                    <a:tailEnd type="none" w="sm" len="sm"/>
                  </a:ln>
                </p:spPr>
                <p:txBody>
                  <a:bodyPr/>
                  <a:lstStyle/>
                  <a:p>
                    <a:endParaRPr lang="es-AR"/>
                  </a:p>
                </p:txBody>
              </p:sp>
              <p:sp>
                <p:nvSpPr>
                  <p:cNvPr id="350" name="Freeform 985"/>
                  <p:cNvSpPr>
                    <a:spLocks/>
                  </p:cNvSpPr>
                  <p:nvPr/>
                </p:nvSpPr>
                <p:spPr bwMode="auto">
                  <a:xfrm>
                    <a:off x="1109" y="1544"/>
                    <a:ext cx="89" cy="88"/>
                  </a:xfrm>
                  <a:custGeom>
                    <a:avLst/>
                    <a:gdLst>
                      <a:gd name="T0" fmla="*/ 88 w 89"/>
                      <a:gd name="T1" fmla="*/ 87 h 88"/>
                      <a:gd name="T2" fmla="*/ 72 w 89"/>
                      <a:gd name="T3" fmla="*/ 80 h 88"/>
                      <a:gd name="T4" fmla="*/ 64 w 89"/>
                      <a:gd name="T5" fmla="*/ 73 h 88"/>
                      <a:gd name="T6" fmla="*/ 48 w 89"/>
                      <a:gd name="T7" fmla="*/ 67 h 88"/>
                      <a:gd name="T8" fmla="*/ 40 w 89"/>
                      <a:gd name="T9" fmla="*/ 60 h 88"/>
                      <a:gd name="T10" fmla="*/ 32 w 89"/>
                      <a:gd name="T11" fmla="*/ 54 h 88"/>
                      <a:gd name="T12" fmla="*/ 24 w 89"/>
                      <a:gd name="T13" fmla="*/ 47 h 88"/>
                      <a:gd name="T14" fmla="*/ 16 w 89"/>
                      <a:gd name="T15" fmla="*/ 33 h 88"/>
                      <a:gd name="T16" fmla="*/ 16 w 89"/>
                      <a:gd name="T17" fmla="*/ 20 h 88"/>
                      <a:gd name="T18" fmla="*/ 16 w 89"/>
                      <a:gd name="T19" fmla="*/ 13 h 88"/>
                      <a:gd name="T20" fmla="*/ 8 w 89"/>
                      <a:gd name="T21" fmla="*/ 6 h 88"/>
                      <a:gd name="T22" fmla="*/ 8 w 89"/>
                      <a:gd name="T23" fmla="*/ 0 h 88"/>
                      <a:gd name="T24" fmla="*/ 0 w 89"/>
                      <a:gd name="T25" fmla="*/ 0 h 88"/>
                      <a:gd name="T26" fmla="*/ 0 w 89"/>
                      <a:gd name="T27" fmla="*/ 6 h 88"/>
                      <a:gd name="T28" fmla="*/ 0 w 89"/>
                      <a:gd name="T29" fmla="*/ 13 h 88"/>
                      <a:gd name="T30" fmla="*/ 8 w 89"/>
                      <a:gd name="T31" fmla="*/ 20 h 88"/>
                      <a:gd name="T32" fmla="*/ 8 w 89"/>
                      <a:gd name="T33" fmla="*/ 27 h 88"/>
                      <a:gd name="T34" fmla="*/ 16 w 89"/>
                      <a:gd name="T35" fmla="*/ 33 h 88"/>
                      <a:gd name="T36" fmla="*/ 24 w 89"/>
                      <a:gd name="T37" fmla="*/ 40 h 88"/>
                      <a:gd name="T38" fmla="*/ 32 w 89"/>
                      <a:gd name="T39" fmla="*/ 47 h 88"/>
                      <a:gd name="T40" fmla="*/ 40 w 89"/>
                      <a:gd name="T41" fmla="*/ 54 h 88"/>
                      <a:gd name="T42" fmla="*/ 48 w 89"/>
                      <a:gd name="T43" fmla="*/ 60 h 88"/>
                      <a:gd name="T44" fmla="*/ 56 w 89"/>
                      <a:gd name="T45" fmla="*/ 60 h 88"/>
                      <a:gd name="T46" fmla="*/ 64 w 89"/>
                      <a:gd name="T47" fmla="*/ 67 h 88"/>
                      <a:gd name="T48" fmla="*/ 80 w 89"/>
                      <a:gd name="T49" fmla="*/ 73 h 88"/>
                      <a:gd name="T50" fmla="*/ 88 w 89"/>
                      <a:gd name="T51" fmla="*/ 80 h 88"/>
                      <a:gd name="T52" fmla="*/ 88 w 89"/>
                      <a:gd name="T53" fmla="*/ 73 h 88"/>
                      <a:gd name="T54" fmla="*/ 88 w 89"/>
                      <a:gd name="T55" fmla="*/ 67 h 88"/>
                      <a:gd name="T56" fmla="*/ 80 w 89"/>
                      <a:gd name="T57" fmla="*/ 54 h 88"/>
                      <a:gd name="T58" fmla="*/ 72 w 89"/>
                      <a:gd name="T59" fmla="*/ 47 h 88"/>
                      <a:gd name="T60" fmla="*/ 64 w 89"/>
                      <a:gd name="T61" fmla="*/ 33 h 88"/>
                      <a:gd name="T62" fmla="*/ 64 w 89"/>
                      <a:gd name="T63" fmla="*/ 47 h 88"/>
                      <a:gd name="T64" fmla="*/ 64 w 89"/>
                      <a:gd name="T65" fmla="*/ 54 h 88"/>
                      <a:gd name="T66" fmla="*/ 72 w 89"/>
                      <a:gd name="T67" fmla="*/ 67 h 88"/>
                      <a:gd name="T68" fmla="*/ 80 w 89"/>
                      <a:gd name="T69" fmla="*/ 73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88"/>
                      <a:gd name="T107" fmla="*/ 89 w 89"/>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88">
                        <a:moveTo>
                          <a:pt x="88" y="87"/>
                        </a:moveTo>
                        <a:lnTo>
                          <a:pt x="72" y="80"/>
                        </a:lnTo>
                        <a:lnTo>
                          <a:pt x="64" y="73"/>
                        </a:lnTo>
                        <a:lnTo>
                          <a:pt x="48" y="67"/>
                        </a:lnTo>
                        <a:lnTo>
                          <a:pt x="40" y="60"/>
                        </a:lnTo>
                        <a:lnTo>
                          <a:pt x="32" y="54"/>
                        </a:lnTo>
                        <a:lnTo>
                          <a:pt x="24" y="47"/>
                        </a:lnTo>
                        <a:lnTo>
                          <a:pt x="16" y="33"/>
                        </a:lnTo>
                        <a:lnTo>
                          <a:pt x="16" y="20"/>
                        </a:lnTo>
                        <a:lnTo>
                          <a:pt x="16" y="13"/>
                        </a:lnTo>
                        <a:lnTo>
                          <a:pt x="8" y="6"/>
                        </a:lnTo>
                        <a:lnTo>
                          <a:pt x="8" y="0"/>
                        </a:lnTo>
                        <a:lnTo>
                          <a:pt x="0" y="0"/>
                        </a:lnTo>
                        <a:lnTo>
                          <a:pt x="0" y="6"/>
                        </a:lnTo>
                        <a:lnTo>
                          <a:pt x="0" y="13"/>
                        </a:lnTo>
                        <a:lnTo>
                          <a:pt x="8" y="20"/>
                        </a:lnTo>
                        <a:lnTo>
                          <a:pt x="8" y="27"/>
                        </a:lnTo>
                        <a:lnTo>
                          <a:pt x="16" y="33"/>
                        </a:lnTo>
                        <a:lnTo>
                          <a:pt x="24" y="40"/>
                        </a:lnTo>
                        <a:lnTo>
                          <a:pt x="32" y="47"/>
                        </a:lnTo>
                        <a:lnTo>
                          <a:pt x="40" y="54"/>
                        </a:lnTo>
                        <a:lnTo>
                          <a:pt x="48" y="60"/>
                        </a:lnTo>
                        <a:lnTo>
                          <a:pt x="56" y="60"/>
                        </a:lnTo>
                        <a:lnTo>
                          <a:pt x="64" y="67"/>
                        </a:lnTo>
                        <a:lnTo>
                          <a:pt x="80" y="73"/>
                        </a:lnTo>
                        <a:lnTo>
                          <a:pt x="88" y="80"/>
                        </a:lnTo>
                        <a:lnTo>
                          <a:pt x="88" y="73"/>
                        </a:lnTo>
                        <a:lnTo>
                          <a:pt x="88" y="67"/>
                        </a:lnTo>
                        <a:lnTo>
                          <a:pt x="80" y="54"/>
                        </a:lnTo>
                        <a:lnTo>
                          <a:pt x="72" y="47"/>
                        </a:lnTo>
                        <a:lnTo>
                          <a:pt x="64" y="33"/>
                        </a:lnTo>
                        <a:lnTo>
                          <a:pt x="64" y="47"/>
                        </a:lnTo>
                        <a:lnTo>
                          <a:pt x="64" y="54"/>
                        </a:lnTo>
                        <a:lnTo>
                          <a:pt x="72" y="67"/>
                        </a:lnTo>
                        <a:lnTo>
                          <a:pt x="80" y="73"/>
                        </a:lnTo>
                      </a:path>
                    </a:pathLst>
                  </a:custGeom>
                  <a:solidFill>
                    <a:schemeClr val="accent1"/>
                  </a:solidFill>
                  <a:ln w="12700" cap="rnd">
                    <a:solidFill>
                      <a:srgbClr val="000000"/>
                    </a:solidFill>
                    <a:round/>
                    <a:headEnd type="none" w="sm" len="sm"/>
                    <a:tailEnd type="none" w="sm" len="sm"/>
                  </a:ln>
                </p:spPr>
                <p:txBody>
                  <a:bodyPr/>
                  <a:lstStyle/>
                  <a:p>
                    <a:endParaRPr lang="es-AR"/>
                  </a:p>
                </p:txBody>
              </p:sp>
            </p:grpSp>
            <p:grpSp>
              <p:nvGrpSpPr>
                <p:cNvPr id="331" name="Group 986"/>
                <p:cNvGrpSpPr>
                  <a:grpSpLocks/>
                </p:cNvGrpSpPr>
                <p:nvPr/>
              </p:nvGrpSpPr>
              <p:grpSpPr bwMode="auto">
                <a:xfrm>
                  <a:off x="1207" y="1448"/>
                  <a:ext cx="428" cy="204"/>
                  <a:chOff x="1207" y="1448"/>
                  <a:chExt cx="428" cy="204"/>
                </a:xfrm>
              </p:grpSpPr>
              <p:sp>
                <p:nvSpPr>
                  <p:cNvPr id="344" name="Freeform 987"/>
                  <p:cNvSpPr>
                    <a:spLocks/>
                  </p:cNvSpPr>
                  <p:nvPr/>
                </p:nvSpPr>
                <p:spPr bwMode="auto">
                  <a:xfrm>
                    <a:off x="1207" y="1448"/>
                    <a:ext cx="428" cy="204"/>
                  </a:xfrm>
                  <a:custGeom>
                    <a:avLst/>
                    <a:gdLst>
                      <a:gd name="T0" fmla="*/ 185 w 428"/>
                      <a:gd name="T1" fmla="*/ 188 h 204"/>
                      <a:gd name="T2" fmla="*/ 153 w 428"/>
                      <a:gd name="T3" fmla="*/ 188 h 204"/>
                      <a:gd name="T4" fmla="*/ 130 w 428"/>
                      <a:gd name="T5" fmla="*/ 182 h 204"/>
                      <a:gd name="T6" fmla="*/ 161 w 428"/>
                      <a:gd name="T7" fmla="*/ 188 h 204"/>
                      <a:gd name="T8" fmla="*/ 209 w 428"/>
                      <a:gd name="T9" fmla="*/ 196 h 204"/>
                      <a:gd name="T10" fmla="*/ 225 w 428"/>
                      <a:gd name="T11" fmla="*/ 188 h 204"/>
                      <a:gd name="T12" fmla="*/ 250 w 428"/>
                      <a:gd name="T13" fmla="*/ 169 h 204"/>
                      <a:gd name="T14" fmla="*/ 298 w 428"/>
                      <a:gd name="T15" fmla="*/ 169 h 204"/>
                      <a:gd name="T16" fmla="*/ 355 w 428"/>
                      <a:gd name="T17" fmla="*/ 169 h 204"/>
                      <a:gd name="T18" fmla="*/ 387 w 428"/>
                      <a:gd name="T19" fmla="*/ 169 h 204"/>
                      <a:gd name="T20" fmla="*/ 347 w 428"/>
                      <a:gd name="T21" fmla="*/ 162 h 204"/>
                      <a:gd name="T22" fmla="*/ 282 w 428"/>
                      <a:gd name="T23" fmla="*/ 175 h 204"/>
                      <a:gd name="T24" fmla="*/ 218 w 428"/>
                      <a:gd name="T25" fmla="*/ 188 h 204"/>
                      <a:gd name="T26" fmla="*/ 218 w 428"/>
                      <a:gd name="T27" fmla="*/ 156 h 204"/>
                      <a:gd name="T28" fmla="*/ 185 w 428"/>
                      <a:gd name="T29" fmla="*/ 129 h 204"/>
                      <a:gd name="T30" fmla="*/ 137 w 428"/>
                      <a:gd name="T31" fmla="*/ 122 h 204"/>
                      <a:gd name="T32" fmla="*/ 57 w 428"/>
                      <a:gd name="T33" fmla="*/ 116 h 204"/>
                      <a:gd name="T34" fmla="*/ 8 w 428"/>
                      <a:gd name="T35" fmla="*/ 108 h 204"/>
                      <a:gd name="T36" fmla="*/ 16 w 428"/>
                      <a:gd name="T37" fmla="*/ 101 h 204"/>
                      <a:gd name="T38" fmla="*/ 73 w 428"/>
                      <a:gd name="T39" fmla="*/ 108 h 204"/>
                      <a:gd name="T40" fmla="*/ 121 w 428"/>
                      <a:gd name="T41" fmla="*/ 129 h 204"/>
                      <a:gd name="T42" fmla="*/ 169 w 428"/>
                      <a:gd name="T43" fmla="*/ 143 h 204"/>
                      <a:gd name="T44" fmla="*/ 209 w 428"/>
                      <a:gd name="T45" fmla="*/ 143 h 204"/>
                      <a:gd name="T46" fmla="*/ 225 w 428"/>
                      <a:gd name="T47" fmla="*/ 129 h 204"/>
                      <a:gd name="T48" fmla="*/ 242 w 428"/>
                      <a:gd name="T49" fmla="*/ 108 h 204"/>
                      <a:gd name="T50" fmla="*/ 298 w 428"/>
                      <a:gd name="T51" fmla="*/ 95 h 204"/>
                      <a:gd name="T52" fmla="*/ 371 w 428"/>
                      <a:gd name="T53" fmla="*/ 95 h 204"/>
                      <a:gd name="T54" fmla="*/ 420 w 428"/>
                      <a:gd name="T55" fmla="*/ 87 h 204"/>
                      <a:gd name="T56" fmla="*/ 412 w 428"/>
                      <a:gd name="T57" fmla="*/ 87 h 204"/>
                      <a:gd name="T58" fmla="*/ 363 w 428"/>
                      <a:gd name="T59" fmla="*/ 101 h 204"/>
                      <a:gd name="T60" fmla="*/ 298 w 428"/>
                      <a:gd name="T61" fmla="*/ 108 h 204"/>
                      <a:gd name="T62" fmla="*/ 250 w 428"/>
                      <a:gd name="T63" fmla="*/ 122 h 204"/>
                      <a:gd name="T64" fmla="*/ 218 w 428"/>
                      <a:gd name="T65" fmla="*/ 143 h 204"/>
                      <a:gd name="T66" fmla="*/ 218 w 428"/>
                      <a:gd name="T67" fmla="*/ 116 h 204"/>
                      <a:gd name="T68" fmla="*/ 202 w 428"/>
                      <a:gd name="T69" fmla="*/ 87 h 204"/>
                      <a:gd name="T70" fmla="*/ 177 w 428"/>
                      <a:gd name="T71" fmla="*/ 60 h 204"/>
                      <a:gd name="T72" fmla="*/ 114 w 428"/>
                      <a:gd name="T73" fmla="*/ 27 h 204"/>
                      <a:gd name="T74" fmla="*/ 89 w 428"/>
                      <a:gd name="T75" fmla="*/ 6 h 204"/>
                      <a:gd name="T76" fmla="*/ 121 w 428"/>
                      <a:gd name="T77" fmla="*/ 14 h 204"/>
                      <a:gd name="T78" fmla="*/ 161 w 428"/>
                      <a:gd name="T79" fmla="*/ 41 h 204"/>
                      <a:gd name="T80" fmla="*/ 177 w 428"/>
                      <a:gd name="T81" fmla="*/ 74 h 204"/>
                      <a:gd name="T82" fmla="*/ 202 w 428"/>
                      <a:gd name="T83" fmla="*/ 101 h 204"/>
                      <a:gd name="T84" fmla="*/ 218 w 428"/>
                      <a:gd name="T85" fmla="*/ 108 h 204"/>
                      <a:gd name="T86" fmla="*/ 225 w 428"/>
                      <a:gd name="T87" fmla="*/ 81 h 204"/>
                      <a:gd name="T88" fmla="*/ 258 w 428"/>
                      <a:gd name="T89" fmla="*/ 47 h 204"/>
                      <a:gd name="T90" fmla="*/ 307 w 428"/>
                      <a:gd name="T91" fmla="*/ 14 h 204"/>
                      <a:gd name="T92" fmla="*/ 331 w 428"/>
                      <a:gd name="T93" fmla="*/ 6 h 204"/>
                      <a:gd name="T94" fmla="*/ 323 w 428"/>
                      <a:gd name="T95" fmla="*/ 20 h 204"/>
                      <a:gd name="T96" fmla="*/ 282 w 428"/>
                      <a:gd name="T97" fmla="*/ 54 h 204"/>
                      <a:gd name="T98" fmla="*/ 234 w 428"/>
                      <a:gd name="T99" fmla="*/ 81 h 204"/>
                      <a:gd name="T100" fmla="*/ 218 w 428"/>
                      <a:gd name="T101" fmla="*/ 108 h 204"/>
                      <a:gd name="T102" fmla="*/ 209 w 428"/>
                      <a:gd name="T103" fmla="*/ 47 h 204"/>
                      <a:gd name="T104" fmla="*/ 218 w 428"/>
                      <a:gd name="T105" fmla="*/ 47 h 204"/>
                      <a:gd name="T106" fmla="*/ 209 w 428"/>
                      <a:gd name="T107" fmla="*/ 87 h 2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28"/>
                      <a:gd name="T163" fmla="*/ 0 h 204"/>
                      <a:gd name="T164" fmla="*/ 428 w 428"/>
                      <a:gd name="T165" fmla="*/ 204 h 20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28" h="204">
                        <a:moveTo>
                          <a:pt x="218" y="203"/>
                        </a:moveTo>
                        <a:lnTo>
                          <a:pt x="209" y="196"/>
                        </a:lnTo>
                        <a:lnTo>
                          <a:pt x="185" y="188"/>
                        </a:lnTo>
                        <a:lnTo>
                          <a:pt x="169" y="188"/>
                        </a:lnTo>
                        <a:lnTo>
                          <a:pt x="161" y="188"/>
                        </a:lnTo>
                        <a:lnTo>
                          <a:pt x="153" y="188"/>
                        </a:lnTo>
                        <a:lnTo>
                          <a:pt x="130" y="196"/>
                        </a:lnTo>
                        <a:lnTo>
                          <a:pt x="121" y="188"/>
                        </a:lnTo>
                        <a:lnTo>
                          <a:pt x="130" y="182"/>
                        </a:lnTo>
                        <a:lnTo>
                          <a:pt x="137" y="182"/>
                        </a:lnTo>
                        <a:lnTo>
                          <a:pt x="146" y="182"/>
                        </a:lnTo>
                        <a:lnTo>
                          <a:pt x="161" y="188"/>
                        </a:lnTo>
                        <a:lnTo>
                          <a:pt x="193" y="196"/>
                        </a:lnTo>
                        <a:lnTo>
                          <a:pt x="202" y="196"/>
                        </a:lnTo>
                        <a:lnTo>
                          <a:pt x="209" y="196"/>
                        </a:lnTo>
                        <a:lnTo>
                          <a:pt x="225" y="196"/>
                        </a:lnTo>
                        <a:lnTo>
                          <a:pt x="218" y="196"/>
                        </a:lnTo>
                        <a:lnTo>
                          <a:pt x="225" y="188"/>
                        </a:lnTo>
                        <a:lnTo>
                          <a:pt x="225" y="182"/>
                        </a:lnTo>
                        <a:lnTo>
                          <a:pt x="234" y="175"/>
                        </a:lnTo>
                        <a:lnTo>
                          <a:pt x="250" y="169"/>
                        </a:lnTo>
                        <a:lnTo>
                          <a:pt x="258" y="169"/>
                        </a:lnTo>
                        <a:lnTo>
                          <a:pt x="274" y="169"/>
                        </a:lnTo>
                        <a:lnTo>
                          <a:pt x="298" y="169"/>
                        </a:lnTo>
                        <a:lnTo>
                          <a:pt x="307" y="169"/>
                        </a:lnTo>
                        <a:lnTo>
                          <a:pt x="323" y="169"/>
                        </a:lnTo>
                        <a:lnTo>
                          <a:pt x="355" y="169"/>
                        </a:lnTo>
                        <a:lnTo>
                          <a:pt x="371" y="169"/>
                        </a:lnTo>
                        <a:lnTo>
                          <a:pt x="380" y="169"/>
                        </a:lnTo>
                        <a:lnTo>
                          <a:pt x="387" y="169"/>
                        </a:lnTo>
                        <a:lnTo>
                          <a:pt x="371" y="162"/>
                        </a:lnTo>
                        <a:lnTo>
                          <a:pt x="363" y="162"/>
                        </a:lnTo>
                        <a:lnTo>
                          <a:pt x="347" y="162"/>
                        </a:lnTo>
                        <a:lnTo>
                          <a:pt x="307" y="169"/>
                        </a:lnTo>
                        <a:lnTo>
                          <a:pt x="298" y="169"/>
                        </a:lnTo>
                        <a:lnTo>
                          <a:pt x="282" y="175"/>
                        </a:lnTo>
                        <a:lnTo>
                          <a:pt x="250" y="182"/>
                        </a:lnTo>
                        <a:lnTo>
                          <a:pt x="242" y="182"/>
                        </a:lnTo>
                        <a:lnTo>
                          <a:pt x="218" y="188"/>
                        </a:lnTo>
                        <a:lnTo>
                          <a:pt x="218" y="175"/>
                        </a:lnTo>
                        <a:lnTo>
                          <a:pt x="218" y="162"/>
                        </a:lnTo>
                        <a:lnTo>
                          <a:pt x="218" y="156"/>
                        </a:lnTo>
                        <a:lnTo>
                          <a:pt x="209" y="143"/>
                        </a:lnTo>
                        <a:lnTo>
                          <a:pt x="202" y="135"/>
                        </a:lnTo>
                        <a:lnTo>
                          <a:pt x="185" y="129"/>
                        </a:lnTo>
                        <a:lnTo>
                          <a:pt x="169" y="122"/>
                        </a:lnTo>
                        <a:lnTo>
                          <a:pt x="153" y="122"/>
                        </a:lnTo>
                        <a:lnTo>
                          <a:pt x="137" y="122"/>
                        </a:lnTo>
                        <a:lnTo>
                          <a:pt x="114" y="122"/>
                        </a:lnTo>
                        <a:lnTo>
                          <a:pt x="73" y="116"/>
                        </a:lnTo>
                        <a:lnTo>
                          <a:pt x="57" y="116"/>
                        </a:lnTo>
                        <a:lnTo>
                          <a:pt x="41" y="116"/>
                        </a:lnTo>
                        <a:lnTo>
                          <a:pt x="16" y="108"/>
                        </a:lnTo>
                        <a:lnTo>
                          <a:pt x="8" y="108"/>
                        </a:lnTo>
                        <a:lnTo>
                          <a:pt x="0" y="101"/>
                        </a:lnTo>
                        <a:lnTo>
                          <a:pt x="8" y="101"/>
                        </a:lnTo>
                        <a:lnTo>
                          <a:pt x="16" y="101"/>
                        </a:lnTo>
                        <a:lnTo>
                          <a:pt x="32" y="101"/>
                        </a:lnTo>
                        <a:lnTo>
                          <a:pt x="57" y="108"/>
                        </a:lnTo>
                        <a:lnTo>
                          <a:pt x="73" y="108"/>
                        </a:lnTo>
                        <a:lnTo>
                          <a:pt x="89" y="116"/>
                        </a:lnTo>
                        <a:lnTo>
                          <a:pt x="114" y="129"/>
                        </a:lnTo>
                        <a:lnTo>
                          <a:pt x="121" y="129"/>
                        </a:lnTo>
                        <a:lnTo>
                          <a:pt x="137" y="135"/>
                        </a:lnTo>
                        <a:lnTo>
                          <a:pt x="161" y="143"/>
                        </a:lnTo>
                        <a:lnTo>
                          <a:pt x="169" y="143"/>
                        </a:lnTo>
                        <a:lnTo>
                          <a:pt x="177" y="143"/>
                        </a:lnTo>
                        <a:lnTo>
                          <a:pt x="193" y="149"/>
                        </a:lnTo>
                        <a:lnTo>
                          <a:pt x="209" y="143"/>
                        </a:lnTo>
                        <a:lnTo>
                          <a:pt x="218" y="143"/>
                        </a:lnTo>
                        <a:lnTo>
                          <a:pt x="225" y="135"/>
                        </a:lnTo>
                        <a:lnTo>
                          <a:pt x="225" y="129"/>
                        </a:lnTo>
                        <a:lnTo>
                          <a:pt x="225" y="122"/>
                        </a:lnTo>
                        <a:lnTo>
                          <a:pt x="234" y="116"/>
                        </a:lnTo>
                        <a:lnTo>
                          <a:pt x="242" y="108"/>
                        </a:lnTo>
                        <a:lnTo>
                          <a:pt x="258" y="101"/>
                        </a:lnTo>
                        <a:lnTo>
                          <a:pt x="274" y="101"/>
                        </a:lnTo>
                        <a:lnTo>
                          <a:pt x="298" y="95"/>
                        </a:lnTo>
                        <a:lnTo>
                          <a:pt x="307" y="95"/>
                        </a:lnTo>
                        <a:lnTo>
                          <a:pt x="331" y="95"/>
                        </a:lnTo>
                        <a:lnTo>
                          <a:pt x="371" y="95"/>
                        </a:lnTo>
                        <a:lnTo>
                          <a:pt x="396" y="87"/>
                        </a:lnTo>
                        <a:lnTo>
                          <a:pt x="404" y="87"/>
                        </a:lnTo>
                        <a:lnTo>
                          <a:pt x="420" y="87"/>
                        </a:lnTo>
                        <a:lnTo>
                          <a:pt x="427" y="87"/>
                        </a:lnTo>
                        <a:lnTo>
                          <a:pt x="420" y="87"/>
                        </a:lnTo>
                        <a:lnTo>
                          <a:pt x="412" y="87"/>
                        </a:lnTo>
                        <a:lnTo>
                          <a:pt x="396" y="95"/>
                        </a:lnTo>
                        <a:lnTo>
                          <a:pt x="387" y="95"/>
                        </a:lnTo>
                        <a:lnTo>
                          <a:pt x="363" y="101"/>
                        </a:lnTo>
                        <a:lnTo>
                          <a:pt x="323" y="108"/>
                        </a:lnTo>
                        <a:lnTo>
                          <a:pt x="307" y="108"/>
                        </a:lnTo>
                        <a:lnTo>
                          <a:pt x="298" y="108"/>
                        </a:lnTo>
                        <a:lnTo>
                          <a:pt x="282" y="108"/>
                        </a:lnTo>
                        <a:lnTo>
                          <a:pt x="258" y="116"/>
                        </a:lnTo>
                        <a:lnTo>
                          <a:pt x="250" y="122"/>
                        </a:lnTo>
                        <a:lnTo>
                          <a:pt x="234" y="129"/>
                        </a:lnTo>
                        <a:lnTo>
                          <a:pt x="225" y="135"/>
                        </a:lnTo>
                        <a:lnTo>
                          <a:pt x="218" y="143"/>
                        </a:lnTo>
                        <a:lnTo>
                          <a:pt x="218" y="135"/>
                        </a:lnTo>
                        <a:lnTo>
                          <a:pt x="218" y="129"/>
                        </a:lnTo>
                        <a:lnTo>
                          <a:pt x="218" y="116"/>
                        </a:lnTo>
                        <a:lnTo>
                          <a:pt x="209" y="101"/>
                        </a:lnTo>
                        <a:lnTo>
                          <a:pt x="209" y="95"/>
                        </a:lnTo>
                        <a:lnTo>
                          <a:pt x="202" y="87"/>
                        </a:lnTo>
                        <a:lnTo>
                          <a:pt x="193" y="74"/>
                        </a:lnTo>
                        <a:lnTo>
                          <a:pt x="185" y="68"/>
                        </a:lnTo>
                        <a:lnTo>
                          <a:pt x="177" y="60"/>
                        </a:lnTo>
                        <a:lnTo>
                          <a:pt x="146" y="47"/>
                        </a:lnTo>
                        <a:lnTo>
                          <a:pt x="130" y="33"/>
                        </a:lnTo>
                        <a:lnTo>
                          <a:pt x="114" y="27"/>
                        </a:lnTo>
                        <a:lnTo>
                          <a:pt x="105" y="20"/>
                        </a:lnTo>
                        <a:lnTo>
                          <a:pt x="97" y="14"/>
                        </a:lnTo>
                        <a:lnTo>
                          <a:pt x="89" y="6"/>
                        </a:lnTo>
                        <a:lnTo>
                          <a:pt x="97" y="0"/>
                        </a:lnTo>
                        <a:lnTo>
                          <a:pt x="105" y="6"/>
                        </a:lnTo>
                        <a:lnTo>
                          <a:pt x="121" y="14"/>
                        </a:lnTo>
                        <a:lnTo>
                          <a:pt x="130" y="20"/>
                        </a:lnTo>
                        <a:lnTo>
                          <a:pt x="146" y="27"/>
                        </a:lnTo>
                        <a:lnTo>
                          <a:pt x="161" y="41"/>
                        </a:lnTo>
                        <a:lnTo>
                          <a:pt x="169" y="47"/>
                        </a:lnTo>
                        <a:lnTo>
                          <a:pt x="177" y="68"/>
                        </a:lnTo>
                        <a:lnTo>
                          <a:pt x="177" y="74"/>
                        </a:lnTo>
                        <a:lnTo>
                          <a:pt x="185" y="81"/>
                        </a:lnTo>
                        <a:lnTo>
                          <a:pt x="193" y="95"/>
                        </a:lnTo>
                        <a:lnTo>
                          <a:pt x="202" y="101"/>
                        </a:lnTo>
                        <a:lnTo>
                          <a:pt x="209" y="108"/>
                        </a:lnTo>
                        <a:lnTo>
                          <a:pt x="218" y="116"/>
                        </a:lnTo>
                        <a:lnTo>
                          <a:pt x="218" y="108"/>
                        </a:lnTo>
                        <a:lnTo>
                          <a:pt x="218" y="101"/>
                        </a:lnTo>
                        <a:lnTo>
                          <a:pt x="218" y="95"/>
                        </a:lnTo>
                        <a:lnTo>
                          <a:pt x="225" y="81"/>
                        </a:lnTo>
                        <a:lnTo>
                          <a:pt x="234" y="68"/>
                        </a:lnTo>
                        <a:lnTo>
                          <a:pt x="250" y="54"/>
                        </a:lnTo>
                        <a:lnTo>
                          <a:pt x="258" y="47"/>
                        </a:lnTo>
                        <a:lnTo>
                          <a:pt x="266" y="41"/>
                        </a:lnTo>
                        <a:lnTo>
                          <a:pt x="291" y="27"/>
                        </a:lnTo>
                        <a:lnTo>
                          <a:pt x="307" y="14"/>
                        </a:lnTo>
                        <a:lnTo>
                          <a:pt x="315" y="14"/>
                        </a:lnTo>
                        <a:lnTo>
                          <a:pt x="323" y="6"/>
                        </a:lnTo>
                        <a:lnTo>
                          <a:pt x="331" y="6"/>
                        </a:lnTo>
                        <a:lnTo>
                          <a:pt x="338" y="6"/>
                        </a:lnTo>
                        <a:lnTo>
                          <a:pt x="331" y="6"/>
                        </a:lnTo>
                        <a:lnTo>
                          <a:pt x="323" y="20"/>
                        </a:lnTo>
                        <a:lnTo>
                          <a:pt x="315" y="27"/>
                        </a:lnTo>
                        <a:lnTo>
                          <a:pt x="298" y="41"/>
                        </a:lnTo>
                        <a:lnTo>
                          <a:pt x="282" y="54"/>
                        </a:lnTo>
                        <a:lnTo>
                          <a:pt x="266" y="60"/>
                        </a:lnTo>
                        <a:lnTo>
                          <a:pt x="258" y="68"/>
                        </a:lnTo>
                        <a:lnTo>
                          <a:pt x="234" y="81"/>
                        </a:lnTo>
                        <a:lnTo>
                          <a:pt x="234" y="87"/>
                        </a:lnTo>
                        <a:lnTo>
                          <a:pt x="218" y="101"/>
                        </a:lnTo>
                        <a:lnTo>
                          <a:pt x="218" y="108"/>
                        </a:lnTo>
                        <a:lnTo>
                          <a:pt x="209" y="68"/>
                        </a:lnTo>
                        <a:lnTo>
                          <a:pt x="209" y="60"/>
                        </a:lnTo>
                        <a:lnTo>
                          <a:pt x="209" y="47"/>
                        </a:lnTo>
                        <a:lnTo>
                          <a:pt x="209" y="41"/>
                        </a:lnTo>
                        <a:lnTo>
                          <a:pt x="218" y="41"/>
                        </a:lnTo>
                        <a:lnTo>
                          <a:pt x="218" y="47"/>
                        </a:lnTo>
                        <a:lnTo>
                          <a:pt x="218" y="60"/>
                        </a:lnTo>
                        <a:lnTo>
                          <a:pt x="209" y="81"/>
                        </a:lnTo>
                        <a:lnTo>
                          <a:pt x="209" y="87"/>
                        </a:lnTo>
                      </a:path>
                    </a:pathLst>
                  </a:custGeom>
                  <a:solidFill>
                    <a:schemeClr val="accent1"/>
                  </a:solidFill>
                  <a:ln w="12700" cap="rnd">
                    <a:solidFill>
                      <a:srgbClr val="000000"/>
                    </a:solidFill>
                    <a:round/>
                    <a:headEnd type="none" w="sm" len="sm"/>
                    <a:tailEnd type="none" w="sm" len="sm"/>
                  </a:ln>
                </p:spPr>
                <p:txBody>
                  <a:bodyPr/>
                  <a:lstStyle/>
                  <a:p>
                    <a:endParaRPr lang="es-AR"/>
                  </a:p>
                </p:txBody>
              </p:sp>
              <p:sp>
                <p:nvSpPr>
                  <p:cNvPr id="345" name="Freeform 988"/>
                  <p:cNvSpPr>
                    <a:spLocks/>
                  </p:cNvSpPr>
                  <p:nvPr/>
                </p:nvSpPr>
                <p:spPr bwMode="auto">
                  <a:xfrm>
                    <a:off x="1255" y="1537"/>
                    <a:ext cx="187" cy="109"/>
                  </a:xfrm>
                  <a:custGeom>
                    <a:avLst/>
                    <a:gdLst>
                      <a:gd name="T0" fmla="*/ 162 w 187"/>
                      <a:gd name="T1" fmla="*/ 108 h 109"/>
                      <a:gd name="T2" fmla="*/ 153 w 187"/>
                      <a:gd name="T3" fmla="*/ 101 h 109"/>
                      <a:gd name="T4" fmla="*/ 145 w 187"/>
                      <a:gd name="T5" fmla="*/ 93 h 109"/>
                      <a:gd name="T6" fmla="*/ 120 w 187"/>
                      <a:gd name="T7" fmla="*/ 87 h 109"/>
                      <a:gd name="T8" fmla="*/ 97 w 187"/>
                      <a:gd name="T9" fmla="*/ 80 h 109"/>
                      <a:gd name="T10" fmla="*/ 81 w 187"/>
                      <a:gd name="T11" fmla="*/ 75 h 109"/>
                      <a:gd name="T12" fmla="*/ 65 w 187"/>
                      <a:gd name="T13" fmla="*/ 67 h 109"/>
                      <a:gd name="T14" fmla="*/ 48 w 187"/>
                      <a:gd name="T15" fmla="*/ 61 h 109"/>
                      <a:gd name="T16" fmla="*/ 32 w 187"/>
                      <a:gd name="T17" fmla="*/ 54 h 109"/>
                      <a:gd name="T18" fmla="*/ 16 w 187"/>
                      <a:gd name="T19" fmla="*/ 47 h 109"/>
                      <a:gd name="T20" fmla="*/ 7 w 187"/>
                      <a:gd name="T21" fmla="*/ 40 h 109"/>
                      <a:gd name="T22" fmla="*/ 0 w 187"/>
                      <a:gd name="T23" fmla="*/ 40 h 109"/>
                      <a:gd name="T24" fmla="*/ 7 w 187"/>
                      <a:gd name="T25" fmla="*/ 40 h 109"/>
                      <a:gd name="T26" fmla="*/ 32 w 187"/>
                      <a:gd name="T27" fmla="*/ 47 h 109"/>
                      <a:gd name="T28" fmla="*/ 48 w 187"/>
                      <a:gd name="T29" fmla="*/ 54 h 109"/>
                      <a:gd name="T30" fmla="*/ 72 w 187"/>
                      <a:gd name="T31" fmla="*/ 61 h 109"/>
                      <a:gd name="T32" fmla="*/ 104 w 187"/>
                      <a:gd name="T33" fmla="*/ 80 h 109"/>
                      <a:gd name="T34" fmla="*/ 120 w 187"/>
                      <a:gd name="T35" fmla="*/ 87 h 109"/>
                      <a:gd name="T36" fmla="*/ 129 w 187"/>
                      <a:gd name="T37" fmla="*/ 93 h 109"/>
                      <a:gd name="T38" fmla="*/ 145 w 187"/>
                      <a:gd name="T39" fmla="*/ 93 h 109"/>
                      <a:gd name="T40" fmla="*/ 153 w 187"/>
                      <a:gd name="T41" fmla="*/ 87 h 109"/>
                      <a:gd name="T42" fmla="*/ 153 w 187"/>
                      <a:gd name="T43" fmla="*/ 80 h 109"/>
                      <a:gd name="T44" fmla="*/ 153 w 187"/>
                      <a:gd name="T45" fmla="*/ 75 h 109"/>
                      <a:gd name="T46" fmla="*/ 153 w 187"/>
                      <a:gd name="T47" fmla="*/ 67 h 109"/>
                      <a:gd name="T48" fmla="*/ 162 w 187"/>
                      <a:gd name="T49" fmla="*/ 40 h 109"/>
                      <a:gd name="T50" fmla="*/ 169 w 187"/>
                      <a:gd name="T51" fmla="*/ 27 h 109"/>
                      <a:gd name="T52" fmla="*/ 177 w 187"/>
                      <a:gd name="T53" fmla="*/ 20 h 109"/>
                      <a:gd name="T54" fmla="*/ 186 w 187"/>
                      <a:gd name="T55" fmla="*/ 6 h 109"/>
                      <a:gd name="T56" fmla="*/ 186 w 187"/>
                      <a:gd name="T57" fmla="*/ 0 h 109"/>
                      <a:gd name="T58" fmla="*/ 186 w 187"/>
                      <a:gd name="T59" fmla="*/ 6 h 109"/>
                      <a:gd name="T60" fmla="*/ 177 w 187"/>
                      <a:gd name="T61" fmla="*/ 6 h 109"/>
                      <a:gd name="T62" fmla="*/ 169 w 187"/>
                      <a:gd name="T63" fmla="*/ 13 h 109"/>
                      <a:gd name="T64" fmla="*/ 162 w 187"/>
                      <a:gd name="T65" fmla="*/ 33 h 109"/>
                      <a:gd name="T66" fmla="*/ 162 w 187"/>
                      <a:gd name="T67" fmla="*/ 40 h 109"/>
                      <a:gd name="T68" fmla="*/ 169 w 187"/>
                      <a:gd name="T69" fmla="*/ 54 h 109"/>
                      <a:gd name="T70" fmla="*/ 169 w 187"/>
                      <a:gd name="T71" fmla="*/ 67 h 109"/>
                      <a:gd name="T72" fmla="*/ 169 w 187"/>
                      <a:gd name="T73" fmla="*/ 75 h 109"/>
                      <a:gd name="T74" fmla="*/ 169 w 187"/>
                      <a:gd name="T75" fmla="*/ 80 h 109"/>
                      <a:gd name="T76" fmla="*/ 169 w 187"/>
                      <a:gd name="T77" fmla="*/ 87 h 109"/>
                      <a:gd name="T78" fmla="*/ 162 w 187"/>
                      <a:gd name="T79" fmla="*/ 93 h 109"/>
                      <a:gd name="T80" fmla="*/ 153 w 187"/>
                      <a:gd name="T81" fmla="*/ 93 h 109"/>
                      <a:gd name="T82" fmla="*/ 145 w 187"/>
                      <a:gd name="T83" fmla="*/ 87 h 109"/>
                      <a:gd name="T84" fmla="*/ 137 w 187"/>
                      <a:gd name="T85" fmla="*/ 75 h 109"/>
                      <a:gd name="T86" fmla="*/ 137 w 187"/>
                      <a:gd name="T87" fmla="*/ 67 h 109"/>
                      <a:gd name="T88" fmla="*/ 137 w 187"/>
                      <a:gd name="T89" fmla="*/ 54 h 109"/>
                      <a:gd name="T90" fmla="*/ 129 w 187"/>
                      <a:gd name="T91" fmla="*/ 33 h 109"/>
                      <a:gd name="T92" fmla="*/ 129 w 187"/>
                      <a:gd name="T93" fmla="*/ 27 h 109"/>
                      <a:gd name="T94" fmla="*/ 120 w 187"/>
                      <a:gd name="T95" fmla="*/ 13 h 109"/>
                      <a:gd name="T96" fmla="*/ 120 w 187"/>
                      <a:gd name="T97" fmla="*/ 20 h 109"/>
                      <a:gd name="T98" fmla="*/ 113 w 187"/>
                      <a:gd name="T99" fmla="*/ 27 h 109"/>
                      <a:gd name="T100" fmla="*/ 104 w 187"/>
                      <a:gd name="T101" fmla="*/ 33 h 109"/>
                      <a:gd name="T102" fmla="*/ 104 w 187"/>
                      <a:gd name="T103" fmla="*/ 40 h 109"/>
                      <a:gd name="T104" fmla="*/ 104 w 187"/>
                      <a:gd name="T105" fmla="*/ 47 h 109"/>
                      <a:gd name="T106" fmla="*/ 113 w 187"/>
                      <a:gd name="T107" fmla="*/ 54 h 109"/>
                      <a:gd name="T108" fmla="*/ 120 w 187"/>
                      <a:gd name="T109" fmla="*/ 67 h 109"/>
                      <a:gd name="T110" fmla="*/ 137 w 187"/>
                      <a:gd name="T111" fmla="*/ 87 h 109"/>
                      <a:gd name="T112" fmla="*/ 145 w 187"/>
                      <a:gd name="T113" fmla="*/ 101 h 1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7"/>
                      <a:gd name="T172" fmla="*/ 0 h 109"/>
                      <a:gd name="T173" fmla="*/ 187 w 187"/>
                      <a:gd name="T174" fmla="*/ 109 h 1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7" h="109">
                        <a:moveTo>
                          <a:pt x="162" y="108"/>
                        </a:moveTo>
                        <a:lnTo>
                          <a:pt x="153" y="101"/>
                        </a:lnTo>
                        <a:lnTo>
                          <a:pt x="145" y="93"/>
                        </a:lnTo>
                        <a:lnTo>
                          <a:pt x="120" y="87"/>
                        </a:lnTo>
                        <a:lnTo>
                          <a:pt x="97" y="80"/>
                        </a:lnTo>
                        <a:lnTo>
                          <a:pt x="81" y="75"/>
                        </a:lnTo>
                        <a:lnTo>
                          <a:pt x="65" y="67"/>
                        </a:lnTo>
                        <a:lnTo>
                          <a:pt x="48" y="61"/>
                        </a:lnTo>
                        <a:lnTo>
                          <a:pt x="32" y="54"/>
                        </a:lnTo>
                        <a:lnTo>
                          <a:pt x="16" y="47"/>
                        </a:lnTo>
                        <a:lnTo>
                          <a:pt x="7" y="40"/>
                        </a:lnTo>
                        <a:lnTo>
                          <a:pt x="0" y="40"/>
                        </a:lnTo>
                        <a:lnTo>
                          <a:pt x="7" y="40"/>
                        </a:lnTo>
                        <a:lnTo>
                          <a:pt x="32" y="47"/>
                        </a:lnTo>
                        <a:lnTo>
                          <a:pt x="48" y="54"/>
                        </a:lnTo>
                        <a:lnTo>
                          <a:pt x="72" y="61"/>
                        </a:lnTo>
                        <a:lnTo>
                          <a:pt x="104" y="80"/>
                        </a:lnTo>
                        <a:lnTo>
                          <a:pt x="120" y="87"/>
                        </a:lnTo>
                        <a:lnTo>
                          <a:pt x="129" y="93"/>
                        </a:lnTo>
                        <a:lnTo>
                          <a:pt x="145" y="93"/>
                        </a:lnTo>
                        <a:lnTo>
                          <a:pt x="153" y="87"/>
                        </a:lnTo>
                        <a:lnTo>
                          <a:pt x="153" y="80"/>
                        </a:lnTo>
                        <a:lnTo>
                          <a:pt x="153" y="75"/>
                        </a:lnTo>
                        <a:lnTo>
                          <a:pt x="153" y="67"/>
                        </a:lnTo>
                        <a:lnTo>
                          <a:pt x="162" y="40"/>
                        </a:lnTo>
                        <a:lnTo>
                          <a:pt x="169" y="27"/>
                        </a:lnTo>
                        <a:lnTo>
                          <a:pt x="177" y="20"/>
                        </a:lnTo>
                        <a:lnTo>
                          <a:pt x="186" y="6"/>
                        </a:lnTo>
                        <a:lnTo>
                          <a:pt x="186" y="0"/>
                        </a:lnTo>
                        <a:lnTo>
                          <a:pt x="186" y="6"/>
                        </a:lnTo>
                        <a:lnTo>
                          <a:pt x="177" y="6"/>
                        </a:lnTo>
                        <a:lnTo>
                          <a:pt x="169" y="13"/>
                        </a:lnTo>
                        <a:lnTo>
                          <a:pt x="162" y="33"/>
                        </a:lnTo>
                        <a:lnTo>
                          <a:pt x="162" y="40"/>
                        </a:lnTo>
                        <a:lnTo>
                          <a:pt x="169" y="54"/>
                        </a:lnTo>
                        <a:lnTo>
                          <a:pt x="169" y="67"/>
                        </a:lnTo>
                        <a:lnTo>
                          <a:pt x="169" y="75"/>
                        </a:lnTo>
                        <a:lnTo>
                          <a:pt x="169" y="80"/>
                        </a:lnTo>
                        <a:lnTo>
                          <a:pt x="169" y="87"/>
                        </a:lnTo>
                        <a:lnTo>
                          <a:pt x="162" y="93"/>
                        </a:lnTo>
                        <a:lnTo>
                          <a:pt x="153" y="93"/>
                        </a:lnTo>
                        <a:lnTo>
                          <a:pt x="145" y="87"/>
                        </a:lnTo>
                        <a:lnTo>
                          <a:pt x="137" y="75"/>
                        </a:lnTo>
                        <a:lnTo>
                          <a:pt x="137" y="67"/>
                        </a:lnTo>
                        <a:lnTo>
                          <a:pt x="137" y="54"/>
                        </a:lnTo>
                        <a:lnTo>
                          <a:pt x="129" y="33"/>
                        </a:lnTo>
                        <a:lnTo>
                          <a:pt x="129" y="27"/>
                        </a:lnTo>
                        <a:lnTo>
                          <a:pt x="120" y="13"/>
                        </a:lnTo>
                        <a:lnTo>
                          <a:pt x="120" y="20"/>
                        </a:lnTo>
                        <a:lnTo>
                          <a:pt x="113" y="27"/>
                        </a:lnTo>
                        <a:lnTo>
                          <a:pt x="104" y="33"/>
                        </a:lnTo>
                        <a:lnTo>
                          <a:pt x="104" y="40"/>
                        </a:lnTo>
                        <a:lnTo>
                          <a:pt x="104" y="47"/>
                        </a:lnTo>
                        <a:lnTo>
                          <a:pt x="113" y="54"/>
                        </a:lnTo>
                        <a:lnTo>
                          <a:pt x="120" y="67"/>
                        </a:lnTo>
                        <a:lnTo>
                          <a:pt x="137" y="87"/>
                        </a:lnTo>
                        <a:lnTo>
                          <a:pt x="145" y="101"/>
                        </a:lnTo>
                      </a:path>
                    </a:pathLst>
                  </a:custGeom>
                  <a:solidFill>
                    <a:schemeClr val="accent1"/>
                  </a:solidFill>
                  <a:ln w="12700" cap="rnd">
                    <a:solidFill>
                      <a:srgbClr val="000000"/>
                    </a:solidFill>
                    <a:round/>
                    <a:headEnd type="none" w="sm" len="sm"/>
                    <a:tailEnd type="none" w="sm" len="sm"/>
                  </a:ln>
                </p:spPr>
                <p:txBody>
                  <a:bodyPr/>
                  <a:lstStyle/>
                  <a:p>
                    <a:endParaRPr lang="es-AR"/>
                  </a:p>
                </p:txBody>
              </p:sp>
              <p:sp>
                <p:nvSpPr>
                  <p:cNvPr id="346" name="Freeform 989"/>
                  <p:cNvSpPr>
                    <a:spLocks/>
                  </p:cNvSpPr>
                  <p:nvPr/>
                </p:nvSpPr>
                <p:spPr bwMode="auto">
                  <a:xfrm>
                    <a:off x="1312" y="1524"/>
                    <a:ext cx="112" cy="55"/>
                  </a:xfrm>
                  <a:custGeom>
                    <a:avLst/>
                    <a:gdLst>
                      <a:gd name="T0" fmla="*/ 95 w 112"/>
                      <a:gd name="T1" fmla="*/ 54 h 55"/>
                      <a:gd name="T2" fmla="*/ 87 w 112"/>
                      <a:gd name="T3" fmla="*/ 47 h 55"/>
                      <a:gd name="T4" fmla="*/ 71 w 112"/>
                      <a:gd name="T5" fmla="*/ 33 h 55"/>
                      <a:gd name="T6" fmla="*/ 55 w 112"/>
                      <a:gd name="T7" fmla="*/ 20 h 55"/>
                      <a:gd name="T8" fmla="*/ 40 w 112"/>
                      <a:gd name="T9" fmla="*/ 13 h 55"/>
                      <a:gd name="T10" fmla="*/ 32 w 112"/>
                      <a:gd name="T11" fmla="*/ 13 h 55"/>
                      <a:gd name="T12" fmla="*/ 0 w 112"/>
                      <a:gd name="T13" fmla="*/ 0 h 55"/>
                      <a:gd name="T14" fmla="*/ 16 w 112"/>
                      <a:gd name="T15" fmla="*/ 6 h 55"/>
                      <a:gd name="T16" fmla="*/ 25 w 112"/>
                      <a:gd name="T17" fmla="*/ 13 h 55"/>
                      <a:gd name="T18" fmla="*/ 40 w 112"/>
                      <a:gd name="T19" fmla="*/ 20 h 55"/>
                      <a:gd name="T20" fmla="*/ 47 w 112"/>
                      <a:gd name="T21" fmla="*/ 27 h 55"/>
                      <a:gd name="T22" fmla="*/ 71 w 112"/>
                      <a:gd name="T23" fmla="*/ 40 h 55"/>
                      <a:gd name="T24" fmla="*/ 103 w 112"/>
                      <a:gd name="T25" fmla="*/ 54 h 55"/>
                      <a:gd name="T26" fmla="*/ 111 w 112"/>
                      <a:gd name="T27" fmla="*/ 54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55"/>
                      <a:gd name="T44" fmla="*/ 112 w 112"/>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55">
                        <a:moveTo>
                          <a:pt x="95" y="54"/>
                        </a:moveTo>
                        <a:lnTo>
                          <a:pt x="87" y="47"/>
                        </a:lnTo>
                        <a:lnTo>
                          <a:pt x="71" y="33"/>
                        </a:lnTo>
                        <a:lnTo>
                          <a:pt x="55" y="20"/>
                        </a:lnTo>
                        <a:lnTo>
                          <a:pt x="40" y="13"/>
                        </a:lnTo>
                        <a:lnTo>
                          <a:pt x="32" y="13"/>
                        </a:lnTo>
                        <a:lnTo>
                          <a:pt x="0" y="0"/>
                        </a:lnTo>
                        <a:lnTo>
                          <a:pt x="16" y="6"/>
                        </a:lnTo>
                        <a:lnTo>
                          <a:pt x="25" y="13"/>
                        </a:lnTo>
                        <a:lnTo>
                          <a:pt x="40" y="20"/>
                        </a:lnTo>
                        <a:lnTo>
                          <a:pt x="47" y="27"/>
                        </a:lnTo>
                        <a:lnTo>
                          <a:pt x="71" y="40"/>
                        </a:lnTo>
                        <a:lnTo>
                          <a:pt x="103" y="54"/>
                        </a:lnTo>
                        <a:lnTo>
                          <a:pt x="111" y="54"/>
                        </a:lnTo>
                      </a:path>
                    </a:pathLst>
                  </a:custGeom>
                  <a:solidFill>
                    <a:schemeClr val="accent1"/>
                  </a:solidFill>
                  <a:ln w="12700" cap="rnd">
                    <a:solidFill>
                      <a:srgbClr val="000000"/>
                    </a:solidFill>
                    <a:round/>
                    <a:headEnd type="none" w="sm" len="sm"/>
                    <a:tailEnd type="none" w="sm" len="sm"/>
                  </a:ln>
                </p:spPr>
                <p:txBody>
                  <a:bodyPr/>
                  <a:lstStyle/>
                  <a:p>
                    <a:endParaRPr lang="es-AR"/>
                  </a:p>
                </p:txBody>
              </p:sp>
              <p:sp>
                <p:nvSpPr>
                  <p:cNvPr id="347" name="Freeform 990"/>
                  <p:cNvSpPr>
                    <a:spLocks/>
                  </p:cNvSpPr>
                  <p:nvPr/>
                </p:nvSpPr>
                <p:spPr bwMode="auto">
                  <a:xfrm>
                    <a:off x="1408" y="1476"/>
                    <a:ext cx="18" cy="42"/>
                  </a:xfrm>
                  <a:custGeom>
                    <a:avLst/>
                    <a:gdLst>
                      <a:gd name="T0" fmla="*/ 17 w 18"/>
                      <a:gd name="T1" fmla="*/ 41 h 42"/>
                      <a:gd name="T2" fmla="*/ 17 w 18"/>
                      <a:gd name="T3" fmla="*/ 34 h 42"/>
                      <a:gd name="T4" fmla="*/ 8 w 18"/>
                      <a:gd name="T5" fmla="*/ 27 h 42"/>
                      <a:gd name="T6" fmla="*/ 0 w 18"/>
                      <a:gd name="T7" fmla="*/ 13 h 42"/>
                      <a:gd name="T8" fmla="*/ 0 w 18"/>
                      <a:gd name="T9" fmla="*/ 6 h 42"/>
                      <a:gd name="T10" fmla="*/ 0 w 18"/>
                      <a:gd name="T11" fmla="*/ 0 h 42"/>
                      <a:gd name="T12" fmla="*/ 8 w 18"/>
                      <a:gd name="T13" fmla="*/ 41 h 42"/>
                      <a:gd name="T14" fmla="*/ 0 60000 65536"/>
                      <a:gd name="T15" fmla="*/ 0 60000 65536"/>
                      <a:gd name="T16" fmla="*/ 0 60000 65536"/>
                      <a:gd name="T17" fmla="*/ 0 60000 65536"/>
                      <a:gd name="T18" fmla="*/ 0 60000 65536"/>
                      <a:gd name="T19" fmla="*/ 0 60000 65536"/>
                      <a:gd name="T20" fmla="*/ 0 60000 65536"/>
                      <a:gd name="T21" fmla="*/ 0 w 18"/>
                      <a:gd name="T22" fmla="*/ 0 h 42"/>
                      <a:gd name="T23" fmla="*/ 18 w 18"/>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42">
                        <a:moveTo>
                          <a:pt x="17" y="41"/>
                        </a:moveTo>
                        <a:lnTo>
                          <a:pt x="17" y="34"/>
                        </a:lnTo>
                        <a:lnTo>
                          <a:pt x="8" y="27"/>
                        </a:lnTo>
                        <a:lnTo>
                          <a:pt x="0" y="13"/>
                        </a:lnTo>
                        <a:lnTo>
                          <a:pt x="0" y="6"/>
                        </a:lnTo>
                        <a:lnTo>
                          <a:pt x="0" y="0"/>
                        </a:lnTo>
                        <a:lnTo>
                          <a:pt x="8" y="41"/>
                        </a:lnTo>
                      </a:path>
                    </a:pathLst>
                  </a:custGeom>
                  <a:solidFill>
                    <a:schemeClr val="accent1"/>
                  </a:solidFill>
                  <a:ln w="12700" cap="rnd">
                    <a:solidFill>
                      <a:srgbClr val="000000"/>
                    </a:solidFill>
                    <a:round/>
                    <a:headEnd type="none" w="sm" len="sm"/>
                    <a:tailEnd type="none" w="sm" len="sm"/>
                  </a:ln>
                </p:spPr>
                <p:txBody>
                  <a:bodyPr/>
                  <a:lstStyle/>
                  <a:p>
                    <a:endParaRPr lang="es-AR"/>
                  </a:p>
                </p:txBody>
              </p:sp>
            </p:grpSp>
            <p:grpSp>
              <p:nvGrpSpPr>
                <p:cNvPr id="332" name="Group 991"/>
                <p:cNvGrpSpPr>
                  <a:grpSpLocks/>
                </p:cNvGrpSpPr>
                <p:nvPr/>
              </p:nvGrpSpPr>
              <p:grpSpPr bwMode="auto">
                <a:xfrm>
                  <a:off x="980" y="1523"/>
                  <a:ext cx="179" cy="129"/>
                  <a:chOff x="980" y="1523"/>
                  <a:chExt cx="179" cy="129"/>
                </a:xfrm>
              </p:grpSpPr>
              <p:sp>
                <p:nvSpPr>
                  <p:cNvPr id="342" name="Freeform 992"/>
                  <p:cNvSpPr>
                    <a:spLocks/>
                  </p:cNvSpPr>
                  <p:nvPr/>
                </p:nvSpPr>
                <p:spPr bwMode="auto">
                  <a:xfrm>
                    <a:off x="1004" y="1523"/>
                    <a:ext cx="155" cy="128"/>
                  </a:xfrm>
                  <a:custGeom>
                    <a:avLst/>
                    <a:gdLst>
                      <a:gd name="T0" fmla="*/ 40 w 155"/>
                      <a:gd name="T1" fmla="*/ 107 h 128"/>
                      <a:gd name="T2" fmla="*/ 48 w 155"/>
                      <a:gd name="T3" fmla="*/ 93 h 128"/>
                      <a:gd name="T4" fmla="*/ 56 w 155"/>
                      <a:gd name="T5" fmla="*/ 81 h 128"/>
                      <a:gd name="T6" fmla="*/ 65 w 155"/>
                      <a:gd name="T7" fmla="*/ 74 h 128"/>
                      <a:gd name="T8" fmla="*/ 81 w 155"/>
                      <a:gd name="T9" fmla="*/ 68 h 128"/>
                      <a:gd name="T10" fmla="*/ 97 w 155"/>
                      <a:gd name="T11" fmla="*/ 54 h 128"/>
                      <a:gd name="T12" fmla="*/ 105 w 155"/>
                      <a:gd name="T13" fmla="*/ 47 h 128"/>
                      <a:gd name="T14" fmla="*/ 121 w 155"/>
                      <a:gd name="T15" fmla="*/ 41 h 128"/>
                      <a:gd name="T16" fmla="*/ 130 w 155"/>
                      <a:gd name="T17" fmla="*/ 34 h 128"/>
                      <a:gd name="T18" fmla="*/ 137 w 155"/>
                      <a:gd name="T19" fmla="*/ 27 h 128"/>
                      <a:gd name="T20" fmla="*/ 146 w 155"/>
                      <a:gd name="T21" fmla="*/ 20 h 128"/>
                      <a:gd name="T22" fmla="*/ 154 w 155"/>
                      <a:gd name="T23" fmla="*/ 7 h 128"/>
                      <a:gd name="T24" fmla="*/ 154 w 155"/>
                      <a:gd name="T25" fmla="*/ 0 h 128"/>
                      <a:gd name="T26" fmla="*/ 146 w 155"/>
                      <a:gd name="T27" fmla="*/ 0 h 128"/>
                      <a:gd name="T28" fmla="*/ 137 w 155"/>
                      <a:gd name="T29" fmla="*/ 0 h 128"/>
                      <a:gd name="T30" fmla="*/ 121 w 155"/>
                      <a:gd name="T31" fmla="*/ 7 h 128"/>
                      <a:gd name="T32" fmla="*/ 113 w 155"/>
                      <a:gd name="T33" fmla="*/ 14 h 128"/>
                      <a:gd name="T34" fmla="*/ 113 w 155"/>
                      <a:gd name="T35" fmla="*/ 20 h 128"/>
                      <a:gd name="T36" fmla="*/ 105 w 155"/>
                      <a:gd name="T37" fmla="*/ 34 h 128"/>
                      <a:gd name="T38" fmla="*/ 97 w 155"/>
                      <a:gd name="T39" fmla="*/ 41 h 128"/>
                      <a:gd name="T40" fmla="*/ 88 w 155"/>
                      <a:gd name="T41" fmla="*/ 47 h 128"/>
                      <a:gd name="T42" fmla="*/ 88 w 155"/>
                      <a:gd name="T43" fmla="*/ 54 h 128"/>
                      <a:gd name="T44" fmla="*/ 88 w 155"/>
                      <a:gd name="T45" fmla="*/ 60 h 128"/>
                      <a:gd name="T46" fmla="*/ 88 w 155"/>
                      <a:gd name="T47" fmla="*/ 68 h 128"/>
                      <a:gd name="T48" fmla="*/ 81 w 155"/>
                      <a:gd name="T49" fmla="*/ 81 h 128"/>
                      <a:gd name="T50" fmla="*/ 72 w 155"/>
                      <a:gd name="T51" fmla="*/ 87 h 128"/>
                      <a:gd name="T52" fmla="*/ 65 w 155"/>
                      <a:gd name="T53" fmla="*/ 93 h 128"/>
                      <a:gd name="T54" fmla="*/ 65 w 155"/>
                      <a:gd name="T55" fmla="*/ 100 h 128"/>
                      <a:gd name="T56" fmla="*/ 56 w 155"/>
                      <a:gd name="T57" fmla="*/ 107 h 128"/>
                      <a:gd name="T58" fmla="*/ 48 w 155"/>
                      <a:gd name="T59" fmla="*/ 113 h 128"/>
                      <a:gd name="T60" fmla="*/ 40 w 155"/>
                      <a:gd name="T61" fmla="*/ 107 h 128"/>
                      <a:gd name="T62" fmla="*/ 40 w 155"/>
                      <a:gd name="T63" fmla="*/ 93 h 128"/>
                      <a:gd name="T64" fmla="*/ 32 w 155"/>
                      <a:gd name="T65" fmla="*/ 81 h 128"/>
                      <a:gd name="T66" fmla="*/ 32 w 155"/>
                      <a:gd name="T67" fmla="*/ 74 h 128"/>
                      <a:gd name="T68" fmla="*/ 32 w 155"/>
                      <a:gd name="T69" fmla="*/ 54 h 128"/>
                      <a:gd name="T70" fmla="*/ 32 w 155"/>
                      <a:gd name="T71" fmla="*/ 47 h 128"/>
                      <a:gd name="T72" fmla="*/ 32 w 155"/>
                      <a:gd name="T73" fmla="*/ 41 h 128"/>
                      <a:gd name="T74" fmla="*/ 23 w 155"/>
                      <a:gd name="T75" fmla="*/ 34 h 128"/>
                      <a:gd name="T76" fmla="*/ 16 w 155"/>
                      <a:gd name="T77" fmla="*/ 27 h 128"/>
                      <a:gd name="T78" fmla="*/ 0 w 155"/>
                      <a:gd name="T79" fmla="*/ 27 h 128"/>
                      <a:gd name="T80" fmla="*/ 0 w 155"/>
                      <a:gd name="T81" fmla="*/ 34 h 128"/>
                      <a:gd name="T82" fmla="*/ 7 w 155"/>
                      <a:gd name="T83" fmla="*/ 41 h 128"/>
                      <a:gd name="T84" fmla="*/ 16 w 155"/>
                      <a:gd name="T85" fmla="*/ 47 h 128"/>
                      <a:gd name="T86" fmla="*/ 23 w 155"/>
                      <a:gd name="T87" fmla="*/ 60 h 128"/>
                      <a:gd name="T88" fmla="*/ 23 w 155"/>
                      <a:gd name="T89" fmla="*/ 68 h 128"/>
                      <a:gd name="T90" fmla="*/ 32 w 155"/>
                      <a:gd name="T91" fmla="*/ 74 h 128"/>
                      <a:gd name="T92" fmla="*/ 40 w 155"/>
                      <a:gd name="T93" fmla="*/ 93 h 128"/>
                      <a:gd name="T94" fmla="*/ 40 w 155"/>
                      <a:gd name="T95" fmla="*/ 100 h 128"/>
                      <a:gd name="T96" fmla="*/ 40 w 155"/>
                      <a:gd name="T97" fmla="*/ 107 h 128"/>
                      <a:gd name="T98" fmla="*/ 40 w 155"/>
                      <a:gd name="T99" fmla="*/ 120 h 128"/>
                      <a:gd name="T100" fmla="*/ 40 w 155"/>
                      <a:gd name="T101" fmla="*/ 127 h 1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5"/>
                      <a:gd name="T154" fmla="*/ 0 h 128"/>
                      <a:gd name="T155" fmla="*/ 155 w 155"/>
                      <a:gd name="T156" fmla="*/ 128 h 1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5" h="128">
                        <a:moveTo>
                          <a:pt x="40" y="107"/>
                        </a:moveTo>
                        <a:lnTo>
                          <a:pt x="48" y="93"/>
                        </a:lnTo>
                        <a:lnTo>
                          <a:pt x="56" y="81"/>
                        </a:lnTo>
                        <a:lnTo>
                          <a:pt x="65" y="74"/>
                        </a:lnTo>
                        <a:lnTo>
                          <a:pt x="81" y="68"/>
                        </a:lnTo>
                        <a:lnTo>
                          <a:pt x="97" y="54"/>
                        </a:lnTo>
                        <a:lnTo>
                          <a:pt x="105" y="47"/>
                        </a:lnTo>
                        <a:lnTo>
                          <a:pt x="121" y="41"/>
                        </a:lnTo>
                        <a:lnTo>
                          <a:pt x="130" y="34"/>
                        </a:lnTo>
                        <a:lnTo>
                          <a:pt x="137" y="27"/>
                        </a:lnTo>
                        <a:lnTo>
                          <a:pt x="146" y="20"/>
                        </a:lnTo>
                        <a:lnTo>
                          <a:pt x="154" y="7"/>
                        </a:lnTo>
                        <a:lnTo>
                          <a:pt x="154" y="0"/>
                        </a:lnTo>
                        <a:lnTo>
                          <a:pt x="146" y="0"/>
                        </a:lnTo>
                        <a:lnTo>
                          <a:pt x="137" y="0"/>
                        </a:lnTo>
                        <a:lnTo>
                          <a:pt x="121" y="7"/>
                        </a:lnTo>
                        <a:lnTo>
                          <a:pt x="113" y="14"/>
                        </a:lnTo>
                        <a:lnTo>
                          <a:pt x="113" y="20"/>
                        </a:lnTo>
                        <a:lnTo>
                          <a:pt x="105" y="34"/>
                        </a:lnTo>
                        <a:lnTo>
                          <a:pt x="97" y="41"/>
                        </a:lnTo>
                        <a:lnTo>
                          <a:pt x="88" y="47"/>
                        </a:lnTo>
                        <a:lnTo>
                          <a:pt x="88" y="54"/>
                        </a:lnTo>
                        <a:lnTo>
                          <a:pt x="88" y="60"/>
                        </a:lnTo>
                        <a:lnTo>
                          <a:pt x="88" y="68"/>
                        </a:lnTo>
                        <a:lnTo>
                          <a:pt x="81" y="81"/>
                        </a:lnTo>
                        <a:lnTo>
                          <a:pt x="72" y="87"/>
                        </a:lnTo>
                        <a:lnTo>
                          <a:pt x="65" y="93"/>
                        </a:lnTo>
                        <a:lnTo>
                          <a:pt x="65" y="100"/>
                        </a:lnTo>
                        <a:lnTo>
                          <a:pt x="56" y="107"/>
                        </a:lnTo>
                        <a:lnTo>
                          <a:pt x="48" y="113"/>
                        </a:lnTo>
                        <a:lnTo>
                          <a:pt x="40" y="107"/>
                        </a:lnTo>
                        <a:lnTo>
                          <a:pt x="40" y="93"/>
                        </a:lnTo>
                        <a:lnTo>
                          <a:pt x="32" y="81"/>
                        </a:lnTo>
                        <a:lnTo>
                          <a:pt x="32" y="74"/>
                        </a:lnTo>
                        <a:lnTo>
                          <a:pt x="32" y="54"/>
                        </a:lnTo>
                        <a:lnTo>
                          <a:pt x="32" y="47"/>
                        </a:lnTo>
                        <a:lnTo>
                          <a:pt x="32" y="41"/>
                        </a:lnTo>
                        <a:lnTo>
                          <a:pt x="23" y="34"/>
                        </a:lnTo>
                        <a:lnTo>
                          <a:pt x="16" y="27"/>
                        </a:lnTo>
                        <a:lnTo>
                          <a:pt x="0" y="27"/>
                        </a:lnTo>
                        <a:lnTo>
                          <a:pt x="0" y="34"/>
                        </a:lnTo>
                        <a:lnTo>
                          <a:pt x="7" y="41"/>
                        </a:lnTo>
                        <a:lnTo>
                          <a:pt x="16" y="47"/>
                        </a:lnTo>
                        <a:lnTo>
                          <a:pt x="23" y="60"/>
                        </a:lnTo>
                        <a:lnTo>
                          <a:pt x="23" y="68"/>
                        </a:lnTo>
                        <a:lnTo>
                          <a:pt x="32" y="74"/>
                        </a:lnTo>
                        <a:lnTo>
                          <a:pt x="40" y="93"/>
                        </a:lnTo>
                        <a:lnTo>
                          <a:pt x="40" y="100"/>
                        </a:lnTo>
                        <a:lnTo>
                          <a:pt x="40" y="107"/>
                        </a:lnTo>
                        <a:lnTo>
                          <a:pt x="40" y="120"/>
                        </a:lnTo>
                        <a:lnTo>
                          <a:pt x="40" y="127"/>
                        </a:lnTo>
                      </a:path>
                    </a:pathLst>
                  </a:custGeom>
                  <a:solidFill>
                    <a:schemeClr val="accent1"/>
                  </a:solidFill>
                  <a:ln w="12700" cap="rnd">
                    <a:solidFill>
                      <a:srgbClr val="000000"/>
                    </a:solidFill>
                    <a:round/>
                    <a:headEnd type="none" w="sm" len="sm"/>
                    <a:tailEnd type="none" w="sm" len="sm"/>
                  </a:ln>
                </p:spPr>
                <p:txBody>
                  <a:bodyPr/>
                  <a:lstStyle/>
                  <a:p>
                    <a:endParaRPr lang="es-AR"/>
                  </a:p>
                </p:txBody>
              </p:sp>
              <p:sp>
                <p:nvSpPr>
                  <p:cNvPr id="343" name="Freeform 993"/>
                  <p:cNvSpPr>
                    <a:spLocks/>
                  </p:cNvSpPr>
                  <p:nvPr/>
                </p:nvSpPr>
                <p:spPr bwMode="auto">
                  <a:xfrm>
                    <a:off x="980" y="1605"/>
                    <a:ext cx="66" cy="47"/>
                  </a:xfrm>
                  <a:custGeom>
                    <a:avLst/>
                    <a:gdLst>
                      <a:gd name="T0" fmla="*/ 65 w 66"/>
                      <a:gd name="T1" fmla="*/ 46 h 47"/>
                      <a:gd name="T2" fmla="*/ 56 w 66"/>
                      <a:gd name="T3" fmla="*/ 32 h 47"/>
                      <a:gd name="T4" fmla="*/ 40 w 66"/>
                      <a:gd name="T5" fmla="*/ 12 h 47"/>
                      <a:gd name="T6" fmla="*/ 23 w 66"/>
                      <a:gd name="T7" fmla="*/ 6 h 47"/>
                      <a:gd name="T8" fmla="*/ 16 w 66"/>
                      <a:gd name="T9" fmla="*/ 0 h 47"/>
                      <a:gd name="T10" fmla="*/ 7 w 66"/>
                      <a:gd name="T11" fmla="*/ 0 h 47"/>
                      <a:gd name="T12" fmla="*/ 0 w 66"/>
                      <a:gd name="T13" fmla="*/ 0 h 47"/>
                      <a:gd name="T14" fmla="*/ 16 w 66"/>
                      <a:gd name="T15" fmla="*/ 12 h 47"/>
                      <a:gd name="T16" fmla="*/ 23 w 66"/>
                      <a:gd name="T17" fmla="*/ 18 h 47"/>
                      <a:gd name="T18" fmla="*/ 48 w 66"/>
                      <a:gd name="T19" fmla="*/ 39 h 47"/>
                      <a:gd name="T20" fmla="*/ 65 w 66"/>
                      <a:gd name="T21" fmla="*/ 46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47"/>
                      <a:gd name="T35" fmla="*/ 66 w 66"/>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47">
                        <a:moveTo>
                          <a:pt x="65" y="46"/>
                        </a:moveTo>
                        <a:lnTo>
                          <a:pt x="56" y="32"/>
                        </a:lnTo>
                        <a:lnTo>
                          <a:pt x="40" y="12"/>
                        </a:lnTo>
                        <a:lnTo>
                          <a:pt x="23" y="6"/>
                        </a:lnTo>
                        <a:lnTo>
                          <a:pt x="16" y="0"/>
                        </a:lnTo>
                        <a:lnTo>
                          <a:pt x="7" y="0"/>
                        </a:lnTo>
                        <a:lnTo>
                          <a:pt x="0" y="0"/>
                        </a:lnTo>
                        <a:lnTo>
                          <a:pt x="16" y="12"/>
                        </a:lnTo>
                        <a:lnTo>
                          <a:pt x="23" y="18"/>
                        </a:lnTo>
                        <a:lnTo>
                          <a:pt x="48" y="39"/>
                        </a:lnTo>
                        <a:lnTo>
                          <a:pt x="65" y="46"/>
                        </a:lnTo>
                      </a:path>
                    </a:pathLst>
                  </a:custGeom>
                  <a:solidFill>
                    <a:schemeClr val="accent1"/>
                  </a:solidFill>
                  <a:ln w="12700" cap="rnd">
                    <a:solidFill>
                      <a:srgbClr val="000000"/>
                    </a:solidFill>
                    <a:round/>
                    <a:headEnd/>
                    <a:tailEnd/>
                  </a:ln>
                </p:spPr>
                <p:txBody>
                  <a:bodyPr/>
                  <a:lstStyle/>
                  <a:p>
                    <a:endParaRPr lang="es-AR"/>
                  </a:p>
                </p:txBody>
              </p:sp>
            </p:grpSp>
            <p:grpSp>
              <p:nvGrpSpPr>
                <p:cNvPr id="333" name="Group 994"/>
                <p:cNvGrpSpPr>
                  <a:grpSpLocks/>
                </p:cNvGrpSpPr>
                <p:nvPr/>
              </p:nvGrpSpPr>
              <p:grpSpPr bwMode="auto">
                <a:xfrm>
                  <a:off x="1480" y="1448"/>
                  <a:ext cx="460" cy="204"/>
                  <a:chOff x="1480" y="1448"/>
                  <a:chExt cx="460" cy="204"/>
                </a:xfrm>
              </p:grpSpPr>
              <p:grpSp>
                <p:nvGrpSpPr>
                  <p:cNvPr id="334" name="Group 995"/>
                  <p:cNvGrpSpPr>
                    <a:grpSpLocks/>
                  </p:cNvGrpSpPr>
                  <p:nvPr/>
                </p:nvGrpSpPr>
                <p:grpSpPr bwMode="auto">
                  <a:xfrm>
                    <a:off x="1594" y="1461"/>
                    <a:ext cx="346" cy="170"/>
                    <a:chOff x="1594" y="1461"/>
                    <a:chExt cx="346" cy="170"/>
                  </a:xfrm>
                </p:grpSpPr>
                <p:sp>
                  <p:nvSpPr>
                    <p:cNvPr id="340" name="Freeform 996"/>
                    <p:cNvSpPr>
                      <a:spLocks/>
                    </p:cNvSpPr>
                    <p:nvPr/>
                  </p:nvSpPr>
                  <p:spPr bwMode="auto">
                    <a:xfrm>
                      <a:off x="1594" y="1461"/>
                      <a:ext cx="346" cy="170"/>
                    </a:xfrm>
                    <a:custGeom>
                      <a:avLst/>
                      <a:gdLst>
                        <a:gd name="T0" fmla="*/ 120 w 346"/>
                        <a:gd name="T1" fmla="*/ 136 h 170"/>
                        <a:gd name="T2" fmla="*/ 80 w 346"/>
                        <a:gd name="T3" fmla="*/ 122 h 170"/>
                        <a:gd name="T4" fmla="*/ 128 w 346"/>
                        <a:gd name="T5" fmla="*/ 136 h 170"/>
                        <a:gd name="T6" fmla="*/ 151 w 346"/>
                        <a:gd name="T7" fmla="*/ 150 h 170"/>
                        <a:gd name="T8" fmla="*/ 176 w 346"/>
                        <a:gd name="T9" fmla="*/ 136 h 170"/>
                        <a:gd name="T10" fmla="*/ 224 w 346"/>
                        <a:gd name="T11" fmla="*/ 150 h 170"/>
                        <a:gd name="T12" fmla="*/ 280 w 346"/>
                        <a:gd name="T13" fmla="*/ 162 h 170"/>
                        <a:gd name="T14" fmla="*/ 273 w 346"/>
                        <a:gd name="T15" fmla="*/ 162 h 170"/>
                        <a:gd name="T16" fmla="*/ 216 w 346"/>
                        <a:gd name="T17" fmla="*/ 150 h 170"/>
                        <a:gd name="T18" fmla="*/ 176 w 346"/>
                        <a:gd name="T19" fmla="*/ 143 h 170"/>
                        <a:gd name="T20" fmla="*/ 160 w 346"/>
                        <a:gd name="T21" fmla="*/ 122 h 170"/>
                        <a:gd name="T22" fmla="*/ 144 w 346"/>
                        <a:gd name="T23" fmla="*/ 102 h 170"/>
                        <a:gd name="T24" fmla="*/ 87 w 346"/>
                        <a:gd name="T25" fmla="*/ 75 h 170"/>
                        <a:gd name="T26" fmla="*/ 40 w 346"/>
                        <a:gd name="T27" fmla="*/ 54 h 170"/>
                        <a:gd name="T28" fmla="*/ 0 w 346"/>
                        <a:gd name="T29" fmla="*/ 41 h 170"/>
                        <a:gd name="T30" fmla="*/ 47 w 346"/>
                        <a:gd name="T31" fmla="*/ 54 h 170"/>
                        <a:gd name="T32" fmla="*/ 87 w 346"/>
                        <a:gd name="T33" fmla="*/ 81 h 170"/>
                        <a:gd name="T34" fmla="*/ 120 w 346"/>
                        <a:gd name="T35" fmla="*/ 102 h 170"/>
                        <a:gd name="T36" fmla="*/ 151 w 346"/>
                        <a:gd name="T37" fmla="*/ 116 h 170"/>
                        <a:gd name="T38" fmla="*/ 176 w 346"/>
                        <a:gd name="T39" fmla="*/ 108 h 170"/>
                        <a:gd name="T40" fmla="*/ 200 w 346"/>
                        <a:gd name="T41" fmla="*/ 95 h 170"/>
                        <a:gd name="T42" fmla="*/ 248 w 346"/>
                        <a:gd name="T43" fmla="*/ 108 h 170"/>
                        <a:gd name="T44" fmla="*/ 313 w 346"/>
                        <a:gd name="T45" fmla="*/ 122 h 170"/>
                        <a:gd name="T46" fmla="*/ 345 w 346"/>
                        <a:gd name="T47" fmla="*/ 129 h 170"/>
                        <a:gd name="T48" fmla="*/ 289 w 346"/>
                        <a:gd name="T49" fmla="*/ 122 h 170"/>
                        <a:gd name="T50" fmla="*/ 224 w 346"/>
                        <a:gd name="T51" fmla="*/ 108 h 170"/>
                        <a:gd name="T52" fmla="*/ 184 w 346"/>
                        <a:gd name="T53" fmla="*/ 108 h 170"/>
                        <a:gd name="T54" fmla="*/ 160 w 346"/>
                        <a:gd name="T55" fmla="*/ 116 h 170"/>
                        <a:gd name="T56" fmla="*/ 168 w 346"/>
                        <a:gd name="T57" fmla="*/ 95 h 170"/>
                        <a:gd name="T58" fmla="*/ 168 w 346"/>
                        <a:gd name="T59" fmla="*/ 68 h 170"/>
                        <a:gd name="T60" fmla="*/ 136 w 346"/>
                        <a:gd name="T61" fmla="*/ 41 h 170"/>
                        <a:gd name="T62" fmla="*/ 104 w 346"/>
                        <a:gd name="T63" fmla="*/ 14 h 170"/>
                        <a:gd name="T64" fmla="*/ 104 w 346"/>
                        <a:gd name="T65" fmla="*/ 0 h 170"/>
                        <a:gd name="T66" fmla="*/ 128 w 346"/>
                        <a:gd name="T67" fmla="*/ 14 h 170"/>
                        <a:gd name="T68" fmla="*/ 144 w 346"/>
                        <a:gd name="T69" fmla="*/ 41 h 170"/>
                        <a:gd name="T70" fmla="*/ 151 w 346"/>
                        <a:gd name="T71" fmla="*/ 61 h 170"/>
                        <a:gd name="T72" fmla="*/ 160 w 346"/>
                        <a:gd name="T73" fmla="*/ 89 h 170"/>
                        <a:gd name="T74" fmla="*/ 168 w 346"/>
                        <a:gd name="T75" fmla="*/ 95 h 170"/>
                        <a:gd name="T76" fmla="*/ 193 w 346"/>
                        <a:gd name="T77" fmla="*/ 75 h 170"/>
                        <a:gd name="T78" fmla="*/ 224 w 346"/>
                        <a:gd name="T79" fmla="*/ 61 h 170"/>
                        <a:gd name="T80" fmla="*/ 289 w 346"/>
                        <a:gd name="T81" fmla="*/ 54 h 170"/>
                        <a:gd name="T82" fmla="*/ 233 w 346"/>
                        <a:gd name="T83" fmla="*/ 75 h 170"/>
                        <a:gd name="T84" fmla="*/ 193 w 346"/>
                        <a:gd name="T85" fmla="*/ 81 h 170"/>
                        <a:gd name="T86" fmla="*/ 176 w 346"/>
                        <a:gd name="T87" fmla="*/ 75 h 170"/>
                        <a:gd name="T88" fmla="*/ 184 w 346"/>
                        <a:gd name="T89" fmla="*/ 47 h 170"/>
                        <a:gd name="T90" fmla="*/ 184 w 346"/>
                        <a:gd name="T91" fmla="*/ 68 h 1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6"/>
                        <a:gd name="T139" fmla="*/ 0 h 170"/>
                        <a:gd name="T140" fmla="*/ 346 w 346"/>
                        <a:gd name="T141" fmla="*/ 170 h 1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6" h="170">
                          <a:moveTo>
                            <a:pt x="151" y="155"/>
                          </a:moveTo>
                          <a:lnTo>
                            <a:pt x="144" y="150"/>
                          </a:lnTo>
                          <a:lnTo>
                            <a:pt x="120" y="136"/>
                          </a:lnTo>
                          <a:lnTo>
                            <a:pt x="104" y="129"/>
                          </a:lnTo>
                          <a:lnTo>
                            <a:pt x="71" y="122"/>
                          </a:lnTo>
                          <a:lnTo>
                            <a:pt x="80" y="122"/>
                          </a:lnTo>
                          <a:lnTo>
                            <a:pt x="96" y="122"/>
                          </a:lnTo>
                          <a:lnTo>
                            <a:pt x="111" y="129"/>
                          </a:lnTo>
                          <a:lnTo>
                            <a:pt x="128" y="136"/>
                          </a:lnTo>
                          <a:lnTo>
                            <a:pt x="136" y="143"/>
                          </a:lnTo>
                          <a:lnTo>
                            <a:pt x="144" y="150"/>
                          </a:lnTo>
                          <a:lnTo>
                            <a:pt x="151" y="150"/>
                          </a:lnTo>
                          <a:lnTo>
                            <a:pt x="160" y="143"/>
                          </a:lnTo>
                          <a:lnTo>
                            <a:pt x="168" y="136"/>
                          </a:lnTo>
                          <a:lnTo>
                            <a:pt x="176" y="136"/>
                          </a:lnTo>
                          <a:lnTo>
                            <a:pt x="193" y="136"/>
                          </a:lnTo>
                          <a:lnTo>
                            <a:pt x="216" y="143"/>
                          </a:lnTo>
                          <a:lnTo>
                            <a:pt x="224" y="150"/>
                          </a:lnTo>
                          <a:lnTo>
                            <a:pt x="240" y="155"/>
                          </a:lnTo>
                          <a:lnTo>
                            <a:pt x="264" y="162"/>
                          </a:lnTo>
                          <a:lnTo>
                            <a:pt x="280" y="162"/>
                          </a:lnTo>
                          <a:lnTo>
                            <a:pt x="297" y="169"/>
                          </a:lnTo>
                          <a:lnTo>
                            <a:pt x="280" y="162"/>
                          </a:lnTo>
                          <a:lnTo>
                            <a:pt x="273" y="162"/>
                          </a:lnTo>
                          <a:lnTo>
                            <a:pt x="257" y="155"/>
                          </a:lnTo>
                          <a:lnTo>
                            <a:pt x="233" y="150"/>
                          </a:lnTo>
                          <a:lnTo>
                            <a:pt x="216" y="150"/>
                          </a:lnTo>
                          <a:lnTo>
                            <a:pt x="208" y="150"/>
                          </a:lnTo>
                          <a:lnTo>
                            <a:pt x="184" y="143"/>
                          </a:lnTo>
                          <a:lnTo>
                            <a:pt x="176" y="143"/>
                          </a:lnTo>
                          <a:lnTo>
                            <a:pt x="151" y="143"/>
                          </a:lnTo>
                          <a:lnTo>
                            <a:pt x="160" y="129"/>
                          </a:lnTo>
                          <a:lnTo>
                            <a:pt x="160" y="122"/>
                          </a:lnTo>
                          <a:lnTo>
                            <a:pt x="160" y="108"/>
                          </a:lnTo>
                          <a:lnTo>
                            <a:pt x="151" y="102"/>
                          </a:lnTo>
                          <a:lnTo>
                            <a:pt x="144" y="102"/>
                          </a:lnTo>
                          <a:lnTo>
                            <a:pt x="120" y="89"/>
                          </a:lnTo>
                          <a:lnTo>
                            <a:pt x="104" y="81"/>
                          </a:lnTo>
                          <a:lnTo>
                            <a:pt x="87" y="75"/>
                          </a:lnTo>
                          <a:lnTo>
                            <a:pt x="64" y="61"/>
                          </a:lnTo>
                          <a:lnTo>
                            <a:pt x="47" y="54"/>
                          </a:lnTo>
                          <a:lnTo>
                            <a:pt x="40" y="54"/>
                          </a:lnTo>
                          <a:lnTo>
                            <a:pt x="24" y="47"/>
                          </a:lnTo>
                          <a:lnTo>
                            <a:pt x="8" y="41"/>
                          </a:lnTo>
                          <a:lnTo>
                            <a:pt x="0" y="41"/>
                          </a:lnTo>
                          <a:lnTo>
                            <a:pt x="16" y="41"/>
                          </a:lnTo>
                          <a:lnTo>
                            <a:pt x="24" y="47"/>
                          </a:lnTo>
                          <a:lnTo>
                            <a:pt x="47" y="54"/>
                          </a:lnTo>
                          <a:lnTo>
                            <a:pt x="55" y="61"/>
                          </a:lnTo>
                          <a:lnTo>
                            <a:pt x="71" y="68"/>
                          </a:lnTo>
                          <a:lnTo>
                            <a:pt x="87" y="81"/>
                          </a:lnTo>
                          <a:lnTo>
                            <a:pt x="96" y="81"/>
                          </a:lnTo>
                          <a:lnTo>
                            <a:pt x="104" y="89"/>
                          </a:lnTo>
                          <a:lnTo>
                            <a:pt x="120" y="102"/>
                          </a:lnTo>
                          <a:lnTo>
                            <a:pt x="128" y="102"/>
                          </a:lnTo>
                          <a:lnTo>
                            <a:pt x="136" y="108"/>
                          </a:lnTo>
                          <a:lnTo>
                            <a:pt x="151" y="116"/>
                          </a:lnTo>
                          <a:lnTo>
                            <a:pt x="160" y="116"/>
                          </a:lnTo>
                          <a:lnTo>
                            <a:pt x="168" y="116"/>
                          </a:lnTo>
                          <a:lnTo>
                            <a:pt x="176" y="108"/>
                          </a:lnTo>
                          <a:lnTo>
                            <a:pt x="184" y="102"/>
                          </a:lnTo>
                          <a:lnTo>
                            <a:pt x="193" y="95"/>
                          </a:lnTo>
                          <a:lnTo>
                            <a:pt x="200" y="95"/>
                          </a:lnTo>
                          <a:lnTo>
                            <a:pt x="224" y="102"/>
                          </a:lnTo>
                          <a:lnTo>
                            <a:pt x="240" y="108"/>
                          </a:lnTo>
                          <a:lnTo>
                            <a:pt x="248" y="108"/>
                          </a:lnTo>
                          <a:lnTo>
                            <a:pt x="273" y="116"/>
                          </a:lnTo>
                          <a:lnTo>
                            <a:pt x="304" y="122"/>
                          </a:lnTo>
                          <a:lnTo>
                            <a:pt x="313" y="122"/>
                          </a:lnTo>
                          <a:lnTo>
                            <a:pt x="321" y="122"/>
                          </a:lnTo>
                          <a:lnTo>
                            <a:pt x="337" y="129"/>
                          </a:lnTo>
                          <a:lnTo>
                            <a:pt x="345" y="129"/>
                          </a:lnTo>
                          <a:lnTo>
                            <a:pt x="337" y="129"/>
                          </a:lnTo>
                          <a:lnTo>
                            <a:pt x="304" y="122"/>
                          </a:lnTo>
                          <a:lnTo>
                            <a:pt x="289" y="122"/>
                          </a:lnTo>
                          <a:lnTo>
                            <a:pt x="257" y="116"/>
                          </a:lnTo>
                          <a:lnTo>
                            <a:pt x="240" y="108"/>
                          </a:lnTo>
                          <a:lnTo>
                            <a:pt x="224" y="108"/>
                          </a:lnTo>
                          <a:lnTo>
                            <a:pt x="200" y="108"/>
                          </a:lnTo>
                          <a:lnTo>
                            <a:pt x="193" y="108"/>
                          </a:lnTo>
                          <a:lnTo>
                            <a:pt x="184" y="108"/>
                          </a:lnTo>
                          <a:lnTo>
                            <a:pt x="176" y="108"/>
                          </a:lnTo>
                          <a:lnTo>
                            <a:pt x="168" y="108"/>
                          </a:lnTo>
                          <a:lnTo>
                            <a:pt x="160" y="116"/>
                          </a:lnTo>
                          <a:lnTo>
                            <a:pt x="168" y="116"/>
                          </a:lnTo>
                          <a:lnTo>
                            <a:pt x="168" y="108"/>
                          </a:lnTo>
                          <a:lnTo>
                            <a:pt x="168" y="95"/>
                          </a:lnTo>
                          <a:lnTo>
                            <a:pt x="168" y="89"/>
                          </a:lnTo>
                          <a:lnTo>
                            <a:pt x="168" y="81"/>
                          </a:lnTo>
                          <a:lnTo>
                            <a:pt x="168" y="68"/>
                          </a:lnTo>
                          <a:lnTo>
                            <a:pt x="160" y="61"/>
                          </a:lnTo>
                          <a:lnTo>
                            <a:pt x="151" y="54"/>
                          </a:lnTo>
                          <a:lnTo>
                            <a:pt x="136" y="41"/>
                          </a:lnTo>
                          <a:lnTo>
                            <a:pt x="120" y="27"/>
                          </a:lnTo>
                          <a:lnTo>
                            <a:pt x="111" y="20"/>
                          </a:lnTo>
                          <a:lnTo>
                            <a:pt x="104" y="14"/>
                          </a:lnTo>
                          <a:lnTo>
                            <a:pt x="96" y="7"/>
                          </a:lnTo>
                          <a:lnTo>
                            <a:pt x="96" y="0"/>
                          </a:lnTo>
                          <a:lnTo>
                            <a:pt x="104" y="0"/>
                          </a:lnTo>
                          <a:lnTo>
                            <a:pt x="111" y="7"/>
                          </a:lnTo>
                          <a:lnTo>
                            <a:pt x="120" y="14"/>
                          </a:lnTo>
                          <a:lnTo>
                            <a:pt x="128" y="14"/>
                          </a:lnTo>
                          <a:lnTo>
                            <a:pt x="136" y="20"/>
                          </a:lnTo>
                          <a:lnTo>
                            <a:pt x="144" y="34"/>
                          </a:lnTo>
                          <a:lnTo>
                            <a:pt x="144" y="41"/>
                          </a:lnTo>
                          <a:lnTo>
                            <a:pt x="151" y="47"/>
                          </a:lnTo>
                          <a:lnTo>
                            <a:pt x="151" y="54"/>
                          </a:lnTo>
                          <a:lnTo>
                            <a:pt x="151" y="61"/>
                          </a:lnTo>
                          <a:lnTo>
                            <a:pt x="151" y="68"/>
                          </a:lnTo>
                          <a:lnTo>
                            <a:pt x="160" y="81"/>
                          </a:lnTo>
                          <a:lnTo>
                            <a:pt x="160" y="89"/>
                          </a:lnTo>
                          <a:lnTo>
                            <a:pt x="168" y="102"/>
                          </a:lnTo>
                          <a:lnTo>
                            <a:pt x="160" y="95"/>
                          </a:lnTo>
                          <a:lnTo>
                            <a:pt x="168" y="95"/>
                          </a:lnTo>
                          <a:lnTo>
                            <a:pt x="176" y="81"/>
                          </a:lnTo>
                          <a:lnTo>
                            <a:pt x="184" y="75"/>
                          </a:lnTo>
                          <a:lnTo>
                            <a:pt x="193" y="75"/>
                          </a:lnTo>
                          <a:lnTo>
                            <a:pt x="208" y="68"/>
                          </a:lnTo>
                          <a:lnTo>
                            <a:pt x="216" y="61"/>
                          </a:lnTo>
                          <a:lnTo>
                            <a:pt x="224" y="61"/>
                          </a:lnTo>
                          <a:lnTo>
                            <a:pt x="248" y="54"/>
                          </a:lnTo>
                          <a:lnTo>
                            <a:pt x="264" y="54"/>
                          </a:lnTo>
                          <a:lnTo>
                            <a:pt x="289" y="54"/>
                          </a:lnTo>
                          <a:lnTo>
                            <a:pt x="273" y="61"/>
                          </a:lnTo>
                          <a:lnTo>
                            <a:pt x="257" y="68"/>
                          </a:lnTo>
                          <a:lnTo>
                            <a:pt x="233" y="75"/>
                          </a:lnTo>
                          <a:lnTo>
                            <a:pt x="224" y="75"/>
                          </a:lnTo>
                          <a:lnTo>
                            <a:pt x="216" y="75"/>
                          </a:lnTo>
                          <a:lnTo>
                            <a:pt x="193" y="81"/>
                          </a:lnTo>
                          <a:lnTo>
                            <a:pt x="176" y="89"/>
                          </a:lnTo>
                          <a:lnTo>
                            <a:pt x="168" y="95"/>
                          </a:lnTo>
                          <a:lnTo>
                            <a:pt x="176" y="75"/>
                          </a:lnTo>
                          <a:lnTo>
                            <a:pt x="176" y="68"/>
                          </a:lnTo>
                          <a:lnTo>
                            <a:pt x="176" y="61"/>
                          </a:lnTo>
                          <a:lnTo>
                            <a:pt x="184" y="47"/>
                          </a:lnTo>
                          <a:lnTo>
                            <a:pt x="193" y="47"/>
                          </a:lnTo>
                          <a:lnTo>
                            <a:pt x="193" y="54"/>
                          </a:lnTo>
                          <a:lnTo>
                            <a:pt x="184" y="68"/>
                          </a:lnTo>
                          <a:lnTo>
                            <a:pt x="176" y="75"/>
                          </a:lnTo>
                        </a:path>
                      </a:pathLst>
                    </a:custGeom>
                    <a:solidFill>
                      <a:schemeClr val="accent1"/>
                    </a:solidFill>
                    <a:ln w="12700" cap="rnd">
                      <a:solidFill>
                        <a:srgbClr val="000000"/>
                      </a:solidFill>
                      <a:round/>
                      <a:headEnd type="none" w="sm" len="sm"/>
                      <a:tailEnd type="none" w="sm" len="sm"/>
                    </a:ln>
                  </p:spPr>
                  <p:txBody>
                    <a:bodyPr/>
                    <a:lstStyle/>
                    <a:p>
                      <a:endParaRPr lang="es-AR"/>
                    </a:p>
                  </p:txBody>
                </p:sp>
                <p:sp>
                  <p:nvSpPr>
                    <p:cNvPr id="341" name="Freeform 997"/>
                    <p:cNvSpPr>
                      <a:spLocks/>
                    </p:cNvSpPr>
                    <p:nvPr/>
                  </p:nvSpPr>
                  <p:spPr bwMode="auto">
                    <a:xfrm>
                      <a:off x="1714" y="1612"/>
                      <a:ext cx="19" cy="17"/>
                    </a:xfrm>
                    <a:custGeom>
                      <a:avLst/>
                      <a:gdLst>
                        <a:gd name="T0" fmla="*/ 18 w 19"/>
                        <a:gd name="T1" fmla="*/ 0 h 17"/>
                        <a:gd name="T2" fmla="*/ 9 w 19"/>
                        <a:gd name="T3" fmla="*/ 7 h 17"/>
                        <a:gd name="T4" fmla="*/ 9 w 19"/>
                        <a:gd name="T5" fmla="*/ 16 h 17"/>
                        <a:gd name="T6" fmla="*/ 9 w 19"/>
                        <a:gd name="T7" fmla="*/ 16 h 17"/>
                        <a:gd name="T8" fmla="*/ 0 w 19"/>
                        <a:gd name="T9" fmla="*/ 16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18" y="0"/>
                          </a:moveTo>
                          <a:lnTo>
                            <a:pt x="9" y="7"/>
                          </a:lnTo>
                          <a:lnTo>
                            <a:pt x="9" y="16"/>
                          </a:lnTo>
                          <a:lnTo>
                            <a:pt x="0" y="16"/>
                          </a:lnTo>
                        </a:path>
                      </a:pathLst>
                    </a:custGeom>
                    <a:solidFill>
                      <a:schemeClr val="accent1"/>
                    </a:solidFill>
                    <a:ln w="12700" cap="rnd">
                      <a:solidFill>
                        <a:srgbClr val="000000"/>
                      </a:solidFill>
                      <a:round/>
                      <a:headEnd type="none" w="sm" len="sm"/>
                      <a:tailEnd type="none" w="sm" len="sm"/>
                    </a:ln>
                  </p:spPr>
                  <p:txBody>
                    <a:bodyPr/>
                    <a:lstStyle/>
                    <a:p>
                      <a:endParaRPr lang="es-AR"/>
                    </a:p>
                  </p:txBody>
                </p:sp>
              </p:grpSp>
              <p:grpSp>
                <p:nvGrpSpPr>
                  <p:cNvPr id="335" name="Group 998"/>
                  <p:cNvGrpSpPr>
                    <a:grpSpLocks/>
                  </p:cNvGrpSpPr>
                  <p:nvPr/>
                </p:nvGrpSpPr>
                <p:grpSpPr bwMode="auto">
                  <a:xfrm>
                    <a:off x="1480" y="1448"/>
                    <a:ext cx="420" cy="204"/>
                    <a:chOff x="1480" y="1448"/>
                    <a:chExt cx="420" cy="204"/>
                  </a:xfrm>
                </p:grpSpPr>
                <p:sp>
                  <p:nvSpPr>
                    <p:cNvPr id="336" name="Freeform 999"/>
                    <p:cNvSpPr>
                      <a:spLocks/>
                    </p:cNvSpPr>
                    <p:nvPr/>
                  </p:nvSpPr>
                  <p:spPr bwMode="auto">
                    <a:xfrm>
                      <a:off x="1480" y="1448"/>
                      <a:ext cx="420" cy="204"/>
                    </a:xfrm>
                    <a:custGeom>
                      <a:avLst/>
                      <a:gdLst>
                        <a:gd name="T0" fmla="*/ 176 w 420"/>
                        <a:gd name="T1" fmla="*/ 188 h 204"/>
                        <a:gd name="T2" fmla="*/ 130 w 420"/>
                        <a:gd name="T3" fmla="*/ 188 h 204"/>
                        <a:gd name="T4" fmla="*/ 145 w 420"/>
                        <a:gd name="T5" fmla="*/ 182 h 204"/>
                        <a:gd name="T6" fmla="*/ 193 w 420"/>
                        <a:gd name="T7" fmla="*/ 196 h 204"/>
                        <a:gd name="T8" fmla="*/ 217 w 420"/>
                        <a:gd name="T9" fmla="*/ 188 h 204"/>
                        <a:gd name="T10" fmla="*/ 242 w 420"/>
                        <a:gd name="T11" fmla="*/ 169 h 204"/>
                        <a:gd name="T12" fmla="*/ 298 w 420"/>
                        <a:gd name="T13" fmla="*/ 169 h 204"/>
                        <a:gd name="T14" fmla="*/ 371 w 420"/>
                        <a:gd name="T15" fmla="*/ 169 h 204"/>
                        <a:gd name="T16" fmla="*/ 371 w 420"/>
                        <a:gd name="T17" fmla="*/ 162 h 204"/>
                        <a:gd name="T18" fmla="*/ 306 w 420"/>
                        <a:gd name="T19" fmla="*/ 169 h 204"/>
                        <a:gd name="T20" fmla="*/ 249 w 420"/>
                        <a:gd name="T21" fmla="*/ 182 h 204"/>
                        <a:gd name="T22" fmla="*/ 217 w 420"/>
                        <a:gd name="T23" fmla="*/ 182 h 204"/>
                        <a:gd name="T24" fmla="*/ 217 w 420"/>
                        <a:gd name="T25" fmla="*/ 149 h 204"/>
                        <a:gd name="T26" fmla="*/ 176 w 420"/>
                        <a:gd name="T27" fmla="*/ 129 h 204"/>
                        <a:gd name="T28" fmla="*/ 130 w 420"/>
                        <a:gd name="T29" fmla="*/ 116 h 204"/>
                        <a:gd name="T30" fmla="*/ 57 w 420"/>
                        <a:gd name="T31" fmla="*/ 108 h 204"/>
                        <a:gd name="T32" fmla="*/ 16 w 420"/>
                        <a:gd name="T33" fmla="*/ 108 h 204"/>
                        <a:gd name="T34" fmla="*/ 24 w 420"/>
                        <a:gd name="T35" fmla="*/ 101 h 204"/>
                        <a:gd name="T36" fmla="*/ 81 w 420"/>
                        <a:gd name="T37" fmla="*/ 116 h 204"/>
                        <a:gd name="T38" fmla="*/ 130 w 420"/>
                        <a:gd name="T39" fmla="*/ 135 h 204"/>
                        <a:gd name="T40" fmla="*/ 185 w 420"/>
                        <a:gd name="T41" fmla="*/ 143 h 204"/>
                        <a:gd name="T42" fmla="*/ 217 w 420"/>
                        <a:gd name="T43" fmla="*/ 143 h 204"/>
                        <a:gd name="T44" fmla="*/ 225 w 420"/>
                        <a:gd name="T45" fmla="*/ 122 h 204"/>
                        <a:gd name="T46" fmla="*/ 258 w 420"/>
                        <a:gd name="T47" fmla="*/ 101 h 204"/>
                        <a:gd name="T48" fmla="*/ 306 w 420"/>
                        <a:gd name="T49" fmla="*/ 95 h 204"/>
                        <a:gd name="T50" fmla="*/ 387 w 420"/>
                        <a:gd name="T51" fmla="*/ 87 h 204"/>
                        <a:gd name="T52" fmla="*/ 419 w 420"/>
                        <a:gd name="T53" fmla="*/ 87 h 204"/>
                        <a:gd name="T54" fmla="*/ 322 w 420"/>
                        <a:gd name="T55" fmla="*/ 101 h 204"/>
                        <a:gd name="T56" fmla="*/ 265 w 420"/>
                        <a:gd name="T57" fmla="*/ 108 h 204"/>
                        <a:gd name="T58" fmla="*/ 233 w 420"/>
                        <a:gd name="T59" fmla="*/ 122 h 204"/>
                        <a:gd name="T60" fmla="*/ 209 w 420"/>
                        <a:gd name="T61" fmla="*/ 129 h 204"/>
                        <a:gd name="T62" fmla="*/ 209 w 420"/>
                        <a:gd name="T63" fmla="*/ 95 h 204"/>
                        <a:gd name="T64" fmla="*/ 193 w 420"/>
                        <a:gd name="T65" fmla="*/ 74 h 204"/>
                        <a:gd name="T66" fmla="*/ 145 w 420"/>
                        <a:gd name="T67" fmla="*/ 41 h 204"/>
                        <a:gd name="T68" fmla="*/ 105 w 420"/>
                        <a:gd name="T69" fmla="*/ 20 h 204"/>
                        <a:gd name="T70" fmla="*/ 89 w 420"/>
                        <a:gd name="T71" fmla="*/ 0 h 204"/>
                        <a:gd name="T72" fmla="*/ 121 w 420"/>
                        <a:gd name="T73" fmla="*/ 14 h 204"/>
                        <a:gd name="T74" fmla="*/ 160 w 420"/>
                        <a:gd name="T75" fmla="*/ 33 h 204"/>
                        <a:gd name="T76" fmla="*/ 176 w 420"/>
                        <a:gd name="T77" fmla="*/ 60 h 204"/>
                        <a:gd name="T78" fmla="*/ 193 w 420"/>
                        <a:gd name="T79" fmla="*/ 95 h 204"/>
                        <a:gd name="T80" fmla="*/ 217 w 420"/>
                        <a:gd name="T81" fmla="*/ 87 h 204"/>
                        <a:gd name="T82" fmla="*/ 242 w 420"/>
                        <a:gd name="T83" fmla="*/ 54 h 204"/>
                        <a:gd name="T84" fmla="*/ 289 w 420"/>
                        <a:gd name="T85" fmla="*/ 20 h 204"/>
                        <a:gd name="T86" fmla="*/ 322 w 420"/>
                        <a:gd name="T87" fmla="*/ 6 h 204"/>
                        <a:gd name="T88" fmla="*/ 306 w 420"/>
                        <a:gd name="T89" fmla="*/ 33 h 204"/>
                        <a:gd name="T90" fmla="*/ 265 w 420"/>
                        <a:gd name="T91" fmla="*/ 54 h 204"/>
                        <a:gd name="T92" fmla="*/ 217 w 420"/>
                        <a:gd name="T93" fmla="*/ 87 h 204"/>
                        <a:gd name="T94" fmla="*/ 217 w 420"/>
                        <a:gd name="T95" fmla="*/ 108 h 204"/>
                        <a:gd name="T96" fmla="*/ 209 w 420"/>
                        <a:gd name="T97" fmla="*/ 87 h 204"/>
                        <a:gd name="T98" fmla="*/ 209 w 420"/>
                        <a:gd name="T99" fmla="*/ 60 h 204"/>
                        <a:gd name="T100" fmla="*/ 217 w 420"/>
                        <a:gd name="T101" fmla="*/ 47 h 204"/>
                        <a:gd name="T102" fmla="*/ 209 w 420"/>
                        <a:gd name="T103" fmla="*/ 81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0"/>
                        <a:gd name="T157" fmla="*/ 0 h 204"/>
                        <a:gd name="T158" fmla="*/ 420 w 420"/>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0" h="204">
                          <a:moveTo>
                            <a:pt x="217" y="203"/>
                          </a:moveTo>
                          <a:lnTo>
                            <a:pt x="209" y="196"/>
                          </a:lnTo>
                          <a:lnTo>
                            <a:pt x="176" y="188"/>
                          </a:lnTo>
                          <a:lnTo>
                            <a:pt x="153" y="188"/>
                          </a:lnTo>
                          <a:lnTo>
                            <a:pt x="145" y="188"/>
                          </a:lnTo>
                          <a:lnTo>
                            <a:pt x="130" y="188"/>
                          </a:lnTo>
                          <a:lnTo>
                            <a:pt x="121" y="188"/>
                          </a:lnTo>
                          <a:lnTo>
                            <a:pt x="113" y="182"/>
                          </a:lnTo>
                          <a:lnTo>
                            <a:pt x="145" y="182"/>
                          </a:lnTo>
                          <a:lnTo>
                            <a:pt x="160" y="182"/>
                          </a:lnTo>
                          <a:lnTo>
                            <a:pt x="185" y="188"/>
                          </a:lnTo>
                          <a:lnTo>
                            <a:pt x="193" y="196"/>
                          </a:lnTo>
                          <a:lnTo>
                            <a:pt x="201" y="196"/>
                          </a:lnTo>
                          <a:lnTo>
                            <a:pt x="217" y="196"/>
                          </a:lnTo>
                          <a:lnTo>
                            <a:pt x="217" y="188"/>
                          </a:lnTo>
                          <a:lnTo>
                            <a:pt x="225" y="175"/>
                          </a:lnTo>
                          <a:lnTo>
                            <a:pt x="233" y="169"/>
                          </a:lnTo>
                          <a:lnTo>
                            <a:pt x="242" y="169"/>
                          </a:lnTo>
                          <a:lnTo>
                            <a:pt x="249" y="169"/>
                          </a:lnTo>
                          <a:lnTo>
                            <a:pt x="282" y="169"/>
                          </a:lnTo>
                          <a:lnTo>
                            <a:pt x="298" y="169"/>
                          </a:lnTo>
                          <a:lnTo>
                            <a:pt x="314" y="169"/>
                          </a:lnTo>
                          <a:lnTo>
                            <a:pt x="354" y="169"/>
                          </a:lnTo>
                          <a:lnTo>
                            <a:pt x="371" y="169"/>
                          </a:lnTo>
                          <a:lnTo>
                            <a:pt x="378" y="169"/>
                          </a:lnTo>
                          <a:lnTo>
                            <a:pt x="387" y="169"/>
                          </a:lnTo>
                          <a:lnTo>
                            <a:pt x="371" y="162"/>
                          </a:lnTo>
                          <a:lnTo>
                            <a:pt x="362" y="162"/>
                          </a:lnTo>
                          <a:lnTo>
                            <a:pt x="347" y="162"/>
                          </a:lnTo>
                          <a:lnTo>
                            <a:pt x="306" y="169"/>
                          </a:lnTo>
                          <a:lnTo>
                            <a:pt x="289" y="169"/>
                          </a:lnTo>
                          <a:lnTo>
                            <a:pt x="274" y="175"/>
                          </a:lnTo>
                          <a:lnTo>
                            <a:pt x="249" y="182"/>
                          </a:lnTo>
                          <a:lnTo>
                            <a:pt x="242" y="182"/>
                          </a:lnTo>
                          <a:lnTo>
                            <a:pt x="225" y="188"/>
                          </a:lnTo>
                          <a:lnTo>
                            <a:pt x="217" y="182"/>
                          </a:lnTo>
                          <a:lnTo>
                            <a:pt x="217" y="162"/>
                          </a:lnTo>
                          <a:lnTo>
                            <a:pt x="217" y="156"/>
                          </a:lnTo>
                          <a:lnTo>
                            <a:pt x="217" y="149"/>
                          </a:lnTo>
                          <a:lnTo>
                            <a:pt x="209" y="143"/>
                          </a:lnTo>
                          <a:lnTo>
                            <a:pt x="193" y="135"/>
                          </a:lnTo>
                          <a:lnTo>
                            <a:pt x="176" y="129"/>
                          </a:lnTo>
                          <a:lnTo>
                            <a:pt x="160" y="122"/>
                          </a:lnTo>
                          <a:lnTo>
                            <a:pt x="137" y="116"/>
                          </a:lnTo>
                          <a:lnTo>
                            <a:pt x="130" y="116"/>
                          </a:lnTo>
                          <a:lnTo>
                            <a:pt x="113" y="116"/>
                          </a:lnTo>
                          <a:lnTo>
                            <a:pt x="72" y="116"/>
                          </a:lnTo>
                          <a:lnTo>
                            <a:pt x="57" y="108"/>
                          </a:lnTo>
                          <a:lnTo>
                            <a:pt x="48" y="108"/>
                          </a:lnTo>
                          <a:lnTo>
                            <a:pt x="32" y="108"/>
                          </a:lnTo>
                          <a:lnTo>
                            <a:pt x="16" y="108"/>
                          </a:lnTo>
                          <a:lnTo>
                            <a:pt x="0" y="101"/>
                          </a:lnTo>
                          <a:lnTo>
                            <a:pt x="8" y="101"/>
                          </a:lnTo>
                          <a:lnTo>
                            <a:pt x="24" y="101"/>
                          </a:lnTo>
                          <a:lnTo>
                            <a:pt x="48" y="108"/>
                          </a:lnTo>
                          <a:lnTo>
                            <a:pt x="65" y="108"/>
                          </a:lnTo>
                          <a:lnTo>
                            <a:pt x="81" y="116"/>
                          </a:lnTo>
                          <a:lnTo>
                            <a:pt x="113" y="122"/>
                          </a:lnTo>
                          <a:lnTo>
                            <a:pt x="121" y="129"/>
                          </a:lnTo>
                          <a:lnTo>
                            <a:pt x="130" y="135"/>
                          </a:lnTo>
                          <a:lnTo>
                            <a:pt x="153" y="143"/>
                          </a:lnTo>
                          <a:lnTo>
                            <a:pt x="169" y="143"/>
                          </a:lnTo>
                          <a:lnTo>
                            <a:pt x="185" y="143"/>
                          </a:lnTo>
                          <a:lnTo>
                            <a:pt x="201" y="143"/>
                          </a:lnTo>
                          <a:lnTo>
                            <a:pt x="209" y="143"/>
                          </a:lnTo>
                          <a:lnTo>
                            <a:pt x="217" y="143"/>
                          </a:lnTo>
                          <a:lnTo>
                            <a:pt x="225" y="135"/>
                          </a:lnTo>
                          <a:lnTo>
                            <a:pt x="225" y="129"/>
                          </a:lnTo>
                          <a:lnTo>
                            <a:pt x="225" y="122"/>
                          </a:lnTo>
                          <a:lnTo>
                            <a:pt x="233" y="116"/>
                          </a:lnTo>
                          <a:lnTo>
                            <a:pt x="242" y="108"/>
                          </a:lnTo>
                          <a:lnTo>
                            <a:pt x="258" y="101"/>
                          </a:lnTo>
                          <a:lnTo>
                            <a:pt x="274" y="95"/>
                          </a:lnTo>
                          <a:lnTo>
                            <a:pt x="298" y="95"/>
                          </a:lnTo>
                          <a:lnTo>
                            <a:pt x="306" y="95"/>
                          </a:lnTo>
                          <a:lnTo>
                            <a:pt x="331" y="95"/>
                          </a:lnTo>
                          <a:lnTo>
                            <a:pt x="371" y="87"/>
                          </a:lnTo>
                          <a:lnTo>
                            <a:pt x="387" y="87"/>
                          </a:lnTo>
                          <a:lnTo>
                            <a:pt x="395" y="87"/>
                          </a:lnTo>
                          <a:lnTo>
                            <a:pt x="411" y="87"/>
                          </a:lnTo>
                          <a:lnTo>
                            <a:pt x="419" y="87"/>
                          </a:lnTo>
                          <a:lnTo>
                            <a:pt x="378" y="95"/>
                          </a:lnTo>
                          <a:lnTo>
                            <a:pt x="354" y="101"/>
                          </a:lnTo>
                          <a:lnTo>
                            <a:pt x="322" y="101"/>
                          </a:lnTo>
                          <a:lnTo>
                            <a:pt x="298" y="101"/>
                          </a:lnTo>
                          <a:lnTo>
                            <a:pt x="289" y="101"/>
                          </a:lnTo>
                          <a:lnTo>
                            <a:pt x="265" y="108"/>
                          </a:lnTo>
                          <a:lnTo>
                            <a:pt x="258" y="108"/>
                          </a:lnTo>
                          <a:lnTo>
                            <a:pt x="242" y="116"/>
                          </a:lnTo>
                          <a:lnTo>
                            <a:pt x="233" y="122"/>
                          </a:lnTo>
                          <a:lnTo>
                            <a:pt x="217" y="135"/>
                          </a:lnTo>
                          <a:lnTo>
                            <a:pt x="209" y="135"/>
                          </a:lnTo>
                          <a:lnTo>
                            <a:pt x="209" y="129"/>
                          </a:lnTo>
                          <a:lnTo>
                            <a:pt x="209" y="116"/>
                          </a:lnTo>
                          <a:lnTo>
                            <a:pt x="209" y="101"/>
                          </a:lnTo>
                          <a:lnTo>
                            <a:pt x="209" y="95"/>
                          </a:lnTo>
                          <a:lnTo>
                            <a:pt x="209" y="87"/>
                          </a:lnTo>
                          <a:lnTo>
                            <a:pt x="201" y="81"/>
                          </a:lnTo>
                          <a:lnTo>
                            <a:pt x="193" y="74"/>
                          </a:lnTo>
                          <a:lnTo>
                            <a:pt x="185" y="68"/>
                          </a:lnTo>
                          <a:lnTo>
                            <a:pt x="176" y="60"/>
                          </a:lnTo>
                          <a:lnTo>
                            <a:pt x="145" y="41"/>
                          </a:lnTo>
                          <a:lnTo>
                            <a:pt x="121" y="27"/>
                          </a:lnTo>
                          <a:lnTo>
                            <a:pt x="113" y="27"/>
                          </a:lnTo>
                          <a:lnTo>
                            <a:pt x="105" y="20"/>
                          </a:lnTo>
                          <a:lnTo>
                            <a:pt x="97" y="14"/>
                          </a:lnTo>
                          <a:lnTo>
                            <a:pt x="81" y="6"/>
                          </a:lnTo>
                          <a:lnTo>
                            <a:pt x="89" y="0"/>
                          </a:lnTo>
                          <a:lnTo>
                            <a:pt x="97" y="0"/>
                          </a:lnTo>
                          <a:lnTo>
                            <a:pt x="105" y="6"/>
                          </a:lnTo>
                          <a:lnTo>
                            <a:pt x="121" y="14"/>
                          </a:lnTo>
                          <a:lnTo>
                            <a:pt x="130" y="20"/>
                          </a:lnTo>
                          <a:lnTo>
                            <a:pt x="145" y="27"/>
                          </a:lnTo>
                          <a:lnTo>
                            <a:pt x="160" y="33"/>
                          </a:lnTo>
                          <a:lnTo>
                            <a:pt x="160" y="41"/>
                          </a:lnTo>
                          <a:lnTo>
                            <a:pt x="169" y="47"/>
                          </a:lnTo>
                          <a:lnTo>
                            <a:pt x="176" y="60"/>
                          </a:lnTo>
                          <a:lnTo>
                            <a:pt x="176" y="68"/>
                          </a:lnTo>
                          <a:lnTo>
                            <a:pt x="185" y="81"/>
                          </a:lnTo>
                          <a:lnTo>
                            <a:pt x="193" y="95"/>
                          </a:lnTo>
                          <a:lnTo>
                            <a:pt x="201" y="101"/>
                          </a:lnTo>
                          <a:lnTo>
                            <a:pt x="209" y="108"/>
                          </a:lnTo>
                          <a:lnTo>
                            <a:pt x="217" y="87"/>
                          </a:lnTo>
                          <a:lnTo>
                            <a:pt x="217" y="81"/>
                          </a:lnTo>
                          <a:lnTo>
                            <a:pt x="225" y="74"/>
                          </a:lnTo>
                          <a:lnTo>
                            <a:pt x="242" y="54"/>
                          </a:lnTo>
                          <a:lnTo>
                            <a:pt x="249" y="47"/>
                          </a:lnTo>
                          <a:lnTo>
                            <a:pt x="258" y="41"/>
                          </a:lnTo>
                          <a:lnTo>
                            <a:pt x="289" y="20"/>
                          </a:lnTo>
                          <a:lnTo>
                            <a:pt x="298" y="14"/>
                          </a:lnTo>
                          <a:lnTo>
                            <a:pt x="331" y="0"/>
                          </a:lnTo>
                          <a:lnTo>
                            <a:pt x="322" y="6"/>
                          </a:lnTo>
                          <a:lnTo>
                            <a:pt x="322" y="14"/>
                          </a:lnTo>
                          <a:lnTo>
                            <a:pt x="314" y="20"/>
                          </a:lnTo>
                          <a:lnTo>
                            <a:pt x="306" y="33"/>
                          </a:lnTo>
                          <a:lnTo>
                            <a:pt x="298" y="33"/>
                          </a:lnTo>
                          <a:lnTo>
                            <a:pt x="282" y="47"/>
                          </a:lnTo>
                          <a:lnTo>
                            <a:pt x="265" y="54"/>
                          </a:lnTo>
                          <a:lnTo>
                            <a:pt x="258" y="60"/>
                          </a:lnTo>
                          <a:lnTo>
                            <a:pt x="242" y="74"/>
                          </a:lnTo>
                          <a:lnTo>
                            <a:pt x="217" y="87"/>
                          </a:lnTo>
                          <a:lnTo>
                            <a:pt x="217" y="95"/>
                          </a:lnTo>
                          <a:lnTo>
                            <a:pt x="217" y="101"/>
                          </a:lnTo>
                          <a:lnTo>
                            <a:pt x="217" y="108"/>
                          </a:lnTo>
                          <a:lnTo>
                            <a:pt x="209" y="108"/>
                          </a:lnTo>
                          <a:lnTo>
                            <a:pt x="209" y="101"/>
                          </a:lnTo>
                          <a:lnTo>
                            <a:pt x="209" y="87"/>
                          </a:lnTo>
                          <a:lnTo>
                            <a:pt x="209" y="74"/>
                          </a:lnTo>
                          <a:lnTo>
                            <a:pt x="209" y="68"/>
                          </a:lnTo>
                          <a:lnTo>
                            <a:pt x="209" y="60"/>
                          </a:lnTo>
                          <a:lnTo>
                            <a:pt x="209" y="41"/>
                          </a:lnTo>
                          <a:lnTo>
                            <a:pt x="209" y="33"/>
                          </a:lnTo>
                          <a:lnTo>
                            <a:pt x="217" y="47"/>
                          </a:lnTo>
                          <a:lnTo>
                            <a:pt x="217" y="54"/>
                          </a:lnTo>
                          <a:lnTo>
                            <a:pt x="209" y="74"/>
                          </a:lnTo>
                          <a:lnTo>
                            <a:pt x="209" y="81"/>
                          </a:lnTo>
                        </a:path>
                      </a:pathLst>
                    </a:custGeom>
                    <a:solidFill>
                      <a:schemeClr val="accent1"/>
                    </a:solidFill>
                    <a:ln w="12700" cap="rnd">
                      <a:solidFill>
                        <a:srgbClr val="000000"/>
                      </a:solidFill>
                      <a:round/>
                      <a:headEnd type="none" w="sm" len="sm"/>
                      <a:tailEnd type="none" w="sm" len="sm"/>
                    </a:ln>
                  </p:spPr>
                  <p:txBody>
                    <a:bodyPr/>
                    <a:lstStyle/>
                    <a:p>
                      <a:endParaRPr lang="es-AR"/>
                    </a:p>
                  </p:txBody>
                </p:sp>
                <p:sp>
                  <p:nvSpPr>
                    <p:cNvPr id="337" name="Freeform 1000"/>
                    <p:cNvSpPr>
                      <a:spLocks/>
                    </p:cNvSpPr>
                    <p:nvPr/>
                  </p:nvSpPr>
                  <p:spPr bwMode="auto">
                    <a:xfrm>
                      <a:off x="1520" y="1537"/>
                      <a:ext cx="185" cy="109"/>
                    </a:xfrm>
                    <a:custGeom>
                      <a:avLst/>
                      <a:gdLst>
                        <a:gd name="T0" fmla="*/ 168 w 185"/>
                        <a:gd name="T1" fmla="*/ 108 h 109"/>
                        <a:gd name="T2" fmla="*/ 160 w 185"/>
                        <a:gd name="T3" fmla="*/ 101 h 109"/>
                        <a:gd name="T4" fmla="*/ 143 w 185"/>
                        <a:gd name="T5" fmla="*/ 93 h 109"/>
                        <a:gd name="T6" fmla="*/ 112 w 185"/>
                        <a:gd name="T7" fmla="*/ 80 h 109"/>
                        <a:gd name="T8" fmla="*/ 97 w 185"/>
                        <a:gd name="T9" fmla="*/ 75 h 109"/>
                        <a:gd name="T10" fmla="*/ 81 w 185"/>
                        <a:gd name="T11" fmla="*/ 67 h 109"/>
                        <a:gd name="T12" fmla="*/ 64 w 185"/>
                        <a:gd name="T13" fmla="*/ 61 h 109"/>
                        <a:gd name="T14" fmla="*/ 48 w 185"/>
                        <a:gd name="T15" fmla="*/ 54 h 109"/>
                        <a:gd name="T16" fmla="*/ 32 w 185"/>
                        <a:gd name="T17" fmla="*/ 47 h 109"/>
                        <a:gd name="T18" fmla="*/ 16 w 185"/>
                        <a:gd name="T19" fmla="*/ 40 h 109"/>
                        <a:gd name="T20" fmla="*/ 0 w 185"/>
                        <a:gd name="T21" fmla="*/ 33 h 109"/>
                        <a:gd name="T22" fmla="*/ 8 w 185"/>
                        <a:gd name="T23" fmla="*/ 33 h 109"/>
                        <a:gd name="T24" fmla="*/ 24 w 185"/>
                        <a:gd name="T25" fmla="*/ 40 h 109"/>
                        <a:gd name="T26" fmla="*/ 32 w 185"/>
                        <a:gd name="T27" fmla="*/ 47 h 109"/>
                        <a:gd name="T28" fmla="*/ 48 w 185"/>
                        <a:gd name="T29" fmla="*/ 54 h 109"/>
                        <a:gd name="T30" fmla="*/ 57 w 185"/>
                        <a:gd name="T31" fmla="*/ 54 h 109"/>
                        <a:gd name="T32" fmla="*/ 81 w 185"/>
                        <a:gd name="T33" fmla="*/ 61 h 109"/>
                        <a:gd name="T34" fmla="*/ 112 w 185"/>
                        <a:gd name="T35" fmla="*/ 75 h 109"/>
                        <a:gd name="T36" fmla="*/ 127 w 185"/>
                        <a:gd name="T37" fmla="*/ 80 h 109"/>
                        <a:gd name="T38" fmla="*/ 136 w 185"/>
                        <a:gd name="T39" fmla="*/ 87 h 109"/>
                        <a:gd name="T40" fmla="*/ 143 w 185"/>
                        <a:gd name="T41" fmla="*/ 87 h 109"/>
                        <a:gd name="T42" fmla="*/ 160 w 185"/>
                        <a:gd name="T43" fmla="*/ 87 h 109"/>
                        <a:gd name="T44" fmla="*/ 160 w 185"/>
                        <a:gd name="T45" fmla="*/ 80 h 109"/>
                        <a:gd name="T46" fmla="*/ 160 w 185"/>
                        <a:gd name="T47" fmla="*/ 75 h 109"/>
                        <a:gd name="T48" fmla="*/ 160 w 185"/>
                        <a:gd name="T49" fmla="*/ 61 h 109"/>
                        <a:gd name="T50" fmla="*/ 168 w 185"/>
                        <a:gd name="T51" fmla="*/ 33 h 109"/>
                        <a:gd name="T52" fmla="*/ 176 w 185"/>
                        <a:gd name="T53" fmla="*/ 20 h 109"/>
                        <a:gd name="T54" fmla="*/ 184 w 185"/>
                        <a:gd name="T55" fmla="*/ 13 h 109"/>
                        <a:gd name="T56" fmla="*/ 184 w 185"/>
                        <a:gd name="T57" fmla="*/ 6 h 109"/>
                        <a:gd name="T58" fmla="*/ 184 w 185"/>
                        <a:gd name="T59" fmla="*/ 0 h 109"/>
                        <a:gd name="T60" fmla="*/ 176 w 185"/>
                        <a:gd name="T61" fmla="*/ 6 h 109"/>
                        <a:gd name="T62" fmla="*/ 176 w 185"/>
                        <a:gd name="T63" fmla="*/ 13 h 109"/>
                        <a:gd name="T64" fmla="*/ 168 w 185"/>
                        <a:gd name="T65" fmla="*/ 33 h 109"/>
                        <a:gd name="T66" fmla="*/ 168 w 185"/>
                        <a:gd name="T67" fmla="*/ 40 h 109"/>
                        <a:gd name="T68" fmla="*/ 168 w 185"/>
                        <a:gd name="T69" fmla="*/ 47 h 109"/>
                        <a:gd name="T70" fmla="*/ 176 w 185"/>
                        <a:gd name="T71" fmla="*/ 67 h 109"/>
                        <a:gd name="T72" fmla="*/ 176 w 185"/>
                        <a:gd name="T73" fmla="*/ 75 h 109"/>
                        <a:gd name="T74" fmla="*/ 176 w 185"/>
                        <a:gd name="T75" fmla="*/ 80 h 109"/>
                        <a:gd name="T76" fmla="*/ 168 w 185"/>
                        <a:gd name="T77" fmla="*/ 93 h 109"/>
                        <a:gd name="T78" fmla="*/ 160 w 185"/>
                        <a:gd name="T79" fmla="*/ 93 h 109"/>
                        <a:gd name="T80" fmla="*/ 152 w 185"/>
                        <a:gd name="T81" fmla="*/ 87 h 109"/>
                        <a:gd name="T82" fmla="*/ 143 w 185"/>
                        <a:gd name="T83" fmla="*/ 75 h 109"/>
                        <a:gd name="T84" fmla="*/ 143 w 185"/>
                        <a:gd name="T85" fmla="*/ 67 h 109"/>
                        <a:gd name="T86" fmla="*/ 143 w 185"/>
                        <a:gd name="T87" fmla="*/ 54 h 109"/>
                        <a:gd name="T88" fmla="*/ 136 w 185"/>
                        <a:gd name="T89" fmla="*/ 33 h 109"/>
                        <a:gd name="T90" fmla="*/ 127 w 185"/>
                        <a:gd name="T91" fmla="*/ 27 h 109"/>
                        <a:gd name="T92" fmla="*/ 127 w 185"/>
                        <a:gd name="T93" fmla="*/ 20 h 109"/>
                        <a:gd name="T94" fmla="*/ 120 w 185"/>
                        <a:gd name="T95" fmla="*/ 13 h 109"/>
                        <a:gd name="T96" fmla="*/ 112 w 185"/>
                        <a:gd name="T97" fmla="*/ 20 h 109"/>
                        <a:gd name="T98" fmla="*/ 112 w 185"/>
                        <a:gd name="T99" fmla="*/ 27 h 109"/>
                        <a:gd name="T100" fmla="*/ 112 w 185"/>
                        <a:gd name="T101" fmla="*/ 47 h 109"/>
                        <a:gd name="T102" fmla="*/ 112 w 185"/>
                        <a:gd name="T103" fmla="*/ 54 h 109"/>
                        <a:gd name="T104" fmla="*/ 120 w 185"/>
                        <a:gd name="T105" fmla="*/ 67 h 109"/>
                        <a:gd name="T106" fmla="*/ 143 w 185"/>
                        <a:gd name="T107" fmla="*/ 87 h 109"/>
                        <a:gd name="T108" fmla="*/ 152 w 185"/>
                        <a:gd name="T109" fmla="*/ 93 h 1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5"/>
                        <a:gd name="T166" fmla="*/ 0 h 109"/>
                        <a:gd name="T167" fmla="*/ 185 w 185"/>
                        <a:gd name="T168" fmla="*/ 109 h 1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5" h="109">
                          <a:moveTo>
                            <a:pt x="168" y="108"/>
                          </a:moveTo>
                          <a:lnTo>
                            <a:pt x="160" y="101"/>
                          </a:lnTo>
                          <a:lnTo>
                            <a:pt x="143" y="93"/>
                          </a:lnTo>
                          <a:lnTo>
                            <a:pt x="112" y="80"/>
                          </a:lnTo>
                          <a:lnTo>
                            <a:pt x="97" y="75"/>
                          </a:lnTo>
                          <a:lnTo>
                            <a:pt x="81" y="67"/>
                          </a:lnTo>
                          <a:lnTo>
                            <a:pt x="64" y="61"/>
                          </a:lnTo>
                          <a:lnTo>
                            <a:pt x="48" y="54"/>
                          </a:lnTo>
                          <a:lnTo>
                            <a:pt x="32" y="47"/>
                          </a:lnTo>
                          <a:lnTo>
                            <a:pt x="16" y="40"/>
                          </a:lnTo>
                          <a:lnTo>
                            <a:pt x="0" y="33"/>
                          </a:lnTo>
                          <a:lnTo>
                            <a:pt x="8" y="33"/>
                          </a:lnTo>
                          <a:lnTo>
                            <a:pt x="24" y="40"/>
                          </a:lnTo>
                          <a:lnTo>
                            <a:pt x="32" y="47"/>
                          </a:lnTo>
                          <a:lnTo>
                            <a:pt x="48" y="54"/>
                          </a:lnTo>
                          <a:lnTo>
                            <a:pt x="57" y="54"/>
                          </a:lnTo>
                          <a:lnTo>
                            <a:pt x="81" y="61"/>
                          </a:lnTo>
                          <a:lnTo>
                            <a:pt x="112" y="75"/>
                          </a:lnTo>
                          <a:lnTo>
                            <a:pt x="127" y="80"/>
                          </a:lnTo>
                          <a:lnTo>
                            <a:pt x="136" y="87"/>
                          </a:lnTo>
                          <a:lnTo>
                            <a:pt x="143" y="87"/>
                          </a:lnTo>
                          <a:lnTo>
                            <a:pt x="160" y="87"/>
                          </a:lnTo>
                          <a:lnTo>
                            <a:pt x="160" y="80"/>
                          </a:lnTo>
                          <a:lnTo>
                            <a:pt x="160" y="75"/>
                          </a:lnTo>
                          <a:lnTo>
                            <a:pt x="160" y="61"/>
                          </a:lnTo>
                          <a:lnTo>
                            <a:pt x="168" y="33"/>
                          </a:lnTo>
                          <a:lnTo>
                            <a:pt x="176" y="20"/>
                          </a:lnTo>
                          <a:lnTo>
                            <a:pt x="184" y="13"/>
                          </a:lnTo>
                          <a:lnTo>
                            <a:pt x="184" y="6"/>
                          </a:lnTo>
                          <a:lnTo>
                            <a:pt x="184" y="0"/>
                          </a:lnTo>
                          <a:lnTo>
                            <a:pt x="176" y="6"/>
                          </a:lnTo>
                          <a:lnTo>
                            <a:pt x="176" y="13"/>
                          </a:lnTo>
                          <a:lnTo>
                            <a:pt x="168" y="33"/>
                          </a:lnTo>
                          <a:lnTo>
                            <a:pt x="168" y="40"/>
                          </a:lnTo>
                          <a:lnTo>
                            <a:pt x="168" y="47"/>
                          </a:lnTo>
                          <a:lnTo>
                            <a:pt x="176" y="67"/>
                          </a:lnTo>
                          <a:lnTo>
                            <a:pt x="176" y="75"/>
                          </a:lnTo>
                          <a:lnTo>
                            <a:pt x="176" y="80"/>
                          </a:lnTo>
                          <a:lnTo>
                            <a:pt x="168" y="93"/>
                          </a:lnTo>
                          <a:lnTo>
                            <a:pt x="160" y="93"/>
                          </a:lnTo>
                          <a:lnTo>
                            <a:pt x="152" y="87"/>
                          </a:lnTo>
                          <a:lnTo>
                            <a:pt x="143" y="75"/>
                          </a:lnTo>
                          <a:lnTo>
                            <a:pt x="143" y="67"/>
                          </a:lnTo>
                          <a:lnTo>
                            <a:pt x="143" y="54"/>
                          </a:lnTo>
                          <a:lnTo>
                            <a:pt x="136" y="33"/>
                          </a:lnTo>
                          <a:lnTo>
                            <a:pt x="127" y="27"/>
                          </a:lnTo>
                          <a:lnTo>
                            <a:pt x="127" y="20"/>
                          </a:lnTo>
                          <a:lnTo>
                            <a:pt x="120" y="13"/>
                          </a:lnTo>
                          <a:lnTo>
                            <a:pt x="112" y="20"/>
                          </a:lnTo>
                          <a:lnTo>
                            <a:pt x="112" y="27"/>
                          </a:lnTo>
                          <a:lnTo>
                            <a:pt x="112" y="47"/>
                          </a:lnTo>
                          <a:lnTo>
                            <a:pt x="112" y="54"/>
                          </a:lnTo>
                          <a:lnTo>
                            <a:pt x="120" y="67"/>
                          </a:lnTo>
                          <a:lnTo>
                            <a:pt x="143" y="87"/>
                          </a:lnTo>
                          <a:lnTo>
                            <a:pt x="152" y="93"/>
                          </a:lnTo>
                        </a:path>
                      </a:pathLst>
                    </a:custGeom>
                    <a:solidFill>
                      <a:schemeClr val="accent1"/>
                    </a:solidFill>
                    <a:ln w="12700" cap="rnd">
                      <a:solidFill>
                        <a:srgbClr val="000000"/>
                      </a:solidFill>
                      <a:round/>
                      <a:headEnd type="none" w="sm" len="sm"/>
                      <a:tailEnd type="none" w="sm" len="sm"/>
                    </a:ln>
                  </p:spPr>
                  <p:txBody>
                    <a:bodyPr/>
                    <a:lstStyle/>
                    <a:p>
                      <a:endParaRPr lang="es-AR"/>
                    </a:p>
                  </p:txBody>
                </p:sp>
                <p:sp>
                  <p:nvSpPr>
                    <p:cNvPr id="338" name="Freeform 1001"/>
                    <p:cNvSpPr>
                      <a:spLocks/>
                    </p:cNvSpPr>
                    <p:nvPr/>
                  </p:nvSpPr>
                  <p:spPr bwMode="auto">
                    <a:xfrm>
                      <a:off x="1577" y="1524"/>
                      <a:ext cx="122" cy="55"/>
                    </a:xfrm>
                    <a:custGeom>
                      <a:avLst/>
                      <a:gdLst>
                        <a:gd name="T0" fmla="*/ 104 w 122"/>
                        <a:gd name="T1" fmla="*/ 54 h 55"/>
                        <a:gd name="T2" fmla="*/ 97 w 122"/>
                        <a:gd name="T3" fmla="*/ 47 h 55"/>
                        <a:gd name="T4" fmla="*/ 80 w 122"/>
                        <a:gd name="T5" fmla="*/ 33 h 55"/>
                        <a:gd name="T6" fmla="*/ 64 w 122"/>
                        <a:gd name="T7" fmla="*/ 20 h 55"/>
                        <a:gd name="T8" fmla="*/ 49 w 122"/>
                        <a:gd name="T9" fmla="*/ 13 h 55"/>
                        <a:gd name="T10" fmla="*/ 32 w 122"/>
                        <a:gd name="T11" fmla="*/ 6 h 55"/>
                        <a:gd name="T12" fmla="*/ 23 w 122"/>
                        <a:gd name="T13" fmla="*/ 6 h 55"/>
                        <a:gd name="T14" fmla="*/ 7 w 122"/>
                        <a:gd name="T15" fmla="*/ 0 h 55"/>
                        <a:gd name="T16" fmla="*/ 0 w 122"/>
                        <a:gd name="T17" fmla="*/ 0 h 55"/>
                        <a:gd name="T18" fmla="*/ 7 w 122"/>
                        <a:gd name="T19" fmla="*/ 0 h 55"/>
                        <a:gd name="T20" fmla="*/ 49 w 122"/>
                        <a:gd name="T21" fmla="*/ 20 h 55"/>
                        <a:gd name="T22" fmla="*/ 55 w 122"/>
                        <a:gd name="T23" fmla="*/ 27 h 55"/>
                        <a:gd name="T24" fmla="*/ 80 w 122"/>
                        <a:gd name="T25" fmla="*/ 40 h 55"/>
                        <a:gd name="T26" fmla="*/ 97 w 122"/>
                        <a:gd name="T27" fmla="*/ 47 h 55"/>
                        <a:gd name="T28" fmla="*/ 113 w 122"/>
                        <a:gd name="T29" fmla="*/ 54 h 55"/>
                        <a:gd name="T30" fmla="*/ 121 w 122"/>
                        <a:gd name="T31" fmla="*/ 54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2"/>
                        <a:gd name="T49" fmla="*/ 0 h 55"/>
                        <a:gd name="T50" fmla="*/ 122 w 122"/>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2" h="55">
                          <a:moveTo>
                            <a:pt x="104" y="54"/>
                          </a:moveTo>
                          <a:lnTo>
                            <a:pt x="97" y="47"/>
                          </a:lnTo>
                          <a:lnTo>
                            <a:pt x="80" y="33"/>
                          </a:lnTo>
                          <a:lnTo>
                            <a:pt x="64" y="20"/>
                          </a:lnTo>
                          <a:lnTo>
                            <a:pt x="49" y="13"/>
                          </a:lnTo>
                          <a:lnTo>
                            <a:pt x="32" y="6"/>
                          </a:lnTo>
                          <a:lnTo>
                            <a:pt x="23" y="6"/>
                          </a:lnTo>
                          <a:lnTo>
                            <a:pt x="7" y="0"/>
                          </a:lnTo>
                          <a:lnTo>
                            <a:pt x="0" y="0"/>
                          </a:lnTo>
                          <a:lnTo>
                            <a:pt x="7" y="0"/>
                          </a:lnTo>
                          <a:lnTo>
                            <a:pt x="49" y="20"/>
                          </a:lnTo>
                          <a:lnTo>
                            <a:pt x="55" y="27"/>
                          </a:lnTo>
                          <a:lnTo>
                            <a:pt x="80" y="40"/>
                          </a:lnTo>
                          <a:lnTo>
                            <a:pt x="97" y="47"/>
                          </a:lnTo>
                          <a:lnTo>
                            <a:pt x="113" y="54"/>
                          </a:lnTo>
                          <a:lnTo>
                            <a:pt x="121" y="54"/>
                          </a:lnTo>
                        </a:path>
                      </a:pathLst>
                    </a:custGeom>
                    <a:solidFill>
                      <a:schemeClr val="accent1"/>
                    </a:solidFill>
                    <a:ln w="12700" cap="rnd">
                      <a:solidFill>
                        <a:srgbClr val="000000"/>
                      </a:solidFill>
                      <a:round/>
                      <a:headEnd type="none" w="sm" len="sm"/>
                      <a:tailEnd type="none" w="sm" len="sm"/>
                    </a:ln>
                  </p:spPr>
                  <p:txBody>
                    <a:bodyPr/>
                    <a:lstStyle/>
                    <a:p>
                      <a:endParaRPr lang="es-AR"/>
                    </a:p>
                  </p:txBody>
                </p:sp>
                <p:sp>
                  <p:nvSpPr>
                    <p:cNvPr id="339" name="Freeform 1002"/>
                    <p:cNvSpPr>
                      <a:spLocks/>
                    </p:cNvSpPr>
                    <p:nvPr/>
                  </p:nvSpPr>
                  <p:spPr bwMode="auto">
                    <a:xfrm>
                      <a:off x="1674" y="1476"/>
                      <a:ext cx="18" cy="42"/>
                    </a:xfrm>
                    <a:custGeom>
                      <a:avLst/>
                      <a:gdLst>
                        <a:gd name="T0" fmla="*/ 17 w 18"/>
                        <a:gd name="T1" fmla="*/ 41 h 42"/>
                        <a:gd name="T2" fmla="*/ 17 w 18"/>
                        <a:gd name="T3" fmla="*/ 27 h 42"/>
                        <a:gd name="T4" fmla="*/ 8 w 18"/>
                        <a:gd name="T5" fmla="*/ 6 h 42"/>
                        <a:gd name="T6" fmla="*/ 0 w 18"/>
                        <a:gd name="T7" fmla="*/ 0 h 42"/>
                        <a:gd name="T8" fmla="*/ 8 w 18"/>
                        <a:gd name="T9" fmla="*/ 6 h 42"/>
                        <a:gd name="T10" fmla="*/ 8 w 18"/>
                        <a:gd name="T11" fmla="*/ 13 h 42"/>
                        <a:gd name="T12" fmla="*/ 17 w 18"/>
                        <a:gd name="T13" fmla="*/ 34 h 42"/>
                        <a:gd name="T14" fmla="*/ 17 w 18"/>
                        <a:gd name="T15" fmla="*/ 41 h 42"/>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42"/>
                        <a:gd name="T26" fmla="*/ 18 w 18"/>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42">
                          <a:moveTo>
                            <a:pt x="17" y="41"/>
                          </a:moveTo>
                          <a:lnTo>
                            <a:pt x="17" y="27"/>
                          </a:lnTo>
                          <a:lnTo>
                            <a:pt x="8" y="6"/>
                          </a:lnTo>
                          <a:lnTo>
                            <a:pt x="0" y="0"/>
                          </a:lnTo>
                          <a:lnTo>
                            <a:pt x="8" y="6"/>
                          </a:lnTo>
                          <a:lnTo>
                            <a:pt x="8" y="13"/>
                          </a:lnTo>
                          <a:lnTo>
                            <a:pt x="17" y="34"/>
                          </a:lnTo>
                          <a:lnTo>
                            <a:pt x="17" y="41"/>
                          </a:lnTo>
                        </a:path>
                      </a:pathLst>
                    </a:custGeom>
                    <a:solidFill>
                      <a:schemeClr val="accent1"/>
                    </a:solidFill>
                    <a:ln w="12700" cap="rnd">
                      <a:solidFill>
                        <a:srgbClr val="000000"/>
                      </a:solidFill>
                      <a:round/>
                      <a:headEnd/>
                      <a:tailEnd/>
                    </a:ln>
                  </p:spPr>
                  <p:txBody>
                    <a:bodyPr/>
                    <a:lstStyle/>
                    <a:p>
                      <a:endParaRPr lang="es-AR"/>
                    </a:p>
                  </p:txBody>
                </p:sp>
              </p:grpSp>
            </p:grpSp>
          </p:grpSp>
          <p:grpSp>
            <p:nvGrpSpPr>
              <p:cNvPr id="269" name="Group 1003"/>
              <p:cNvGrpSpPr>
                <a:grpSpLocks/>
              </p:cNvGrpSpPr>
              <p:nvPr/>
            </p:nvGrpSpPr>
            <p:grpSpPr bwMode="auto">
              <a:xfrm>
                <a:off x="1618" y="1307"/>
                <a:ext cx="561" cy="307"/>
                <a:chOff x="1803" y="1319"/>
                <a:chExt cx="595" cy="340"/>
              </a:xfrm>
            </p:grpSpPr>
            <p:grpSp>
              <p:nvGrpSpPr>
                <p:cNvPr id="319" name="Group 1004"/>
                <p:cNvGrpSpPr>
                  <a:grpSpLocks/>
                </p:cNvGrpSpPr>
                <p:nvPr/>
              </p:nvGrpSpPr>
              <p:grpSpPr bwMode="auto">
                <a:xfrm>
                  <a:off x="1803" y="1374"/>
                  <a:ext cx="519" cy="285"/>
                  <a:chOff x="1803" y="1374"/>
                  <a:chExt cx="519" cy="285"/>
                </a:xfrm>
              </p:grpSpPr>
              <p:sp>
                <p:nvSpPr>
                  <p:cNvPr id="325" name="Freeform 1005"/>
                  <p:cNvSpPr>
                    <a:spLocks/>
                  </p:cNvSpPr>
                  <p:nvPr/>
                </p:nvSpPr>
                <p:spPr bwMode="auto">
                  <a:xfrm>
                    <a:off x="1803" y="1374"/>
                    <a:ext cx="519" cy="285"/>
                  </a:xfrm>
                  <a:custGeom>
                    <a:avLst/>
                    <a:gdLst>
                      <a:gd name="T0" fmla="*/ 243 w 519"/>
                      <a:gd name="T1" fmla="*/ 270 h 285"/>
                      <a:gd name="T2" fmla="*/ 192 w 519"/>
                      <a:gd name="T3" fmla="*/ 263 h 285"/>
                      <a:gd name="T4" fmla="*/ 150 w 519"/>
                      <a:gd name="T5" fmla="*/ 270 h 285"/>
                      <a:gd name="T6" fmla="*/ 150 w 519"/>
                      <a:gd name="T7" fmla="*/ 256 h 285"/>
                      <a:gd name="T8" fmla="*/ 192 w 519"/>
                      <a:gd name="T9" fmla="*/ 256 h 285"/>
                      <a:gd name="T10" fmla="*/ 251 w 519"/>
                      <a:gd name="T11" fmla="*/ 277 h 285"/>
                      <a:gd name="T12" fmla="*/ 268 w 519"/>
                      <a:gd name="T13" fmla="*/ 263 h 285"/>
                      <a:gd name="T14" fmla="*/ 301 w 519"/>
                      <a:gd name="T15" fmla="*/ 237 h 285"/>
                      <a:gd name="T16" fmla="*/ 368 w 519"/>
                      <a:gd name="T17" fmla="*/ 237 h 285"/>
                      <a:gd name="T18" fmla="*/ 451 w 519"/>
                      <a:gd name="T19" fmla="*/ 237 h 285"/>
                      <a:gd name="T20" fmla="*/ 476 w 519"/>
                      <a:gd name="T21" fmla="*/ 237 h 285"/>
                      <a:gd name="T22" fmla="*/ 443 w 519"/>
                      <a:gd name="T23" fmla="*/ 230 h 285"/>
                      <a:gd name="T24" fmla="*/ 385 w 519"/>
                      <a:gd name="T25" fmla="*/ 230 h 285"/>
                      <a:gd name="T26" fmla="*/ 342 w 519"/>
                      <a:gd name="T27" fmla="*/ 243 h 285"/>
                      <a:gd name="T28" fmla="*/ 277 w 519"/>
                      <a:gd name="T29" fmla="*/ 263 h 285"/>
                      <a:gd name="T30" fmla="*/ 268 w 519"/>
                      <a:gd name="T31" fmla="*/ 230 h 285"/>
                      <a:gd name="T32" fmla="*/ 243 w 519"/>
                      <a:gd name="T33" fmla="*/ 190 h 285"/>
                      <a:gd name="T34" fmla="*/ 201 w 519"/>
                      <a:gd name="T35" fmla="*/ 169 h 285"/>
                      <a:gd name="T36" fmla="*/ 143 w 519"/>
                      <a:gd name="T37" fmla="*/ 163 h 285"/>
                      <a:gd name="T38" fmla="*/ 59 w 519"/>
                      <a:gd name="T39" fmla="*/ 155 h 285"/>
                      <a:gd name="T40" fmla="*/ 9 w 519"/>
                      <a:gd name="T41" fmla="*/ 149 h 285"/>
                      <a:gd name="T42" fmla="*/ 16 w 519"/>
                      <a:gd name="T43" fmla="*/ 142 h 285"/>
                      <a:gd name="T44" fmla="*/ 84 w 519"/>
                      <a:gd name="T45" fmla="*/ 155 h 285"/>
                      <a:gd name="T46" fmla="*/ 150 w 519"/>
                      <a:gd name="T47" fmla="*/ 176 h 285"/>
                      <a:gd name="T48" fmla="*/ 209 w 519"/>
                      <a:gd name="T49" fmla="*/ 196 h 285"/>
                      <a:gd name="T50" fmla="*/ 260 w 519"/>
                      <a:gd name="T51" fmla="*/ 203 h 285"/>
                      <a:gd name="T52" fmla="*/ 277 w 519"/>
                      <a:gd name="T53" fmla="*/ 169 h 285"/>
                      <a:gd name="T54" fmla="*/ 310 w 519"/>
                      <a:gd name="T55" fmla="*/ 142 h 285"/>
                      <a:gd name="T56" fmla="*/ 376 w 519"/>
                      <a:gd name="T57" fmla="*/ 135 h 285"/>
                      <a:gd name="T58" fmla="*/ 476 w 519"/>
                      <a:gd name="T59" fmla="*/ 121 h 285"/>
                      <a:gd name="T60" fmla="*/ 485 w 519"/>
                      <a:gd name="T61" fmla="*/ 129 h 285"/>
                      <a:gd name="T62" fmla="*/ 434 w 519"/>
                      <a:gd name="T63" fmla="*/ 142 h 285"/>
                      <a:gd name="T64" fmla="*/ 359 w 519"/>
                      <a:gd name="T65" fmla="*/ 149 h 285"/>
                      <a:gd name="T66" fmla="*/ 301 w 519"/>
                      <a:gd name="T67" fmla="*/ 163 h 285"/>
                      <a:gd name="T68" fmla="*/ 268 w 519"/>
                      <a:gd name="T69" fmla="*/ 190 h 285"/>
                      <a:gd name="T70" fmla="*/ 260 w 519"/>
                      <a:gd name="T71" fmla="*/ 176 h 285"/>
                      <a:gd name="T72" fmla="*/ 260 w 519"/>
                      <a:gd name="T73" fmla="*/ 135 h 285"/>
                      <a:gd name="T74" fmla="*/ 235 w 519"/>
                      <a:gd name="T75" fmla="*/ 102 h 285"/>
                      <a:gd name="T76" fmla="*/ 201 w 519"/>
                      <a:gd name="T77" fmla="*/ 74 h 285"/>
                      <a:gd name="T78" fmla="*/ 150 w 519"/>
                      <a:gd name="T79" fmla="*/ 40 h 285"/>
                      <a:gd name="T80" fmla="*/ 109 w 519"/>
                      <a:gd name="T81" fmla="*/ 13 h 285"/>
                      <a:gd name="T82" fmla="*/ 118 w 519"/>
                      <a:gd name="T83" fmla="*/ 0 h 285"/>
                      <a:gd name="T84" fmla="*/ 159 w 519"/>
                      <a:gd name="T85" fmla="*/ 27 h 285"/>
                      <a:gd name="T86" fmla="*/ 201 w 519"/>
                      <a:gd name="T87" fmla="*/ 54 h 285"/>
                      <a:gd name="T88" fmla="*/ 218 w 519"/>
                      <a:gd name="T89" fmla="*/ 94 h 285"/>
                      <a:gd name="T90" fmla="*/ 251 w 519"/>
                      <a:gd name="T91" fmla="*/ 142 h 285"/>
                      <a:gd name="T92" fmla="*/ 260 w 519"/>
                      <a:gd name="T93" fmla="*/ 149 h 285"/>
                      <a:gd name="T94" fmla="*/ 277 w 519"/>
                      <a:gd name="T95" fmla="*/ 102 h 285"/>
                      <a:gd name="T96" fmla="*/ 318 w 519"/>
                      <a:gd name="T97" fmla="*/ 54 h 285"/>
                      <a:gd name="T98" fmla="*/ 376 w 519"/>
                      <a:gd name="T99" fmla="*/ 13 h 285"/>
                      <a:gd name="T100" fmla="*/ 393 w 519"/>
                      <a:gd name="T101" fmla="*/ 13 h 285"/>
                      <a:gd name="T102" fmla="*/ 376 w 519"/>
                      <a:gd name="T103" fmla="*/ 40 h 285"/>
                      <a:gd name="T104" fmla="*/ 325 w 519"/>
                      <a:gd name="T105" fmla="*/ 81 h 285"/>
                      <a:gd name="T106" fmla="*/ 277 w 519"/>
                      <a:gd name="T107" fmla="*/ 121 h 285"/>
                      <a:gd name="T108" fmla="*/ 260 w 519"/>
                      <a:gd name="T109" fmla="*/ 155 h 285"/>
                      <a:gd name="T110" fmla="*/ 260 w 519"/>
                      <a:gd name="T111" fmla="*/ 88 h 285"/>
                      <a:gd name="T112" fmla="*/ 260 w 519"/>
                      <a:gd name="T113" fmla="*/ 60 h 285"/>
                      <a:gd name="T114" fmla="*/ 268 w 519"/>
                      <a:gd name="T115" fmla="*/ 74 h 2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9"/>
                      <a:gd name="T175" fmla="*/ 0 h 285"/>
                      <a:gd name="T176" fmla="*/ 519 w 519"/>
                      <a:gd name="T177" fmla="*/ 285 h 2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9" h="285">
                        <a:moveTo>
                          <a:pt x="268" y="284"/>
                        </a:moveTo>
                        <a:lnTo>
                          <a:pt x="260" y="277"/>
                        </a:lnTo>
                        <a:lnTo>
                          <a:pt x="243" y="270"/>
                        </a:lnTo>
                        <a:lnTo>
                          <a:pt x="226" y="263"/>
                        </a:lnTo>
                        <a:lnTo>
                          <a:pt x="209" y="263"/>
                        </a:lnTo>
                        <a:lnTo>
                          <a:pt x="192" y="263"/>
                        </a:lnTo>
                        <a:lnTo>
                          <a:pt x="184" y="263"/>
                        </a:lnTo>
                        <a:lnTo>
                          <a:pt x="159" y="270"/>
                        </a:lnTo>
                        <a:lnTo>
                          <a:pt x="150" y="270"/>
                        </a:lnTo>
                        <a:lnTo>
                          <a:pt x="143" y="263"/>
                        </a:lnTo>
                        <a:lnTo>
                          <a:pt x="150" y="250"/>
                        </a:lnTo>
                        <a:lnTo>
                          <a:pt x="150" y="256"/>
                        </a:lnTo>
                        <a:lnTo>
                          <a:pt x="167" y="256"/>
                        </a:lnTo>
                        <a:lnTo>
                          <a:pt x="176" y="256"/>
                        </a:lnTo>
                        <a:lnTo>
                          <a:pt x="192" y="256"/>
                        </a:lnTo>
                        <a:lnTo>
                          <a:pt x="226" y="263"/>
                        </a:lnTo>
                        <a:lnTo>
                          <a:pt x="243" y="270"/>
                        </a:lnTo>
                        <a:lnTo>
                          <a:pt x="251" y="277"/>
                        </a:lnTo>
                        <a:lnTo>
                          <a:pt x="260" y="277"/>
                        </a:lnTo>
                        <a:lnTo>
                          <a:pt x="268" y="270"/>
                        </a:lnTo>
                        <a:lnTo>
                          <a:pt x="268" y="263"/>
                        </a:lnTo>
                        <a:lnTo>
                          <a:pt x="277" y="250"/>
                        </a:lnTo>
                        <a:lnTo>
                          <a:pt x="284" y="243"/>
                        </a:lnTo>
                        <a:lnTo>
                          <a:pt x="301" y="237"/>
                        </a:lnTo>
                        <a:lnTo>
                          <a:pt x="310" y="237"/>
                        </a:lnTo>
                        <a:lnTo>
                          <a:pt x="342" y="237"/>
                        </a:lnTo>
                        <a:lnTo>
                          <a:pt x="368" y="237"/>
                        </a:lnTo>
                        <a:lnTo>
                          <a:pt x="393" y="237"/>
                        </a:lnTo>
                        <a:lnTo>
                          <a:pt x="434" y="237"/>
                        </a:lnTo>
                        <a:lnTo>
                          <a:pt x="451" y="237"/>
                        </a:lnTo>
                        <a:lnTo>
                          <a:pt x="459" y="237"/>
                        </a:lnTo>
                        <a:lnTo>
                          <a:pt x="468" y="237"/>
                        </a:lnTo>
                        <a:lnTo>
                          <a:pt x="476" y="237"/>
                        </a:lnTo>
                        <a:lnTo>
                          <a:pt x="468" y="237"/>
                        </a:lnTo>
                        <a:lnTo>
                          <a:pt x="451" y="230"/>
                        </a:lnTo>
                        <a:lnTo>
                          <a:pt x="443" y="230"/>
                        </a:lnTo>
                        <a:lnTo>
                          <a:pt x="434" y="230"/>
                        </a:lnTo>
                        <a:lnTo>
                          <a:pt x="409" y="230"/>
                        </a:lnTo>
                        <a:lnTo>
                          <a:pt x="385" y="230"/>
                        </a:lnTo>
                        <a:lnTo>
                          <a:pt x="368" y="237"/>
                        </a:lnTo>
                        <a:lnTo>
                          <a:pt x="359" y="237"/>
                        </a:lnTo>
                        <a:lnTo>
                          <a:pt x="342" y="243"/>
                        </a:lnTo>
                        <a:lnTo>
                          <a:pt x="310" y="250"/>
                        </a:lnTo>
                        <a:lnTo>
                          <a:pt x="293" y="256"/>
                        </a:lnTo>
                        <a:lnTo>
                          <a:pt x="277" y="263"/>
                        </a:lnTo>
                        <a:lnTo>
                          <a:pt x="268" y="256"/>
                        </a:lnTo>
                        <a:lnTo>
                          <a:pt x="268" y="243"/>
                        </a:lnTo>
                        <a:lnTo>
                          <a:pt x="268" y="230"/>
                        </a:lnTo>
                        <a:lnTo>
                          <a:pt x="268" y="217"/>
                        </a:lnTo>
                        <a:lnTo>
                          <a:pt x="251" y="196"/>
                        </a:lnTo>
                        <a:lnTo>
                          <a:pt x="243" y="190"/>
                        </a:lnTo>
                        <a:lnTo>
                          <a:pt x="235" y="182"/>
                        </a:lnTo>
                        <a:lnTo>
                          <a:pt x="218" y="176"/>
                        </a:lnTo>
                        <a:lnTo>
                          <a:pt x="201" y="169"/>
                        </a:lnTo>
                        <a:lnTo>
                          <a:pt x="176" y="163"/>
                        </a:lnTo>
                        <a:lnTo>
                          <a:pt x="167" y="163"/>
                        </a:lnTo>
                        <a:lnTo>
                          <a:pt x="143" y="163"/>
                        </a:lnTo>
                        <a:lnTo>
                          <a:pt x="92" y="155"/>
                        </a:lnTo>
                        <a:lnTo>
                          <a:pt x="67" y="155"/>
                        </a:lnTo>
                        <a:lnTo>
                          <a:pt x="59" y="155"/>
                        </a:lnTo>
                        <a:lnTo>
                          <a:pt x="42" y="155"/>
                        </a:lnTo>
                        <a:lnTo>
                          <a:pt x="25" y="155"/>
                        </a:lnTo>
                        <a:lnTo>
                          <a:pt x="9" y="149"/>
                        </a:lnTo>
                        <a:lnTo>
                          <a:pt x="0" y="142"/>
                        </a:lnTo>
                        <a:lnTo>
                          <a:pt x="9" y="142"/>
                        </a:lnTo>
                        <a:lnTo>
                          <a:pt x="16" y="142"/>
                        </a:lnTo>
                        <a:lnTo>
                          <a:pt x="33" y="142"/>
                        </a:lnTo>
                        <a:lnTo>
                          <a:pt x="67" y="149"/>
                        </a:lnTo>
                        <a:lnTo>
                          <a:pt x="84" y="155"/>
                        </a:lnTo>
                        <a:lnTo>
                          <a:pt x="109" y="163"/>
                        </a:lnTo>
                        <a:lnTo>
                          <a:pt x="143" y="169"/>
                        </a:lnTo>
                        <a:lnTo>
                          <a:pt x="150" y="176"/>
                        </a:lnTo>
                        <a:lnTo>
                          <a:pt x="167" y="182"/>
                        </a:lnTo>
                        <a:lnTo>
                          <a:pt x="192" y="196"/>
                        </a:lnTo>
                        <a:lnTo>
                          <a:pt x="209" y="196"/>
                        </a:lnTo>
                        <a:lnTo>
                          <a:pt x="226" y="203"/>
                        </a:lnTo>
                        <a:lnTo>
                          <a:pt x="251" y="203"/>
                        </a:lnTo>
                        <a:lnTo>
                          <a:pt x="260" y="203"/>
                        </a:lnTo>
                        <a:lnTo>
                          <a:pt x="277" y="182"/>
                        </a:lnTo>
                        <a:lnTo>
                          <a:pt x="277" y="176"/>
                        </a:lnTo>
                        <a:lnTo>
                          <a:pt x="277" y="169"/>
                        </a:lnTo>
                        <a:lnTo>
                          <a:pt x="284" y="155"/>
                        </a:lnTo>
                        <a:lnTo>
                          <a:pt x="293" y="149"/>
                        </a:lnTo>
                        <a:lnTo>
                          <a:pt x="310" y="142"/>
                        </a:lnTo>
                        <a:lnTo>
                          <a:pt x="342" y="135"/>
                        </a:lnTo>
                        <a:lnTo>
                          <a:pt x="359" y="135"/>
                        </a:lnTo>
                        <a:lnTo>
                          <a:pt x="376" y="135"/>
                        </a:lnTo>
                        <a:lnTo>
                          <a:pt x="400" y="135"/>
                        </a:lnTo>
                        <a:lnTo>
                          <a:pt x="451" y="129"/>
                        </a:lnTo>
                        <a:lnTo>
                          <a:pt x="476" y="121"/>
                        </a:lnTo>
                        <a:lnTo>
                          <a:pt x="518" y="121"/>
                        </a:lnTo>
                        <a:lnTo>
                          <a:pt x="510" y="121"/>
                        </a:lnTo>
                        <a:lnTo>
                          <a:pt x="485" y="129"/>
                        </a:lnTo>
                        <a:lnTo>
                          <a:pt x="468" y="135"/>
                        </a:lnTo>
                        <a:lnTo>
                          <a:pt x="459" y="135"/>
                        </a:lnTo>
                        <a:lnTo>
                          <a:pt x="434" y="142"/>
                        </a:lnTo>
                        <a:lnTo>
                          <a:pt x="393" y="149"/>
                        </a:lnTo>
                        <a:lnTo>
                          <a:pt x="368" y="149"/>
                        </a:lnTo>
                        <a:lnTo>
                          <a:pt x="359" y="149"/>
                        </a:lnTo>
                        <a:lnTo>
                          <a:pt x="334" y="155"/>
                        </a:lnTo>
                        <a:lnTo>
                          <a:pt x="318" y="155"/>
                        </a:lnTo>
                        <a:lnTo>
                          <a:pt x="301" y="163"/>
                        </a:lnTo>
                        <a:lnTo>
                          <a:pt x="293" y="169"/>
                        </a:lnTo>
                        <a:lnTo>
                          <a:pt x="277" y="182"/>
                        </a:lnTo>
                        <a:lnTo>
                          <a:pt x="268" y="190"/>
                        </a:lnTo>
                        <a:lnTo>
                          <a:pt x="260" y="190"/>
                        </a:lnTo>
                        <a:lnTo>
                          <a:pt x="260" y="182"/>
                        </a:lnTo>
                        <a:lnTo>
                          <a:pt x="260" y="176"/>
                        </a:lnTo>
                        <a:lnTo>
                          <a:pt x="260" y="155"/>
                        </a:lnTo>
                        <a:lnTo>
                          <a:pt x="260" y="142"/>
                        </a:lnTo>
                        <a:lnTo>
                          <a:pt x="260" y="135"/>
                        </a:lnTo>
                        <a:lnTo>
                          <a:pt x="260" y="129"/>
                        </a:lnTo>
                        <a:lnTo>
                          <a:pt x="251" y="115"/>
                        </a:lnTo>
                        <a:lnTo>
                          <a:pt x="235" y="102"/>
                        </a:lnTo>
                        <a:lnTo>
                          <a:pt x="226" y="94"/>
                        </a:lnTo>
                        <a:lnTo>
                          <a:pt x="218" y="88"/>
                        </a:lnTo>
                        <a:lnTo>
                          <a:pt x="201" y="74"/>
                        </a:lnTo>
                        <a:lnTo>
                          <a:pt x="184" y="60"/>
                        </a:lnTo>
                        <a:lnTo>
                          <a:pt x="167" y="47"/>
                        </a:lnTo>
                        <a:lnTo>
                          <a:pt x="150" y="40"/>
                        </a:lnTo>
                        <a:lnTo>
                          <a:pt x="143" y="33"/>
                        </a:lnTo>
                        <a:lnTo>
                          <a:pt x="118" y="20"/>
                        </a:lnTo>
                        <a:lnTo>
                          <a:pt x="109" y="13"/>
                        </a:lnTo>
                        <a:lnTo>
                          <a:pt x="109" y="6"/>
                        </a:lnTo>
                        <a:lnTo>
                          <a:pt x="109" y="0"/>
                        </a:lnTo>
                        <a:lnTo>
                          <a:pt x="118" y="0"/>
                        </a:lnTo>
                        <a:lnTo>
                          <a:pt x="126" y="6"/>
                        </a:lnTo>
                        <a:lnTo>
                          <a:pt x="150" y="20"/>
                        </a:lnTo>
                        <a:lnTo>
                          <a:pt x="159" y="27"/>
                        </a:lnTo>
                        <a:lnTo>
                          <a:pt x="176" y="33"/>
                        </a:lnTo>
                        <a:lnTo>
                          <a:pt x="192" y="47"/>
                        </a:lnTo>
                        <a:lnTo>
                          <a:pt x="201" y="54"/>
                        </a:lnTo>
                        <a:lnTo>
                          <a:pt x="209" y="67"/>
                        </a:lnTo>
                        <a:lnTo>
                          <a:pt x="218" y="88"/>
                        </a:lnTo>
                        <a:lnTo>
                          <a:pt x="218" y="94"/>
                        </a:lnTo>
                        <a:lnTo>
                          <a:pt x="226" y="108"/>
                        </a:lnTo>
                        <a:lnTo>
                          <a:pt x="243" y="135"/>
                        </a:lnTo>
                        <a:lnTo>
                          <a:pt x="251" y="142"/>
                        </a:lnTo>
                        <a:lnTo>
                          <a:pt x="260" y="149"/>
                        </a:lnTo>
                        <a:lnTo>
                          <a:pt x="260" y="155"/>
                        </a:lnTo>
                        <a:lnTo>
                          <a:pt x="260" y="149"/>
                        </a:lnTo>
                        <a:lnTo>
                          <a:pt x="268" y="129"/>
                        </a:lnTo>
                        <a:lnTo>
                          <a:pt x="268" y="115"/>
                        </a:lnTo>
                        <a:lnTo>
                          <a:pt x="277" y="102"/>
                        </a:lnTo>
                        <a:lnTo>
                          <a:pt x="301" y="74"/>
                        </a:lnTo>
                        <a:lnTo>
                          <a:pt x="310" y="60"/>
                        </a:lnTo>
                        <a:lnTo>
                          <a:pt x="318" y="54"/>
                        </a:lnTo>
                        <a:lnTo>
                          <a:pt x="351" y="33"/>
                        </a:lnTo>
                        <a:lnTo>
                          <a:pt x="368" y="20"/>
                        </a:lnTo>
                        <a:lnTo>
                          <a:pt x="376" y="13"/>
                        </a:lnTo>
                        <a:lnTo>
                          <a:pt x="393" y="6"/>
                        </a:lnTo>
                        <a:lnTo>
                          <a:pt x="400" y="6"/>
                        </a:lnTo>
                        <a:lnTo>
                          <a:pt x="393" y="13"/>
                        </a:lnTo>
                        <a:lnTo>
                          <a:pt x="385" y="27"/>
                        </a:lnTo>
                        <a:lnTo>
                          <a:pt x="385" y="33"/>
                        </a:lnTo>
                        <a:lnTo>
                          <a:pt x="376" y="40"/>
                        </a:lnTo>
                        <a:lnTo>
                          <a:pt x="359" y="54"/>
                        </a:lnTo>
                        <a:lnTo>
                          <a:pt x="334" y="74"/>
                        </a:lnTo>
                        <a:lnTo>
                          <a:pt x="325" y="81"/>
                        </a:lnTo>
                        <a:lnTo>
                          <a:pt x="310" y="94"/>
                        </a:lnTo>
                        <a:lnTo>
                          <a:pt x="293" y="108"/>
                        </a:lnTo>
                        <a:lnTo>
                          <a:pt x="277" y="121"/>
                        </a:lnTo>
                        <a:lnTo>
                          <a:pt x="268" y="135"/>
                        </a:lnTo>
                        <a:lnTo>
                          <a:pt x="260" y="149"/>
                        </a:lnTo>
                        <a:lnTo>
                          <a:pt x="260" y="155"/>
                        </a:lnTo>
                        <a:lnTo>
                          <a:pt x="260" y="149"/>
                        </a:lnTo>
                        <a:lnTo>
                          <a:pt x="260" y="94"/>
                        </a:lnTo>
                        <a:lnTo>
                          <a:pt x="260" y="88"/>
                        </a:lnTo>
                        <a:lnTo>
                          <a:pt x="260" y="74"/>
                        </a:lnTo>
                        <a:lnTo>
                          <a:pt x="260" y="67"/>
                        </a:lnTo>
                        <a:lnTo>
                          <a:pt x="260" y="60"/>
                        </a:lnTo>
                        <a:lnTo>
                          <a:pt x="260" y="54"/>
                        </a:lnTo>
                        <a:lnTo>
                          <a:pt x="268" y="67"/>
                        </a:lnTo>
                        <a:lnTo>
                          <a:pt x="268" y="74"/>
                        </a:lnTo>
                        <a:lnTo>
                          <a:pt x="260" y="102"/>
                        </a:lnTo>
                        <a:lnTo>
                          <a:pt x="260" y="115"/>
                        </a:lnTo>
                      </a:path>
                    </a:pathLst>
                  </a:custGeom>
                  <a:solidFill>
                    <a:schemeClr val="accent1"/>
                  </a:solidFill>
                  <a:ln w="12700" cap="rnd">
                    <a:solidFill>
                      <a:schemeClr val="tx2"/>
                    </a:solidFill>
                    <a:round/>
                    <a:headEnd type="none" w="sm" len="sm"/>
                    <a:tailEnd type="none" w="sm" len="sm"/>
                  </a:ln>
                </p:spPr>
                <p:txBody>
                  <a:bodyPr/>
                  <a:lstStyle/>
                  <a:p>
                    <a:endParaRPr lang="es-AR"/>
                  </a:p>
                </p:txBody>
              </p:sp>
              <p:sp>
                <p:nvSpPr>
                  <p:cNvPr id="326" name="Freeform 1006"/>
                  <p:cNvSpPr>
                    <a:spLocks/>
                  </p:cNvSpPr>
                  <p:nvPr/>
                </p:nvSpPr>
                <p:spPr bwMode="auto">
                  <a:xfrm>
                    <a:off x="1861" y="1502"/>
                    <a:ext cx="218" cy="149"/>
                  </a:xfrm>
                  <a:custGeom>
                    <a:avLst/>
                    <a:gdLst>
                      <a:gd name="T0" fmla="*/ 201 w 218"/>
                      <a:gd name="T1" fmla="*/ 148 h 149"/>
                      <a:gd name="T2" fmla="*/ 192 w 218"/>
                      <a:gd name="T3" fmla="*/ 141 h 149"/>
                      <a:gd name="T4" fmla="*/ 175 w 218"/>
                      <a:gd name="T5" fmla="*/ 128 h 149"/>
                      <a:gd name="T6" fmla="*/ 150 w 218"/>
                      <a:gd name="T7" fmla="*/ 114 h 149"/>
                      <a:gd name="T8" fmla="*/ 116 w 218"/>
                      <a:gd name="T9" fmla="*/ 102 h 149"/>
                      <a:gd name="T10" fmla="*/ 92 w 218"/>
                      <a:gd name="T11" fmla="*/ 95 h 149"/>
                      <a:gd name="T12" fmla="*/ 75 w 218"/>
                      <a:gd name="T13" fmla="*/ 88 h 149"/>
                      <a:gd name="T14" fmla="*/ 42 w 218"/>
                      <a:gd name="T15" fmla="*/ 74 h 149"/>
                      <a:gd name="T16" fmla="*/ 33 w 218"/>
                      <a:gd name="T17" fmla="*/ 68 h 149"/>
                      <a:gd name="T18" fmla="*/ 16 w 218"/>
                      <a:gd name="T19" fmla="*/ 61 h 149"/>
                      <a:gd name="T20" fmla="*/ 8 w 218"/>
                      <a:gd name="T21" fmla="*/ 54 h 149"/>
                      <a:gd name="T22" fmla="*/ 0 w 218"/>
                      <a:gd name="T23" fmla="*/ 47 h 149"/>
                      <a:gd name="T24" fmla="*/ 8 w 218"/>
                      <a:gd name="T25" fmla="*/ 47 h 149"/>
                      <a:gd name="T26" fmla="*/ 25 w 218"/>
                      <a:gd name="T27" fmla="*/ 54 h 149"/>
                      <a:gd name="T28" fmla="*/ 42 w 218"/>
                      <a:gd name="T29" fmla="*/ 61 h 149"/>
                      <a:gd name="T30" fmla="*/ 58 w 218"/>
                      <a:gd name="T31" fmla="*/ 68 h 149"/>
                      <a:gd name="T32" fmla="*/ 84 w 218"/>
                      <a:gd name="T33" fmla="*/ 81 h 149"/>
                      <a:gd name="T34" fmla="*/ 125 w 218"/>
                      <a:gd name="T35" fmla="*/ 102 h 149"/>
                      <a:gd name="T36" fmla="*/ 142 w 218"/>
                      <a:gd name="T37" fmla="*/ 114 h 149"/>
                      <a:gd name="T38" fmla="*/ 159 w 218"/>
                      <a:gd name="T39" fmla="*/ 121 h 149"/>
                      <a:gd name="T40" fmla="*/ 167 w 218"/>
                      <a:gd name="T41" fmla="*/ 121 h 149"/>
                      <a:gd name="T42" fmla="*/ 175 w 218"/>
                      <a:gd name="T43" fmla="*/ 121 h 149"/>
                      <a:gd name="T44" fmla="*/ 184 w 218"/>
                      <a:gd name="T45" fmla="*/ 108 h 149"/>
                      <a:gd name="T46" fmla="*/ 184 w 218"/>
                      <a:gd name="T47" fmla="*/ 102 h 149"/>
                      <a:gd name="T48" fmla="*/ 184 w 218"/>
                      <a:gd name="T49" fmla="*/ 95 h 149"/>
                      <a:gd name="T50" fmla="*/ 184 w 218"/>
                      <a:gd name="T51" fmla="*/ 74 h 149"/>
                      <a:gd name="T52" fmla="*/ 192 w 218"/>
                      <a:gd name="T53" fmla="*/ 54 h 149"/>
                      <a:gd name="T54" fmla="*/ 201 w 218"/>
                      <a:gd name="T55" fmla="*/ 41 h 149"/>
                      <a:gd name="T56" fmla="*/ 209 w 218"/>
                      <a:gd name="T57" fmla="*/ 27 h 149"/>
                      <a:gd name="T58" fmla="*/ 217 w 218"/>
                      <a:gd name="T59" fmla="*/ 14 h 149"/>
                      <a:gd name="T60" fmla="*/ 217 w 218"/>
                      <a:gd name="T61" fmla="*/ 7 h 149"/>
                      <a:gd name="T62" fmla="*/ 217 w 218"/>
                      <a:gd name="T63" fmla="*/ 0 h 149"/>
                      <a:gd name="T64" fmla="*/ 209 w 218"/>
                      <a:gd name="T65" fmla="*/ 7 h 149"/>
                      <a:gd name="T66" fmla="*/ 209 w 218"/>
                      <a:gd name="T67" fmla="*/ 14 h 149"/>
                      <a:gd name="T68" fmla="*/ 201 w 218"/>
                      <a:gd name="T69" fmla="*/ 34 h 149"/>
                      <a:gd name="T70" fmla="*/ 201 w 218"/>
                      <a:gd name="T71" fmla="*/ 47 h 149"/>
                      <a:gd name="T72" fmla="*/ 201 w 218"/>
                      <a:gd name="T73" fmla="*/ 61 h 149"/>
                      <a:gd name="T74" fmla="*/ 201 w 218"/>
                      <a:gd name="T75" fmla="*/ 88 h 149"/>
                      <a:gd name="T76" fmla="*/ 201 w 218"/>
                      <a:gd name="T77" fmla="*/ 102 h 149"/>
                      <a:gd name="T78" fmla="*/ 201 w 218"/>
                      <a:gd name="T79" fmla="*/ 108 h 149"/>
                      <a:gd name="T80" fmla="*/ 201 w 218"/>
                      <a:gd name="T81" fmla="*/ 121 h 149"/>
                      <a:gd name="T82" fmla="*/ 192 w 218"/>
                      <a:gd name="T83" fmla="*/ 121 h 149"/>
                      <a:gd name="T84" fmla="*/ 175 w 218"/>
                      <a:gd name="T85" fmla="*/ 114 h 149"/>
                      <a:gd name="T86" fmla="*/ 167 w 218"/>
                      <a:gd name="T87" fmla="*/ 95 h 149"/>
                      <a:gd name="T88" fmla="*/ 167 w 218"/>
                      <a:gd name="T89" fmla="*/ 88 h 149"/>
                      <a:gd name="T90" fmla="*/ 167 w 218"/>
                      <a:gd name="T91" fmla="*/ 74 h 149"/>
                      <a:gd name="T92" fmla="*/ 159 w 218"/>
                      <a:gd name="T93" fmla="*/ 41 h 149"/>
                      <a:gd name="T94" fmla="*/ 150 w 218"/>
                      <a:gd name="T95" fmla="*/ 27 h 149"/>
                      <a:gd name="T96" fmla="*/ 150 w 218"/>
                      <a:gd name="T97" fmla="*/ 20 h 149"/>
                      <a:gd name="T98" fmla="*/ 142 w 218"/>
                      <a:gd name="T99" fmla="*/ 20 h 149"/>
                      <a:gd name="T100" fmla="*/ 133 w 218"/>
                      <a:gd name="T101" fmla="*/ 27 h 149"/>
                      <a:gd name="T102" fmla="*/ 125 w 218"/>
                      <a:gd name="T103" fmla="*/ 41 h 149"/>
                      <a:gd name="T104" fmla="*/ 125 w 218"/>
                      <a:gd name="T105" fmla="*/ 54 h 149"/>
                      <a:gd name="T106" fmla="*/ 133 w 218"/>
                      <a:gd name="T107" fmla="*/ 68 h 149"/>
                      <a:gd name="T108" fmla="*/ 133 w 218"/>
                      <a:gd name="T109" fmla="*/ 74 h 149"/>
                      <a:gd name="T110" fmla="*/ 142 w 218"/>
                      <a:gd name="T111" fmla="*/ 81 h 149"/>
                      <a:gd name="T112" fmla="*/ 150 w 218"/>
                      <a:gd name="T113" fmla="*/ 95 h 149"/>
                      <a:gd name="T114" fmla="*/ 159 w 218"/>
                      <a:gd name="T115" fmla="*/ 108 h 149"/>
                      <a:gd name="T116" fmla="*/ 167 w 218"/>
                      <a:gd name="T117" fmla="*/ 121 h 149"/>
                      <a:gd name="T118" fmla="*/ 175 w 218"/>
                      <a:gd name="T119" fmla="*/ 134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
                      <a:gd name="T181" fmla="*/ 0 h 149"/>
                      <a:gd name="T182" fmla="*/ 218 w 218"/>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 h="149">
                        <a:moveTo>
                          <a:pt x="201" y="148"/>
                        </a:moveTo>
                        <a:lnTo>
                          <a:pt x="192" y="141"/>
                        </a:lnTo>
                        <a:lnTo>
                          <a:pt x="175" y="128"/>
                        </a:lnTo>
                        <a:lnTo>
                          <a:pt x="150" y="114"/>
                        </a:lnTo>
                        <a:lnTo>
                          <a:pt x="116" y="102"/>
                        </a:lnTo>
                        <a:lnTo>
                          <a:pt x="92" y="95"/>
                        </a:lnTo>
                        <a:lnTo>
                          <a:pt x="75" y="88"/>
                        </a:lnTo>
                        <a:lnTo>
                          <a:pt x="42" y="74"/>
                        </a:lnTo>
                        <a:lnTo>
                          <a:pt x="33" y="68"/>
                        </a:lnTo>
                        <a:lnTo>
                          <a:pt x="16" y="61"/>
                        </a:lnTo>
                        <a:lnTo>
                          <a:pt x="8" y="54"/>
                        </a:lnTo>
                        <a:lnTo>
                          <a:pt x="0" y="47"/>
                        </a:lnTo>
                        <a:lnTo>
                          <a:pt x="8" y="47"/>
                        </a:lnTo>
                        <a:lnTo>
                          <a:pt x="25" y="54"/>
                        </a:lnTo>
                        <a:lnTo>
                          <a:pt x="42" y="61"/>
                        </a:lnTo>
                        <a:lnTo>
                          <a:pt x="58" y="68"/>
                        </a:lnTo>
                        <a:lnTo>
                          <a:pt x="84" y="81"/>
                        </a:lnTo>
                        <a:lnTo>
                          <a:pt x="125" y="102"/>
                        </a:lnTo>
                        <a:lnTo>
                          <a:pt x="142" y="114"/>
                        </a:lnTo>
                        <a:lnTo>
                          <a:pt x="159" y="121"/>
                        </a:lnTo>
                        <a:lnTo>
                          <a:pt x="167" y="121"/>
                        </a:lnTo>
                        <a:lnTo>
                          <a:pt x="175" y="121"/>
                        </a:lnTo>
                        <a:lnTo>
                          <a:pt x="184" y="108"/>
                        </a:lnTo>
                        <a:lnTo>
                          <a:pt x="184" y="102"/>
                        </a:lnTo>
                        <a:lnTo>
                          <a:pt x="184" y="95"/>
                        </a:lnTo>
                        <a:lnTo>
                          <a:pt x="184" y="74"/>
                        </a:lnTo>
                        <a:lnTo>
                          <a:pt x="192" y="54"/>
                        </a:lnTo>
                        <a:lnTo>
                          <a:pt x="201" y="41"/>
                        </a:lnTo>
                        <a:lnTo>
                          <a:pt x="209" y="27"/>
                        </a:lnTo>
                        <a:lnTo>
                          <a:pt x="217" y="14"/>
                        </a:lnTo>
                        <a:lnTo>
                          <a:pt x="217" y="7"/>
                        </a:lnTo>
                        <a:lnTo>
                          <a:pt x="217" y="0"/>
                        </a:lnTo>
                        <a:lnTo>
                          <a:pt x="209" y="7"/>
                        </a:lnTo>
                        <a:lnTo>
                          <a:pt x="209" y="14"/>
                        </a:lnTo>
                        <a:lnTo>
                          <a:pt x="201" y="34"/>
                        </a:lnTo>
                        <a:lnTo>
                          <a:pt x="201" y="47"/>
                        </a:lnTo>
                        <a:lnTo>
                          <a:pt x="201" y="61"/>
                        </a:lnTo>
                        <a:lnTo>
                          <a:pt x="201" y="88"/>
                        </a:lnTo>
                        <a:lnTo>
                          <a:pt x="201" y="102"/>
                        </a:lnTo>
                        <a:lnTo>
                          <a:pt x="201" y="108"/>
                        </a:lnTo>
                        <a:lnTo>
                          <a:pt x="201" y="121"/>
                        </a:lnTo>
                        <a:lnTo>
                          <a:pt x="192" y="121"/>
                        </a:lnTo>
                        <a:lnTo>
                          <a:pt x="175" y="114"/>
                        </a:lnTo>
                        <a:lnTo>
                          <a:pt x="167" y="95"/>
                        </a:lnTo>
                        <a:lnTo>
                          <a:pt x="167" y="88"/>
                        </a:lnTo>
                        <a:lnTo>
                          <a:pt x="167" y="74"/>
                        </a:lnTo>
                        <a:lnTo>
                          <a:pt x="159" y="41"/>
                        </a:lnTo>
                        <a:lnTo>
                          <a:pt x="150" y="27"/>
                        </a:lnTo>
                        <a:lnTo>
                          <a:pt x="150" y="20"/>
                        </a:lnTo>
                        <a:lnTo>
                          <a:pt x="142" y="20"/>
                        </a:lnTo>
                        <a:lnTo>
                          <a:pt x="133" y="27"/>
                        </a:lnTo>
                        <a:lnTo>
                          <a:pt x="125" y="41"/>
                        </a:lnTo>
                        <a:lnTo>
                          <a:pt x="125" y="54"/>
                        </a:lnTo>
                        <a:lnTo>
                          <a:pt x="133" y="68"/>
                        </a:lnTo>
                        <a:lnTo>
                          <a:pt x="133" y="74"/>
                        </a:lnTo>
                        <a:lnTo>
                          <a:pt x="142" y="81"/>
                        </a:lnTo>
                        <a:lnTo>
                          <a:pt x="150" y="95"/>
                        </a:lnTo>
                        <a:lnTo>
                          <a:pt x="159" y="108"/>
                        </a:lnTo>
                        <a:lnTo>
                          <a:pt x="167" y="121"/>
                        </a:lnTo>
                        <a:lnTo>
                          <a:pt x="175" y="134"/>
                        </a:lnTo>
                      </a:path>
                    </a:pathLst>
                  </a:custGeom>
                  <a:solidFill>
                    <a:schemeClr val="accent1"/>
                  </a:solidFill>
                  <a:ln w="12700" cap="rnd">
                    <a:solidFill>
                      <a:schemeClr val="tx2"/>
                    </a:solidFill>
                    <a:round/>
                    <a:headEnd type="none" w="sm" len="sm"/>
                    <a:tailEnd type="none" w="sm" len="sm"/>
                  </a:ln>
                </p:spPr>
                <p:txBody>
                  <a:bodyPr/>
                  <a:lstStyle/>
                  <a:p>
                    <a:endParaRPr lang="es-AR"/>
                  </a:p>
                </p:txBody>
              </p:sp>
              <p:sp>
                <p:nvSpPr>
                  <p:cNvPr id="327" name="Freeform 1007"/>
                  <p:cNvSpPr>
                    <a:spLocks/>
                  </p:cNvSpPr>
                  <p:nvPr/>
                </p:nvSpPr>
                <p:spPr bwMode="auto">
                  <a:xfrm>
                    <a:off x="1928" y="1475"/>
                    <a:ext cx="135" cy="83"/>
                  </a:xfrm>
                  <a:custGeom>
                    <a:avLst/>
                    <a:gdLst>
                      <a:gd name="T0" fmla="*/ 118 w 135"/>
                      <a:gd name="T1" fmla="*/ 82 h 83"/>
                      <a:gd name="T2" fmla="*/ 109 w 135"/>
                      <a:gd name="T3" fmla="*/ 68 h 83"/>
                      <a:gd name="T4" fmla="*/ 92 w 135"/>
                      <a:gd name="T5" fmla="*/ 54 h 83"/>
                      <a:gd name="T6" fmla="*/ 67 w 135"/>
                      <a:gd name="T7" fmla="*/ 34 h 83"/>
                      <a:gd name="T8" fmla="*/ 59 w 135"/>
                      <a:gd name="T9" fmla="*/ 27 h 83"/>
                      <a:gd name="T10" fmla="*/ 42 w 135"/>
                      <a:gd name="T11" fmla="*/ 20 h 83"/>
                      <a:gd name="T12" fmla="*/ 0 w 135"/>
                      <a:gd name="T13" fmla="*/ 0 h 83"/>
                      <a:gd name="T14" fmla="*/ 9 w 135"/>
                      <a:gd name="T15" fmla="*/ 7 h 83"/>
                      <a:gd name="T16" fmla="*/ 25 w 135"/>
                      <a:gd name="T17" fmla="*/ 14 h 83"/>
                      <a:gd name="T18" fmla="*/ 50 w 135"/>
                      <a:gd name="T19" fmla="*/ 27 h 83"/>
                      <a:gd name="T20" fmla="*/ 59 w 135"/>
                      <a:gd name="T21" fmla="*/ 34 h 83"/>
                      <a:gd name="T22" fmla="*/ 67 w 135"/>
                      <a:gd name="T23" fmla="*/ 41 h 83"/>
                      <a:gd name="T24" fmla="*/ 92 w 135"/>
                      <a:gd name="T25" fmla="*/ 54 h 83"/>
                      <a:gd name="T26" fmla="*/ 109 w 135"/>
                      <a:gd name="T27" fmla="*/ 68 h 83"/>
                      <a:gd name="T28" fmla="*/ 134 w 135"/>
                      <a:gd name="T29" fmla="*/ 82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83"/>
                      <a:gd name="T47" fmla="*/ 135 w 135"/>
                      <a:gd name="T48" fmla="*/ 83 h 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83">
                        <a:moveTo>
                          <a:pt x="118" y="82"/>
                        </a:moveTo>
                        <a:lnTo>
                          <a:pt x="109" y="68"/>
                        </a:lnTo>
                        <a:lnTo>
                          <a:pt x="92" y="54"/>
                        </a:lnTo>
                        <a:lnTo>
                          <a:pt x="67" y="34"/>
                        </a:lnTo>
                        <a:lnTo>
                          <a:pt x="59" y="27"/>
                        </a:lnTo>
                        <a:lnTo>
                          <a:pt x="42" y="20"/>
                        </a:lnTo>
                        <a:lnTo>
                          <a:pt x="0" y="0"/>
                        </a:lnTo>
                        <a:lnTo>
                          <a:pt x="9" y="7"/>
                        </a:lnTo>
                        <a:lnTo>
                          <a:pt x="25" y="14"/>
                        </a:lnTo>
                        <a:lnTo>
                          <a:pt x="50" y="27"/>
                        </a:lnTo>
                        <a:lnTo>
                          <a:pt x="59" y="34"/>
                        </a:lnTo>
                        <a:lnTo>
                          <a:pt x="67" y="41"/>
                        </a:lnTo>
                        <a:lnTo>
                          <a:pt x="92" y="54"/>
                        </a:lnTo>
                        <a:lnTo>
                          <a:pt x="109" y="68"/>
                        </a:lnTo>
                        <a:lnTo>
                          <a:pt x="134" y="82"/>
                        </a:lnTo>
                      </a:path>
                    </a:pathLst>
                  </a:custGeom>
                  <a:solidFill>
                    <a:schemeClr val="accent1"/>
                  </a:solidFill>
                  <a:ln w="12700" cap="rnd">
                    <a:solidFill>
                      <a:schemeClr val="tx2"/>
                    </a:solidFill>
                    <a:round/>
                    <a:headEnd type="none" w="sm" len="sm"/>
                    <a:tailEnd type="none" w="sm" len="sm"/>
                  </a:ln>
                </p:spPr>
                <p:txBody>
                  <a:bodyPr/>
                  <a:lstStyle/>
                  <a:p>
                    <a:endParaRPr lang="es-AR"/>
                  </a:p>
                </p:txBody>
              </p:sp>
              <p:sp>
                <p:nvSpPr>
                  <p:cNvPr id="328" name="Freeform 1008"/>
                  <p:cNvSpPr>
                    <a:spLocks/>
                  </p:cNvSpPr>
                  <p:nvPr/>
                </p:nvSpPr>
                <p:spPr bwMode="auto">
                  <a:xfrm>
                    <a:off x="2046" y="1407"/>
                    <a:ext cx="19" cy="62"/>
                  </a:xfrm>
                  <a:custGeom>
                    <a:avLst/>
                    <a:gdLst>
                      <a:gd name="T0" fmla="*/ 18 w 19"/>
                      <a:gd name="T1" fmla="*/ 61 h 62"/>
                      <a:gd name="T2" fmla="*/ 18 w 19"/>
                      <a:gd name="T3" fmla="*/ 54 h 62"/>
                      <a:gd name="T4" fmla="*/ 9 w 19"/>
                      <a:gd name="T5" fmla="*/ 34 h 62"/>
                      <a:gd name="T6" fmla="*/ 9 w 19"/>
                      <a:gd name="T7" fmla="*/ 20 h 62"/>
                      <a:gd name="T8" fmla="*/ 0 w 19"/>
                      <a:gd name="T9" fmla="*/ 7 h 62"/>
                      <a:gd name="T10" fmla="*/ 0 w 19"/>
                      <a:gd name="T11" fmla="*/ 0 h 62"/>
                      <a:gd name="T12" fmla="*/ 9 w 19"/>
                      <a:gd name="T13" fmla="*/ 14 h 62"/>
                      <a:gd name="T14" fmla="*/ 9 w 19"/>
                      <a:gd name="T15" fmla="*/ 20 h 62"/>
                      <a:gd name="T16" fmla="*/ 18 w 19"/>
                      <a:gd name="T17" fmla="*/ 47 h 62"/>
                      <a:gd name="T18" fmla="*/ 18 w 19"/>
                      <a:gd name="T19" fmla="*/ 61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62"/>
                      <a:gd name="T32" fmla="*/ 19 w 19"/>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62">
                        <a:moveTo>
                          <a:pt x="18" y="61"/>
                        </a:moveTo>
                        <a:lnTo>
                          <a:pt x="18" y="54"/>
                        </a:lnTo>
                        <a:lnTo>
                          <a:pt x="9" y="34"/>
                        </a:lnTo>
                        <a:lnTo>
                          <a:pt x="9" y="20"/>
                        </a:lnTo>
                        <a:lnTo>
                          <a:pt x="0" y="7"/>
                        </a:lnTo>
                        <a:lnTo>
                          <a:pt x="0" y="0"/>
                        </a:lnTo>
                        <a:lnTo>
                          <a:pt x="9" y="14"/>
                        </a:lnTo>
                        <a:lnTo>
                          <a:pt x="9" y="20"/>
                        </a:lnTo>
                        <a:lnTo>
                          <a:pt x="18" y="47"/>
                        </a:lnTo>
                        <a:lnTo>
                          <a:pt x="18" y="61"/>
                        </a:lnTo>
                      </a:path>
                    </a:pathLst>
                  </a:custGeom>
                  <a:solidFill>
                    <a:schemeClr val="accent1"/>
                  </a:solidFill>
                  <a:ln w="12700" cap="rnd">
                    <a:solidFill>
                      <a:schemeClr val="tx2"/>
                    </a:solidFill>
                    <a:round/>
                    <a:headEnd/>
                    <a:tailEnd/>
                  </a:ln>
                </p:spPr>
                <p:txBody>
                  <a:bodyPr/>
                  <a:lstStyle/>
                  <a:p>
                    <a:endParaRPr lang="es-AR"/>
                  </a:p>
                </p:txBody>
              </p:sp>
            </p:grpSp>
            <p:grpSp>
              <p:nvGrpSpPr>
                <p:cNvPr id="320" name="Group 1009"/>
                <p:cNvGrpSpPr>
                  <a:grpSpLocks/>
                </p:cNvGrpSpPr>
                <p:nvPr/>
              </p:nvGrpSpPr>
              <p:grpSpPr bwMode="auto">
                <a:xfrm>
                  <a:off x="1888" y="1319"/>
                  <a:ext cx="510" cy="312"/>
                  <a:chOff x="1888" y="1319"/>
                  <a:chExt cx="510" cy="312"/>
                </a:xfrm>
              </p:grpSpPr>
              <p:sp>
                <p:nvSpPr>
                  <p:cNvPr id="321" name="Freeform 1010"/>
                  <p:cNvSpPr>
                    <a:spLocks/>
                  </p:cNvSpPr>
                  <p:nvPr/>
                </p:nvSpPr>
                <p:spPr bwMode="auto">
                  <a:xfrm>
                    <a:off x="1888" y="1319"/>
                    <a:ext cx="510" cy="312"/>
                  </a:xfrm>
                  <a:custGeom>
                    <a:avLst/>
                    <a:gdLst>
                      <a:gd name="T0" fmla="*/ 201 w 510"/>
                      <a:gd name="T1" fmla="*/ 292 h 312"/>
                      <a:gd name="T2" fmla="*/ 150 w 510"/>
                      <a:gd name="T3" fmla="*/ 278 h 312"/>
                      <a:gd name="T4" fmla="*/ 108 w 510"/>
                      <a:gd name="T5" fmla="*/ 265 h 312"/>
                      <a:gd name="T6" fmla="*/ 133 w 510"/>
                      <a:gd name="T7" fmla="*/ 265 h 312"/>
                      <a:gd name="T8" fmla="*/ 192 w 510"/>
                      <a:gd name="T9" fmla="*/ 285 h 312"/>
                      <a:gd name="T10" fmla="*/ 216 w 510"/>
                      <a:gd name="T11" fmla="*/ 297 h 312"/>
                      <a:gd name="T12" fmla="*/ 241 w 510"/>
                      <a:gd name="T13" fmla="*/ 271 h 312"/>
                      <a:gd name="T14" fmla="*/ 266 w 510"/>
                      <a:gd name="T15" fmla="*/ 265 h 312"/>
                      <a:gd name="T16" fmla="*/ 333 w 510"/>
                      <a:gd name="T17" fmla="*/ 278 h 312"/>
                      <a:gd name="T18" fmla="*/ 416 w 510"/>
                      <a:gd name="T19" fmla="*/ 297 h 312"/>
                      <a:gd name="T20" fmla="*/ 433 w 510"/>
                      <a:gd name="T21" fmla="*/ 297 h 312"/>
                      <a:gd name="T22" fmla="*/ 400 w 510"/>
                      <a:gd name="T23" fmla="*/ 285 h 312"/>
                      <a:gd name="T24" fmla="*/ 333 w 510"/>
                      <a:gd name="T25" fmla="*/ 278 h 312"/>
                      <a:gd name="T26" fmla="*/ 275 w 510"/>
                      <a:gd name="T27" fmla="*/ 285 h 312"/>
                      <a:gd name="T28" fmla="*/ 233 w 510"/>
                      <a:gd name="T29" fmla="*/ 292 h 312"/>
                      <a:gd name="T30" fmla="*/ 233 w 510"/>
                      <a:gd name="T31" fmla="*/ 271 h 312"/>
                      <a:gd name="T32" fmla="*/ 233 w 510"/>
                      <a:gd name="T33" fmla="*/ 244 h 312"/>
                      <a:gd name="T34" fmla="*/ 225 w 510"/>
                      <a:gd name="T35" fmla="*/ 210 h 312"/>
                      <a:gd name="T36" fmla="*/ 175 w 510"/>
                      <a:gd name="T37" fmla="*/ 177 h 312"/>
                      <a:gd name="T38" fmla="*/ 92 w 510"/>
                      <a:gd name="T39" fmla="*/ 149 h 312"/>
                      <a:gd name="T40" fmla="*/ 33 w 510"/>
                      <a:gd name="T41" fmla="*/ 135 h 312"/>
                      <a:gd name="T42" fmla="*/ 0 w 510"/>
                      <a:gd name="T43" fmla="*/ 122 h 312"/>
                      <a:gd name="T44" fmla="*/ 41 w 510"/>
                      <a:gd name="T45" fmla="*/ 129 h 312"/>
                      <a:gd name="T46" fmla="*/ 100 w 510"/>
                      <a:gd name="T47" fmla="*/ 156 h 312"/>
                      <a:gd name="T48" fmla="*/ 150 w 510"/>
                      <a:gd name="T49" fmla="*/ 190 h 312"/>
                      <a:gd name="T50" fmla="*/ 208 w 510"/>
                      <a:gd name="T51" fmla="*/ 217 h 312"/>
                      <a:gd name="T52" fmla="*/ 241 w 510"/>
                      <a:gd name="T53" fmla="*/ 223 h 312"/>
                      <a:gd name="T54" fmla="*/ 266 w 510"/>
                      <a:gd name="T55" fmla="*/ 196 h 312"/>
                      <a:gd name="T56" fmla="*/ 307 w 510"/>
                      <a:gd name="T57" fmla="*/ 183 h 312"/>
                      <a:gd name="T58" fmla="*/ 366 w 510"/>
                      <a:gd name="T59" fmla="*/ 183 h 312"/>
                      <a:gd name="T60" fmla="*/ 475 w 510"/>
                      <a:gd name="T61" fmla="*/ 190 h 312"/>
                      <a:gd name="T62" fmla="*/ 509 w 510"/>
                      <a:gd name="T63" fmla="*/ 196 h 312"/>
                      <a:gd name="T64" fmla="*/ 467 w 510"/>
                      <a:gd name="T65" fmla="*/ 196 h 312"/>
                      <a:gd name="T66" fmla="*/ 383 w 510"/>
                      <a:gd name="T67" fmla="*/ 196 h 312"/>
                      <a:gd name="T68" fmla="*/ 324 w 510"/>
                      <a:gd name="T69" fmla="*/ 196 h 312"/>
                      <a:gd name="T70" fmla="*/ 266 w 510"/>
                      <a:gd name="T71" fmla="*/ 204 h 312"/>
                      <a:gd name="T72" fmla="*/ 249 w 510"/>
                      <a:gd name="T73" fmla="*/ 223 h 312"/>
                      <a:gd name="T74" fmla="*/ 249 w 510"/>
                      <a:gd name="T75" fmla="*/ 183 h 312"/>
                      <a:gd name="T76" fmla="*/ 249 w 510"/>
                      <a:gd name="T77" fmla="*/ 149 h 312"/>
                      <a:gd name="T78" fmla="*/ 241 w 510"/>
                      <a:gd name="T79" fmla="*/ 116 h 312"/>
                      <a:gd name="T80" fmla="*/ 184 w 510"/>
                      <a:gd name="T81" fmla="*/ 54 h 312"/>
                      <a:gd name="T82" fmla="*/ 158 w 510"/>
                      <a:gd name="T83" fmla="*/ 20 h 312"/>
                      <a:gd name="T84" fmla="*/ 158 w 510"/>
                      <a:gd name="T85" fmla="*/ 7 h 312"/>
                      <a:gd name="T86" fmla="*/ 192 w 510"/>
                      <a:gd name="T87" fmla="*/ 34 h 312"/>
                      <a:gd name="T88" fmla="*/ 216 w 510"/>
                      <a:gd name="T89" fmla="*/ 61 h 312"/>
                      <a:gd name="T90" fmla="*/ 225 w 510"/>
                      <a:gd name="T91" fmla="*/ 81 h 312"/>
                      <a:gd name="T92" fmla="*/ 233 w 510"/>
                      <a:gd name="T93" fmla="*/ 129 h 312"/>
                      <a:gd name="T94" fmla="*/ 249 w 510"/>
                      <a:gd name="T95" fmla="*/ 177 h 312"/>
                      <a:gd name="T96" fmla="*/ 258 w 510"/>
                      <a:gd name="T97" fmla="*/ 169 h 312"/>
                      <a:gd name="T98" fmla="*/ 275 w 510"/>
                      <a:gd name="T99" fmla="*/ 143 h 312"/>
                      <a:gd name="T100" fmla="*/ 324 w 510"/>
                      <a:gd name="T101" fmla="*/ 102 h 312"/>
                      <a:gd name="T102" fmla="*/ 400 w 510"/>
                      <a:gd name="T103" fmla="*/ 68 h 312"/>
                      <a:gd name="T104" fmla="*/ 416 w 510"/>
                      <a:gd name="T105" fmla="*/ 81 h 312"/>
                      <a:gd name="T106" fmla="*/ 383 w 510"/>
                      <a:gd name="T107" fmla="*/ 102 h 312"/>
                      <a:gd name="T108" fmla="*/ 324 w 510"/>
                      <a:gd name="T109" fmla="*/ 129 h 312"/>
                      <a:gd name="T110" fmla="*/ 266 w 510"/>
                      <a:gd name="T111" fmla="*/ 162 h 312"/>
                      <a:gd name="T112" fmla="*/ 258 w 510"/>
                      <a:gd name="T113" fmla="*/ 156 h 312"/>
                      <a:gd name="T114" fmla="*/ 266 w 510"/>
                      <a:gd name="T115" fmla="*/ 116 h 312"/>
                      <a:gd name="T116" fmla="*/ 275 w 510"/>
                      <a:gd name="T117" fmla="*/ 88 h 312"/>
                      <a:gd name="T118" fmla="*/ 275 w 510"/>
                      <a:gd name="T119" fmla="*/ 81 h 312"/>
                      <a:gd name="T120" fmla="*/ 275 w 510"/>
                      <a:gd name="T121" fmla="*/ 102 h 3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0"/>
                      <a:gd name="T184" fmla="*/ 0 h 312"/>
                      <a:gd name="T185" fmla="*/ 510 w 510"/>
                      <a:gd name="T186" fmla="*/ 312 h 3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0" h="312">
                        <a:moveTo>
                          <a:pt x="225" y="311"/>
                        </a:moveTo>
                        <a:lnTo>
                          <a:pt x="216" y="304"/>
                        </a:lnTo>
                        <a:lnTo>
                          <a:pt x="201" y="292"/>
                        </a:lnTo>
                        <a:lnTo>
                          <a:pt x="184" y="285"/>
                        </a:lnTo>
                        <a:lnTo>
                          <a:pt x="158" y="278"/>
                        </a:lnTo>
                        <a:lnTo>
                          <a:pt x="150" y="278"/>
                        </a:lnTo>
                        <a:lnTo>
                          <a:pt x="141" y="278"/>
                        </a:lnTo>
                        <a:lnTo>
                          <a:pt x="116" y="271"/>
                        </a:lnTo>
                        <a:lnTo>
                          <a:pt x="108" y="265"/>
                        </a:lnTo>
                        <a:lnTo>
                          <a:pt x="116" y="258"/>
                        </a:lnTo>
                        <a:lnTo>
                          <a:pt x="125" y="258"/>
                        </a:lnTo>
                        <a:lnTo>
                          <a:pt x="133" y="265"/>
                        </a:lnTo>
                        <a:lnTo>
                          <a:pt x="141" y="265"/>
                        </a:lnTo>
                        <a:lnTo>
                          <a:pt x="158" y="271"/>
                        </a:lnTo>
                        <a:lnTo>
                          <a:pt x="192" y="285"/>
                        </a:lnTo>
                        <a:lnTo>
                          <a:pt x="201" y="292"/>
                        </a:lnTo>
                        <a:lnTo>
                          <a:pt x="208" y="297"/>
                        </a:lnTo>
                        <a:lnTo>
                          <a:pt x="216" y="297"/>
                        </a:lnTo>
                        <a:lnTo>
                          <a:pt x="225" y="297"/>
                        </a:lnTo>
                        <a:lnTo>
                          <a:pt x="233" y="285"/>
                        </a:lnTo>
                        <a:lnTo>
                          <a:pt x="241" y="271"/>
                        </a:lnTo>
                        <a:lnTo>
                          <a:pt x="249" y="265"/>
                        </a:lnTo>
                        <a:lnTo>
                          <a:pt x="258" y="265"/>
                        </a:lnTo>
                        <a:lnTo>
                          <a:pt x="266" y="265"/>
                        </a:lnTo>
                        <a:lnTo>
                          <a:pt x="283" y="265"/>
                        </a:lnTo>
                        <a:lnTo>
                          <a:pt x="316" y="271"/>
                        </a:lnTo>
                        <a:lnTo>
                          <a:pt x="333" y="278"/>
                        </a:lnTo>
                        <a:lnTo>
                          <a:pt x="358" y="285"/>
                        </a:lnTo>
                        <a:lnTo>
                          <a:pt x="400" y="297"/>
                        </a:lnTo>
                        <a:lnTo>
                          <a:pt x="416" y="297"/>
                        </a:lnTo>
                        <a:lnTo>
                          <a:pt x="425" y="297"/>
                        </a:lnTo>
                        <a:lnTo>
                          <a:pt x="433" y="292"/>
                        </a:lnTo>
                        <a:lnTo>
                          <a:pt x="433" y="297"/>
                        </a:lnTo>
                        <a:lnTo>
                          <a:pt x="425" y="292"/>
                        </a:lnTo>
                        <a:lnTo>
                          <a:pt x="408" y="285"/>
                        </a:lnTo>
                        <a:lnTo>
                          <a:pt x="400" y="285"/>
                        </a:lnTo>
                        <a:lnTo>
                          <a:pt x="375" y="278"/>
                        </a:lnTo>
                        <a:lnTo>
                          <a:pt x="358" y="278"/>
                        </a:lnTo>
                        <a:lnTo>
                          <a:pt x="333" y="278"/>
                        </a:lnTo>
                        <a:lnTo>
                          <a:pt x="324" y="278"/>
                        </a:lnTo>
                        <a:lnTo>
                          <a:pt x="307" y="278"/>
                        </a:lnTo>
                        <a:lnTo>
                          <a:pt x="275" y="285"/>
                        </a:lnTo>
                        <a:lnTo>
                          <a:pt x="258" y="285"/>
                        </a:lnTo>
                        <a:lnTo>
                          <a:pt x="249" y="285"/>
                        </a:lnTo>
                        <a:lnTo>
                          <a:pt x="233" y="292"/>
                        </a:lnTo>
                        <a:lnTo>
                          <a:pt x="233" y="285"/>
                        </a:lnTo>
                        <a:lnTo>
                          <a:pt x="233" y="278"/>
                        </a:lnTo>
                        <a:lnTo>
                          <a:pt x="233" y="271"/>
                        </a:lnTo>
                        <a:lnTo>
                          <a:pt x="233" y="258"/>
                        </a:lnTo>
                        <a:lnTo>
                          <a:pt x="233" y="251"/>
                        </a:lnTo>
                        <a:lnTo>
                          <a:pt x="233" y="244"/>
                        </a:lnTo>
                        <a:lnTo>
                          <a:pt x="233" y="237"/>
                        </a:lnTo>
                        <a:lnTo>
                          <a:pt x="233" y="217"/>
                        </a:lnTo>
                        <a:lnTo>
                          <a:pt x="225" y="210"/>
                        </a:lnTo>
                        <a:lnTo>
                          <a:pt x="208" y="196"/>
                        </a:lnTo>
                        <a:lnTo>
                          <a:pt x="192" y="183"/>
                        </a:lnTo>
                        <a:lnTo>
                          <a:pt x="175" y="177"/>
                        </a:lnTo>
                        <a:lnTo>
                          <a:pt x="158" y="169"/>
                        </a:lnTo>
                        <a:lnTo>
                          <a:pt x="133" y="162"/>
                        </a:lnTo>
                        <a:lnTo>
                          <a:pt x="92" y="149"/>
                        </a:lnTo>
                        <a:lnTo>
                          <a:pt x="66" y="143"/>
                        </a:lnTo>
                        <a:lnTo>
                          <a:pt x="58" y="143"/>
                        </a:lnTo>
                        <a:lnTo>
                          <a:pt x="33" y="135"/>
                        </a:lnTo>
                        <a:lnTo>
                          <a:pt x="16" y="129"/>
                        </a:lnTo>
                        <a:lnTo>
                          <a:pt x="7" y="122"/>
                        </a:lnTo>
                        <a:lnTo>
                          <a:pt x="0" y="122"/>
                        </a:lnTo>
                        <a:lnTo>
                          <a:pt x="16" y="122"/>
                        </a:lnTo>
                        <a:lnTo>
                          <a:pt x="24" y="122"/>
                        </a:lnTo>
                        <a:lnTo>
                          <a:pt x="41" y="129"/>
                        </a:lnTo>
                        <a:lnTo>
                          <a:pt x="66" y="135"/>
                        </a:lnTo>
                        <a:lnTo>
                          <a:pt x="83" y="143"/>
                        </a:lnTo>
                        <a:lnTo>
                          <a:pt x="100" y="156"/>
                        </a:lnTo>
                        <a:lnTo>
                          <a:pt x="133" y="177"/>
                        </a:lnTo>
                        <a:lnTo>
                          <a:pt x="141" y="183"/>
                        </a:lnTo>
                        <a:lnTo>
                          <a:pt x="150" y="190"/>
                        </a:lnTo>
                        <a:lnTo>
                          <a:pt x="175" y="204"/>
                        </a:lnTo>
                        <a:lnTo>
                          <a:pt x="192" y="210"/>
                        </a:lnTo>
                        <a:lnTo>
                          <a:pt x="208" y="217"/>
                        </a:lnTo>
                        <a:lnTo>
                          <a:pt x="225" y="223"/>
                        </a:lnTo>
                        <a:lnTo>
                          <a:pt x="233" y="223"/>
                        </a:lnTo>
                        <a:lnTo>
                          <a:pt x="241" y="223"/>
                        </a:lnTo>
                        <a:lnTo>
                          <a:pt x="249" y="217"/>
                        </a:lnTo>
                        <a:lnTo>
                          <a:pt x="258" y="204"/>
                        </a:lnTo>
                        <a:lnTo>
                          <a:pt x="266" y="196"/>
                        </a:lnTo>
                        <a:lnTo>
                          <a:pt x="275" y="190"/>
                        </a:lnTo>
                        <a:lnTo>
                          <a:pt x="291" y="183"/>
                        </a:lnTo>
                        <a:lnTo>
                          <a:pt x="307" y="183"/>
                        </a:lnTo>
                        <a:lnTo>
                          <a:pt x="324" y="183"/>
                        </a:lnTo>
                        <a:lnTo>
                          <a:pt x="358" y="183"/>
                        </a:lnTo>
                        <a:lnTo>
                          <a:pt x="366" y="183"/>
                        </a:lnTo>
                        <a:lnTo>
                          <a:pt x="400" y="183"/>
                        </a:lnTo>
                        <a:lnTo>
                          <a:pt x="450" y="190"/>
                        </a:lnTo>
                        <a:lnTo>
                          <a:pt x="475" y="190"/>
                        </a:lnTo>
                        <a:lnTo>
                          <a:pt x="484" y="190"/>
                        </a:lnTo>
                        <a:lnTo>
                          <a:pt x="501" y="196"/>
                        </a:lnTo>
                        <a:lnTo>
                          <a:pt x="509" y="196"/>
                        </a:lnTo>
                        <a:lnTo>
                          <a:pt x="501" y="196"/>
                        </a:lnTo>
                        <a:lnTo>
                          <a:pt x="484" y="196"/>
                        </a:lnTo>
                        <a:lnTo>
                          <a:pt x="467" y="196"/>
                        </a:lnTo>
                        <a:lnTo>
                          <a:pt x="458" y="196"/>
                        </a:lnTo>
                        <a:lnTo>
                          <a:pt x="433" y="196"/>
                        </a:lnTo>
                        <a:lnTo>
                          <a:pt x="383" y="196"/>
                        </a:lnTo>
                        <a:lnTo>
                          <a:pt x="358" y="196"/>
                        </a:lnTo>
                        <a:lnTo>
                          <a:pt x="350" y="196"/>
                        </a:lnTo>
                        <a:lnTo>
                          <a:pt x="324" y="196"/>
                        </a:lnTo>
                        <a:lnTo>
                          <a:pt x="307" y="196"/>
                        </a:lnTo>
                        <a:lnTo>
                          <a:pt x="283" y="196"/>
                        </a:lnTo>
                        <a:lnTo>
                          <a:pt x="266" y="204"/>
                        </a:lnTo>
                        <a:lnTo>
                          <a:pt x="258" y="210"/>
                        </a:lnTo>
                        <a:lnTo>
                          <a:pt x="249" y="217"/>
                        </a:lnTo>
                        <a:lnTo>
                          <a:pt x="249" y="223"/>
                        </a:lnTo>
                        <a:lnTo>
                          <a:pt x="249" y="210"/>
                        </a:lnTo>
                        <a:lnTo>
                          <a:pt x="249" y="204"/>
                        </a:lnTo>
                        <a:lnTo>
                          <a:pt x="249" y="183"/>
                        </a:lnTo>
                        <a:lnTo>
                          <a:pt x="249" y="169"/>
                        </a:lnTo>
                        <a:lnTo>
                          <a:pt x="249" y="162"/>
                        </a:lnTo>
                        <a:lnTo>
                          <a:pt x="249" y="149"/>
                        </a:lnTo>
                        <a:lnTo>
                          <a:pt x="249" y="135"/>
                        </a:lnTo>
                        <a:lnTo>
                          <a:pt x="249" y="122"/>
                        </a:lnTo>
                        <a:lnTo>
                          <a:pt x="241" y="116"/>
                        </a:lnTo>
                        <a:lnTo>
                          <a:pt x="233" y="102"/>
                        </a:lnTo>
                        <a:lnTo>
                          <a:pt x="201" y="74"/>
                        </a:lnTo>
                        <a:lnTo>
                          <a:pt x="184" y="54"/>
                        </a:lnTo>
                        <a:lnTo>
                          <a:pt x="175" y="47"/>
                        </a:lnTo>
                        <a:lnTo>
                          <a:pt x="167" y="34"/>
                        </a:lnTo>
                        <a:lnTo>
                          <a:pt x="158" y="20"/>
                        </a:lnTo>
                        <a:lnTo>
                          <a:pt x="150" y="7"/>
                        </a:lnTo>
                        <a:lnTo>
                          <a:pt x="150" y="0"/>
                        </a:lnTo>
                        <a:lnTo>
                          <a:pt x="158" y="7"/>
                        </a:lnTo>
                        <a:lnTo>
                          <a:pt x="167" y="14"/>
                        </a:lnTo>
                        <a:lnTo>
                          <a:pt x="184" y="27"/>
                        </a:lnTo>
                        <a:lnTo>
                          <a:pt x="192" y="34"/>
                        </a:lnTo>
                        <a:lnTo>
                          <a:pt x="201" y="41"/>
                        </a:lnTo>
                        <a:lnTo>
                          <a:pt x="208" y="54"/>
                        </a:lnTo>
                        <a:lnTo>
                          <a:pt x="216" y="61"/>
                        </a:lnTo>
                        <a:lnTo>
                          <a:pt x="216" y="68"/>
                        </a:lnTo>
                        <a:lnTo>
                          <a:pt x="216" y="74"/>
                        </a:lnTo>
                        <a:lnTo>
                          <a:pt x="225" y="81"/>
                        </a:lnTo>
                        <a:lnTo>
                          <a:pt x="225" y="102"/>
                        </a:lnTo>
                        <a:lnTo>
                          <a:pt x="225" y="116"/>
                        </a:lnTo>
                        <a:lnTo>
                          <a:pt x="233" y="129"/>
                        </a:lnTo>
                        <a:lnTo>
                          <a:pt x="241" y="156"/>
                        </a:lnTo>
                        <a:lnTo>
                          <a:pt x="241" y="169"/>
                        </a:lnTo>
                        <a:lnTo>
                          <a:pt x="249" y="177"/>
                        </a:lnTo>
                        <a:lnTo>
                          <a:pt x="258" y="183"/>
                        </a:lnTo>
                        <a:lnTo>
                          <a:pt x="258" y="177"/>
                        </a:lnTo>
                        <a:lnTo>
                          <a:pt x="258" y="169"/>
                        </a:lnTo>
                        <a:lnTo>
                          <a:pt x="258" y="162"/>
                        </a:lnTo>
                        <a:lnTo>
                          <a:pt x="266" y="149"/>
                        </a:lnTo>
                        <a:lnTo>
                          <a:pt x="275" y="143"/>
                        </a:lnTo>
                        <a:lnTo>
                          <a:pt x="283" y="129"/>
                        </a:lnTo>
                        <a:lnTo>
                          <a:pt x="307" y="108"/>
                        </a:lnTo>
                        <a:lnTo>
                          <a:pt x="324" y="102"/>
                        </a:lnTo>
                        <a:lnTo>
                          <a:pt x="341" y="95"/>
                        </a:lnTo>
                        <a:lnTo>
                          <a:pt x="383" y="74"/>
                        </a:lnTo>
                        <a:lnTo>
                          <a:pt x="400" y="68"/>
                        </a:lnTo>
                        <a:lnTo>
                          <a:pt x="433" y="61"/>
                        </a:lnTo>
                        <a:lnTo>
                          <a:pt x="425" y="68"/>
                        </a:lnTo>
                        <a:lnTo>
                          <a:pt x="416" y="81"/>
                        </a:lnTo>
                        <a:lnTo>
                          <a:pt x="408" y="88"/>
                        </a:lnTo>
                        <a:lnTo>
                          <a:pt x="392" y="95"/>
                        </a:lnTo>
                        <a:lnTo>
                          <a:pt x="383" y="102"/>
                        </a:lnTo>
                        <a:lnTo>
                          <a:pt x="358" y="116"/>
                        </a:lnTo>
                        <a:lnTo>
                          <a:pt x="341" y="122"/>
                        </a:lnTo>
                        <a:lnTo>
                          <a:pt x="324" y="129"/>
                        </a:lnTo>
                        <a:lnTo>
                          <a:pt x="291" y="143"/>
                        </a:lnTo>
                        <a:lnTo>
                          <a:pt x="283" y="149"/>
                        </a:lnTo>
                        <a:lnTo>
                          <a:pt x="266" y="162"/>
                        </a:lnTo>
                        <a:lnTo>
                          <a:pt x="258" y="177"/>
                        </a:lnTo>
                        <a:lnTo>
                          <a:pt x="258" y="169"/>
                        </a:lnTo>
                        <a:lnTo>
                          <a:pt x="258" y="156"/>
                        </a:lnTo>
                        <a:lnTo>
                          <a:pt x="266" y="129"/>
                        </a:lnTo>
                        <a:lnTo>
                          <a:pt x="266" y="122"/>
                        </a:lnTo>
                        <a:lnTo>
                          <a:pt x="266" y="116"/>
                        </a:lnTo>
                        <a:lnTo>
                          <a:pt x="275" y="102"/>
                        </a:lnTo>
                        <a:lnTo>
                          <a:pt x="275" y="95"/>
                        </a:lnTo>
                        <a:lnTo>
                          <a:pt x="275" y="88"/>
                        </a:lnTo>
                        <a:lnTo>
                          <a:pt x="283" y="81"/>
                        </a:lnTo>
                        <a:lnTo>
                          <a:pt x="283" y="74"/>
                        </a:lnTo>
                        <a:lnTo>
                          <a:pt x="275" y="81"/>
                        </a:lnTo>
                        <a:lnTo>
                          <a:pt x="283" y="81"/>
                        </a:lnTo>
                        <a:lnTo>
                          <a:pt x="283" y="88"/>
                        </a:lnTo>
                        <a:lnTo>
                          <a:pt x="275" y="102"/>
                        </a:lnTo>
                        <a:lnTo>
                          <a:pt x="266" y="129"/>
                        </a:lnTo>
                        <a:lnTo>
                          <a:pt x="258" y="143"/>
                        </a:lnTo>
                      </a:path>
                    </a:pathLst>
                  </a:custGeom>
                  <a:solidFill>
                    <a:schemeClr val="accent1"/>
                  </a:solidFill>
                  <a:ln w="12700" cap="rnd">
                    <a:solidFill>
                      <a:schemeClr val="tx2"/>
                    </a:solidFill>
                    <a:round/>
                    <a:headEnd type="none" w="sm" len="sm"/>
                    <a:tailEnd type="none" w="sm" len="sm"/>
                  </a:ln>
                </p:spPr>
                <p:txBody>
                  <a:bodyPr/>
                  <a:lstStyle/>
                  <a:p>
                    <a:endParaRPr lang="es-AR"/>
                  </a:p>
                </p:txBody>
              </p:sp>
              <p:sp>
                <p:nvSpPr>
                  <p:cNvPr id="322" name="Freeform 1011"/>
                  <p:cNvSpPr>
                    <a:spLocks/>
                  </p:cNvSpPr>
                  <p:nvPr/>
                </p:nvSpPr>
                <p:spPr bwMode="auto">
                  <a:xfrm>
                    <a:off x="1929" y="1475"/>
                    <a:ext cx="234" cy="143"/>
                  </a:xfrm>
                  <a:custGeom>
                    <a:avLst/>
                    <a:gdLst>
                      <a:gd name="T0" fmla="*/ 158 w 234"/>
                      <a:gd name="T1" fmla="*/ 128 h 143"/>
                      <a:gd name="T2" fmla="*/ 124 w 234"/>
                      <a:gd name="T3" fmla="*/ 101 h 143"/>
                      <a:gd name="T4" fmla="*/ 83 w 234"/>
                      <a:gd name="T5" fmla="*/ 75 h 143"/>
                      <a:gd name="T6" fmla="*/ 41 w 234"/>
                      <a:gd name="T7" fmla="*/ 47 h 143"/>
                      <a:gd name="T8" fmla="*/ 16 w 234"/>
                      <a:gd name="T9" fmla="*/ 27 h 143"/>
                      <a:gd name="T10" fmla="*/ 7 w 234"/>
                      <a:gd name="T11" fmla="*/ 14 h 143"/>
                      <a:gd name="T12" fmla="*/ 0 w 234"/>
                      <a:gd name="T13" fmla="*/ 7 h 143"/>
                      <a:gd name="T14" fmla="*/ 16 w 234"/>
                      <a:gd name="T15" fmla="*/ 14 h 143"/>
                      <a:gd name="T16" fmla="*/ 50 w 234"/>
                      <a:gd name="T17" fmla="*/ 33 h 143"/>
                      <a:gd name="T18" fmla="*/ 83 w 234"/>
                      <a:gd name="T19" fmla="*/ 54 h 143"/>
                      <a:gd name="T20" fmla="*/ 124 w 234"/>
                      <a:gd name="T21" fmla="*/ 101 h 143"/>
                      <a:gd name="T22" fmla="*/ 141 w 234"/>
                      <a:gd name="T23" fmla="*/ 115 h 143"/>
                      <a:gd name="T24" fmla="*/ 166 w 234"/>
                      <a:gd name="T25" fmla="*/ 101 h 143"/>
                      <a:gd name="T26" fmla="*/ 166 w 234"/>
                      <a:gd name="T27" fmla="*/ 88 h 143"/>
                      <a:gd name="T28" fmla="*/ 183 w 234"/>
                      <a:gd name="T29" fmla="*/ 54 h 143"/>
                      <a:gd name="T30" fmla="*/ 208 w 234"/>
                      <a:gd name="T31" fmla="*/ 27 h 143"/>
                      <a:gd name="T32" fmla="*/ 225 w 234"/>
                      <a:gd name="T33" fmla="*/ 14 h 143"/>
                      <a:gd name="T34" fmla="*/ 233 w 234"/>
                      <a:gd name="T35" fmla="*/ 7 h 143"/>
                      <a:gd name="T36" fmla="*/ 216 w 234"/>
                      <a:gd name="T37" fmla="*/ 14 h 143"/>
                      <a:gd name="T38" fmla="*/ 199 w 234"/>
                      <a:gd name="T39" fmla="*/ 33 h 143"/>
                      <a:gd name="T40" fmla="*/ 199 w 234"/>
                      <a:gd name="T41" fmla="*/ 47 h 143"/>
                      <a:gd name="T42" fmla="*/ 192 w 234"/>
                      <a:gd name="T43" fmla="*/ 88 h 143"/>
                      <a:gd name="T44" fmla="*/ 183 w 234"/>
                      <a:gd name="T45" fmla="*/ 115 h 143"/>
                      <a:gd name="T46" fmla="*/ 166 w 234"/>
                      <a:gd name="T47" fmla="*/ 122 h 143"/>
                      <a:gd name="T48" fmla="*/ 158 w 234"/>
                      <a:gd name="T49" fmla="*/ 109 h 143"/>
                      <a:gd name="T50" fmla="*/ 158 w 234"/>
                      <a:gd name="T51" fmla="*/ 81 h 143"/>
                      <a:gd name="T52" fmla="*/ 158 w 234"/>
                      <a:gd name="T53" fmla="*/ 54 h 143"/>
                      <a:gd name="T54" fmla="*/ 158 w 234"/>
                      <a:gd name="T55" fmla="*/ 27 h 143"/>
                      <a:gd name="T56" fmla="*/ 158 w 234"/>
                      <a:gd name="T57" fmla="*/ 14 h 143"/>
                      <a:gd name="T58" fmla="*/ 141 w 234"/>
                      <a:gd name="T59" fmla="*/ 14 h 143"/>
                      <a:gd name="T60" fmla="*/ 124 w 234"/>
                      <a:gd name="T61" fmla="*/ 33 h 143"/>
                      <a:gd name="T62" fmla="*/ 124 w 234"/>
                      <a:gd name="T63" fmla="*/ 54 h 143"/>
                      <a:gd name="T64" fmla="*/ 133 w 234"/>
                      <a:gd name="T65" fmla="*/ 75 h 143"/>
                      <a:gd name="T66" fmla="*/ 150 w 234"/>
                      <a:gd name="T67" fmla="*/ 128 h 1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4"/>
                      <a:gd name="T103" fmla="*/ 0 h 143"/>
                      <a:gd name="T104" fmla="*/ 234 w 234"/>
                      <a:gd name="T105" fmla="*/ 143 h 1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4" h="143">
                        <a:moveTo>
                          <a:pt x="166" y="142"/>
                        </a:moveTo>
                        <a:lnTo>
                          <a:pt x="158" y="128"/>
                        </a:lnTo>
                        <a:lnTo>
                          <a:pt x="141" y="115"/>
                        </a:lnTo>
                        <a:lnTo>
                          <a:pt x="124" y="101"/>
                        </a:lnTo>
                        <a:lnTo>
                          <a:pt x="92" y="81"/>
                        </a:lnTo>
                        <a:lnTo>
                          <a:pt x="83" y="75"/>
                        </a:lnTo>
                        <a:lnTo>
                          <a:pt x="75" y="67"/>
                        </a:lnTo>
                        <a:lnTo>
                          <a:pt x="41" y="47"/>
                        </a:lnTo>
                        <a:lnTo>
                          <a:pt x="24" y="33"/>
                        </a:lnTo>
                        <a:lnTo>
                          <a:pt x="16" y="27"/>
                        </a:lnTo>
                        <a:lnTo>
                          <a:pt x="7" y="20"/>
                        </a:lnTo>
                        <a:lnTo>
                          <a:pt x="7" y="14"/>
                        </a:lnTo>
                        <a:lnTo>
                          <a:pt x="7" y="7"/>
                        </a:lnTo>
                        <a:lnTo>
                          <a:pt x="0" y="7"/>
                        </a:lnTo>
                        <a:lnTo>
                          <a:pt x="7" y="7"/>
                        </a:lnTo>
                        <a:lnTo>
                          <a:pt x="16" y="14"/>
                        </a:lnTo>
                        <a:lnTo>
                          <a:pt x="24" y="20"/>
                        </a:lnTo>
                        <a:lnTo>
                          <a:pt x="50" y="33"/>
                        </a:lnTo>
                        <a:lnTo>
                          <a:pt x="58" y="41"/>
                        </a:lnTo>
                        <a:lnTo>
                          <a:pt x="83" y="54"/>
                        </a:lnTo>
                        <a:lnTo>
                          <a:pt x="117" y="88"/>
                        </a:lnTo>
                        <a:lnTo>
                          <a:pt x="124" y="101"/>
                        </a:lnTo>
                        <a:lnTo>
                          <a:pt x="133" y="109"/>
                        </a:lnTo>
                        <a:lnTo>
                          <a:pt x="141" y="115"/>
                        </a:lnTo>
                        <a:lnTo>
                          <a:pt x="158" y="115"/>
                        </a:lnTo>
                        <a:lnTo>
                          <a:pt x="166" y="101"/>
                        </a:lnTo>
                        <a:lnTo>
                          <a:pt x="166" y="94"/>
                        </a:lnTo>
                        <a:lnTo>
                          <a:pt x="166" y="88"/>
                        </a:lnTo>
                        <a:lnTo>
                          <a:pt x="175" y="75"/>
                        </a:lnTo>
                        <a:lnTo>
                          <a:pt x="183" y="54"/>
                        </a:lnTo>
                        <a:lnTo>
                          <a:pt x="199" y="33"/>
                        </a:lnTo>
                        <a:lnTo>
                          <a:pt x="208" y="27"/>
                        </a:lnTo>
                        <a:lnTo>
                          <a:pt x="216" y="20"/>
                        </a:lnTo>
                        <a:lnTo>
                          <a:pt x="225" y="14"/>
                        </a:lnTo>
                        <a:lnTo>
                          <a:pt x="233" y="0"/>
                        </a:lnTo>
                        <a:lnTo>
                          <a:pt x="233" y="7"/>
                        </a:lnTo>
                        <a:lnTo>
                          <a:pt x="225" y="7"/>
                        </a:lnTo>
                        <a:lnTo>
                          <a:pt x="216" y="14"/>
                        </a:lnTo>
                        <a:lnTo>
                          <a:pt x="208" y="20"/>
                        </a:lnTo>
                        <a:lnTo>
                          <a:pt x="199" y="33"/>
                        </a:lnTo>
                        <a:lnTo>
                          <a:pt x="199" y="41"/>
                        </a:lnTo>
                        <a:lnTo>
                          <a:pt x="199" y="47"/>
                        </a:lnTo>
                        <a:lnTo>
                          <a:pt x="199" y="61"/>
                        </a:lnTo>
                        <a:lnTo>
                          <a:pt x="192" y="88"/>
                        </a:lnTo>
                        <a:lnTo>
                          <a:pt x="192" y="101"/>
                        </a:lnTo>
                        <a:lnTo>
                          <a:pt x="183" y="115"/>
                        </a:lnTo>
                        <a:lnTo>
                          <a:pt x="175" y="122"/>
                        </a:lnTo>
                        <a:lnTo>
                          <a:pt x="166" y="122"/>
                        </a:lnTo>
                        <a:lnTo>
                          <a:pt x="158" y="122"/>
                        </a:lnTo>
                        <a:lnTo>
                          <a:pt x="158" y="109"/>
                        </a:lnTo>
                        <a:lnTo>
                          <a:pt x="158" y="88"/>
                        </a:lnTo>
                        <a:lnTo>
                          <a:pt x="158" y="81"/>
                        </a:lnTo>
                        <a:lnTo>
                          <a:pt x="158" y="75"/>
                        </a:lnTo>
                        <a:lnTo>
                          <a:pt x="158" y="54"/>
                        </a:lnTo>
                        <a:lnTo>
                          <a:pt x="158" y="41"/>
                        </a:lnTo>
                        <a:lnTo>
                          <a:pt x="158" y="27"/>
                        </a:lnTo>
                        <a:lnTo>
                          <a:pt x="158" y="20"/>
                        </a:lnTo>
                        <a:lnTo>
                          <a:pt x="158" y="14"/>
                        </a:lnTo>
                        <a:lnTo>
                          <a:pt x="150" y="7"/>
                        </a:lnTo>
                        <a:lnTo>
                          <a:pt x="141" y="14"/>
                        </a:lnTo>
                        <a:lnTo>
                          <a:pt x="133" y="20"/>
                        </a:lnTo>
                        <a:lnTo>
                          <a:pt x="124" y="33"/>
                        </a:lnTo>
                        <a:lnTo>
                          <a:pt x="124" y="41"/>
                        </a:lnTo>
                        <a:lnTo>
                          <a:pt x="124" y="54"/>
                        </a:lnTo>
                        <a:lnTo>
                          <a:pt x="124" y="61"/>
                        </a:lnTo>
                        <a:lnTo>
                          <a:pt x="133" y="75"/>
                        </a:lnTo>
                        <a:lnTo>
                          <a:pt x="141" y="109"/>
                        </a:lnTo>
                        <a:lnTo>
                          <a:pt x="150" y="128"/>
                        </a:lnTo>
                      </a:path>
                    </a:pathLst>
                  </a:custGeom>
                  <a:solidFill>
                    <a:schemeClr val="accent1"/>
                  </a:solidFill>
                  <a:ln w="12700" cap="rnd">
                    <a:solidFill>
                      <a:schemeClr val="tx2"/>
                    </a:solidFill>
                    <a:round/>
                    <a:headEnd type="none" w="sm" len="sm"/>
                    <a:tailEnd type="none" w="sm" len="sm"/>
                  </a:ln>
                </p:spPr>
                <p:txBody>
                  <a:bodyPr/>
                  <a:lstStyle/>
                  <a:p>
                    <a:endParaRPr lang="es-AR"/>
                  </a:p>
                </p:txBody>
              </p:sp>
              <p:sp>
                <p:nvSpPr>
                  <p:cNvPr id="323" name="Freeform 1012"/>
                  <p:cNvSpPr>
                    <a:spLocks/>
                  </p:cNvSpPr>
                  <p:nvPr/>
                </p:nvSpPr>
                <p:spPr bwMode="auto">
                  <a:xfrm>
                    <a:off x="2020" y="1429"/>
                    <a:ext cx="119" cy="102"/>
                  </a:xfrm>
                  <a:custGeom>
                    <a:avLst/>
                    <a:gdLst>
                      <a:gd name="T0" fmla="*/ 94 w 119"/>
                      <a:gd name="T1" fmla="*/ 94 h 102"/>
                      <a:gd name="T2" fmla="*/ 94 w 119"/>
                      <a:gd name="T3" fmla="*/ 87 h 102"/>
                      <a:gd name="T4" fmla="*/ 77 w 119"/>
                      <a:gd name="T5" fmla="*/ 60 h 102"/>
                      <a:gd name="T6" fmla="*/ 60 w 119"/>
                      <a:gd name="T7" fmla="*/ 40 h 102"/>
                      <a:gd name="T8" fmla="*/ 43 w 119"/>
                      <a:gd name="T9" fmla="*/ 27 h 102"/>
                      <a:gd name="T10" fmla="*/ 34 w 119"/>
                      <a:gd name="T11" fmla="*/ 20 h 102"/>
                      <a:gd name="T12" fmla="*/ 26 w 119"/>
                      <a:gd name="T13" fmla="*/ 13 h 102"/>
                      <a:gd name="T14" fmla="*/ 9 w 119"/>
                      <a:gd name="T15" fmla="*/ 6 h 102"/>
                      <a:gd name="T16" fmla="*/ 0 w 119"/>
                      <a:gd name="T17" fmla="*/ 0 h 102"/>
                      <a:gd name="T18" fmla="*/ 9 w 119"/>
                      <a:gd name="T19" fmla="*/ 0 h 102"/>
                      <a:gd name="T20" fmla="*/ 51 w 119"/>
                      <a:gd name="T21" fmla="*/ 40 h 102"/>
                      <a:gd name="T22" fmla="*/ 60 w 119"/>
                      <a:gd name="T23" fmla="*/ 54 h 102"/>
                      <a:gd name="T24" fmla="*/ 77 w 119"/>
                      <a:gd name="T25" fmla="*/ 67 h 102"/>
                      <a:gd name="T26" fmla="*/ 94 w 119"/>
                      <a:gd name="T27" fmla="*/ 80 h 102"/>
                      <a:gd name="T28" fmla="*/ 110 w 119"/>
                      <a:gd name="T29" fmla="*/ 94 h 102"/>
                      <a:gd name="T30" fmla="*/ 118 w 119"/>
                      <a:gd name="T31" fmla="*/ 101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9"/>
                      <a:gd name="T49" fmla="*/ 0 h 102"/>
                      <a:gd name="T50" fmla="*/ 119 w 119"/>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9" h="102">
                        <a:moveTo>
                          <a:pt x="94" y="94"/>
                        </a:moveTo>
                        <a:lnTo>
                          <a:pt x="94" y="87"/>
                        </a:lnTo>
                        <a:lnTo>
                          <a:pt x="77" y="60"/>
                        </a:lnTo>
                        <a:lnTo>
                          <a:pt x="60" y="40"/>
                        </a:lnTo>
                        <a:lnTo>
                          <a:pt x="43" y="27"/>
                        </a:lnTo>
                        <a:lnTo>
                          <a:pt x="34" y="20"/>
                        </a:lnTo>
                        <a:lnTo>
                          <a:pt x="26" y="13"/>
                        </a:lnTo>
                        <a:lnTo>
                          <a:pt x="9" y="6"/>
                        </a:lnTo>
                        <a:lnTo>
                          <a:pt x="0" y="0"/>
                        </a:lnTo>
                        <a:lnTo>
                          <a:pt x="9" y="0"/>
                        </a:lnTo>
                        <a:lnTo>
                          <a:pt x="51" y="40"/>
                        </a:lnTo>
                        <a:lnTo>
                          <a:pt x="60" y="54"/>
                        </a:lnTo>
                        <a:lnTo>
                          <a:pt x="77" y="67"/>
                        </a:lnTo>
                        <a:lnTo>
                          <a:pt x="94" y="80"/>
                        </a:lnTo>
                        <a:lnTo>
                          <a:pt x="110" y="94"/>
                        </a:lnTo>
                        <a:lnTo>
                          <a:pt x="118" y="101"/>
                        </a:lnTo>
                      </a:path>
                    </a:pathLst>
                  </a:custGeom>
                  <a:solidFill>
                    <a:schemeClr val="accent1"/>
                  </a:solidFill>
                  <a:ln w="12700" cap="rnd">
                    <a:solidFill>
                      <a:schemeClr val="tx2"/>
                    </a:solidFill>
                    <a:round/>
                    <a:headEnd type="none" w="sm" len="sm"/>
                    <a:tailEnd type="none" w="sm" len="sm"/>
                  </a:ln>
                </p:spPr>
                <p:txBody>
                  <a:bodyPr/>
                  <a:lstStyle/>
                  <a:p>
                    <a:endParaRPr lang="es-AR"/>
                  </a:p>
                </p:txBody>
              </p:sp>
              <p:sp>
                <p:nvSpPr>
                  <p:cNvPr id="324" name="Freeform 1013"/>
                  <p:cNvSpPr>
                    <a:spLocks/>
                  </p:cNvSpPr>
                  <p:nvPr/>
                </p:nvSpPr>
                <p:spPr bwMode="auto">
                  <a:xfrm>
                    <a:off x="2161" y="1381"/>
                    <a:ext cx="20" cy="63"/>
                  </a:xfrm>
                  <a:custGeom>
                    <a:avLst/>
                    <a:gdLst>
                      <a:gd name="T0" fmla="*/ 0 w 20"/>
                      <a:gd name="T1" fmla="*/ 62 h 63"/>
                      <a:gd name="T2" fmla="*/ 0 w 20"/>
                      <a:gd name="T3" fmla="*/ 55 h 63"/>
                      <a:gd name="T4" fmla="*/ 0 w 20"/>
                      <a:gd name="T5" fmla="*/ 34 h 63"/>
                      <a:gd name="T6" fmla="*/ 0 w 20"/>
                      <a:gd name="T7" fmla="*/ 20 h 63"/>
                      <a:gd name="T8" fmla="*/ 0 w 20"/>
                      <a:gd name="T9" fmla="*/ 14 h 63"/>
                      <a:gd name="T10" fmla="*/ 0 w 20"/>
                      <a:gd name="T11" fmla="*/ 6 h 63"/>
                      <a:gd name="T12" fmla="*/ 0 w 20"/>
                      <a:gd name="T13" fmla="*/ 0 h 63"/>
                      <a:gd name="T14" fmla="*/ 19 w 20"/>
                      <a:gd name="T15" fmla="*/ 14 h 63"/>
                      <a:gd name="T16" fmla="*/ 19 w 20"/>
                      <a:gd name="T17" fmla="*/ 20 h 63"/>
                      <a:gd name="T18" fmla="*/ 0 w 20"/>
                      <a:gd name="T19" fmla="*/ 47 h 63"/>
                      <a:gd name="T20" fmla="*/ 0 w 20"/>
                      <a:gd name="T21" fmla="*/ 62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63"/>
                      <a:gd name="T35" fmla="*/ 20 w 20"/>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63">
                        <a:moveTo>
                          <a:pt x="0" y="62"/>
                        </a:moveTo>
                        <a:lnTo>
                          <a:pt x="0" y="55"/>
                        </a:lnTo>
                        <a:lnTo>
                          <a:pt x="0" y="34"/>
                        </a:lnTo>
                        <a:lnTo>
                          <a:pt x="0" y="20"/>
                        </a:lnTo>
                        <a:lnTo>
                          <a:pt x="0" y="14"/>
                        </a:lnTo>
                        <a:lnTo>
                          <a:pt x="0" y="6"/>
                        </a:lnTo>
                        <a:lnTo>
                          <a:pt x="0" y="0"/>
                        </a:lnTo>
                        <a:lnTo>
                          <a:pt x="19" y="14"/>
                        </a:lnTo>
                        <a:lnTo>
                          <a:pt x="19" y="20"/>
                        </a:lnTo>
                        <a:lnTo>
                          <a:pt x="0" y="47"/>
                        </a:lnTo>
                        <a:lnTo>
                          <a:pt x="0" y="62"/>
                        </a:lnTo>
                      </a:path>
                    </a:pathLst>
                  </a:custGeom>
                  <a:solidFill>
                    <a:schemeClr val="accent1"/>
                  </a:solidFill>
                  <a:ln w="12700" cap="rnd">
                    <a:solidFill>
                      <a:schemeClr val="tx2"/>
                    </a:solidFill>
                    <a:round/>
                    <a:headEnd/>
                    <a:tailEnd/>
                  </a:ln>
                </p:spPr>
                <p:txBody>
                  <a:bodyPr/>
                  <a:lstStyle/>
                  <a:p>
                    <a:endParaRPr lang="es-AR"/>
                  </a:p>
                </p:txBody>
              </p:sp>
            </p:grpSp>
          </p:grpSp>
          <p:sp>
            <p:nvSpPr>
              <p:cNvPr id="270" name="Rectangle 1014"/>
              <p:cNvSpPr>
                <a:spLocks noChangeArrowheads="1"/>
              </p:cNvSpPr>
              <p:nvPr/>
            </p:nvSpPr>
            <p:spPr bwMode="auto">
              <a:xfrm>
                <a:off x="5268" y="1673"/>
                <a:ext cx="397" cy="168"/>
              </a:xfrm>
              <a:prstGeom prst="rect">
                <a:avLst/>
              </a:prstGeom>
              <a:noFill/>
              <a:ln w="12700">
                <a:solidFill>
                  <a:srgbClr val="000000"/>
                </a:solidFill>
                <a:miter lim="800000"/>
                <a:headEnd/>
                <a:tailEnd/>
              </a:ln>
            </p:spPr>
            <p:txBody>
              <a:bodyPr wrap="none" anchor="ctr"/>
              <a:lstStyle/>
              <a:p>
                <a:endParaRPr lang="es-AR"/>
              </a:p>
            </p:txBody>
          </p:sp>
          <p:sp>
            <p:nvSpPr>
              <p:cNvPr id="271" name="Rectangle 1015"/>
              <p:cNvSpPr>
                <a:spLocks noChangeArrowheads="1"/>
              </p:cNvSpPr>
              <p:nvPr/>
            </p:nvSpPr>
            <p:spPr bwMode="auto">
              <a:xfrm>
                <a:off x="5215" y="1676"/>
                <a:ext cx="543" cy="192"/>
              </a:xfrm>
              <a:prstGeom prst="rect">
                <a:avLst/>
              </a:prstGeom>
              <a:noFill/>
              <a:ln w="9525">
                <a:noFill/>
                <a:miter lim="800000"/>
                <a:headEnd/>
                <a:tailEnd/>
              </a:ln>
            </p:spPr>
            <p:txBody>
              <a:bodyPr lIns="92075" tIns="46038" rIns="92075" bIns="46038">
                <a:spAutoFit/>
              </a:bodyPr>
              <a:lstStyle/>
              <a:p>
                <a:pPr defTabSz="762000" eaLnBrk="0" hangingPunct="0"/>
                <a:r>
                  <a:rPr lang="es-ES_tradnl" sz="1400" b="1">
                    <a:solidFill>
                      <a:srgbClr val="000000"/>
                    </a:solidFill>
                    <a:latin typeface="Arial" pitchFamily="34" charset="0"/>
                  </a:rPr>
                  <a:t>Tiempo</a:t>
                </a:r>
              </a:p>
            </p:txBody>
          </p:sp>
          <p:sp>
            <p:nvSpPr>
              <p:cNvPr id="272" name="Line 1016"/>
              <p:cNvSpPr>
                <a:spLocks noChangeShapeType="1"/>
              </p:cNvSpPr>
              <p:nvPr/>
            </p:nvSpPr>
            <p:spPr bwMode="auto">
              <a:xfrm>
                <a:off x="4037" y="1626"/>
                <a:ext cx="0" cy="74"/>
              </a:xfrm>
              <a:prstGeom prst="line">
                <a:avLst/>
              </a:prstGeom>
              <a:noFill/>
              <a:ln w="12700">
                <a:solidFill>
                  <a:srgbClr val="000000"/>
                </a:solidFill>
                <a:round/>
                <a:headEnd type="none" w="sm" len="sm"/>
                <a:tailEnd type="none" w="sm" len="sm"/>
              </a:ln>
            </p:spPr>
            <p:txBody>
              <a:bodyPr wrap="none" anchor="ctr"/>
              <a:lstStyle/>
              <a:p>
                <a:endParaRPr lang="es-AR"/>
              </a:p>
            </p:txBody>
          </p:sp>
          <p:sp>
            <p:nvSpPr>
              <p:cNvPr id="273" name="Line 1017"/>
              <p:cNvSpPr>
                <a:spLocks noChangeShapeType="1"/>
              </p:cNvSpPr>
              <p:nvPr/>
            </p:nvSpPr>
            <p:spPr bwMode="auto">
              <a:xfrm>
                <a:off x="1640" y="1626"/>
                <a:ext cx="0" cy="68"/>
              </a:xfrm>
              <a:prstGeom prst="line">
                <a:avLst/>
              </a:prstGeom>
              <a:noFill/>
              <a:ln w="12700">
                <a:solidFill>
                  <a:srgbClr val="000000"/>
                </a:solidFill>
                <a:round/>
                <a:headEnd type="none" w="sm" len="sm"/>
                <a:tailEnd type="none" w="sm" len="sm"/>
              </a:ln>
            </p:spPr>
            <p:txBody>
              <a:bodyPr wrap="none" anchor="ctr"/>
              <a:lstStyle/>
              <a:p>
                <a:endParaRPr lang="es-AR"/>
              </a:p>
            </p:txBody>
          </p:sp>
          <p:sp>
            <p:nvSpPr>
              <p:cNvPr id="274" name="Rectangle 1018"/>
              <p:cNvSpPr>
                <a:spLocks noChangeArrowheads="1"/>
              </p:cNvSpPr>
              <p:nvPr/>
            </p:nvSpPr>
            <p:spPr bwMode="auto">
              <a:xfrm>
                <a:off x="1148" y="1700"/>
                <a:ext cx="194" cy="16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100">
                    <a:solidFill>
                      <a:srgbClr val="000000"/>
                    </a:solidFill>
                    <a:latin typeface="Arial" pitchFamily="34" charset="0"/>
                  </a:rPr>
                  <a:t>IF</a:t>
                </a:r>
              </a:p>
            </p:txBody>
          </p:sp>
          <p:sp>
            <p:nvSpPr>
              <p:cNvPr id="275" name="Rectangle 1019"/>
              <p:cNvSpPr>
                <a:spLocks noChangeArrowheads="1"/>
              </p:cNvSpPr>
              <p:nvPr/>
            </p:nvSpPr>
            <p:spPr bwMode="auto">
              <a:xfrm>
                <a:off x="2057" y="1700"/>
                <a:ext cx="229" cy="164"/>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1100">
                    <a:solidFill>
                      <a:srgbClr val="000000"/>
                    </a:solidFill>
                    <a:latin typeface="Arial" pitchFamily="34" charset="0"/>
                  </a:rPr>
                  <a:t>ET</a:t>
                </a:r>
              </a:p>
            </p:txBody>
          </p:sp>
          <p:grpSp>
            <p:nvGrpSpPr>
              <p:cNvPr id="276" name="Group 1020"/>
              <p:cNvGrpSpPr>
                <a:grpSpLocks/>
              </p:cNvGrpSpPr>
              <p:nvPr/>
            </p:nvGrpSpPr>
            <p:grpSpPr bwMode="auto">
              <a:xfrm>
                <a:off x="5020" y="790"/>
                <a:ext cx="458" cy="808"/>
                <a:chOff x="5410" y="747"/>
                <a:chExt cx="485" cy="894"/>
              </a:xfrm>
            </p:grpSpPr>
            <p:sp>
              <p:nvSpPr>
                <p:cNvPr id="298" name="Line 1021"/>
                <p:cNvSpPr>
                  <a:spLocks noChangeShapeType="1"/>
                </p:cNvSpPr>
                <p:nvPr/>
              </p:nvSpPr>
              <p:spPr bwMode="auto">
                <a:xfrm flipV="1">
                  <a:off x="5683" y="747"/>
                  <a:ext cx="0" cy="886"/>
                </a:xfrm>
                <a:prstGeom prst="line">
                  <a:avLst/>
                </a:prstGeom>
                <a:noFill/>
                <a:ln w="25400">
                  <a:solidFill>
                    <a:srgbClr val="669900"/>
                  </a:solidFill>
                  <a:round/>
                  <a:headEnd type="none" w="sm" len="sm"/>
                  <a:tailEnd type="none" w="sm" len="sm"/>
                </a:ln>
              </p:spPr>
              <p:txBody>
                <a:bodyPr wrap="none" anchor="ctr"/>
                <a:lstStyle/>
                <a:p>
                  <a:endParaRPr lang="es-AR"/>
                </a:p>
              </p:txBody>
            </p:sp>
            <p:sp>
              <p:nvSpPr>
                <p:cNvPr id="299" name="Line 1022"/>
                <p:cNvSpPr>
                  <a:spLocks noChangeShapeType="1"/>
                </p:cNvSpPr>
                <p:nvPr/>
              </p:nvSpPr>
              <p:spPr bwMode="auto">
                <a:xfrm>
                  <a:off x="5676" y="1612"/>
                  <a:ext cx="0" cy="7"/>
                </a:xfrm>
                <a:prstGeom prst="line">
                  <a:avLst/>
                </a:prstGeom>
                <a:noFill/>
                <a:ln w="12700">
                  <a:solidFill>
                    <a:srgbClr val="669900"/>
                  </a:solidFill>
                  <a:round/>
                  <a:headEnd type="none" w="sm" len="sm"/>
                  <a:tailEnd type="none" w="sm" len="sm"/>
                </a:ln>
              </p:spPr>
              <p:txBody>
                <a:bodyPr wrap="none" anchor="ctr"/>
                <a:lstStyle/>
                <a:p>
                  <a:endParaRPr lang="es-AR"/>
                </a:p>
              </p:txBody>
            </p:sp>
            <p:sp>
              <p:nvSpPr>
                <p:cNvPr id="300" name="Freeform 1023"/>
                <p:cNvSpPr>
                  <a:spLocks/>
                </p:cNvSpPr>
                <p:nvPr/>
              </p:nvSpPr>
              <p:spPr bwMode="auto">
                <a:xfrm>
                  <a:off x="5676" y="1624"/>
                  <a:ext cx="122" cy="17"/>
                </a:xfrm>
                <a:custGeom>
                  <a:avLst/>
                  <a:gdLst>
                    <a:gd name="T0" fmla="*/ 0 w 122"/>
                    <a:gd name="T1" fmla="*/ 0 h 17"/>
                    <a:gd name="T2" fmla="*/ 16 w 122"/>
                    <a:gd name="T3" fmla="*/ 0 h 17"/>
                    <a:gd name="T4" fmla="*/ 48 w 122"/>
                    <a:gd name="T5" fmla="*/ 0 h 17"/>
                    <a:gd name="T6" fmla="*/ 88 w 122"/>
                    <a:gd name="T7" fmla="*/ 0 h 17"/>
                    <a:gd name="T8" fmla="*/ 113 w 122"/>
                    <a:gd name="T9" fmla="*/ 16 h 17"/>
                    <a:gd name="T10" fmla="*/ 121 w 122"/>
                    <a:gd name="T11" fmla="*/ 16 h 17"/>
                    <a:gd name="T12" fmla="*/ 0 60000 65536"/>
                    <a:gd name="T13" fmla="*/ 0 60000 65536"/>
                    <a:gd name="T14" fmla="*/ 0 60000 65536"/>
                    <a:gd name="T15" fmla="*/ 0 60000 65536"/>
                    <a:gd name="T16" fmla="*/ 0 60000 65536"/>
                    <a:gd name="T17" fmla="*/ 0 60000 65536"/>
                    <a:gd name="T18" fmla="*/ 0 w 122"/>
                    <a:gd name="T19" fmla="*/ 0 h 17"/>
                    <a:gd name="T20" fmla="*/ 122 w 12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22" h="17">
                      <a:moveTo>
                        <a:pt x="0" y="0"/>
                      </a:moveTo>
                      <a:lnTo>
                        <a:pt x="16" y="0"/>
                      </a:lnTo>
                      <a:lnTo>
                        <a:pt x="48" y="0"/>
                      </a:lnTo>
                      <a:lnTo>
                        <a:pt x="88" y="0"/>
                      </a:lnTo>
                      <a:lnTo>
                        <a:pt x="113" y="16"/>
                      </a:lnTo>
                      <a:lnTo>
                        <a:pt x="121" y="16"/>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301" name="Freeform 1024"/>
                <p:cNvSpPr>
                  <a:spLocks/>
                </p:cNvSpPr>
                <p:nvPr/>
              </p:nvSpPr>
              <p:spPr bwMode="auto">
                <a:xfrm>
                  <a:off x="5555" y="1604"/>
                  <a:ext cx="129" cy="20"/>
                </a:xfrm>
                <a:custGeom>
                  <a:avLst/>
                  <a:gdLst>
                    <a:gd name="T0" fmla="*/ 128 w 129"/>
                    <a:gd name="T1" fmla="*/ 6 h 20"/>
                    <a:gd name="T2" fmla="*/ 111 w 129"/>
                    <a:gd name="T3" fmla="*/ 6 h 20"/>
                    <a:gd name="T4" fmla="*/ 79 w 129"/>
                    <a:gd name="T5" fmla="*/ 0 h 20"/>
                    <a:gd name="T6" fmla="*/ 47 w 129"/>
                    <a:gd name="T7" fmla="*/ 6 h 20"/>
                    <a:gd name="T8" fmla="*/ 15 w 129"/>
                    <a:gd name="T9" fmla="*/ 12 h 20"/>
                    <a:gd name="T10" fmla="*/ 0 w 129"/>
                    <a:gd name="T11" fmla="*/ 19 h 20"/>
                    <a:gd name="T12" fmla="*/ 0 60000 65536"/>
                    <a:gd name="T13" fmla="*/ 0 60000 65536"/>
                    <a:gd name="T14" fmla="*/ 0 60000 65536"/>
                    <a:gd name="T15" fmla="*/ 0 60000 65536"/>
                    <a:gd name="T16" fmla="*/ 0 60000 65536"/>
                    <a:gd name="T17" fmla="*/ 0 60000 65536"/>
                    <a:gd name="T18" fmla="*/ 0 w 129"/>
                    <a:gd name="T19" fmla="*/ 0 h 20"/>
                    <a:gd name="T20" fmla="*/ 129 w 129"/>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29" h="20">
                      <a:moveTo>
                        <a:pt x="128" y="6"/>
                      </a:moveTo>
                      <a:lnTo>
                        <a:pt x="111" y="6"/>
                      </a:lnTo>
                      <a:lnTo>
                        <a:pt x="79" y="0"/>
                      </a:lnTo>
                      <a:lnTo>
                        <a:pt x="47" y="6"/>
                      </a:lnTo>
                      <a:lnTo>
                        <a:pt x="15" y="12"/>
                      </a:lnTo>
                      <a:lnTo>
                        <a:pt x="0" y="19"/>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302" name="Freeform 1025"/>
                <p:cNvSpPr>
                  <a:spLocks/>
                </p:cNvSpPr>
                <p:nvPr/>
              </p:nvSpPr>
              <p:spPr bwMode="auto">
                <a:xfrm>
                  <a:off x="5683" y="1557"/>
                  <a:ext cx="172" cy="74"/>
                </a:xfrm>
                <a:custGeom>
                  <a:avLst/>
                  <a:gdLst>
                    <a:gd name="T0" fmla="*/ 0 w 172"/>
                    <a:gd name="T1" fmla="*/ 20 h 74"/>
                    <a:gd name="T2" fmla="*/ 7 w 172"/>
                    <a:gd name="T3" fmla="*/ 14 h 74"/>
                    <a:gd name="T4" fmla="*/ 15 w 172"/>
                    <a:gd name="T5" fmla="*/ 7 h 74"/>
                    <a:gd name="T6" fmla="*/ 31 w 172"/>
                    <a:gd name="T7" fmla="*/ 0 h 74"/>
                    <a:gd name="T8" fmla="*/ 56 w 172"/>
                    <a:gd name="T9" fmla="*/ 0 h 74"/>
                    <a:gd name="T10" fmla="*/ 64 w 172"/>
                    <a:gd name="T11" fmla="*/ 7 h 74"/>
                    <a:gd name="T12" fmla="*/ 80 w 172"/>
                    <a:gd name="T13" fmla="*/ 20 h 74"/>
                    <a:gd name="T14" fmla="*/ 80 w 172"/>
                    <a:gd name="T15" fmla="*/ 27 h 74"/>
                    <a:gd name="T16" fmla="*/ 89 w 172"/>
                    <a:gd name="T17" fmla="*/ 41 h 74"/>
                    <a:gd name="T18" fmla="*/ 96 w 172"/>
                    <a:gd name="T19" fmla="*/ 54 h 74"/>
                    <a:gd name="T20" fmla="*/ 105 w 172"/>
                    <a:gd name="T21" fmla="*/ 59 h 74"/>
                    <a:gd name="T22" fmla="*/ 113 w 172"/>
                    <a:gd name="T23" fmla="*/ 66 h 74"/>
                    <a:gd name="T24" fmla="*/ 121 w 172"/>
                    <a:gd name="T25" fmla="*/ 73 h 74"/>
                    <a:gd name="T26" fmla="*/ 129 w 172"/>
                    <a:gd name="T27" fmla="*/ 73 h 74"/>
                    <a:gd name="T28" fmla="*/ 145 w 172"/>
                    <a:gd name="T29" fmla="*/ 73 h 74"/>
                    <a:gd name="T30" fmla="*/ 154 w 172"/>
                    <a:gd name="T31" fmla="*/ 73 h 74"/>
                    <a:gd name="T32" fmla="*/ 162 w 172"/>
                    <a:gd name="T33" fmla="*/ 66 h 74"/>
                    <a:gd name="T34" fmla="*/ 171 w 172"/>
                    <a:gd name="T35" fmla="*/ 66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2"/>
                    <a:gd name="T55" fmla="*/ 0 h 74"/>
                    <a:gd name="T56" fmla="*/ 172 w 172"/>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2" h="74">
                      <a:moveTo>
                        <a:pt x="0" y="20"/>
                      </a:moveTo>
                      <a:lnTo>
                        <a:pt x="7" y="14"/>
                      </a:lnTo>
                      <a:lnTo>
                        <a:pt x="15" y="7"/>
                      </a:lnTo>
                      <a:lnTo>
                        <a:pt x="31" y="0"/>
                      </a:lnTo>
                      <a:lnTo>
                        <a:pt x="56" y="0"/>
                      </a:lnTo>
                      <a:lnTo>
                        <a:pt x="64" y="7"/>
                      </a:lnTo>
                      <a:lnTo>
                        <a:pt x="80" y="20"/>
                      </a:lnTo>
                      <a:lnTo>
                        <a:pt x="80" y="27"/>
                      </a:lnTo>
                      <a:lnTo>
                        <a:pt x="89" y="41"/>
                      </a:lnTo>
                      <a:lnTo>
                        <a:pt x="96" y="54"/>
                      </a:lnTo>
                      <a:lnTo>
                        <a:pt x="105" y="59"/>
                      </a:lnTo>
                      <a:lnTo>
                        <a:pt x="113" y="66"/>
                      </a:lnTo>
                      <a:lnTo>
                        <a:pt x="121" y="73"/>
                      </a:lnTo>
                      <a:lnTo>
                        <a:pt x="129" y="73"/>
                      </a:lnTo>
                      <a:lnTo>
                        <a:pt x="145" y="73"/>
                      </a:lnTo>
                      <a:lnTo>
                        <a:pt x="154" y="73"/>
                      </a:lnTo>
                      <a:lnTo>
                        <a:pt x="162" y="66"/>
                      </a:lnTo>
                      <a:lnTo>
                        <a:pt x="171" y="66"/>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303" name="Freeform 1026"/>
                <p:cNvSpPr>
                  <a:spLocks/>
                </p:cNvSpPr>
                <p:nvPr/>
              </p:nvSpPr>
              <p:spPr bwMode="auto">
                <a:xfrm>
                  <a:off x="5460" y="1488"/>
                  <a:ext cx="217" cy="130"/>
                </a:xfrm>
                <a:custGeom>
                  <a:avLst/>
                  <a:gdLst>
                    <a:gd name="T0" fmla="*/ 216 w 217"/>
                    <a:gd name="T1" fmla="*/ 0 h 130"/>
                    <a:gd name="T2" fmla="*/ 192 w 217"/>
                    <a:gd name="T3" fmla="*/ 7 h 130"/>
                    <a:gd name="T4" fmla="*/ 159 w 217"/>
                    <a:gd name="T5" fmla="*/ 20 h 130"/>
                    <a:gd name="T6" fmla="*/ 120 w 217"/>
                    <a:gd name="T7" fmla="*/ 41 h 130"/>
                    <a:gd name="T8" fmla="*/ 96 w 217"/>
                    <a:gd name="T9" fmla="*/ 61 h 130"/>
                    <a:gd name="T10" fmla="*/ 87 w 217"/>
                    <a:gd name="T11" fmla="*/ 68 h 130"/>
                    <a:gd name="T12" fmla="*/ 80 w 217"/>
                    <a:gd name="T13" fmla="*/ 75 h 130"/>
                    <a:gd name="T14" fmla="*/ 47 w 217"/>
                    <a:gd name="T15" fmla="*/ 102 h 130"/>
                    <a:gd name="T16" fmla="*/ 23 w 217"/>
                    <a:gd name="T17" fmla="*/ 115 h 130"/>
                    <a:gd name="T18" fmla="*/ 7 w 217"/>
                    <a:gd name="T19" fmla="*/ 129 h 130"/>
                    <a:gd name="T20" fmla="*/ 0 w 217"/>
                    <a:gd name="T21" fmla="*/ 129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7"/>
                    <a:gd name="T34" fmla="*/ 0 h 130"/>
                    <a:gd name="T35" fmla="*/ 217 w 217"/>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7" h="130">
                      <a:moveTo>
                        <a:pt x="216" y="0"/>
                      </a:moveTo>
                      <a:lnTo>
                        <a:pt x="192" y="7"/>
                      </a:lnTo>
                      <a:lnTo>
                        <a:pt x="159" y="20"/>
                      </a:lnTo>
                      <a:lnTo>
                        <a:pt x="120" y="41"/>
                      </a:lnTo>
                      <a:lnTo>
                        <a:pt x="96" y="61"/>
                      </a:lnTo>
                      <a:lnTo>
                        <a:pt x="87" y="68"/>
                      </a:lnTo>
                      <a:lnTo>
                        <a:pt x="80" y="75"/>
                      </a:lnTo>
                      <a:lnTo>
                        <a:pt x="47" y="102"/>
                      </a:lnTo>
                      <a:lnTo>
                        <a:pt x="23" y="115"/>
                      </a:lnTo>
                      <a:lnTo>
                        <a:pt x="7" y="129"/>
                      </a:lnTo>
                      <a:lnTo>
                        <a:pt x="0" y="129"/>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304" name="Freeform 1027"/>
                <p:cNvSpPr>
                  <a:spLocks/>
                </p:cNvSpPr>
                <p:nvPr/>
              </p:nvSpPr>
              <p:spPr bwMode="auto">
                <a:xfrm>
                  <a:off x="5683" y="1570"/>
                  <a:ext cx="196" cy="28"/>
                </a:xfrm>
                <a:custGeom>
                  <a:avLst/>
                  <a:gdLst>
                    <a:gd name="T0" fmla="*/ 0 w 196"/>
                    <a:gd name="T1" fmla="*/ 13 h 28"/>
                    <a:gd name="T2" fmla="*/ 15 w 196"/>
                    <a:gd name="T3" fmla="*/ 13 h 28"/>
                    <a:gd name="T4" fmla="*/ 47 w 196"/>
                    <a:gd name="T5" fmla="*/ 7 h 28"/>
                    <a:gd name="T6" fmla="*/ 72 w 196"/>
                    <a:gd name="T7" fmla="*/ 7 h 28"/>
                    <a:gd name="T8" fmla="*/ 104 w 196"/>
                    <a:gd name="T9" fmla="*/ 7 h 28"/>
                    <a:gd name="T10" fmla="*/ 113 w 196"/>
                    <a:gd name="T11" fmla="*/ 7 h 28"/>
                    <a:gd name="T12" fmla="*/ 137 w 196"/>
                    <a:gd name="T13" fmla="*/ 13 h 28"/>
                    <a:gd name="T14" fmla="*/ 169 w 196"/>
                    <a:gd name="T15" fmla="*/ 20 h 28"/>
                    <a:gd name="T16" fmla="*/ 178 w 196"/>
                    <a:gd name="T17" fmla="*/ 20 h 28"/>
                    <a:gd name="T18" fmla="*/ 186 w 196"/>
                    <a:gd name="T19" fmla="*/ 27 h 28"/>
                    <a:gd name="T20" fmla="*/ 195 w 196"/>
                    <a:gd name="T21" fmla="*/ 27 h 28"/>
                    <a:gd name="T22" fmla="*/ 195 w 196"/>
                    <a:gd name="T23" fmla="*/ 20 h 28"/>
                    <a:gd name="T24" fmla="*/ 186 w 196"/>
                    <a:gd name="T25" fmla="*/ 20 h 28"/>
                    <a:gd name="T26" fmla="*/ 178 w 196"/>
                    <a:gd name="T27" fmla="*/ 13 h 28"/>
                    <a:gd name="T28" fmla="*/ 169 w 196"/>
                    <a:gd name="T29" fmla="*/ 7 h 28"/>
                    <a:gd name="T30" fmla="*/ 153 w 196"/>
                    <a:gd name="T31" fmla="*/ 0 h 28"/>
                    <a:gd name="T32" fmla="*/ 137 w 196"/>
                    <a:gd name="T33" fmla="*/ 0 h 28"/>
                    <a:gd name="T34" fmla="*/ 113 w 196"/>
                    <a:gd name="T35" fmla="*/ 0 h 28"/>
                    <a:gd name="T36" fmla="*/ 96 w 196"/>
                    <a:gd name="T37" fmla="*/ 0 h 28"/>
                    <a:gd name="T38" fmla="*/ 80 w 196"/>
                    <a:gd name="T39" fmla="*/ 0 h 28"/>
                    <a:gd name="T40" fmla="*/ 56 w 196"/>
                    <a:gd name="T41" fmla="*/ 0 h 28"/>
                    <a:gd name="T42" fmla="*/ 31 w 196"/>
                    <a:gd name="T43" fmla="*/ 0 h 28"/>
                    <a:gd name="T44" fmla="*/ 7 w 196"/>
                    <a:gd name="T45" fmla="*/ 7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6"/>
                    <a:gd name="T70" fmla="*/ 0 h 28"/>
                    <a:gd name="T71" fmla="*/ 196 w 196"/>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6" h="28">
                      <a:moveTo>
                        <a:pt x="0" y="13"/>
                      </a:moveTo>
                      <a:lnTo>
                        <a:pt x="15" y="13"/>
                      </a:lnTo>
                      <a:lnTo>
                        <a:pt x="47" y="7"/>
                      </a:lnTo>
                      <a:lnTo>
                        <a:pt x="72" y="7"/>
                      </a:lnTo>
                      <a:lnTo>
                        <a:pt x="104" y="7"/>
                      </a:lnTo>
                      <a:lnTo>
                        <a:pt x="113" y="7"/>
                      </a:lnTo>
                      <a:lnTo>
                        <a:pt x="137" y="13"/>
                      </a:lnTo>
                      <a:lnTo>
                        <a:pt x="169" y="20"/>
                      </a:lnTo>
                      <a:lnTo>
                        <a:pt x="178" y="20"/>
                      </a:lnTo>
                      <a:lnTo>
                        <a:pt x="186" y="27"/>
                      </a:lnTo>
                      <a:lnTo>
                        <a:pt x="195" y="27"/>
                      </a:lnTo>
                      <a:lnTo>
                        <a:pt x="195" y="20"/>
                      </a:lnTo>
                      <a:lnTo>
                        <a:pt x="186" y="20"/>
                      </a:lnTo>
                      <a:lnTo>
                        <a:pt x="178" y="13"/>
                      </a:lnTo>
                      <a:lnTo>
                        <a:pt x="169" y="7"/>
                      </a:lnTo>
                      <a:lnTo>
                        <a:pt x="153" y="0"/>
                      </a:lnTo>
                      <a:lnTo>
                        <a:pt x="137" y="0"/>
                      </a:lnTo>
                      <a:lnTo>
                        <a:pt x="113" y="0"/>
                      </a:lnTo>
                      <a:lnTo>
                        <a:pt x="96" y="0"/>
                      </a:lnTo>
                      <a:lnTo>
                        <a:pt x="80" y="0"/>
                      </a:lnTo>
                      <a:lnTo>
                        <a:pt x="56" y="0"/>
                      </a:lnTo>
                      <a:lnTo>
                        <a:pt x="31" y="0"/>
                      </a:lnTo>
                      <a:lnTo>
                        <a:pt x="7" y="7"/>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305" name="Freeform 1028"/>
                <p:cNvSpPr>
                  <a:spLocks/>
                </p:cNvSpPr>
                <p:nvPr/>
              </p:nvSpPr>
              <p:spPr bwMode="auto">
                <a:xfrm>
                  <a:off x="5676" y="753"/>
                  <a:ext cx="50" cy="547"/>
                </a:xfrm>
                <a:custGeom>
                  <a:avLst/>
                  <a:gdLst>
                    <a:gd name="T0" fmla="*/ 0 w 50"/>
                    <a:gd name="T1" fmla="*/ 128 h 547"/>
                    <a:gd name="T2" fmla="*/ 0 w 50"/>
                    <a:gd name="T3" fmla="*/ 114 h 547"/>
                    <a:gd name="T4" fmla="*/ 7 w 50"/>
                    <a:gd name="T5" fmla="*/ 87 h 547"/>
                    <a:gd name="T6" fmla="*/ 16 w 50"/>
                    <a:gd name="T7" fmla="*/ 60 h 547"/>
                    <a:gd name="T8" fmla="*/ 16 w 50"/>
                    <a:gd name="T9" fmla="*/ 47 h 547"/>
                    <a:gd name="T10" fmla="*/ 23 w 50"/>
                    <a:gd name="T11" fmla="*/ 20 h 547"/>
                    <a:gd name="T12" fmla="*/ 32 w 50"/>
                    <a:gd name="T13" fmla="*/ 6 h 547"/>
                    <a:gd name="T14" fmla="*/ 32 w 50"/>
                    <a:gd name="T15" fmla="*/ 0 h 547"/>
                    <a:gd name="T16" fmla="*/ 32 w 50"/>
                    <a:gd name="T17" fmla="*/ 6 h 547"/>
                    <a:gd name="T18" fmla="*/ 40 w 50"/>
                    <a:gd name="T19" fmla="*/ 20 h 547"/>
                    <a:gd name="T20" fmla="*/ 40 w 50"/>
                    <a:gd name="T21" fmla="*/ 27 h 547"/>
                    <a:gd name="T22" fmla="*/ 40 w 50"/>
                    <a:gd name="T23" fmla="*/ 40 h 547"/>
                    <a:gd name="T24" fmla="*/ 40 w 50"/>
                    <a:gd name="T25" fmla="*/ 60 h 547"/>
                    <a:gd name="T26" fmla="*/ 40 w 50"/>
                    <a:gd name="T27" fmla="*/ 94 h 547"/>
                    <a:gd name="T28" fmla="*/ 40 w 50"/>
                    <a:gd name="T29" fmla="*/ 135 h 547"/>
                    <a:gd name="T30" fmla="*/ 40 w 50"/>
                    <a:gd name="T31" fmla="*/ 169 h 547"/>
                    <a:gd name="T32" fmla="*/ 40 w 50"/>
                    <a:gd name="T33" fmla="*/ 188 h 547"/>
                    <a:gd name="T34" fmla="*/ 40 w 50"/>
                    <a:gd name="T35" fmla="*/ 209 h 547"/>
                    <a:gd name="T36" fmla="*/ 40 w 50"/>
                    <a:gd name="T37" fmla="*/ 249 h 547"/>
                    <a:gd name="T38" fmla="*/ 40 w 50"/>
                    <a:gd name="T39" fmla="*/ 289 h 547"/>
                    <a:gd name="T40" fmla="*/ 40 w 50"/>
                    <a:gd name="T41" fmla="*/ 330 h 547"/>
                    <a:gd name="T42" fmla="*/ 40 w 50"/>
                    <a:gd name="T43" fmla="*/ 364 h 547"/>
                    <a:gd name="T44" fmla="*/ 40 w 50"/>
                    <a:gd name="T45" fmla="*/ 404 h 547"/>
                    <a:gd name="T46" fmla="*/ 40 w 50"/>
                    <a:gd name="T47" fmla="*/ 438 h 547"/>
                    <a:gd name="T48" fmla="*/ 40 w 50"/>
                    <a:gd name="T49" fmla="*/ 464 h 547"/>
                    <a:gd name="T50" fmla="*/ 40 w 50"/>
                    <a:gd name="T51" fmla="*/ 478 h 547"/>
                    <a:gd name="T52" fmla="*/ 40 w 50"/>
                    <a:gd name="T53" fmla="*/ 491 h 547"/>
                    <a:gd name="T54" fmla="*/ 40 w 50"/>
                    <a:gd name="T55" fmla="*/ 512 h 547"/>
                    <a:gd name="T56" fmla="*/ 49 w 50"/>
                    <a:gd name="T57" fmla="*/ 531 h 547"/>
                    <a:gd name="T58" fmla="*/ 49 w 50"/>
                    <a:gd name="T59" fmla="*/ 546 h 547"/>
                    <a:gd name="T60" fmla="*/ 40 w 50"/>
                    <a:gd name="T61" fmla="*/ 546 h 547"/>
                    <a:gd name="T62" fmla="*/ 49 w 50"/>
                    <a:gd name="T63" fmla="*/ 531 h 547"/>
                    <a:gd name="T64" fmla="*/ 49 w 50"/>
                    <a:gd name="T65" fmla="*/ 525 h 547"/>
                    <a:gd name="T66" fmla="*/ 49 w 50"/>
                    <a:gd name="T67" fmla="*/ 518 h 547"/>
                    <a:gd name="T68" fmla="*/ 49 w 50"/>
                    <a:gd name="T69" fmla="*/ 505 h 547"/>
                    <a:gd name="T70" fmla="*/ 49 w 50"/>
                    <a:gd name="T71" fmla="*/ 464 h 547"/>
                    <a:gd name="T72" fmla="*/ 49 w 50"/>
                    <a:gd name="T73" fmla="*/ 425 h 547"/>
                    <a:gd name="T74" fmla="*/ 49 w 50"/>
                    <a:gd name="T75" fmla="*/ 384 h 547"/>
                    <a:gd name="T76" fmla="*/ 40 w 50"/>
                    <a:gd name="T77" fmla="*/ 357 h 547"/>
                    <a:gd name="T78" fmla="*/ 32 w 50"/>
                    <a:gd name="T79" fmla="*/ 330 h 547"/>
                    <a:gd name="T80" fmla="*/ 23 w 50"/>
                    <a:gd name="T81" fmla="*/ 283 h 547"/>
                    <a:gd name="T82" fmla="*/ 16 w 50"/>
                    <a:gd name="T83" fmla="*/ 229 h 547"/>
                    <a:gd name="T84" fmla="*/ 16 w 50"/>
                    <a:gd name="T85" fmla="*/ 182 h 547"/>
                    <a:gd name="T86" fmla="*/ 16 w 50"/>
                    <a:gd name="T87" fmla="*/ 155 h 547"/>
                    <a:gd name="T88" fmla="*/ 16 w 50"/>
                    <a:gd name="T89" fmla="*/ 142 h 547"/>
                    <a:gd name="T90" fmla="*/ 16 w 50"/>
                    <a:gd name="T91" fmla="*/ 121 h 547"/>
                    <a:gd name="T92" fmla="*/ 16 w 50"/>
                    <a:gd name="T93" fmla="*/ 100 h 547"/>
                    <a:gd name="T94" fmla="*/ 16 w 50"/>
                    <a:gd name="T95" fmla="*/ 87 h 547"/>
                    <a:gd name="T96" fmla="*/ 16 w 50"/>
                    <a:gd name="T97" fmla="*/ 74 h 547"/>
                    <a:gd name="T98" fmla="*/ 16 w 50"/>
                    <a:gd name="T99" fmla="*/ 67 h 547"/>
                    <a:gd name="T100" fmla="*/ 7 w 50"/>
                    <a:gd name="T101" fmla="*/ 54 h 547"/>
                    <a:gd name="T102" fmla="*/ 16 w 50"/>
                    <a:gd name="T103" fmla="*/ 60 h 547"/>
                    <a:gd name="T104" fmla="*/ 7 w 50"/>
                    <a:gd name="T105" fmla="*/ 60 h 5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
                    <a:gd name="T160" fmla="*/ 0 h 547"/>
                    <a:gd name="T161" fmla="*/ 50 w 50"/>
                    <a:gd name="T162" fmla="*/ 547 h 5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 h="547">
                      <a:moveTo>
                        <a:pt x="0" y="128"/>
                      </a:moveTo>
                      <a:lnTo>
                        <a:pt x="0" y="114"/>
                      </a:lnTo>
                      <a:lnTo>
                        <a:pt x="7" y="87"/>
                      </a:lnTo>
                      <a:lnTo>
                        <a:pt x="16" y="60"/>
                      </a:lnTo>
                      <a:lnTo>
                        <a:pt x="16" y="47"/>
                      </a:lnTo>
                      <a:lnTo>
                        <a:pt x="23" y="20"/>
                      </a:lnTo>
                      <a:lnTo>
                        <a:pt x="32" y="6"/>
                      </a:lnTo>
                      <a:lnTo>
                        <a:pt x="32" y="0"/>
                      </a:lnTo>
                      <a:lnTo>
                        <a:pt x="32" y="6"/>
                      </a:lnTo>
                      <a:lnTo>
                        <a:pt x="40" y="20"/>
                      </a:lnTo>
                      <a:lnTo>
                        <a:pt x="40" y="27"/>
                      </a:lnTo>
                      <a:lnTo>
                        <a:pt x="40" y="40"/>
                      </a:lnTo>
                      <a:lnTo>
                        <a:pt x="40" y="60"/>
                      </a:lnTo>
                      <a:lnTo>
                        <a:pt x="40" y="94"/>
                      </a:lnTo>
                      <a:lnTo>
                        <a:pt x="40" y="135"/>
                      </a:lnTo>
                      <a:lnTo>
                        <a:pt x="40" y="169"/>
                      </a:lnTo>
                      <a:lnTo>
                        <a:pt x="40" y="188"/>
                      </a:lnTo>
                      <a:lnTo>
                        <a:pt x="40" y="209"/>
                      </a:lnTo>
                      <a:lnTo>
                        <a:pt x="40" y="249"/>
                      </a:lnTo>
                      <a:lnTo>
                        <a:pt x="40" y="289"/>
                      </a:lnTo>
                      <a:lnTo>
                        <a:pt x="40" y="330"/>
                      </a:lnTo>
                      <a:lnTo>
                        <a:pt x="40" y="364"/>
                      </a:lnTo>
                      <a:lnTo>
                        <a:pt x="40" y="404"/>
                      </a:lnTo>
                      <a:lnTo>
                        <a:pt x="40" y="438"/>
                      </a:lnTo>
                      <a:lnTo>
                        <a:pt x="40" y="464"/>
                      </a:lnTo>
                      <a:lnTo>
                        <a:pt x="40" y="478"/>
                      </a:lnTo>
                      <a:lnTo>
                        <a:pt x="40" y="491"/>
                      </a:lnTo>
                      <a:lnTo>
                        <a:pt x="40" y="512"/>
                      </a:lnTo>
                      <a:lnTo>
                        <a:pt x="49" y="531"/>
                      </a:lnTo>
                      <a:lnTo>
                        <a:pt x="49" y="546"/>
                      </a:lnTo>
                      <a:lnTo>
                        <a:pt x="40" y="546"/>
                      </a:lnTo>
                      <a:lnTo>
                        <a:pt x="49" y="531"/>
                      </a:lnTo>
                      <a:lnTo>
                        <a:pt x="49" y="525"/>
                      </a:lnTo>
                      <a:lnTo>
                        <a:pt x="49" y="518"/>
                      </a:lnTo>
                      <a:lnTo>
                        <a:pt x="49" y="505"/>
                      </a:lnTo>
                      <a:lnTo>
                        <a:pt x="49" y="464"/>
                      </a:lnTo>
                      <a:lnTo>
                        <a:pt x="49" y="425"/>
                      </a:lnTo>
                      <a:lnTo>
                        <a:pt x="49" y="384"/>
                      </a:lnTo>
                      <a:lnTo>
                        <a:pt x="40" y="357"/>
                      </a:lnTo>
                      <a:lnTo>
                        <a:pt x="32" y="330"/>
                      </a:lnTo>
                      <a:lnTo>
                        <a:pt x="23" y="283"/>
                      </a:lnTo>
                      <a:lnTo>
                        <a:pt x="16" y="229"/>
                      </a:lnTo>
                      <a:lnTo>
                        <a:pt x="16" y="182"/>
                      </a:lnTo>
                      <a:lnTo>
                        <a:pt x="16" y="155"/>
                      </a:lnTo>
                      <a:lnTo>
                        <a:pt x="16" y="142"/>
                      </a:lnTo>
                      <a:lnTo>
                        <a:pt x="16" y="121"/>
                      </a:lnTo>
                      <a:lnTo>
                        <a:pt x="16" y="100"/>
                      </a:lnTo>
                      <a:lnTo>
                        <a:pt x="16" y="87"/>
                      </a:lnTo>
                      <a:lnTo>
                        <a:pt x="16" y="74"/>
                      </a:lnTo>
                      <a:lnTo>
                        <a:pt x="16" y="67"/>
                      </a:lnTo>
                      <a:lnTo>
                        <a:pt x="7" y="54"/>
                      </a:lnTo>
                      <a:lnTo>
                        <a:pt x="16" y="60"/>
                      </a:lnTo>
                      <a:lnTo>
                        <a:pt x="7" y="6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306" name="Line 1029"/>
                <p:cNvSpPr>
                  <a:spLocks noChangeShapeType="1"/>
                </p:cNvSpPr>
                <p:nvPr/>
              </p:nvSpPr>
              <p:spPr bwMode="auto">
                <a:xfrm>
                  <a:off x="5813" y="1049"/>
                  <a:ext cx="19" cy="0"/>
                </a:xfrm>
                <a:prstGeom prst="line">
                  <a:avLst/>
                </a:prstGeom>
                <a:noFill/>
                <a:ln w="12700">
                  <a:solidFill>
                    <a:srgbClr val="669900"/>
                  </a:solidFill>
                  <a:round/>
                  <a:headEnd type="none" w="sm" len="sm"/>
                  <a:tailEnd type="none" w="sm" len="sm"/>
                </a:ln>
              </p:spPr>
              <p:txBody>
                <a:bodyPr wrap="none" anchor="ctr"/>
                <a:lstStyle/>
                <a:p>
                  <a:endParaRPr lang="es-AR"/>
                </a:p>
              </p:txBody>
            </p:sp>
            <p:sp>
              <p:nvSpPr>
                <p:cNvPr id="307" name="Line 1030"/>
                <p:cNvSpPr>
                  <a:spLocks noChangeShapeType="1"/>
                </p:cNvSpPr>
                <p:nvPr/>
              </p:nvSpPr>
              <p:spPr bwMode="auto">
                <a:xfrm flipH="1" flipV="1">
                  <a:off x="5565" y="828"/>
                  <a:ext cx="24" cy="696"/>
                </a:xfrm>
                <a:prstGeom prst="line">
                  <a:avLst/>
                </a:prstGeom>
                <a:noFill/>
                <a:ln w="25400">
                  <a:solidFill>
                    <a:srgbClr val="669900"/>
                  </a:solidFill>
                  <a:round/>
                  <a:headEnd type="none" w="sm" len="sm"/>
                  <a:tailEnd type="none" w="sm" len="sm"/>
                </a:ln>
              </p:spPr>
              <p:txBody>
                <a:bodyPr wrap="none" anchor="ctr"/>
                <a:lstStyle/>
                <a:p>
                  <a:endParaRPr lang="es-AR"/>
                </a:p>
              </p:txBody>
            </p:sp>
            <p:sp>
              <p:nvSpPr>
                <p:cNvPr id="308" name="Freeform 1031"/>
                <p:cNvSpPr>
                  <a:spLocks/>
                </p:cNvSpPr>
                <p:nvPr/>
              </p:nvSpPr>
              <p:spPr bwMode="auto">
                <a:xfrm>
                  <a:off x="5588" y="1489"/>
                  <a:ext cx="185" cy="17"/>
                </a:xfrm>
                <a:custGeom>
                  <a:avLst/>
                  <a:gdLst>
                    <a:gd name="T0" fmla="*/ 0 w 185"/>
                    <a:gd name="T1" fmla="*/ 8 h 17"/>
                    <a:gd name="T2" fmla="*/ 7 w 185"/>
                    <a:gd name="T3" fmla="*/ 8 h 17"/>
                    <a:gd name="T4" fmla="*/ 30 w 185"/>
                    <a:gd name="T5" fmla="*/ 0 h 17"/>
                    <a:gd name="T6" fmla="*/ 62 w 185"/>
                    <a:gd name="T7" fmla="*/ 0 h 17"/>
                    <a:gd name="T8" fmla="*/ 95 w 185"/>
                    <a:gd name="T9" fmla="*/ 0 h 17"/>
                    <a:gd name="T10" fmla="*/ 119 w 185"/>
                    <a:gd name="T11" fmla="*/ 0 h 17"/>
                    <a:gd name="T12" fmla="*/ 126 w 185"/>
                    <a:gd name="T13" fmla="*/ 0 h 17"/>
                    <a:gd name="T14" fmla="*/ 151 w 185"/>
                    <a:gd name="T15" fmla="*/ 0 h 17"/>
                    <a:gd name="T16" fmla="*/ 159 w 185"/>
                    <a:gd name="T17" fmla="*/ 0 h 17"/>
                    <a:gd name="T18" fmla="*/ 175 w 185"/>
                    <a:gd name="T19" fmla="*/ 0 h 17"/>
                    <a:gd name="T20" fmla="*/ 184 w 185"/>
                    <a:gd name="T21" fmla="*/ 0 h 17"/>
                    <a:gd name="T22" fmla="*/ 175 w 185"/>
                    <a:gd name="T23" fmla="*/ 0 h 17"/>
                    <a:gd name="T24" fmla="*/ 159 w 185"/>
                    <a:gd name="T25" fmla="*/ 0 h 17"/>
                    <a:gd name="T26" fmla="*/ 126 w 185"/>
                    <a:gd name="T27" fmla="*/ 8 h 17"/>
                    <a:gd name="T28" fmla="*/ 111 w 185"/>
                    <a:gd name="T29" fmla="*/ 8 h 17"/>
                    <a:gd name="T30" fmla="*/ 95 w 185"/>
                    <a:gd name="T31" fmla="*/ 8 h 17"/>
                    <a:gd name="T32" fmla="*/ 38 w 185"/>
                    <a:gd name="T33" fmla="*/ 16 h 17"/>
                    <a:gd name="T34" fmla="*/ 15 w 185"/>
                    <a:gd name="T35" fmla="*/ 1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5"/>
                    <a:gd name="T55" fmla="*/ 0 h 17"/>
                    <a:gd name="T56" fmla="*/ 185 w 185"/>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5" h="17">
                      <a:moveTo>
                        <a:pt x="0" y="8"/>
                      </a:moveTo>
                      <a:lnTo>
                        <a:pt x="7" y="8"/>
                      </a:lnTo>
                      <a:lnTo>
                        <a:pt x="30" y="0"/>
                      </a:lnTo>
                      <a:lnTo>
                        <a:pt x="62" y="0"/>
                      </a:lnTo>
                      <a:lnTo>
                        <a:pt x="95" y="0"/>
                      </a:lnTo>
                      <a:lnTo>
                        <a:pt x="119" y="0"/>
                      </a:lnTo>
                      <a:lnTo>
                        <a:pt x="126" y="0"/>
                      </a:lnTo>
                      <a:lnTo>
                        <a:pt x="151" y="0"/>
                      </a:lnTo>
                      <a:lnTo>
                        <a:pt x="159" y="0"/>
                      </a:lnTo>
                      <a:lnTo>
                        <a:pt x="175" y="0"/>
                      </a:lnTo>
                      <a:lnTo>
                        <a:pt x="184" y="0"/>
                      </a:lnTo>
                      <a:lnTo>
                        <a:pt x="175" y="0"/>
                      </a:lnTo>
                      <a:lnTo>
                        <a:pt x="159" y="0"/>
                      </a:lnTo>
                      <a:lnTo>
                        <a:pt x="126" y="8"/>
                      </a:lnTo>
                      <a:lnTo>
                        <a:pt x="111" y="8"/>
                      </a:lnTo>
                      <a:lnTo>
                        <a:pt x="95" y="8"/>
                      </a:lnTo>
                      <a:lnTo>
                        <a:pt x="38" y="16"/>
                      </a:lnTo>
                      <a:lnTo>
                        <a:pt x="15" y="16"/>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309" name="Freeform 1032"/>
                <p:cNvSpPr>
                  <a:spLocks/>
                </p:cNvSpPr>
                <p:nvPr/>
              </p:nvSpPr>
              <p:spPr bwMode="auto">
                <a:xfrm>
                  <a:off x="5482" y="1380"/>
                  <a:ext cx="115" cy="232"/>
                </a:xfrm>
                <a:custGeom>
                  <a:avLst/>
                  <a:gdLst>
                    <a:gd name="T0" fmla="*/ 114 w 115"/>
                    <a:gd name="T1" fmla="*/ 0 h 232"/>
                    <a:gd name="T2" fmla="*/ 114 w 115"/>
                    <a:gd name="T3" fmla="*/ 14 h 232"/>
                    <a:gd name="T4" fmla="*/ 105 w 115"/>
                    <a:gd name="T5" fmla="*/ 55 h 232"/>
                    <a:gd name="T6" fmla="*/ 105 w 115"/>
                    <a:gd name="T7" fmla="*/ 74 h 232"/>
                    <a:gd name="T8" fmla="*/ 97 w 115"/>
                    <a:gd name="T9" fmla="*/ 109 h 232"/>
                    <a:gd name="T10" fmla="*/ 89 w 115"/>
                    <a:gd name="T11" fmla="*/ 136 h 232"/>
                    <a:gd name="T12" fmla="*/ 89 w 115"/>
                    <a:gd name="T13" fmla="*/ 149 h 232"/>
                    <a:gd name="T14" fmla="*/ 81 w 115"/>
                    <a:gd name="T15" fmla="*/ 170 h 232"/>
                    <a:gd name="T16" fmla="*/ 72 w 115"/>
                    <a:gd name="T17" fmla="*/ 190 h 232"/>
                    <a:gd name="T18" fmla="*/ 72 w 115"/>
                    <a:gd name="T19" fmla="*/ 197 h 232"/>
                    <a:gd name="T20" fmla="*/ 65 w 115"/>
                    <a:gd name="T21" fmla="*/ 217 h 232"/>
                    <a:gd name="T22" fmla="*/ 56 w 115"/>
                    <a:gd name="T23" fmla="*/ 224 h 232"/>
                    <a:gd name="T24" fmla="*/ 48 w 115"/>
                    <a:gd name="T25" fmla="*/ 231 h 232"/>
                    <a:gd name="T26" fmla="*/ 40 w 115"/>
                    <a:gd name="T27" fmla="*/ 231 h 232"/>
                    <a:gd name="T28" fmla="*/ 32 w 115"/>
                    <a:gd name="T29" fmla="*/ 224 h 232"/>
                    <a:gd name="T30" fmla="*/ 23 w 115"/>
                    <a:gd name="T31" fmla="*/ 203 h 232"/>
                    <a:gd name="T32" fmla="*/ 23 w 115"/>
                    <a:gd name="T33" fmla="*/ 197 h 232"/>
                    <a:gd name="T34" fmla="*/ 23 w 115"/>
                    <a:gd name="T35" fmla="*/ 190 h 232"/>
                    <a:gd name="T36" fmla="*/ 16 w 115"/>
                    <a:gd name="T37" fmla="*/ 176 h 232"/>
                    <a:gd name="T38" fmla="*/ 7 w 115"/>
                    <a:gd name="T39" fmla="*/ 170 h 232"/>
                    <a:gd name="T40" fmla="*/ 0 w 115"/>
                    <a:gd name="T41" fmla="*/ 170 h 232"/>
                    <a:gd name="T42" fmla="*/ 0 w 115"/>
                    <a:gd name="T43" fmla="*/ 176 h 232"/>
                    <a:gd name="T44" fmla="*/ 0 w 115"/>
                    <a:gd name="T45" fmla="*/ 190 h 232"/>
                    <a:gd name="T46" fmla="*/ 7 w 115"/>
                    <a:gd name="T47" fmla="*/ 203 h 232"/>
                    <a:gd name="T48" fmla="*/ 16 w 115"/>
                    <a:gd name="T49" fmla="*/ 217 h 232"/>
                    <a:gd name="T50" fmla="*/ 23 w 115"/>
                    <a:gd name="T51" fmla="*/ 224 h 232"/>
                    <a:gd name="T52" fmla="*/ 32 w 115"/>
                    <a:gd name="T53" fmla="*/ 224 h 232"/>
                    <a:gd name="T54" fmla="*/ 48 w 115"/>
                    <a:gd name="T55" fmla="*/ 211 h 232"/>
                    <a:gd name="T56" fmla="*/ 56 w 115"/>
                    <a:gd name="T57" fmla="*/ 197 h 232"/>
                    <a:gd name="T58" fmla="*/ 65 w 115"/>
                    <a:gd name="T59" fmla="*/ 184 h 232"/>
                    <a:gd name="T60" fmla="*/ 72 w 115"/>
                    <a:gd name="T61" fmla="*/ 170 h 232"/>
                    <a:gd name="T62" fmla="*/ 81 w 115"/>
                    <a:gd name="T63" fmla="*/ 143 h 232"/>
                    <a:gd name="T64" fmla="*/ 89 w 115"/>
                    <a:gd name="T65" fmla="*/ 122 h 232"/>
                    <a:gd name="T66" fmla="*/ 97 w 115"/>
                    <a:gd name="T67" fmla="*/ 109 h 232"/>
                    <a:gd name="T68" fmla="*/ 97 w 115"/>
                    <a:gd name="T69" fmla="*/ 101 h 232"/>
                    <a:gd name="T70" fmla="*/ 97 w 115"/>
                    <a:gd name="T71" fmla="*/ 95 h 232"/>
                    <a:gd name="T72" fmla="*/ 105 w 115"/>
                    <a:gd name="T73" fmla="*/ 68 h 232"/>
                    <a:gd name="T74" fmla="*/ 105 w 115"/>
                    <a:gd name="T75" fmla="*/ 47 h 232"/>
                    <a:gd name="T76" fmla="*/ 114 w 115"/>
                    <a:gd name="T77" fmla="*/ 14 h 232"/>
                    <a:gd name="T78" fmla="*/ 114 w 115"/>
                    <a:gd name="T79" fmla="*/ 0 h 2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5"/>
                    <a:gd name="T121" fmla="*/ 0 h 232"/>
                    <a:gd name="T122" fmla="*/ 115 w 115"/>
                    <a:gd name="T123" fmla="*/ 232 h 2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5" h="232">
                      <a:moveTo>
                        <a:pt x="114" y="0"/>
                      </a:moveTo>
                      <a:lnTo>
                        <a:pt x="114" y="14"/>
                      </a:lnTo>
                      <a:lnTo>
                        <a:pt x="105" y="55"/>
                      </a:lnTo>
                      <a:lnTo>
                        <a:pt x="105" y="74"/>
                      </a:lnTo>
                      <a:lnTo>
                        <a:pt x="97" y="109"/>
                      </a:lnTo>
                      <a:lnTo>
                        <a:pt x="89" y="136"/>
                      </a:lnTo>
                      <a:lnTo>
                        <a:pt x="89" y="149"/>
                      </a:lnTo>
                      <a:lnTo>
                        <a:pt x="81" y="170"/>
                      </a:lnTo>
                      <a:lnTo>
                        <a:pt x="72" y="190"/>
                      </a:lnTo>
                      <a:lnTo>
                        <a:pt x="72" y="197"/>
                      </a:lnTo>
                      <a:lnTo>
                        <a:pt x="65" y="217"/>
                      </a:lnTo>
                      <a:lnTo>
                        <a:pt x="56" y="224"/>
                      </a:lnTo>
                      <a:lnTo>
                        <a:pt x="48" y="231"/>
                      </a:lnTo>
                      <a:lnTo>
                        <a:pt x="40" y="231"/>
                      </a:lnTo>
                      <a:lnTo>
                        <a:pt x="32" y="224"/>
                      </a:lnTo>
                      <a:lnTo>
                        <a:pt x="23" y="203"/>
                      </a:lnTo>
                      <a:lnTo>
                        <a:pt x="23" y="197"/>
                      </a:lnTo>
                      <a:lnTo>
                        <a:pt x="23" y="190"/>
                      </a:lnTo>
                      <a:lnTo>
                        <a:pt x="16" y="176"/>
                      </a:lnTo>
                      <a:lnTo>
                        <a:pt x="7" y="170"/>
                      </a:lnTo>
                      <a:lnTo>
                        <a:pt x="0" y="170"/>
                      </a:lnTo>
                      <a:lnTo>
                        <a:pt x="0" y="176"/>
                      </a:lnTo>
                      <a:lnTo>
                        <a:pt x="0" y="190"/>
                      </a:lnTo>
                      <a:lnTo>
                        <a:pt x="7" y="203"/>
                      </a:lnTo>
                      <a:lnTo>
                        <a:pt x="16" y="217"/>
                      </a:lnTo>
                      <a:lnTo>
                        <a:pt x="23" y="224"/>
                      </a:lnTo>
                      <a:lnTo>
                        <a:pt x="32" y="224"/>
                      </a:lnTo>
                      <a:lnTo>
                        <a:pt x="48" y="211"/>
                      </a:lnTo>
                      <a:lnTo>
                        <a:pt x="56" y="197"/>
                      </a:lnTo>
                      <a:lnTo>
                        <a:pt x="65" y="184"/>
                      </a:lnTo>
                      <a:lnTo>
                        <a:pt x="72" y="170"/>
                      </a:lnTo>
                      <a:lnTo>
                        <a:pt x="81" y="143"/>
                      </a:lnTo>
                      <a:lnTo>
                        <a:pt x="89" y="122"/>
                      </a:lnTo>
                      <a:lnTo>
                        <a:pt x="97" y="109"/>
                      </a:lnTo>
                      <a:lnTo>
                        <a:pt x="97" y="101"/>
                      </a:lnTo>
                      <a:lnTo>
                        <a:pt x="97" y="95"/>
                      </a:lnTo>
                      <a:lnTo>
                        <a:pt x="105" y="68"/>
                      </a:lnTo>
                      <a:lnTo>
                        <a:pt x="105" y="47"/>
                      </a:lnTo>
                      <a:lnTo>
                        <a:pt x="114" y="14"/>
                      </a:lnTo>
                      <a:lnTo>
                        <a:pt x="114" y="0"/>
                      </a:lnTo>
                    </a:path>
                  </a:pathLst>
                </a:custGeom>
                <a:solidFill>
                  <a:srgbClr val="669900"/>
                </a:solidFill>
                <a:ln w="12700" cap="rnd">
                  <a:solidFill>
                    <a:srgbClr val="669900"/>
                  </a:solidFill>
                  <a:round/>
                  <a:headEnd/>
                  <a:tailEnd/>
                </a:ln>
              </p:spPr>
              <p:txBody>
                <a:bodyPr/>
                <a:lstStyle/>
                <a:p>
                  <a:endParaRPr lang="es-AR"/>
                </a:p>
              </p:txBody>
            </p:sp>
            <p:sp>
              <p:nvSpPr>
                <p:cNvPr id="310" name="Freeform 1033"/>
                <p:cNvSpPr>
                  <a:spLocks/>
                </p:cNvSpPr>
                <p:nvPr/>
              </p:nvSpPr>
              <p:spPr bwMode="auto">
                <a:xfrm>
                  <a:off x="5588" y="1110"/>
                  <a:ext cx="56" cy="306"/>
                </a:xfrm>
                <a:custGeom>
                  <a:avLst/>
                  <a:gdLst>
                    <a:gd name="T0" fmla="*/ 0 w 56"/>
                    <a:gd name="T1" fmla="*/ 14 h 306"/>
                    <a:gd name="T2" fmla="*/ 0 w 56"/>
                    <a:gd name="T3" fmla="*/ 28 h 306"/>
                    <a:gd name="T4" fmla="*/ 0 w 56"/>
                    <a:gd name="T5" fmla="*/ 41 h 306"/>
                    <a:gd name="T6" fmla="*/ 0 w 56"/>
                    <a:gd name="T7" fmla="*/ 61 h 306"/>
                    <a:gd name="T8" fmla="*/ 0 w 56"/>
                    <a:gd name="T9" fmla="*/ 82 h 306"/>
                    <a:gd name="T10" fmla="*/ 0 w 56"/>
                    <a:gd name="T11" fmla="*/ 95 h 306"/>
                    <a:gd name="T12" fmla="*/ 0 w 56"/>
                    <a:gd name="T13" fmla="*/ 115 h 306"/>
                    <a:gd name="T14" fmla="*/ 7 w 56"/>
                    <a:gd name="T15" fmla="*/ 129 h 306"/>
                    <a:gd name="T16" fmla="*/ 7 w 56"/>
                    <a:gd name="T17" fmla="*/ 142 h 306"/>
                    <a:gd name="T18" fmla="*/ 16 w 56"/>
                    <a:gd name="T19" fmla="*/ 162 h 306"/>
                    <a:gd name="T20" fmla="*/ 22 w 56"/>
                    <a:gd name="T21" fmla="*/ 196 h 306"/>
                    <a:gd name="T22" fmla="*/ 31 w 56"/>
                    <a:gd name="T23" fmla="*/ 210 h 306"/>
                    <a:gd name="T24" fmla="*/ 38 w 56"/>
                    <a:gd name="T25" fmla="*/ 223 h 306"/>
                    <a:gd name="T26" fmla="*/ 47 w 56"/>
                    <a:gd name="T27" fmla="*/ 258 h 306"/>
                    <a:gd name="T28" fmla="*/ 47 w 56"/>
                    <a:gd name="T29" fmla="*/ 277 h 306"/>
                    <a:gd name="T30" fmla="*/ 47 w 56"/>
                    <a:gd name="T31" fmla="*/ 285 h 306"/>
                    <a:gd name="T32" fmla="*/ 55 w 56"/>
                    <a:gd name="T33" fmla="*/ 298 h 306"/>
                    <a:gd name="T34" fmla="*/ 55 w 56"/>
                    <a:gd name="T35" fmla="*/ 305 h 306"/>
                    <a:gd name="T36" fmla="*/ 47 w 56"/>
                    <a:gd name="T37" fmla="*/ 291 h 306"/>
                    <a:gd name="T38" fmla="*/ 47 w 56"/>
                    <a:gd name="T39" fmla="*/ 277 h 306"/>
                    <a:gd name="T40" fmla="*/ 38 w 56"/>
                    <a:gd name="T41" fmla="*/ 250 h 306"/>
                    <a:gd name="T42" fmla="*/ 38 w 56"/>
                    <a:gd name="T43" fmla="*/ 237 h 306"/>
                    <a:gd name="T44" fmla="*/ 38 w 56"/>
                    <a:gd name="T45" fmla="*/ 223 h 306"/>
                    <a:gd name="T46" fmla="*/ 31 w 56"/>
                    <a:gd name="T47" fmla="*/ 189 h 306"/>
                    <a:gd name="T48" fmla="*/ 31 w 56"/>
                    <a:gd name="T49" fmla="*/ 169 h 306"/>
                    <a:gd name="T50" fmla="*/ 22 w 56"/>
                    <a:gd name="T51" fmla="*/ 142 h 306"/>
                    <a:gd name="T52" fmla="*/ 22 w 56"/>
                    <a:gd name="T53" fmla="*/ 135 h 306"/>
                    <a:gd name="T54" fmla="*/ 22 w 56"/>
                    <a:gd name="T55" fmla="*/ 121 h 306"/>
                    <a:gd name="T56" fmla="*/ 16 w 56"/>
                    <a:gd name="T57" fmla="*/ 95 h 306"/>
                    <a:gd name="T58" fmla="*/ 7 w 56"/>
                    <a:gd name="T59" fmla="*/ 74 h 306"/>
                    <a:gd name="T60" fmla="*/ 7 w 56"/>
                    <a:gd name="T61" fmla="*/ 61 h 306"/>
                    <a:gd name="T62" fmla="*/ 0 w 56"/>
                    <a:gd name="T63" fmla="*/ 20 h 306"/>
                    <a:gd name="T64" fmla="*/ 0 w 56"/>
                    <a:gd name="T65" fmla="*/ 0 h 3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306"/>
                    <a:gd name="T101" fmla="*/ 56 w 56"/>
                    <a:gd name="T102" fmla="*/ 306 h 3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306">
                      <a:moveTo>
                        <a:pt x="0" y="14"/>
                      </a:moveTo>
                      <a:lnTo>
                        <a:pt x="0" y="28"/>
                      </a:lnTo>
                      <a:lnTo>
                        <a:pt x="0" y="41"/>
                      </a:lnTo>
                      <a:lnTo>
                        <a:pt x="0" y="61"/>
                      </a:lnTo>
                      <a:lnTo>
                        <a:pt x="0" y="82"/>
                      </a:lnTo>
                      <a:lnTo>
                        <a:pt x="0" y="95"/>
                      </a:lnTo>
                      <a:lnTo>
                        <a:pt x="0" y="115"/>
                      </a:lnTo>
                      <a:lnTo>
                        <a:pt x="7" y="129"/>
                      </a:lnTo>
                      <a:lnTo>
                        <a:pt x="7" y="142"/>
                      </a:lnTo>
                      <a:lnTo>
                        <a:pt x="16" y="162"/>
                      </a:lnTo>
                      <a:lnTo>
                        <a:pt x="22" y="196"/>
                      </a:lnTo>
                      <a:lnTo>
                        <a:pt x="31" y="210"/>
                      </a:lnTo>
                      <a:lnTo>
                        <a:pt x="38" y="223"/>
                      </a:lnTo>
                      <a:lnTo>
                        <a:pt x="47" y="258"/>
                      </a:lnTo>
                      <a:lnTo>
                        <a:pt x="47" y="277"/>
                      </a:lnTo>
                      <a:lnTo>
                        <a:pt x="47" y="285"/>
                      </a:lnTo>
                      <a:lnTo>
                        <a:pt x="55" y="298"/>
                      </a:lnTo>
                      <a:lnTo>
                        <a:pt x="55" y="305"/>
                      </a:lnTo>
                      <a:lnTo>
                        <a:pt x="47" y="291"/>
                      </a:lnTo>
                      <a:lnTo>
                        <a:pt x="47" y="277"/>
                      </a:lnTo>
                      <a:lnTo>
                        <a:pt x="38" y="250"/>
                      </a:lnTo>
                      <a:lnTo>
                        <a:pt x="38" y="237"/>
                      </a:lnTo>
                      <a:lnTo>
                        <a:pt x="38" y="223"/>
                      </a:lnTo>
                      <a:lnTo>
                        <a:pt x="31" y="189"/>
                      </a:lnTo>
                      <a:lnTo>
                        <a:pt x="31" y="169"/>
                      </a:lnTo>
                      <a:lnTo>
                        <a:pt x="22" y="142"/>
                      </a:lnTo>
                      <a:lnTo>
                        <a:pt x="22" y="135"/>
                      </a:lnTo>
                      <a:lnTo>
                        <a:pt x="22" y="121"/>
                      </a:lnTo>
                      <a:lnTo>
                        <a:pt x="16" y="95"/>
                      </a:lnTo>
                      <a:lnTo>
                        <a:pt x="7" y="74"/>
                      </a:lnTo>
                      <a:lnTo>
                        <a:pt x="7" y="61"/>
                      </a:lnTo>
                      <a:lnTo>
                        <a:pt x="0" y="20"/>
                      </a:lnTo>
                      <a:lnTo>
                        <a:pt x="0" y="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311" name="Freeform 1034"/>
                <p:cNvSpPr>
                  <a:spLocks/>
                </p:cNvSpPr>
                <p:nvPr/>
              </p:nvSpPr>
              <p:spPr bwMode="auto">
                <a:xfrm>
                  <a:off x="5548" y="916"/>
                  <a:ext cx="33" cy="371"/>
                </a:xfrm>
                <a:custGeom>
                  <a:avLst/>
                  <a:gdLst>
                    <a:gd name="T0" fmla="*/ 24 w 33"/>
                    <a:gd name="T1" fmla="*/ 47 h 371"/>
                    <a:gd name="T2" fmla="*/ 24 w 33"/>
                    <a:gd name="T3" fmla="*/ 60 h 371"/>
                    <a:gd name="T4" fmla="*/ 24 w 33"/>
                    <a:gd name="T5" fmla="*/ 80 h 371"/>
                    <a:gd name="T6" fmla="*/ 16 w 33"/>
                    <a:gd name="T7" fmla="*/ 107 h 371"/>
                    <a:gd name="T8" fmla="*/ 16 w 33"/>
                    <a:gd name="T9" fmla="*/ 127 h 371"/>
                    <a:gd name="T10" fmla="*/ 16 w 33"/>
                    <a:gd name="T11" fmla="*/ 147 h 371"/>
                    <a:gd name="T12" fmla="*/ 16 w 33"/>
                    <a:gd name="T13" fmla="*/ 161 h 371"/>
                    <a:gd name="T14" fmla="*/ 16 w 33"/>
                    <a:gd name="T15" fmla="*/ 174 h 371"/>
                    <a:gd name="T16" fmla="*/ 16 w 33"/>
                    <a:gd name="T17" fmla="*/ 181 h 371"/>
                    <a:gd name="T18" fmla="*/ 16 w 33"/>
                    <a:gd name="T19" fmla="*/ 188 h 371"/>
                    <a:gd name="T20" fmla="*/ 16 w 33"/>
                    <a:gd name="T21" fmla="*/ 208 h 371"/>
                    <a:gd name="T22" fmla="*/ 16 w 33"/>
                    <a:gd name="T23" fmla="*/ 241 h 371"/>
                    <a:gd name="T24" fmla="*/ 8 w 33"/>
                    <a:gd name="T25" fmla="*/ 262 h 371"/>
                    <a:gd name="T26" fmla="*/ 8 w 33"/>
                    <a:gd name="T27" fmla="*/ 283 h 371"/>
                    <a:gd name="T28" fmla="*/ 8 w 33"/>
                    <a:gd name="T29" fmla="*/ 315 h 371"/>
                    <a:gd name="T30" fmla="*/ 8 w 33"/>
                    <a:gd name="T31" fmla="*/ 336 h 371"/>
                    <a:gd name="T32" fmla="*/ 8 w 33"/>
                    <a:gd name="T33" fmla="*/ 342 h 371"/>
                    <a:gd name="T34" fmla="*/ 0 w 33"/>
                    <a:gd name="T35" fmla="*/ 363 h 371"/>
                    <a:gd name="T36" fmla="*/ 0 w 33"/>
                    <a:gd name="T37" fmla="*/ 370 h 371"/>
                    <a:gd name="T38" fmla="*/ 8 w 33"/>
                    <a:gd name="T39" fmla="*/ 349 h 371"/>
                    <a:gd name="T40" fmla="*/ 8 w 33"/>
                    <a:gd name="T41" fmla="*/ 342 h 371"/>
                    <a:gd name="T42" fmla="*/ 8 w 33"/>
                    <a:gd name="T43" fmla="*/ 329 h 371"/>
                    <a:gd name="T44" fmla="*/ 8 w 33"/>
                    <a:gd name="T45" fmla="*/ 322 h 371"/>
                    <a:gd name="T46" fmla="*/ 8 w 33"/>
                    <a:gd name="T47" fmla="*/ 309 h 371"/>
                    <a:gd name="T48" fmla="*/ 8 w 33"/>
                    <a:gd name="T49" fmla="*/ 296 h 371"/>
                    <a:gd name="T50" fmla="*/ 8 w 33"/>
                    <a:gd name="T51" fmla="*/ 276 h 371"/>
                    <a:gd name="T52" fmla="*/ 8 w 33"/>
                    <a:gd name="T53" fmla="*/ 262 h 371"/>
                    <a:gd name="T54" fmla="*/ 8 w 33"/>
                    <a:gd name="T55" fmla="*/ 249 h 371"/>
                    <a:gd name="T56" fmla="*/ 8 w 33"/>
                    <a:gd name="T57" fmla="*/ 228 h 371"/>
                    <a:gd name="T58" fmla="*/ 16 w 33"/>
                    <a:gd name="T59" fmla="*/ 188 h 371"/>
                    <a:gd name="T60" fmla="*/ 16 w 33"/>
                    <a:gd name="T61" fmla="*/ 161 h 371"/>
                    <a:gd name="T62" fmla="*/ 24 w 33"/>
                    <a:gd name="T63" fmla="*/ 127 h 371"/>
                    <a:gd name="T64" fmla="*/ 24 w 33"/>
                    <a:gd name="T65" fmla="*/ 120 h 371"/>
                    <a:gd name="T66" fmla="*/ 24 w 33"/>
                    <a:gd name="T67" fmla="*/ 107 h 371"/>
                    <a:gd name="T68" fmla="*/ 24 w 33"/>
                    <a:gd name="T69" fmla="*/ 86 h 371"/>
                    <a:gd name="T70" fmla="*/ 24 w 33"/>
                    <a:gd name="T71" fmla="*/ 54 h 371"/>
                    <a:gd name="T72" fmla="*/ 32 w 33"/>
                    <a:gd name="T73" fmla="*/ 13 h 371"/>
                    <a:gd name="T74" fmla="*/ 32 w 33"/>
                    <a:gd name="T75" fmla="*/ 0 h 3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
                    <a:gd name="T115" fmla="*/ 0 h 371"/>
                    <a:gd name="T116" fmla="*/ 33 w 33"/>
                    <a:gd name="T117" fmla="*/ 371 h 3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 h="371">
                      <a:moveTo>
                        <a:pt x="24" y="47"/>
                      </a:moveTo>
                      <a:lnTo>
                        <a:pt x="24" y="60"/>
                      </a:lnTo>
                      <a:lnTo>
                        <a:pt x="24" y="80"/>
                      </a:lnTo>
                      <a:lnTo>
                        <a:pt x="16" y="107"/>
                      </a:lnTo>
                      <a:lnTo>
                        <a:pt x="16" y="127"/>
                      </a:lnTo>
                      <a:lnTo>
                        <a:pt x="16" y="147"/>
                      </a:lnTo>
                      <a:lnTo>
                        <a:pt x="16" y="161"/>
                      </a:lnTo>
                      <a:lnTo>
                        <a:pt x="16" y="174"/>
                      </a:lnTo>
                      <a:lnTo>
                        <a:pt x="16" y="181"/>
                      </a:lnTo>
                      <a:lnTo>
                        <a:pt x="16" y="188"/>
                      </a:lnTo>
                      <a:lnTo>
                        <a:pt x="16" y="208"/>
                      </a:lnTo>
                      <a:lnTo>
                        <a:pt x="16" y="241"/>
                      </a:lnTo>
                      <a:lnTo>
                        <a:pt x="8" y="262"/>
                      </a:lnTo>
                      <a:lnTo>
                        <a:pt x="8" y="283"/>
                      </a:lnTo>
                      <a:lnTo>
                        <a:pt x="8" y="315"/>
                      </a:lnTo>
                      <a:lnTo>
                        <a:pt x="8" y="336"/>
                      </a:lnTo>
                      <a:lnTo>
                        <a:pt x="8" y="342"/>
                      </a:lnTo>
                      <a:lnTo>
                        <a:pt x="0" y="363"/>
                      </a:lnTo>
                      <a:lnTo>
                        <a:pt x="0" y="370"/>
                      </a:lnTo>
                      <a:lnTo>
                        <a:pt x="8" y="349"/>
                      </a:lnTo>
                      <a:lnTo>
                        <a:pt x="8" y="342"/>
                      </a:lnTo>
                      <a:lnTo>
                        <a:pt x="8" y="329"/>
                      </a:lnTo>
                      <a:lnTo>
                        <a:pt x="8" y="322"/>
                      </a:lnTo>
                      <a:lnTo>
                        <a:pt x="8" y="309"/>
                      </a:lnTo>
                      <a:lnTo>
                        <a:pt x="8" y="296"/>
                      </a:lnTo>
                      <a:lnTo>
                        <a:pt x="8" y="276"/>
                      </a:lnTo>
                      <a:lnTo>
                        <a:pt x="8" y="262"/>
                      </a:lnTo>
                      <a:lnTo>
                        <a:pt x="8" y="249"/>
                      </a:lnTo>
                      <a:lnTo>
                        <a:pt x="8" y="228"/>
                      </a:lnTo>
                      <a:lnTo>
                        <a:pt x="16" y="188"/>
                      </a:lnTo>
                      <a:lnTo>
                        <a:pt x="16" y="161"/>
                      </a:lnTo>
                      <a:lnTo>
                        <a:pt x="24" y="127"/>
                      </a:lnTo>
                      <a:lnTo>
                        <a:pt x="24" y="120"/>
                      </a:lnTo>
                      <a:lnTo>
                        <a:pt x="24" y="107"/>
                      </a:lnTo>
                      <a:lnTo>
                        <a:pt x="24" y="86"/>
                      </a:lnTo>
                      <a:lnTo>
                        <a:pt x="24" y="54"/>
                      </a:lnTo>
                      <a:lnTo>
                        <a:pt x="32" y="13"/>
                      </a:lnTo>
                      <a:lnTo>
                        <a:pt x="32" y="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312" name="Freeform 1035"/>
                <p:cNvSpPr>
                  <a:spLocks/>
                </p:cNvSpPr>
                <p:nvPr/>
              </p:nvSpPr>
              <p:spPr bwMode="auto">
                <a:xfrm>
                  <a:off x="5410" y="1091"/>
                  <a:ext cx="19" cy="1"/>
                </a:xfrm>
                <a:custGeom>
                  <a:avLst/>
                  <a:gdLst>
                    <a:gd name="T0" fmla="*/ 18 w 19"/>
                    <a:gd name="T1" fmla="*/ 0 h 1"/>
                    <a:gd name="T2" fmla="*/ 0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8" y="0"/>
                      </a:moveTo>
                      <a:lnTo>
                        <a:pt x="0" y="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313" name="Line 1036"/>
                <p:cNvSpPr>
                  <a:spLocks noChangeShapeType="1"/>
                </p:cNvSpPr>
                <p:nvPr/>
              </p:nvSpPr>
              <p:spPr bwMode="auto">
                <a:xfrm flipV="1">
                  <a:off x="5771" y="860"/>
                  <a:ext cx="59" cy="718"/>
                </a:xfrm>
                <a:prstGeom prst="line">
                  <a:avLst/>
                </a:prstGeom>
                <a:noFill/>
                <a:ln w="25400">
                  <a:solidFill>
                    <a:srgbClr val="669900"/>
                  </a:solidFill>
                  <a:round/>
                  <a:headEnd type="none" w="sm" len="sm"/>
                  <a:tailEnd type="none" w="sm" len="sm"/>
                </a:ln>
              </p:spPr>
              <p:txBody>
                <a:bodyPr wrap="none" anchor="ctr"/>
                <a:lstStyle/>
                <a:p>
                  <a:endParaRPr lang="es-AR"/>
                </a:p>
              </p:txBody>
            </p:sp>
            <p:sp>
              <p:nvSpPr>
                <p:cNvPr id="314" name="Freeform 1037"/>
                <p:cNvSpPr>
                  <a:spLocks/>
                </p:cNvSpPr>
                <p:nvPr/>
              </p:nvSpPr>
              <p:spPr bwMode="auto">
                <a:xfrm>
                  <a:off x="5475" y="1537"/>
                  <a:ext cx="298" cy="35"/>
                </a:xfrm>
                <a:custGeom>
                  <a:avLst/>
                  <a:gdLst>
                    <a:gd name="T0" fmla="*/ 297 w 298"/>
                    <a:gd name="T1" fmla="*/ 34 h 35"/>
                    <a:gd name="T2" fmla="*/ 272 w 298"/>
                    <a:gd name="T3" fmla="*/ 27 h 35"/>
                    <a:gd name="T4" fmla="*/ 255 w 298"/>
                    <a:gd name="T5" fmla="*/ 27 h 35"/>
                    <a:gd name="T6" fmla="*/ 231 w 298"/>
                    <a:gd name="T7" fmla="*/ 20 h 35"/>
                    <a:gd name="T8" fmla="*/ 208 w 298"/>
                    <a:gd name="T9" fmla="*/ 20 h 35"/>
                    <a:gd name="T10" fmla="*/ 175 w 298"/>
                    <a:gd name="T11" fmla="*/ 13 h 35"/>
                    <a:gd name="T12" fmla="*/ 159 w 298"/>
                    <a:gd name="T13" fmla="*/ 13 h 35"/>
                    <a:gd name="T14" fmla="*/ 120 w 298"/>
                    <a:gd name="T15" fmla="*/ 6 h 35"/>
                    <a:gd name="T16" fmla="*/ 104 w 298"/>
                    <a:gd name="T17" fmla="*/ 6 h 35"/>
                    <a:gd name="T18" fmla="*/ 87 w 298"/>
                    <a:gd name="T19" fmla="*/ 6 h 35"/>
                    <a:gd name="T20" fmla="*/ 56 w 298"/>
                    <a:gd name="T21" fmla="*/ 0 h 35"/>
                    <a:gd name="T22" fmla="*/ 31 w 298"/>
                    <a:gd name="T23" fmla="*/ 0 h 35"/>
                    <a:gd name="T24" fmla="*/ 15 w 298"/>
                    <a:gd name="T25" fmla="*/ 0 h 35"/>
                    <a:gd name="T26" fmla="*/ 7 w 298"/>
                    <a:gd name="T27" fmla="*/ 0 h 35"/>
                    <a:gd name="T28" fmla="*/ 0 w 298"/>
                    <a:gd name="T29" fmla="*/ 0 h 35"/>
                    <a:gd name="T30" fmla="*/ 7 w 298"/>
                    <a:gd name="T31" fmla="*/ 0 h 35"/>
                    <a:gd name="T32" fmla="*/ 15 w 298"/>
                    <a:gd name="T33" fmla="*/ 0 h 35"/>
                    <a:gd name="T34" fmla="*/ 40 w 298"/>
                    <a:gd name="T35" fmla="*/ 0 h 35"/>
                    <a:gd name="T36" fmla="*/ 96 w 298"/>
                    <a:gd name="T37" fmla="*/ 6 h 35"/>
                    <a:gd name="T38" fmla="*/ 120 w 298"/>
                    <a:gd name="T39" fmla="*/ 13 h 35"/>
                    <a:gd name="T40" fmla="*/ 127 w 298"/>
                    <a:gd name="T41" fmla="*/ 13 h 35"/>
                    <a:gd name="T42" fmla="*/ 168 w 298"/>
                    <a:gd name="T43" fmla="*/ 20 h 35"/>
                    <a:gd name="T44" fmla="*/ 208 w 298"/>
                    <a:gd name="T45" fmla="*/ 27 h 35"/>
                    <a:gd name="T46" fmla="*/ 248 w 298"/>
                    <a:gd name="T47" fmla="*/ 34 h 35"/>
                    <a:gd name="T48" fmla="*/ 272 w 298"/>
                    <a:gd name="T49" fmla="*/ 34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8"/>
                    <a:gd name="T76" fmla="*/ 0 h 35"/>
                    <a:gd name="T77" fmla="*/ 298 w 298"/>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8" h="35">
                      <a:moveTo>
                        <a:pt x="297" y="34"/>
                      </a:moveTo>
                      <a:lnTo>
                        <a:pt x="272" y="27"/>
                      </a:lnTo>
                      <a:lnTo>
                        <a:pt x="255" y="27"/>
                      </a:lnTo>
                      <a:lnTo>
                        <a:pt x="231" y="20"/>
                      </a:lnTo>
                      <a:lnTo>
                        <a:pt x="208" y="20"/>
                      </a:lnTo>
                      <a:lnTo>
                        <a:pt x="175" y="13"/>
                      </a:lnTo>
                      <a:lnTo>
                        <a:pt x="159" y="13"/>
                      </a:lnTo>
                      <a:lnTo>
                        <a:pt x="120" y="6"/>
                      </a:lnTo>
                      <a:lnTo>
                        <a:pt x="104" y="6"/>
                      </a:lnTo>
                      <a:lnTo>
                        <a:pt x="87" y="6"/>
                      </a:lnTo>
                      <a:lnTo>
                        <a:pt x="56" y="0"/>
                      </a:lnTo>
                      <a:lnTo>
                        <a:pt x="31" y="0"/>
                      </a:lnTo>
                      <a:lnTo>
                        <a:pt x="15" y="0"/>
                      </a:lnTo>
                      <a:lnTo>
                        <a:pt x="7" y="0"/>
                      </a:lnTo>
                      <a:lnTo>
                        <a:pt x="0" y="0"/>
                      </a:lnTo>
                      <a:lnTo>
                        <a:pt x="7" y="0"/>
                      </a:lnTo>
                      <a:lnTo>
                        <a:pt x="15" y="0"/>
                      </a:lnTo>
                      <a:lnTo>
                        <a:pt x="40" y="0"/>
                      </a:lnTo>
                      <a:lnTo>
                        <a:pt x="96" y="6"/>
                      </a:lnTo>
                      <a:lnTo>
                        <a:pt x="120" y="13"/>
                      </a:lnTo>
                      <a:lnTo>
                        <a:pt x="127" y="13"/>
                      </a:lnTo>
                      <a:lnTo>
                        <a:pt x="168" y="20"/>
                      </a:lnTo>
                      <a:lnTo>
                        <a:pt x="208" y="27"/>
                      </a:lnTo>
                      <a:lnTo>
                        <a:pt x="248" y="34"/>
                      </a:lnTo>
                      <a:lnTo>
                        <a:pt x="272" y="34"/>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315" name="Freeform 1038"/>
                <p:cNvSpPr>
                  <a:spLocks/>
                </p:cNvSpPr>
                <p:nvPr/>
              </p:nvSpPr>
              <p:spPr bwMode="auto">
                <a:xfrm>
                  <a:off x="5772" y="1415"/>
                  <a:ext cx="123" cy="210"/>
                </a:xfrm>
                <a:custGeom>
                  <a:avLst/>
                  <a:gdLst>
                    <a:gd name="T0" fmla="*/ 7 w 123"/>
                    <a:gd name="T1" fmla="*/ 6 h 210"/>
                    <a:gd name="T2" fmla="*/ 7 w 123"/>
                    <a:gd name="T3" fmla="*/ 20 h 210"/>
                    <a:gd name="T4" fmla="*/ 7 w 123"/>
                    <a:gd name="T5" fmla="*/ 47 h 210"/>
                    <a:gd name="T6" fmla="*/ 7 w 123"/>
                    <a:gd name="T7" fmla="*/ 74 h 210"/>
                    <a:gd name="T8" fmla="*/ 7 w 123"/>
                    <a:gd name="T9" fmla="*/ 94 h 210"/>
                    <a:gd name="T10" fmla="*/ 16 w 123"/>
                    <a:gd name="T11" fmla="*/ 121 h 210"/>
                    <a:gd name="T12" fmla="*/ 16 w 123"/>
                    <a:gd name="T13" fmla="*/ 142 h 210"/>
                    <a:gd name="T14" fmla="*/ 16 w 123"/>
                    <a:gd name="T15" fmla="*/ 149 h 210"/>
                    <a:gd name="T16" fmla="*/ 23 w 123"/>
                    <a:gd name="T17" fmla="*/ 169 h 210"/>
                    <a:gd name="T18" fmla="*/ 32 w 123"/>
                    <a:gd name="T19" fmla="*/ 182 h 210"/>
                    <a:gd name="T20" fmla="*/ 40 w 123"/>
                    <a:gd name="T21" fmla="*/ 196 h 210"/>
                    <a:gd name="T22" fmla="*/ 49 w 123"/>
                    <a:gd name="T23" fmla="*/ 209 h 210"/>
                    <a:gd name="T24" fmla="*/ 56 w 123"/>
                    <a:gd name="T25" fmla="*/ 209 h 210"/>
                    <a:gd name="T26" fmla="*/ 65 w 123"/>
                    <a:gd name="T27" fmla="*/ 209 h 210"/>
                    <a:gd name="T28" fmla="*/ 72 w 123"/>
                    <a:gd name="T29" fmla="*/ 202 h 210"/>
                    <a:gd name="T30" fmla="*/ 81 w 123"/>
                    <a:gd name="T31" fmla="*/ 196 h 210"/>
                    <a:gd name="T32" fmla="*/ 89 w 123"/>
                    <a:gd name="T33" fmla="*/ 182 h 210"/>
                    <a:gd name="T34" fmla="*/ 98 w 123"/>
                    <a:gd name="T35" fmla="*/ 176 h 210"/>
                    <a:gd name="T36" fmla="*/ 98 w 123"/>
                    <a:gd name="T37" fmla="*/ 169 h 210"/>
                    <a:gd name="T38" fmla="*/ 105 w 123"/>
                    <a:gd name="T39" fmla="*/ 162 h 210"/>
                    <a:gd name="T40" fmla="*/ 114 w 123"/>
                    <a:gd name="T41" fmla="*/ 162 h 210"/>
                    <a:gd name="T42" fmla="*/ 122 w 123"/>
                    <a:gd name="T43" fmla="*/ 169 h 210"/>
                    <a:gd name="T44" fmla="*/ 114 w 123"/>
                    <a:gd name="T45" fmla="*/ 182 h 210"/>
                    <a:gd name="T46" fmla="*/ 114 w 123"/>
                    <a:gd name="T47" fmla="*/ 189 h 210"/>
                    <a:gd name="T48" fmla="*/ 89 w 123"/>
                    <a:gd name="T49" fmla="*/ 202 h 210"/>
                    <a:gd name="T50" fmla="*/ 81 w 123"/>
                    <a:gd name="T51" fmla="*/ 202 h 210"/>
                    <a:gd name="T52" fmla="*/ 72 w 123"/>
                    <a:gd name="T53" fmla="*/ 202 h 210"/>
                    <a:gd name="T54" fmla="*/ 65 w 123"/>
                    <a:gd name="T55" fmla="*/ 202 h 210"/>
                    <a:gd name="T56" fmla="*/ 56 w 123"/>
                    <a:gd name="T57" fmla="*/ 202 h 210"/>
                    <a:gd name="T58" fmla="*/ 49 w 123"/>
                    <a:gd name="T59" fmla="*/ 189 h 210"/>
                    <a:gd name="T60" fmla="*/ 49 w 123"/>
                    <a:gd name="T61" fmla="*/ 182 h 210"/>
                    <a:gd name="T62" fmla="*/ 40 w 123"/>
                    <a:gd name="T63" fmla="*/ 169 h 210"/>
                    <a:gd name="T64" fmla="*/ 40 w 123"/>
                    <a:gd name="T65" fmla="*/ 162 h 210"/>
                    <a:gd name="T66" fmla="*/ 40 w 123"/>
                    <a:gd name="T67" fmla="*/ 155 h 210"/>
                    <a:gd name="T68" fmla="*/ 32 w 123"/>
                    <a:gd name="T69" fmla="*/ 135 h 210"/>
                    <a:gd name="T70" fmla="*/ 23 w 123"/>
                    <a:gd name="T71" fmla="*/ 115 h 210"/>
                    <a:gd name="T72" fmla="*/ 16 w 123"/>
                    <a:gd name="T73" fmla="*/ 94 h 210"/>
                    <a:gd name="T74" fmla="*/ 16 w 123"/>
                    <a:gd name="T75" fmla="*/ 88 h 210"/>
                    <a:gd name="T76" fmla="*/ 7 w 123"/>
                    <a:gd name="T77" fmla="*/ 67 h 210"/>
                    <a:gd name="T78" fmla="*/ 7 w 123"/>
                    <a:gd name="T79" fmla="*/ 47 h 210"/>
                    <a:gd name="T80" fmla="*/ 0 w 123"/>
                    <a:gd name="T81" fmla="*/ 13 h 210"/>
                    <a:gd name="T82" fmla="*/ 0 w 123"/>
                    <a:gd name="T83" fmla="*/ 0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3"/>
                    <a:gd name="T127" fmla="*/ 0 h 210"/>
                    <a:gd name="T128" fmla="*/ 123 w 123"/>
                    <a:gd name="T129" fmla="*/ 210 h 2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3" h="210">
                      <a:moveTo>
                        <a:pt x="7" y="6"/>
                      </a:moveTo>
                      <a:lnTo>
                        <a:pt x="7" y="20"/>
                      </a:lnTo>
                      <a:lnTo>
                        <a:pt x="7" y="47"/>
                      </a:lnTo>
                      <a:lnTo>
                        <a:pt x="7" y="74"/>
                      </a:lnTo>
                      <a:lnTo>
                        <a:pt x="7" y="94"/>
                      </a:lnTo>
                      <a:lnTo>
                        <a:pt x="16" y="121"/>
                      </a:lnTo>
                      <a:lnTo>
                        <a:pt x="16" y="142"/>
                      </a:lnTo>
                      <a:lnTo>
                        <a:pt x="16" y="149"/>
                      </a:lnTo>
                      <a:lnTo>
                        <a:pt x="23" y="169"/>
                      </a:lnTo>
                      <a:lnTo>
                        <a:pt x="32" y="182"/>
                      </a:lnTo>
                      <a:lnTo>
                        <a:pt x="40" y="196"/>
                      </a:lnTo>
                      <a:lnTo>
                        <a:pt x="49" y="209"/>
                      </a:lnTo>
                      <a:lnTo>
                        <a:pt x="56" y="209"/>
                      </a:lnTo>
                      <a:lnTo>
                        <a:pt x="65" y="209"/>
                      </a:lnTo>
                      <a:lnTo>
                        <a:pt x="72" y="202"/>
                      </a:lnTo>
                      <a:lnTo>
                        <a:pt x="81" y="196"/>
                      </a:lnTo>
                      <a:lnTo>
                        <a:pt x="89" y="182"/>
                      </a:lnTo>
                      <a:lnTo>
                        <a:pt x="98" y="176"/>
                      </a:lnTo>
                      <a:lnTo>
                        <a:pt x="98" y="169"/>
                      </a:lnTo>
                      <a:lnTo>
                        <a:pt x="105" y="162"/>
                      </a:lnTo>
                      <a:lnTo>
                        <a:pt x="114" y="162"/>
                      </a:lnTo>
                      <a:lnTo>
                        <a:pt x="122" y="169"/>
                      </a:lnTo>
                      <a:lnTo>
                        <a:pt x="114" y="182"/>
                      </a:lnTo>
                      <a:lnTo>
                        <a:pt x="114" y="189"/>
                      </a:lnTo>
                      <a:lnTo>
                        <a:pt x="89" y="202"/>
                      </a:lnTo>
                      <a:lnTo>
                        <a:pt x="81" y="202"/>
                      </a:lnTo>
                      <a:lnTo>
                        <a:pt x="72" y="202"/>
                      </a:lnTo>
                      <a:lnTo>
                        <a:pt x="65" y="202"/>
                      </a:lnTo>
                      <a:lnTo>
                        <a:pt x="56" y="202"/>
                      </a:lnTo>
                      <a:lnTo>
                        <a:pt x="49" y="189"/>
                      </a:lnTo>
                      <a:lnTo>
                        <a:pt x="49" y="182"/>
                      </a:lnTo>
                      <a:lnTo>
                        <a:pt x="40" y="169"/>
                      </a:lnTo>
                      <a:lnTo>
                        <a:pt x="40" y="162"/>
                      </a:lnTo>
                      <a:lnTo>
                        <a:pt x="40" y="155"/>
                      </a:lnTo>
                      <a:lnTo>
                        <a:pt x="32" y="135"/>
                      </a:lnTo>
                      <a:lnTo>
                        <a:pt x="23" y="115"/>
                      </a:lnTo>
                      <a:lnTo>
                        <a:pt x="16" y="94"/>
                      </a:lnTo>
                      <a:lnTo>
                        <a:pt x="16" y="88"/>
                      </a:lnTo>
                      <a:lnTo>
                        <a:pt x="7" y="67"/>
                      </a:lnTo>
                      <a:lnTo>
                        <a:pt x="7" y="47"/>
                      </a:lnTo>
                      <a:lnTo>
                        <a:pt x="0" y="13"/>
                      </a:lnTo>
                      <a:lnTo>
                        <a:pt x="0" y="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316" name="Freeform 1039"/>
                <p:cNvSpPr>
                  <a:spLocks/>
                </p:cNvSpPr>
                <p:nvPr/>
              </p:nvSpPr>
              <p:spPr bwMode="auto">
                <a:xfrm>
                  <a:off x="5732" y="1172"/>
                  <a:ext cx="66" cy="326"/>
                </a:xfrm>
                <a:custGeom>
                  <a:avLst/>
                  <a:gdLst>
                    <a:gd name="T0" fmla="*/ 65 w 66"/>
                    <a:gd name="T1" fmla="*/ 13 h 326"/>
                    <a:gd name="T2" fmla="*/ 65 w 66"/>
                    <a:gd name="T3" fmla="*/ 20 h 326"/>
                    <a:gd name="T4" fmla="*/ 57 w 66"/>
                    <a:gd name="T5" fmla="*/ 53 h 326"/>
                    <a:gd name="T6" fmla="*/ 57 w 66"/>
                    <a:gd name="T7" fmla="*/ 67 h 326"/>
                    <a:gd name="T8" fmla="*/ 57 w 66"/>
                    <a:gd name="T9" fmla="*/ 87 h 326"/>
                    <a:gd name="T10" fmla="*/ 48 w 66"/>
                    <a:gd name="T11" fmla="*/ 107 h 326"/>
                    <a:gd name="T12" fmla="*/ 48 w 66"/>
                    <a:gd name="T13" fmla="*/ 121 h 326"/>
                    <a:gd name="T14" fmla="*/ 48 w 66"/>
                    <a:gd name="T15" fmla="*/ 134 h 326"/>
                    <a:gd name="T16" fmla="*/ 48 w 66"/>
                    <a:gd name="T17" fmla="*/ 141 h 326"/>
                    <a:gd name="T18" fmla="*/ 48 w 66"/>
                    <a:gd name="T19" fmla="*/ 148 h 326"/>
                    <a:gd name="T20" fmla="*/ 48 w 66"/>
                    <a:gd name="T21" fmla="*/ 168 h 326"/>
                    <a:gd name="T22" fmla="*/ 32 w 66"/>
                    <a:gd name="T23" fmla="*/ 202 h 326"/>
                    <a:gd name="T24" fmla="*/ 24 w 66"/>
                    <a:gd name="T25" fmla="*/ 216 h 326"/>
                    <a:gd name="T26" fmla="*/ 24 w 66"/>
                    <a:gd name="T27" fmla="*/ 222 h 326"/>
                    <a:gd name="T28" fmla="*/ 16 w 66"/>
                    <a:gd name="T29" fmla="*/ 243 h 326"/>
                    <a:gd name="T30" fmla="*/ 16 w 66"/>
                    <a:gd name="T31" fmla="*/ 256 h 326"/>
                    <a:gd name="T32" fmla="*/ 8 w 66"/>
                    <a:gd name="T33" fmla="*/ 283 h 326"/>
                    <a:gd name="T34" fmla="*/ 8 w 66"/>
                    <a:gd name="T35" fmla="*/ 291 h 326"/>
                    <a:gd name="T36" fmla="*/ 8 w 66"/>
                    <a:gd name="T37" fmla="*/ 297 h 326"/>
                    <a:gd name="T38" fmla="*/ 0 w 66"/>
                    <a:gd name="T39" fmla="*/ 318 h 326"/>
                    <a:gd name="T40" fmla="*/ 0 w 66"/>
                    <a:gd name="T41" fmla="*/ 325 h 326"/>
                    <a:gd name="T42" fmla="*/ 8 w 66"/>
                    <a:gd name="T43" fmla="*/ 310 h 326"/>
                    <a:gd name="T44" fmla="*/ 8 w 66"/>
                    <a:gd name="T45" fmla="*/ 304 h 326"/>
                    <a:gd name="T46" fmla="*/ 8 w 66"/>
                    <a:gd name="T47" fmla="*/ 297 h 326"/>
                    <a:gd name="T48" fmla="*/ 8 w 66"/>
                    <a:gd name="T49" fmla="*/ 283 h 326"/>
                    <a:gd name="T50" fmla="*/ 16 w 66"/>
                    <a:gd name="T51" fmla="*/ 264 h 326"/>
                    <a:gd name="T52" fmla="*/ 16 w 66"/>
                    <a:gd name="T53" fmla="*/ 250 h 326"/>
                    <a:gd name="T54" fmla="*/ 16 w 66"/>
                    <a:gd name="T55" fmla="*/ 243 h 326"/>
                    <a:gd name="T56" fmla="*/ 24 w 66"/>
                    <a:gd name="T57" fmla="*/ 222 h 326"/>
                    <a:gd name="T58" fmla="*/ 24 w 66"/>
                    <a:gd name="T59" fmla="*/ 202 h 326"/>
                    <a:gd name="T60" fmla="*/ 32 w 66"/>
                    <a:gd name="T61" fmla="*/ 175 h 326"/>
                    <a:gd name="T62" fmla="*/ 41 w 66"/>
                    <a:gd name="T63" fmla="*/ 148 h 326"/>
                    <a:gd name="T64" fmla="*/ 41 w 66"/>
                    <a:gd name="T65" fmla="*/ 141 h 326"/>
                    <a:gd name="T66" fmla="*/ 48 w 66"/>
                    <a:gd name="T67" fmla="*/ 128 h 326"/>
                    <a:gd name="T68" fmla="*/ 57 w 66"/>
                    <a:gd name="T69" fmla="*/ 94 h 326"/>
                    <a:gd name="T70" fmla="*/ 57 w 66"/>
                    <a:gd name="T71" fmla="*/ 80 h 326"/>
                    <a:gd name="T72" fmla="*/ 57 w 66"/>
                    <a:gd name="T73" fmla="*/ 59 h 326"/>
                    <a:gd name="T74" fmla="*/ 65 w 66"/>
                    <a:gd name="T75" fmla="*/ 20 h 326"/>
                    <a:gd name="T76" fmla="*/ 65 w 66"/>
                    <a:gd name="T77" fmla="*/ 0 h 3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326"/>
                    <a:gd name="T119" fmla="*/ 66 w 66"/>
                    <a:gd name="T120" fmla="*/ 326 h 3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326">
                      <a:moveTo>
                        <a:pt x="65" y="13"/>
                      </a:moveTo>
                      <a:lnTo>
                        <a:pt x="65" y="20"/>
                      </a:lnTo>
                      <a:lnTo>
                        <a:pt x="57" y="53"/>
                      </a:lnTo>
                      <a:lnTo>
                        <a:pt x="57" y="67"/>
                      </a:lnTo>
                      <a:lnTo>
                        <a:pt x="57" y="87"/>
                      </a:lnTo>
                      <a:lnTo>
                        <a:pt x="48" y="107"/>
                      </a:lnTo>
                      <a:lnTo>
                        <a:pt x="48" y="121"/>
                      </a:lnTo>
                      <a:lnTo>
                        <a:pt x="48" y="134"/>
                      </a:lnTo>
                      <a:lnTo>
                        <a:pt x="48" y="141"/>
                      </a:lnTo>
                      <a:lnTo>
                        <a:pt x="48" y="148"/>
                      </a:lnTo>
                      <a:lnTo>
                        <a:pt x="48" y="168"/>
                      </a:lnTo>
                      <a:lnTo>
                        <a:pt x="32" y="202"/>
                      </a:lnTo>
                      <a:lnTo>
                        <a:pt x="24" y="216"/>
                      </a:lnTo>
                      <a:lnTo>
                        <a:pt x="24" y="222"/>
                      </a:lnTo>
                      <a:lnTo>
                        <a:pt x="16" y="243"/>
                      </a:lnTo>
                      <a:lnTo>
                        <a:pt x="16" y="256"/>
                      </a:lnTo>
                      <a:lnTo>
                        <a:pt x="8" y="283"/>
                      </a:lnTo>
                      <a:lnTo>
                        <a:pt x="8" y="291"/>
                      </a:lnTo>
                      <a:lnTo>
                        <a:pt x="8" y="297"/>
                      </a:lnTo>
                      <a:lnTo>
                        <a:pt x="0" y="318"/>
                      </a:lnTo>
                      <a:lnTo>
                        <a:pt x="0" y="325"/>
                      </a:lnTo>
                      <a:lnTo>
                        <a:pt x="8" y="310"/>
                      </a:lnTo>
                      <a:lnTo>
                        <a:pt x="8" y="304"/>
                      </a:lnTo>
                      <a:lnTo>
                        <a:pt x="8" y="297"/>
                      </a:lnTo>
                      <a:lnTo>
                        <a:pt x="8" y="283"/>
                      </a:lnTo>
                      <a:lnTo>
                        <a:pt x="16" y="264"/>
                      </a:lnTo>
                      <a:lnTo>
                        <a:pt x="16" y="250"/>
                      </a:lnTo>
                      <a:lnTo>
                        <a:pt x="16" y="243"/>
                      </a:lnTo>
                      <a:lnTo>
                        <a:pt x="24" y="222"/>
                      </a:lnTo>
                      <a:lnTo>
                        <a:pt x="24" y="202"/>
                      </a:lnTo>
                      <a:lnTo>
                        <a:pt x="32" y="175"/>
                      </a:lnTo>
                      <a:lnTo>
                        <a:pt x="41" y="148"/>
                      </a:lnTo>
                      <a:lnTo>
                        <a:pt x="41" y="141"/>
                      </a:lnTo>
                      <a:lnTo>
                        <a:pt x="48" y="128"/>
                      </a:lnTo>
                      <a:lnTo>
                        <a:pt x="57" y="94"/>
                      </a:lnTo>
                      <a:lnTo>
                        <a:pt x="57" y="80"/>
                      </a:lnTo>
                      <a:lnTo>
                        <a:pt x="57" y="59"/>
                      </a:lnTo>
                      <a:lnTo>
                        <a:pt x="65" y="20"/>
                      </a:lnTo>
                      <a:lnTo>
                        <a:pt x="65" y="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317" name="Freeform 1040"/>
                <p:cNvSpPr>
                  <a:spLocks/>
                </p:cNvSpPr>
                <p:nvPr/>
              </p:nvSpPr>
              <p:spPr bwMode="auto">
                <a:xfrm>
                  <a:off x="5813" y="916"/>
                  <a:ext cx="19" cy="398"/>
                </a:xfrm>
                <a:custGeom>
                  <a:avLst/>
                  <a:gdLst>
                    <a:gd name="T0" fmla="*/ 18 w 19"/>
                    <a:gd name="T1" fmla="*/ 47 h 398"/>
                    <a:gd name="T2" fmla="*/ 18 w 19"/>
                    <a:gd name="T3" fmla="*/ 61 h 398"/>
                    <a:gd name="T4" fmla="*/ 18 w 19"/>
                    <a:gd name="T5" fmla="*/ 87 h 398"/>
                    <a:gd name="T6" fmla="*/ 0 w 19"/>
                    <a:gd name="T7" fmla="*/ 113 h 398"/>
                    <a:gd name="T8" fmla="*/ 0 w 19"/>
                    <a:gd name="T9" fmla="*/ 134 h 398"/>
                    <a:gd name="T10" fmla="*/ 0 w 19"/>
                    <a:gd name="T11" fmla="*/ 155 h 398"/>
                    <a:gd name="T12" fmla="*/ 0 w 19"/>
                    <a:gd name="T13" fmla="*/ 175 h 398"/>
                    <a:gd name="T14" fmla="*/ 0 w 19"/>
                    <a:gd name="T15" fmla="*/ 188 h 398"/>
                    <a:gd name="T16" fmla="*/ 0 w 19"/>
                    <a:gd name="T17" fmla="*/ 195 h 398"/>
                    <a:gd name="T18" fmla="*/ 0 w 19"/>
                    <a:gd name="T19" fmla="*/ 202 h 398"/>
                    <a:gd name="T20" fmla="*/ 0 w 19"/>
                    <a:gd name="T21" fmla="*/ 222 h 398"/>
                    <a:gd name="T22" fmla="*/ 0 w 19"/>
                    <a:gd name="T23" fmla="*/ 263 h 398"/>
                    <a:gd name="T24" fmla="*/ 0 w 19"/>
                    <a:gd name="T25" fmla="*/ 276 h 398"/>
                    <a:gd name="T26" fmla="*/ 0 w 19"/>
                    <a:gd name="T27" fmla="*/ 297 h 398"/>
                    <a:gd name="T28" fmla="*/ 0 w 19"/>
                    <a:gd name="T29" fmla="*/ 336 h 398"/>
                    <a:gd name="T30" fmla="*/ 0 w 19"/>
                    <a:gd name="T31" fmla="*/ 356 h 398"/>
                    <a:gd name="T32" fmla="*/ 0 w 19"/>
                    <a:gd name="T33" fmla="*/ 397 h 398"/>
                    <a:gd name="T34" fmla="*/ 0 w 19"/>
                    <a:gd name="T35" fmla="*/ 383 h 398"/>
                    <a:gd name="T36" fmla="*/ 0 w 19"/>
                    <a:gd name="T37" fmla="*/ 370 h 398"/>
                    <a:gd name="T38" fmla="*/ 0 w 19"/>
                    <a:gd name="T39" fmla="*/ 363 h 398"/>
                    <a:gd name="T40" fmla="*/ 0 w 19"/>
                    <a:gd name="T41" fmla="*/ 350 h 398"/>
                    <a:gd name="T42" fmla="*/ 0 w 19"/>
                    <a:gd name="T43" fmla="*/ 343 h 398"/>
                    <a:gd name="T44" fmla="*/ 0 w 19"/>
                    <a:gd name="T45" fmla="*/ 329 h 398"/>
                    <a:gd name="T46" fmla="*/ 0 w 19"/>
                    <a:gd name="T47" fmla="*/ 309 h 398"/>
                    <a:gd name="T48" fmla="*/ 0 w 19"/>
                    <a:gd name="T49" fmla="*/ 297 h 398"/>
                    <a:gd name="T50" fmla="*/ 0 w 19"/>
                    <a:gd name="T51" fmla="*/ 276 h 398"/>
                    <a:gd name="T52" fmla="*/ 0 w 19"/>
                    <a:gd name="T53" fmla="*/ 263 h 398"/>
                    <a:gd name="T54" fmla="*/ 0 w 19"/>
                    <a:gd name="T55" fmla="*/ 242 h 398"/>
                    <a:gd name="T56" fmla="*/ 0 w 19"/>
                    <a:gd name="T57" fmla="*/ 202 h 398"/>
                    <a:gd name="T58" fmla="*/ 0 w 19"/>
                    <a:gd name="T59" fmla="*/ 168 h 398"/>
                    <a:gd name="T60" fmla="*/ 0 w 19"/>
                    <a:gd name="T61" fmla="*/ 141 h 398"/>
                    <a:gd name="T62" fmla="*/ 0 w 19"/>
                    <a:gd name="T63" fmla="*/ 127 h 398"/>
                    <a:gd name="T64" fmla="*/ 0 w 19"/>
                    <a:gd name="T65" fmla="*/ 121 h 398"/>
                    <a:gd name="T66" fmla="*/ 18 w 19"/>
                    <a:gd name="T67" fmla="*/ 87 h 398"/>
                    <a:gd name="T68" fmla="*/ 18 w 19"/>
                    <a:gd name="T69" fmla="*/ 54 h 398"/>
                    <a:gd name="T70" fmla="*/ 18 w 19"/>
                    <a:gd name="T71" fmla="*/ 20 h 398"/>
                    <a:gd name="T72" fmla="*/ 18 w 19"/>
                    <a:gd name="T73" fmla="*/ 0 h 3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398"/>
                    <a:gd name="T113" fmla="*/ 19 w 19"/>
                    <a:gd name="T114" fmla="*/ 398 h 3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398">
                      <a:moveTo>
                        <a:pt x="18" y="47"/>
                      </a:moveTo>
                      <a:lnTo>
                        <a:pt x="18" y="61"/>
                      </a:lnTo>
                      <a:lnTo>
                        <a:pt x="18" y="87"/>
                      </a:lnTo>
                      <a:lnTo>
                        <a:pt x="0" y="113"/>
                      </a:lnTo>
                      <a:lnTo>
                        <a:pt x="0" y="134"/>
                      </a:lnTo>
                      <a:lnTo>
                        <a:pt x="0" y="155"/>
                      </a:lnTo>
                      <a:lnTo>
                        <a:pt x="0" y="175"/>
                      </a:lnTo>
                      <a:lnTo>
                        <a:pt x="0" y="188"/>
                      </a:lnTo>
                      <a:lnTo>
                        <a:pt x="0" y="195"/>
                      </a:lnTo>
                      <a:lnTo>
                        <a:pt x="0" y="202"/>
                      </a:lnTo>
                      <a:lnTo>
                        <a:pt x="0" y="222"/>
                      </a:lnTo>
                      <a:lnTo>
                        <a:pt x="0" y="263"/>
                      </a:lnTo>
                      <a:lnTo>
                        <a:pt x="0" y="276"/>
                      </a:lnTo>
                      <a:lnTo>
                        <a:pt x="0" y="297"/>
                      </a:lnTo>
                      <a:lnTo>
                        <a:pt x="0" y="336"/>
                      </a:lnTo>
                      <a:lnTo>
                        <a:pt x="0" y="356"/>
                      </a:lnTo>
                      <a:lnTo>
                        <a:pt x="0" y="397"/>
                      </a:lnTo>
                      <a:lnTo>
                        <a:pt x="0" y="383"/>
                      </a:lnTo>
                      <a:lnTo>
                        <a:pt x="0" y="370"/>
                      </a:lnTo>
                      <a:lnTo>
                        <a:pt x="0" y="363"/>
                      </a:lnTo>
                      <a:lnTo>
                        <a:pt x="0" y="350"/>
                      </a:lnTo>
                      <a:lnTo>
                        <a:pt x="0" y="343"/>
                      </a:lnTo>
                      <a:lnTo>
                        <a:pt x="0" y="329"/>
                      </a:lnTo>
                      <a:lnTo>
                        <a:pt x="0" y="309"/>
                      </a:lnTo>
                      <a:lnTo>
                        <a:pt x="0" y="297"/>
                      </a:lnTo>
                      <a:lnTo>
                        <a:pt x="0" y="276"/>
                      </a:lnTo>
                      <a:lnTo>
                        <a:pt x="0" y="263"/>
                      </a:lnTo>
                      <a:lnTo>
                        <a:pt x="0" y="242"/>
                      </a:lnTo>
                      <a:lnTo>
                        <a:pt x="0" y="202"/>
                      </a:lnTo>
                      <a:lnTo>
                        <a:pt x="0" y="168"/>
                      </a:lnTo>
                      <a:lnTo>
                        <a:pt x="0" y="141"/>
                      </a:lnTo>
                      <a:lnTo>
                        <a:pt x="0" y="127"/>
                      </a:lnTo>
                      <a:lnTo>
                        <a:pt x="0" y="121"/>
                      </a:lnTo>
                      <a:lnTo>
                        <a:pt x="18" y="87"/>
                      </a:lnTo>
                      <a:lnTo>
                        <a:pt x="18" y="54"/>
                      </a:lnTo>
                      <a:lnTo>
                        <a:pt x="18" y="20"/>
                      </a:lnTo>
                      <a:lnTo>
                        <a:pt x="18" y="0"/>
                      </a:lnTo>
                    </a:path>
                  </a:pathLst>
                </a:custGeom>
                <a:solidFill>
                  <a:srgbClr val="669900"/>
                </a:solidFill>
                <a:ln w="12700" cap="rnd">
                  <a:solidFill>
                    <a:srgbClr val="669900"/>
                  </a:solidFill>
                  <a:round/>
                  <a:headEnd type="none" w="sm" len="sm"/>
                  <a:tailEnd type="none" w="sm" len="sm"/>
                </a:ln>
              </p:spPr>
              <p:txBody>
                <a:bodyPr/>
                <a:lstStyle/>
                <a:p>
                  <a:endParaRPr lang="es-AR"/>
                </a:p>
              </p:txBody>
            </p:sp>
            <p:sp>
              <p:nvSpPr>
                <p:cNvPr id="318" name="Freeform 1041"/>
                <p:cNvSpPr>
                  <a:spLocks/>
                </p:cNvSpPr>
                <p:nvPr/>
              </p:nvSpPr>
              <p:spPr bwMode="auto">
                <a:xfrm>
                  <a:off x="5596" y="1497"/>
                  <a:ext cx="88" cy="102"/>
                </a:xfrm>
                <a:custGeom>
                  <a:avLst/>
                  <a:gdLst>
                    <a:gd name="T0" fmla="*/ 87 w 88"/>
                    <a:gd name="T1" fmla="*/ 101 h 102"/>
                    <a:gd name="T2" fmla="*/ 78 w 88"/>
                    <a:gd name="T3" fmla="*/ 94 h 102"/>
                    <a:gd name="T4" fmla="*/ 54 w 88"/>
                    <a:gd name="T5" fmla="*/ 67 h 102"/>
                    <a:gd name="T6" fmla="*/ 38 w 88"/>
                    <a:gd name="T7" fmla="*/ 54 h 102"/>
                    <a:gd name="T8" fmla="*/ 22 w 88"/>
                    <a:gd name="T9" fmla="*/ 40 h 102"/>
                    <a:gd name="T10" fmla="*/ 14 w 88"/>
                    <a:gd name="T11" fmla="*/ 27 h 102"/>
                    <a:gd name="T12" fmla="*/ 7 w 88"/>
                    <a:gd name="T13" fmla="*/ 13 h 102"/>
                    <a:gd name="T14" fmla="*/ 0 w 88"/>
                    <a:gd name="T15" fmla="*/ 6 h 102"/>
                    <a:gd name="T16" fmla="*/ 0 w 88"/>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102"/>
                    <a:gd name="T29" fmla="*/ 88 w 88"/>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102">
                      <a:moveTo>
                        <a:pt x="87" y="101"/>
                      </a:moveTo>
                      <a:lnTo>
                        <a:pt x="78" y="94"/>
                      </a:lnTo>
                      <a:lnTo>
                        <a:pt x="54" y="67"/>
                      </a:lnTo>
                      <a:lnTo>
                        <a:pt x="38" y="54"/>
                      </a:lnTo>
                      <a:lnTo>
                        <a:pt x="22" y="40"/>
                      </a:lnTo>
                      <a:lnTo>
                        <a:pt x="14" y="27"/>
                      </a:lnTo>
                      <a:lnTo>
                        <a:pt x="7" y="13"/>
                      </a:lnTo>
                      <a:lnTo>
                        <a:pt x="0" y="6"/>
                      </a:lnTo>
                      <a:lnTo>
                        <a:pt x="0" y="0"/>
                      </a:lnTo>
                    </a:path>
                  </a:pathLst>
                </a:custGeom>
                <a:solidFill>
                  <a:srgbClr val="669900"/>
                </a:solidFill>
                <a:ln w="25400" cap="rnd">
                  <a:solidFill>
                    <a:srgbClr val="669900"/>
                  </a:solidFill>
                  <a:round/>
                  <a:headEnd type="none" w="sm" len="sm"/>
                  <a:tailEnd type="none" w="sm" len="sm"/>
                </a:ln>
              </p:spPr>
              <p:txBody>
                <a:bodyPr/>
                <a:lstStyle/>
                <a:p>
                  <a:endParaRPr lang="es-AR"/>
                </a:p>
              </p:txBody>
            </p:sp>
          </p:grpSp>
          <p:sp>
            <p:nvSpPr>
              <p:cNvPr id="277" name="Freeform 1042"/>
              <p:cNvSpPr>
                <a:spLocks/>
              </p:cNvSpPr>
              <p:nvPr/>
            </p:nvSpPr>
            <p:spPr bwMode="auto">
              <a:xfrm>
                <a:off x="3260" y="440"/>
                <a:ext cx="443" cy="245"/>
              </a:xfrm>
              <a:custGeom>
                <a:avLst/>
                <a:gdLst>
                  <a:gd name="T0" fmla="*/ 442 w 470"/>
                  <a:gd name="T1" fmla="*/ 240 h 271"/>
                  <a:gd name="T2" fmla="*/ 432 w 470"/>
                  <a:gd name="T3" fmla="*/ 232 h 271"/>
                  <a:gd name="T4" fmla="*/ 406 w 470"/>
                  <a:gd name="T5" fmla="*/ 218 h 271"/>
                  <a:gd name="T6" fmla="*/ 379 w 470"/>
                  <a:gd name="T7" fmla="*/ 203 h 271"/>
                  <a:gd name="T8" fmla="*/ 353 w 470"/>
                  <a:gd name="T9" fmla="*/ 185 h 271"/>
                  <a:gd name="T10" fmla="*/ 327 w 470"/>
                  <a:gd name="T11" fmla="*/ 174 h 271"/>
                  <a:gd name="T12" fmla="*/ 309 w 470"/>
                  <a:gd name="T13" fmla="*/ 165 h 271"/>
                  <a:gd name="T14" fmla="*/ 282 w 470"/>
                  <a:gd name="T15" fmla="*/ 154 h 271"/>
                  <a:gd name="T16" fmla="*/ 264 w 470"/>
                  <a:gd name="T17" fmla="*/ 145 h 271"/>
                  <a:gd name="T18" fmla="*/ 255 w 470"/>
                  <a:gd name="T19" fmla="*/ 142 h 271"/>
                  <a:gd name="T20" fmla="*/ 238 w 470"/>
                  <a:gd name="T21" fmla="*/ 137 h 271"/>
                  <a:gd name="T22" fmla="*/ 203 w 470"/>
                  <a:gd name="T23" fmla="*/ 122 h 271"/>
                  <a:gd name="T24" fmla="*/ 176 w 470"/>
                  <a:gd name="T25" fmla="*/ 107 h 271"/>
                  <a:gd name="T26" fmla="*/ 149 w 470"/>
                  <a:gd name="T27" fmla="*/ 96 h 271"/>
                  <a:gd name="T28" fmla="*/ 140 w 470"/>
                  <a:gd name="T29" fmla="*/ 90 h 271"/>
                  <a:gd name="T30" fmla="*/ 123 w 470"/>
                  <a:gd name="T31" fmla="*/ 78 h 271"/>
                  <a:gd name="T32" fmla="*/ 70 w 470"/>
                  <a:gd name="T33" fmla="*/ 49 h 271"/>
                  <a:gd name="T34" fmla="*/ 34 w 470"/>
                  <a:gd name="T35" fmla="*/ 32 h 271"/>
                  <a:gd name="T36" fmla="*/ 25 w 470"/>
                  <a:gd name="T37" fmla="*/ 25 h 271"/>
                  <a:gd name="T38" fmla="*/ 16 w 470"/>
                  <a:gd name="T39" fmla="*/ 20 h 271"/>
                  <a:gd name="T40" fmla="*/ 8 w 470"/>
                  <a:gd name="T41" fmla="*/ 14 h 271"/>
                  <a:gd name="T42" fmla="*/ 0 w 470"/>
                  <a:gd name="T43" fmla="*/ 8 h 271"/>
                  <a:gd name="T44" fmla="*/ 0 w 470"/>
                  <a:gd name="T45" fmla="*/ 5 h 271"/>
                  <a:gd name="T46" fmla="*/ 0 w 470"/>
                  <a:gd name="T47" fmla="*/ 3 h 271"/>
                  <a:gd name="T48" fmla="*/ 0 w 470"/>
                  <a:gd name="T49" fmla="*/ 0 h 271"/>
                  <a:gd name="T50" fmla="*/ 8 w 470"/>
                  <a:gd name="T51" fmla="*/ 0 h 271"/>
                  <a:gd name="T52" fmla="*/ 25 w 470"/>
                  <a:gd name="T53" fmla="*/ 3 h 271"/>
                  <a:gd name="T54" fmla="*/ 34 w 470"/>
                  <a:gd name="T55" fmla="*/ 5 h 271"/>
                  <a:gd name="T56" fmla="*/ 43 w 470"/>
                  <a:gd name="T57" fmla="*/ 11 h 271"/>
                  <a:gd name="T58" fmla="*/ 52 w 470"/>
                  <a:gd name="T59" fmla="*/ 17 h 271"/>
                  <a:gd name="T60" fmla="*/ 61 w 470"/>
                  <a:gd name="T61" fmla="*/ 23 h 271"/>
                  <a:gd name="T62" fmla="*/ 70 w 470"/>
                  <a:gd name="T63" fmla="*/ 29 h 271"/>
                  <a:gd name="T64" fmla="*/ 79 w 470"/>
                  <a:gd name="T65" fmla="*/ 41 h 271"/>
                  <a:gd name="T66" fmla="*/ 88 w 470"/>
                  <a:gd name="T67" fmla="*/ 46 h 271"/>
                  <a:gd name="T68" fmla="*/ 97 w 470"/>
                  <a:gd name="T69" fmla="*/ 58 h 271"/>
                  <a:gd name="T70" fmla="*/ 123 w 470"/>
                  <a:gd name="T71" fmla="*/ 81 h 271"/>
                  <a:gd name="T72" fmla="*/ 149 w 470"/>
                  <a:gd name="T73" fmla="*/ 104 h 271"/>
                  <a:gd name="T74" fmla="*/ 176 w 470"/>
                  <a:gd name="T75" fmla="*/ 127 h 271"/>
                  <a:gd name="T76" fmla="*/ 194 w 470"/>
                  <a:gd name="T77" fmla="*/ 139 h 271"/>
                  <a:gd name="T78" fmla="*/ 212 w 470"/>
                  <a:gd name="T79" fmla="*/ 154 h 271"/>
                  <a:gd name="T80" fmla="*/ 246 w 470"/>
                  <a:gd name="T81" fmla="*/ 174 h 271"/>
                  <a:gd name="T82" fmla="*/ 282 w 470"/>
                  <a:gd name="T83" fmla="*/ 192 h 271"/>
                  <a:gd name="T84" fmla="*/ 327 w 470"/>
                  <a:gd name="T85" fmla="*/ 206 h 271"/>
                  <a:gd name="T86" fmla="*/ 353 w 470"/>
                  <a:gd name="T87" fmla="*/ 214 h 271"/>
                  <a:gd name="T88" fmla="*/ 361 w 470"/>
                  <a:gd name="T89" fmla="*/ 218 h 271"/>
                  <a:gd name="T90" fmla="*/ 379 w 470"/>
                  <a:gd name="T91" fmla="*/ 223 h 271"/>
                  <a:gd name="T92" fmla="*/ 406 w 470"/>
                  <a:gd name="T93" fmla="*/ 229 h 271"/>
                  <a:gd name="T94" fmla="*/ 415 w 470"/>
                  <a:gd name="T95" fmla="*/ 232 h 271"/>
                  <a:gd name="T96" fmla="*/ 432 w 470"/>
                  <a:gd name="T97" fmla="*/ 238 h 271"/>
                  <a:gd name="T98" fmla="*/ 442 w 470"/>
                  <a:gd name="T99" fmla="*/ 240 h 271"/>
                  <a:gd name="T100" fmla="*/ 442 w 470"/>
                  <a:gd name="T101" fmla="*/ 244 h 2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0"/>
                  <a:gd name="T154" fmla="*/ 0 h 271"/>
                  <a:gd name="T155" fmla="*/ 470 w 470"/>
                  <a:gd name="T156" fmla="*/ 271 h 2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0" h="271">
                    <a:moveTo>
                      <a:pt x="469" y="266"/>
                    </a:moveTo>
                    <a:lnTo>
                      <a:pt x="458" y="257"/>
                    </a:lnTo>
                    <a:lnTo>
                      <a:pt x="431" y="241"/>
                    </a:lnTo>
                    <a:lnTo>
                      <a:pt x="402" y="225"/>
                    </a:lnTo>
                    <a:lnTo>
                      <a:pt x="374" y="205"/>
                    </a:lnTo>
                    <a:lnTo>
                      <a:pt x="347" y="192"/>
                    </a:lnTo>
                    <a:lnTo>
                      <a:pt x="328" y="183"/>
                    </a:lnTo>
                    <a:lnTo>
                      <a:pt x="299" y="170"/>
                    </a:lnTo>
                    <a:lnTo>
                      <a:pt x="280" y="160"/>
                    </a:lnTo>
                    <a:lnTo>
                      <a:pt x="271" y="157"/>
                    </a:lnTo>
                    <a:lnTo>
                      <a:pt x="252" y="151"/>
                    </a:lnTo>
                    <a:lnTo>
                      <a:pt x="215" y="135"/>
                    </a:lnTo>
                    <a:lnTo>
                      <a:pt x="187" y="118"/>
                    </a:lnTo>
                    <a:lnTo>
                      <a:pt x="158" y="106"/>
                    </a:lnTo>
                    <a:lnTo>
                      <a:pt x="149" y="99"/>
                    </a:lnTo>
                    <a:lnTo>
                      <a:pt x="130" y="86"/>
                    </a:lnTo>
                    <a:lnTo>
                      <a:pt x="74" y="54"/>
                    </a:lnTo>
                    <a:lnTo>
                      <a:pt x="36" y="35"/>
                    </a:lnTo>
                    <a:lnTo>
                      <a:pt x="27" y="28"/>
                    </a:lnTo>
                    <a:lnTo>
                      <a:pt x="17" y="22"/>
                    </a:lnTo>
                    <a:lnTo>
                      <a:pt x="8" y="16"/>
                    </a:lnTo>
                    <a:lnTo>
                      <a:pt x="0" y="9"/>
                    </a:lnTo>
                    <a:lnTo>
                      <a:pt x="0" y="6"/>
                    </a:lnTo>
                    <a:lnTo>
                      <a:pt x="0" y="3"/>
                    </a:lnTo>
                    <a:lnTo>
                      <a:pt x="0" y="0"/>
                    </a:lnTo>
                    <a:lnTo>
                      <a:pt x="8" y="0"/>
                    </a:lnTo>
                    <a:lnTo>
                      <a:pt x="27" y="3"/>
                    </a:lnTo>
                    <a:lnTo>
                      <a:pt x="36" y="6"/>
                    </a:lnTo>
                    <a:lnTo>
                      <a:pt x="46" y="12"/>
                    </a:lnTo>
                    <a:lnTo>
                      <a:pt x="55" y="19"/>
                    </a:lnTo>
                    <a:lnTo>
                      <a:pt x="65" y="25"/>
                    </a:lnTo>
                    <a:lnTo>
                      <a:pt x="74" y="32"/>
                    </a:lnTo>
                    <a:lnTo>
                      <a:pt x="84" y="45"/>
                    </a:lnTo>
                    <a:lnTo>
                      <a:pt x="93" y="51"/>
                    </a:lnTo>
                    <a:lnTo>
                      <a:pt x="103" y="64"/>
                    </a:lnTo>
                    <a:lnTo>
                      <a:pt x="130" y="90"/>
                    </a:lnTo>
                    <a:lnTo>
                      <a:pt x="158" y="115"/>
                    </a:lnTo>
                    <a:lnTo>
                      <a:pt x="187" y="141"/>
                    </a:lnTo>
                    <a:lnTo>
                      <a:pt x="206" y="154"/>
                    </a:lnTo>
                    <a:lnTo>
                      <a:pt x="225" y="170"/>
                    </a:lnTo>
                    <a:lnTo>
                      <a:pt x="261" y="192"/>
                    </a:lnTo>
                    <a:lnTo>
                      <a:pt x="299" y="212"/>
                    </a:lnTo>
                    <a:lnTo>
                      <a:pt x="347" y="228"/>
                    </a:lnTo>
                    <a:lnTo>
                      <a:pt x="374" y="237"/>
                    </a:lnTo>
                    <a:lnTo>
                      <a:pt x="383" y="241"/>
                    </a:lnTo>
                    <a:lnTo>
                      <a:pt x="402" y="247"/>
                    </a:lnTo>
                    <a:lnTo>
                      <a:pt x="431" y="253"/>
                    </a:lnTo>
                    <a:lnTo>
                      <a:pt x="440" y="257"/>
                    </a:lnTo>
                    <a:lnTo>
                      <a:pt x="458" y="263"/>
                    </a:lnTo>
                    <a:lnTo>
                      <a:pt x="469" y="266"/>
                    </a:lnTo>
                    <a:lnTo>
                      <a:pt x="469" y="270"/>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278" name="Freeform 1043"/>
              <p:cNvSpPr>
                <a:spLocks/>
              </p:cNvSpPr>
              <p:nvPr/>
            </p:nvSpPr>
            <p:spPr bwMode="auto">
              <a:xfrm>
                <a:off x="3751" y="440"/>
                <a:ext cx="395" cy="204"/>
              </a:xfrm>
              <a:custGeom>
                <a:avLst/>
                <a:gdLst>
                  <a:gd name="T0" fmla="*/ 394 w 418"/>
                  <a:gd name="T1" fmla="*/ 200 h 226"/>
                  <a:gd name="T2" fmla="*/ 386 w 418"/>
                  <a:gd name="T3" fmla="*/ 193 h 226"/>
                  <a:gd name="T4" fmla="*/ 362 w 418"/>
                  <a:gd name="T5" fmla="*/ 181 h 226"/>
                  <a:gd name="T6" fmla="*/ 337 w 418"/>
                  <a:gd name="T7" fmla="*/ 169 h 226"/>
                  <a:gd name="T8" fmla="*/ 315 w 418"/>
                  <a:gd name="T9" fmla="*/ 154 h 226"/>
                  <a:gd name="T10" fmla="*/ 291 w 418"/>
                  <a:gd name="T11" fmla="*/ 144 h 226"/>
                  <a:gd name="T12" fmla="*/ 275 w 418"/>
                  <a:gd name="T13" fmla="*/ 137 h 226"/>
                  <a:gd name="T14" fmla="*/ 251 w 418"/>
                  <a:gd name="T15" fmla="*/ 128 h 226"/>
                  <a:gd name="T16" fmla="*/ 235 w 418"/>
                  <a:gd name="T17" fmla="*/ 121 h 226"/>
                  <a:gd name="T18" fmla="*/ 228 w 418"/>
                  <a:gd name="T19" fmla="*/ 118 h 226"/>
                  <a:gd name="T20" fmla="*/ 212 w 418"/>
                  <a:gd name="T21" fmla="*/ 113 h 226"/>
                  <a:gd name="T22" fmla="*/ 180 w 418"/>
                  <a:gd name="T23" fmla="*/ 101 h 226"/>
                  <a:gd name="T24" fmla="*/ 157 w 418"/>
                  <a:gd name="T25" fmla="*/ 89 h 226"/>
                  <a:gd name="T26" fmla="*/ 132 w 418"/>
                  <a:gd name="T27" fmla="*/ 79 h 226"/>
                  <a:gd name="T28" fmla="*/ 126 w 418"/>
                  <a:gd name="T29" fmla="*/ 74 h 226"/>
                  <a:gd name="T30" fmla="*/ 110 w 418"/>
                  <a:gd name="T31" fmla="*/ 65 h 226"/>
                  <a:gd name="T32" fmla="*/ 61 w 418"/>
                  <a:gd name="T33" fmla="*/ 41 h 226"/>
                  <a:gd name="T34" fmla="*/ 30 w 418"/>
                  <a:gd name="T35" fmla="*/ 26 h 226"/>
                  <a:gd name="T36" fmla="*/ 23 w 418"/>
                  <a:gd name="T37" fmla="*/ 22 h 226"/>
                  <a:gd name="T38" fmla="*/ 14 w 418"/>
                  <a:gd name="T39" fmla="*/ 16 h 226"/>
                  <a:gd name="T40" fmla="*/ 7 w 418"/>
                  <a:gd name="T41" fmla="*/ 12 h 226"/>
                  <a:gd name="T42" fmla="*/ 0 w 418"/>
                  <a:gd name="T43" fmla="*/ 7 h 226"/>
                  <a:gd name="T44" fmla="*/ 0 w 418"/>
                  <a:gd name="T45" fmla="*/ 5 h 226"/>
                  <a:gd name="T46" fmla="*/ 0 w 418"/>
                  <a:gd name="T47" fmla="*/ 2 h 226"/>
                  <a:gd name="T48" fmla="*/ 0 w 418"/>
                  <a:gd name="T49" fmla="*/ 0 h 226"/>
                  <a:gd name="T50" fmla="*/ 7 w 418"/>
                  <a:gd name="T51" fmla="*/ 0 h 226"/>
                  <a:gd name="T52" fmla="*/ 23 w 418"/>
                  <a:gd name="T53" fmla="*/ 2 h 226"/>
                  <a:gd name="T54" fmla="*/ 30 w 418"/>
                  <a:gd name="T55" fmla="*/ 5 h 226"/>
                  <a:gd name="T56" fmla="*/ 39 w 418"/>
                  <a:gd name="T57" fmla="*/ 9 h 226"/>
                  <a:gd name="T58" fmla="*/ 46 w 418"/>
                  <a:gd name="T59" fmla="*/ 14 h 226"/>
                  <a:gd name="T60" fmla="*/ 55 w 418"/>
                  <a:gd name="T61" fmla="*/ 19 h 226"/>
                  <a:gd name="T62" fmla="*/ 61 w 418"/>
                  <a:gd name="T63" fmla="*/ 23 h 226"/>
                  <a:gd name="T64" fmla="*/ 70 w 418"/>
                  <a:gd name="T65" fmla="*/ 33 h 226"/>
                  <a:gd name="T66" fmla="*/ 77 w 418"/>
                  <a:gd name="T67" fmla="*/ 39 h 226"/>
                  <a:gd name="T68" fmla="*/ 86 w 418"/>
                  <a:gd name="T69" fmla="*/ 48 h 226"/>
                  <a:gd name="T70" fmla="*/ 110 w 418"/>
                  <a:gd name="T71" fmla="*/ 68 h 226"/>
                  <a:gd name="T72" fmla="*/ 132 w 418"/>
                  <a:gd name="T73" fmla="*/ 87 h 226"/>
                  <a:gd name="T74" fmla="*/ 157 w 418"/>
                  <a:gd name="T75" fmla="*/ 106 h 226"/>
                  <a:gd name="T76" fmla="*/ 173 w 418"/>
                  <a:gd name="T77" fmla="*/ 116 h 226"/>
                  <a:gd name="T78" fmla="*/ 189 w 418"/>
                  <a:gd name="T79" fmla="*/ 128 h 226"/>
                  <a:gd name="T80" fmla="*/ 219 w 418"/>
                  <a:gd name="T81" fmla="*/ 144 h 226"/>
                  <a:gd name="T82" fmla="*/ 251 w 418"/>
                  <a:gd name="T83" fmla="*/ 160 h 226"/>
                  <a:gd name="T84" fmla="*/ 291 w 418"/>
                  <a:gd name="T85" fmla="*/ 172 h 226"/>
                  <a:gd name="T86" fmla="*/ 315 w 418"/>
                  <a:gd name="T87" fmla="*/ 179 h 226"/>
                  <a:gd name="T88" fmla="*/ 321 w 418"/>
                  <a:gd name="T89" fmla="*/ 181 h 226"/>
                  <a:gd name="T90" fmla="*/ 337 w 418"/>
                  <a:gd name="T91" fmla="*/ 186 h 226"/>
                  <a:gd name="T92" fmla="*/ 362 w 418"/>
                  <a:gd name="T93" fmla="*/ 190 h 226"/>
                  <a:gd name="T94" fmla="*/ 369 w 418"/>
                  <a:gd name="T95" fmla="*/ 193 h 226"/>
                  <a:gd name="T96" fmla="*/ 386 w 418"/>
                  <a:gd name="T97" fmla="*/ 198 h 226"/>
                  <a:gd name="T98" fmla="*/ 394 w 418"/>
                  <a:gd name="T99" fmla="*/ 200 h 226"/>
                  <a:gd name="T100" fmla="*/ 394 w 418"/>
                  <a:gd name="T101" fmla="*/ 203 h 2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8"/>
                  <a:gd name="T154" fmla="*/ 0 h 226"/>
                  <a:gd name="T155" fmla="*/ 418 w 418"/>
                  <a:gd name="T156" fmla="*/ 226 h 2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8" h="226">
                    <a:moveTo>
                      <a:pt x="417" y="222"/>
                    </a:moveTo>
                    <a:lnTo>
                      <a:pt x="408" y="214"/>
                    </a:lnTo>
                    <a:lnTo>
                      <a:pt x="383" y="200"/>
                    </a:lnTo>
                    <a:lnTo>
                      <a:pt x="357" y="187"/>
                    </a:lnTo>
                    <a:lnTo>
                      <a:pt x="333" y="171"/>
                    </a:lnTo>
                    <a:lnTo>
                      <a:pt x="308" y="160"/>
                    </a:lnTo>
                    <a:lnTo>
                      <a:pt x="291" y="152"/>
                    </a:lnTo>
                    <a:lnTo>
                      <a:pt x="266" y="142"/>
                    </a:lnTo>
                    <a:lnTo>
                      <a:pt x="249" y="134"/>
                    </a:lnTo>
                    <a:lnTo>
                      <a:pt x="241" y="131"/>
                    </a:lnTo>
                    <a:lnTo>
                      <a:pt x="224" y="125"/>
                    </a:lnTo>
                    <a:lnTo>
                      <a:pt x="191" y="112"/>
                    </a:lnTo>
                    <a:lnTo>
                      <a:pt x="166" y="99"/>
                    </a:lnTo>
                    <a:lnTo>
                      <a:pt x="140" y="88"/>
                    </a:lnTo>
                    <a:lnTo>
                      <a:pt x="133" y="82"/>
                    </a:lnTo>
                    <a:lnTo>
                      <a:pt x="116" y="72"/>
                    </a:lnTo>
                    <a:lnTo>
                      <a:pt x="65" y="45"/>
                    </a:lnTo>
                    <a:lnTo>
                      <a:pt x="32" y="29"/>
                    </a:lnTo>
                    <a:lnTo>
                      <a:pt x="24" y="24"/>
                    </a:lnTo>
                    <a:lnTo>
                      <a:pt x="15" y="18"/>
                    </a:lnTo>
                    <a:lnTo>
                      <a:pt x="7" y="13"/>
                    </a:lnTo>
                    <a:lnTo>
                      <a:pt x="0" y="8"/>
                    </a:lnTo>
                    <a:lnTo>
                      <a:pt x="0" y="5"/>
                    </a:lnTo>
                    <a:lnTo>
                      <a:pt x="0" y="2"/>
                    </a:lnTo>
                    <a:lnTo>
                      <a:pt x="0" y="0"/>
                    </a:lnTo>
                    <a:lnTo>
                      <a:pt x="7" y="0"/>
                    </a:lnTo>
                    <a:lnTo>
                      <a:pt x="24" y="2"/>
                    </a:lnTo>
                    <a:lnTo>
                      <a:pt x="32" y="5"/>
                    </a:lnTo>
                    <a:lnTo>
                      <a:pt x="41" y="10"/>
                    </a:lnTo>
                    <a:lnTo>
                      <a:pt x="49" y="15"/>
                    </a:lnTo>
                    <a:lnTo>
                      <a:pt x="58" y="21"/>
                    </a:lnTo>
                    <a:lnTo>
                      <a:pt x="65" y="26"/>
                    </a:lnTo>
                    <a:lnTo>
                      <a:pt x="74" y="37"/>
                    </a:lnTo>
                    <a:lnTo>
                      <a:pt x="82" y="43"/>
                    </a:lnTo>
                    <a:lnTo>
                      <a:pt x="91" y="53"/>
                    </a:lnTo>
                    <a:lnTo>
                      <a:pt x="116" y="75"/>
                    </a:lnTo>
                    <a:lnTo>
                      <a:pt x="140" y="96"/>
                    </a:lnTo>
                    <a:lnTo>
                      <a:pt x="166" y="117"/>
                    </a:lnTo>
                    <a:lnTo>
                      <a:pt x="183" y="128"/>
                    </a:lnTo>
                    <a:lnTo>
                      <a:pt x="200" y="142"/>
                    </a:lnTo>
                    <a:lnTo>
                      <a:pt x="232" y="160"/>
                    </a:lnTo>
                    <a:lnTo>
                      <a:pt x="266" y="177"/>
                    </a:lnTo>
                    <a:lnTo>
                      <a:pt x="308" y="190"/>
                    </a:lnTo>
                    <a:lnTo>
                      <a:pt x="333" y="198"/>
                    </a:lnTo>
                    <a:lnTo>
                      <a:pt x="340" y="200"/>
                    </a:lnTo>
                    <a:lnTo>
                      <a:pt x="357" y="206"/>
                    </a:lnTo>
                    <a:lnTo>
                      <a:pt x="383" y="211"/>
                    </a:lnTo>
                    <a:lnTo>
                      <a:pt x="391" y="214"/>
                    </a:lnTo>
                    <a:lnTo>
                      <a:pt x="408" y="219"/>
                    </a:lnTo>
                    <a:lnTo>
                      <a:pt x="417" y="222"/>
                    </a:lnTo>
                    <a:lnTo>
                      <a:pt x="417" y="225"/>
                    </a:lnTo>
                  </a:path>
                </a:pathLst>
              </a:custGeom>
              <a:solidFill>
                <a:schemeClr val="accent1"/>
              </a:solidFill>
              <a:ln w="12700" cap="rnd">
                <a:solidFill>
                  <a:srgbClr val="669900"/>
                </a:solidFill>
                <a:round/>
                <a:headEnd type="none" w="sm" len="sm"/>
                <a:tailEnd type="none" w="sm" len="sm"/>
              </a:ln>
            </p:spPr>
            <p:txBody>
              <a:bodyPr/>
              <a:lstStyle/>
              <a:p>
                <a:endParaRPr lang="es-AR"/>
              </a:p>
            </p:txBody>
          </p:sp>
          <p:sp>
            <p:nvSpPr>
              <p:cNvPr id="279" name="Freeform 1044"/>
              <p:cNvSpPr>
                <a:spLocks/>
              </p:cNvSpPr>
              <p:nvPr/>
            </p:nvSpPr>
            <p:spPr bwMode="auto">
              <a:xfrm>
                <a:off x="4587" y="440"/>
                <a:ext cx="395" cy="204"/>
              </a:xfrm>
              <a:custGeom>
                <a:avLst/>
                <a:gdLst>
                  <a:gd name="T0" fmla="*/ 394 w 418"/>
                  <a:gd name="T1" fmla="*/ 200 h 226"/>
                  <a:gd name="T2" fmla="*/ 386 w 418"/>
                  <a:gd name="T3" fmla="*/ 193 h 226"/>
                  <a:gd name="T4" fmla="*/ 362 w 418"/>
                  <a:gd name="T5" fmla="*/ 181 h 226"/>
                  <a:gd name="T6" fmla="*/ 337 w 418"/>
                  <a:gd name="T7" fmla="*/ 169 h 226"/>
                  <a:gd name="T8" fmla="*/ 315 w 418"/>
                  <a:gd name="T9" fmla="*/ 154 h 226"/>
                  <a:gd name="T10" fmla="*/ 291 w 418"/>
                  <a:gd name="T11" fmla="*/ 144 h 226"/>
                  <a:gd name="T12" fmla="*/ 275 w 418"/>
                  <a:gd name="T13" fmla="*/ 137 h 226"/>
                  <a:gd name="T14" fmla="*/ 251 w 418"/>
                  <a:gd name="T15" fmla="*/ 128 h 226"/>
                  <a:gd name="T16" fmla="*/ 235 w 418"/>
                  <a:gd name="T17" fmla="*/ 121 h 226"/>
                  <a:gd name="T18" fmla="*/ 228 w 418"/>
                  <a:gd name="T19" fmla="*/ 118 h 226"/>
                  <a:gd name="T20" fmla="*/ 212 w 418"/>
                  <a:gd name="T21" fmla="*/ 113 h 226"/>
                  <a:gd name="T22" fmla="*/ 180 w 418"/>
                  <a:gd name="T23" fmla="*/ 101 h 226"/>
                  <a:gd name="T24" fmla="*/ 157 w 418"/>
                  <a:gd name="T25" fmla="*/ 89 h 226"/>
                  <a:gd name="T26" fmla="*/ 132 w 418"/>
                  <a:gd name="T27" fmla="*/ 79 h 226"/>
                  <a:gd name="T28" fmla="*/ 126 w 418"/>
                  <a:gd name="T29" fmla="*/ 74 h 226"/>
                  <a:gd name="T30" fmla="*/ 110 w 418"/>
                  <a:gd name="T31" fmla="*/ 65 h 226"/>
                  <a:gd name="T32" fmla="*/ 61 w 418"/>
                  <a:gd name="T33" fmla="*/ 41 h 226"/>
                  <a:gd name="T34" fmla="*/ 30 w 418"/>
                  <a:gd name="T35" fmla="*/ 26 h 226"/>
                  <a:gd name="T36" fmla="*/ 23 w 418"/>
                  <a:gd name="T37" fmla="*/ 22 h 226"/>
                  <a:gd name="T38" fmla="*/ 14 w 418"/>
                  <a:gd name="T39" fmla="*/ 16 h 226"/>
                  <a:gd name="T40" fmla="*/ 7 w 418"/>
                  <a:gd name="T41" fmla="*/ 12 h 226"/>
                  <a:gd name="T42" fmla="*/ 0 w 418"/>
                  <a:gd name="T43" fmla="*/ 7 h 226"/>
                  <a:gd name="T44" fmla="*/ 0 w 418"/>
                  <a:gd name="T45" fmla="*/ 5 h 226"/>
                  <a:gd name="T46" fmla="*/ 0 w 418"/>
                  <a:gd name="T47" fmla="*/ 2 h 226"/>
                  <a:gd name="T48" fmla="*/ 0 w 418"/>
                  <a:gd name="T49" fmla="*/ 0 h 226"/>
                  <a:gd name="T50" fmla="*/ 7 w 418"/>
                  <a:gd name="T51" fmla="*/ 0 h 226"/>
                  <a:gd name="T52" fmla="*/ 23 w 418"/>
                  <a:gd name="T53" fmla="*/ 2 h 226"/>
                  <a:gd name="T54" fmla="*/ 30 w 418"/>
                  <a:gd name="T55" fmla="*/ 5 h 226"/>
                  <a:gd name="T56" fmla="*/ 39 w 418"/>
                  <a:gd name="T57" fmla="*/ 9 h 226"/>
                  <a:gd name="T58" fmla="*/ 46 w 418"/>
                  <a:gd name="T59" fmla="*/ 14 h 226"/>
                  <a:gd name="T60" fmla="*/ 55 w 418"/>
                  <a:gd name="T61" fmla="*/ 19 h 226"/>
                  <a:gd name="T62" fmla="*/ 61 w 418"/>
                  <a:gd name="T63" fmla="*/ 23 h 226"/>
                  <a:gd name="T64" fmla="*/ 70 w 418"/>
                  <a:gd name="T65" fmla="*/ 33 h 226"/>
                  <a:gd name="T66" fmla="*/ 77 w 418"/>
                  <a:gd name="T67" fmla="*/ 39 h 226"/>
                  <a:gd name="T68" fmla="*/ 86 w 418"/>
                  <a:gd name="T69" fmla="*/ 48 h 226"/>
                  <a:gd name="T70" fmla="*/ 110 w 418"/>
                  <a:gd name="T71" fmla="*/ 68 h 226"/>
                  <a:gd name="T72" fmla="*/ 132 w 418"/>
                  <a:gd name="T73" fmla="*/ 87 h 226"/>
                  <a:gd name="T74" fmla="*/ 157 w 418"/>
                  <a:gd name="T75" fmla="*/ 106 h 226"/>
                  <a:gd name="T76" fmla="*/ 173 w 418"/>
                  <a:gd name="T77" fmla="*/ 116 h 226"/>
                  <a:gd name="T78" fmla="*/ 189 w 418"/>
                  <a:gd name="T79" fmla="*/ 128 h 226"/>
                  <a:gd name="T80" fmla="*/ 219 w 418"/>
                  <a:gd name="T81" fmla="*/ 144 h 226"/>
                  <a:gd name="T82" fmla="*/ 251 w 418"/>
                  <a:gd name="T83" fmla="*/ 160 h 226"/>
                  <a:gd name="T84" fmla="*/ 291 w 418"/>
                  <a:gd name="T85" fmla="*/ 172 h 226"/>
                  <a:gd name="T86" fmla="*/ 315 w 418"/>
                  <a:gd name="T87" fmla="*/ 179 h 226"/>
                  <a:gd name="T88" fmla="*/ 321 w 418"/>
                  <a:gd name="T89" fmla="*/ 181 h 226"/>
                  <a:gd name="T90" fmla="*/ 337 w 418"/>
                  <a:gd name="T91" fmla="*/ 186 h 226"/>
                  <a:gd name="T92" fmla="*/ 362 w 418"/>
                  <a:gd name="T93" fmla="*/ 190 h 226"/>
                  <a:gd name="T94" fmla="*/ 369 w 418"/>
                  <a:gd name="T95" fmla="*/ 193 h 226"/>
                  <a:gd name="T96" fmla="*/ 386 w 418"/>
                  <a:gd name="T97" fmla="*/ 198 h 226"/>
                  <a:gd name="T98" fmla="*/ 394 w 418"/>
                  <a:gd name="T99" fmla="*/ 200 h 226"/>
                  <a:gd name="T100" fmla="*/ 394 w 418"/>
                  <a:gd name="T101" fmla="*/ 203 h 2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8"/>
                  <a:gd name="T154" fmla="*/ 0 h 226"/>
                  <a:gd name="T155" fmla="*/ 418 w 418"/>
                  <a:gd name="T156" fmla="*/ 226 h 2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8" h="226">
                    <a:moveTo>
                      <a:pt x="417" y="222"/>
                    </a:moveTo>
                    <a:lnTo>
                      <a:pt x="408" y="214"/>
                    </a:lnTo>
                    <a:lnTo>
                      <a:pt x="383" y="200"/>
                    </a:lnTo>
                    <a:lnTo>
                      <a:pt x="357" y="187"/>
                    </a:lnTo>
                    <a:lnTo>
                      <a:pt x="333" y="171"/>
                    </a:lnTo>
                    <a:lnTo>
                      <a:pt x="308" y="160"/>
                    </a:lnTo>
                    <a:lnTo>
                      <a:pt x="291" y="152"/>
                    </a:lnTo>
                    <a:lnTo>
                      <a:pt x="266" y="142"/>
                    </a:lnTo>
                    <a:lnTo>
                      <a:pt x="249" y="134"/>
                    </a:lnTo>
                    <a:lnTo>
                      <a:pt x="241" y="131"/>
                    </a:lnTo>
                    <a:lnTo>
                      <a:pt x="224" y="125"/>
                    </a:lnTo>
                    <a:lnTo>
                      <a:pt x="191" y="112"/>
                    </a:lnTo>
                    <a:lnTo>
                      <a:pt x="166" y="99"/>
                    </a:lnTo>
                    <a:lnTo>
                      <a:pt x="140" y="88"/>
                    </a:lnTo>
                    <a:lnTo>
                      <a:pt x="133" y="82"/>
                    </a:lnTo>
                    <a:lnTo>
                      <a:pt x="116" y="72"/>
                    </a:lnTo>
                    <a:lnTo>
                      <a:pt x="65" y="45"/>
                    </a:lnTo>
                    <a:lnTo>
                      <a:pt x="32" y="29"/>
                    </a:lnTo>
                    <a:lnTo>
                      <a:pt x="24" y="24"/>
                    </a:lnTo>
                    <a:lnTo>
                      <a:pt x="15" y="18"/>
                    </a:lnTo>
                    <a:lnTo>
                      <a:pt x="7" y="13"/>
                    </a:lnTo>
                    <a:lnTo>
                      <a:pt x="0" y="8"/>
                    </a:lnTo>
                    <a:lnTo>
                      <a:pt x="0" y="5"/>
                    </a:lnTo>
                    <a:lnTo>
                      <a:pt x="0" y="2"/>
                    </a:lnTo>
                    <a:lnTo>
                      <a:pt x="0" y="0"/>
                    </a:lnTo>
                    <a:lnTo>
                      <a:pt x="7" y="0"/>
                    </a:lnTo>
                    <a:lnTo>
                      <a:pt x="24" y="2"/>
                    </a:lnTo>
                    <a:lnTo>
                      <a:pt x="32" y="5"/>
                    </a:lnTo>
                    <a:lnTo>
                      <a:pt x="41" y="10"/>
                    </a:lnTo>
                    <a:lnTo>
                      <a:pt x="49" y="15"/>
                    </a:lnTo>
                    <a:lnTo>
                      <a:pt x="58" y="21"/>
                    </a:lnTo>
                    <a:lnTo>
                      <a:pt x="65" y="26"/>
                    </a:lnTo>
                    <a:lnTo>
                      <a:pt x="74" y="37"/>
                    </a:lnTo>
                    <a:lnTo>
                      <a:pt x="82" y="43"/>
                    </a:lnTo>
                    <a:lnTo>
                      <a:pt x="91" y="53"/>
                    </a:lnTo>
                    <a:lnTo>
                      <a:pt x="116" y="75"/>
                    </a:lnTo>
                    <a:lnTo>
                      <a:pt x="140" y="96"/>
                    </a:lnTo>
                    <a:lnTo>
                      <a:pt x="166" y="117"/>
                    </a:lnTo>
                    <a:lnTo>
                      <a:pt x="183" y="128"/>
                    </a:lnTo>
                    <a:lnTo>
                      <a:pt x="200" y="142"/>
                    </a:lnTo>
                    <a:lnTo>
                      <a:pt x="232" y="160"/>
                    </a:lnTo>
                    <a:lnTo>
                      <a:pt x="266" y="177"/>
                    </a:lnTo>
                    <a:lnTo>
                      <a:pt x="308" y="190"/>
                    </a:lnTo>
                    <a:lnTo>
                      <a:pt x="333" y="198"/>
                    </a:lnTo>
                    <a:lnTo>
                      <a:pt x="340" y="200"/>
                    </a:lnTo>
                    <a:lnTo>
                      <a:pt x="357" y="206"/>
                    </a:lnTo>
                    <a:lnTo>
                      <a:pt x="383" y="211"/>
                    </a:lnTo>
                    <a:lnTo>
                      <a:pt x="391" y="214"/>
                    </a:lnTo>
                    <a:lnTo>
                      <a:pt x="408" y="219"/>
                    </a:lnTo>
                    <a:lnTo>
                      <a:pt x="417" y="222"/>
                    </a:lnTo>
                    <a:lnTo>
                      <a:pt x="417" y="225"/>
                    </a:lnTo>
                  </a:path>
                </a:pathLst>
              </a:custGeom>
              <a:solidFill>
                <a:schemeClr val="accent1"/>
              </a:solidFill>
              <a:ln w="12700" cap="rnd">
                <a:solidFill>
                  <a:srgbClr val="669900"/>
                </a:solidFill>
                <a:round/>
                <a:headEnd type="none" w="sm" len="sm"/>
                <a:tailEnd type="none" w="sm" len="sm"/>
              </a:ln>
            </p:spPr>
            <p:txBody>
              <a:bodyPr/>
              <a:lstStyle/>
              <a:p>
                <a:endParaRPr lang="es-AR"/>
              </a:p>
            </p:txBody>
          </p:sp>
          <p:grpSp>
            <p:nvGrpSpPr>
              <p:cNvPr id="280" name="Group 1045"/>
              <p:cNvGrpSpPr>
                <a:grpSpLocks/>
              </p:cNvGrpSpPr>
              <p:nvPr/>
            </p:nvGrpSpPr>
            <p:grpSpPr bwMode="auto">
              <a:xfrm>
                <a:off x="3674" y="378"/>
                <a:ext cx="96" cy="50"/>
                <a:chOff x="3983" y="290"/>
                <a:chExt cx="102" cy="55"/>
              </a:xfrm>
            </p:grpSpPr>
            <p:sp>
              <p:nvSpPr>
                <p:cNvPr id="296" name="Oval 1046"/>
                <p:cNvSpPr>
                  <a:spLocks noChangeArrowheads="1"/>
                </p:cNvSpPr>
                <p:nvPr/>
              </p:nvSpPr>
              <p:spPr bwMode="auto">
                <a:xfrm rot="-3060000">
                  <a:off x="3965" y="319"/>
                  <a:ext cx="44" cy="8"/>
                </a:xfrm>
                <a:prstGeom prst="ellipse">
                  <a:avLst/>
                </a:prstGeom>
                <a:solidFill>
                  <a:srgbClr val="FFFF00"/>
                </a:solidFill>
                <a:ln w="12700">
                  <a:solidFill>
                    <a:srgbClr val="CCCC00"/>
                  </a:solidFill>
                  <a:round/>
                  <a:headEnd/>
                  <a:tailEnd/>
                </a:ln>
              </p:spPr>
              <p:txBody>
                <a:bodyPr wrap="none" anchor="ctr"/>
                <a:lstStyle/>
                <a:p>
                  <a:endParaRPr lang="es-AR"/>
                </a:p>
              </p:txBody>
            </p:sp>
            <p:sp>
              <p:nvSpPr>
                <p:cNvPr id="297" name="Arc 1047"/>
                <p:cNvSpPr>
                  <a:spLocks/>
                </p:cNvSpPr>
                <p:nvPr/>
              </p:nvSpPr>
              <p:spPr bwMode="auto">
                <a:xfrm rot="-3240000">
                  <a:off x="4014" y="271"/>
                  <a:ext cx="52" cy="90"/>
                </a:xfrm>
                <a:custGeom>
                  <a:avLst/>
                  <a:gdLst>
                    <a:gd name="T0" fmla="*/ 0 w 17539"/>
                    <a:gd name="T1" fmla="*/ 0 h 21600"/>
                    <a:gd name="T2" fmla="*/ 0 w 17539"/>
                    <a:gd name="T3" fmla="*/ 0 h 21600"/>
                    <a:gd name="T4" fmla="*/ 0 w 17539"/>
                    <a:gd name="T5" fmla="*/ 0 h 21600"/>
                    <a:gd name="T6" fmla="*/ 0 60000 65536"/>
                    <a:gd name="T7" fmla="*/ 0 60000 65536"/>
                    <a:gd name="T8" fmla="*/ 0 60000 65536"/>
                    <a:gd name="T9" fmla="*/ 0 w 17539"/>
                    <a:gd name="T10" fmla="*/ 0 h 21600"/>
                    <a:gd name="T11" fmla="*/ 17539 w 17539"/>
                    <a:gd name="T12" fmla="*/ 21600 h 21600"/>
                  </a:gdLst>
                  <a:ahLst/>
                  <a:cxnLst>
                    <a:cxn ang="T6">
                      <a:pos x="T0" y="T1"/>
                    </a:cxn>
                    <a:cxn ang="T7">
                      <a:pos x="T2" y="T3"/>
                    </a:cxn>
                    <a:cxn ang="T8">
                      <a:pos x="T4" y="T5"/>
                    </a:cxn>
                  </a:cxnLst>
                  <a:rect l="T9" t="T10" r="T11" b="T12"/>
                  <a:pathLst>
                    <a:path w="17539" h="21600" fill="none" extrusionOk="0">
                      <a:moveTo>
                        <a:pt x="0" y="208"/>
                      </a:moveTo>
                      <a:cubicBezTo>
                        <a:pt x="991" y="69"/>
                        <a:pt x="1991" y="-1"/>
                        <a:pt x="2992" y="0"/>
                      </a:cubicBezTo>
                      <a:cubicBezTo>
                        <a:pt x="8373" y="0"/>
                        <a:pt x="13560" y="2008"/>
                        <a:pt x="17538" y="5633"/>
                      </a:cubicBezTo>
                    </a:path>
                    <a:path w="17539" h="21600" stroke="0" extrusionOk="0">
                      <a:moveTo>
                        <a:pt x="0" y="208"/>
                      </a:moveTo>
                      <a:cubicBezTo>
                        <a:pt x="991" y="69"/>
                        <a:pt x="1991" y="-1"/>
                        <a:pt x="2992" y="0"/>
                      </a:cubicBezTo>
                      <a:cubicBezTo>
                        <a:pt x="8373" y="0"/>
                        <a:pt x="13560" y="2008"/>
                        <a:pt x="17538" y="5633"/>
                      </a:cubicBezTo>
                      <a:lnTo>
                        <a:pt x="2992" y="21600"/>
                      </a:lnTo>
                      <a:close/>
                    </a:path>
                  </a:pathLst>
                </a:custGeom>
                <a:noFill/>
                <a:ln w="12700" cap="rnd">
                  <a:solidFill>
                    <a:srgbClr val="669900"/>
                  </a:solidFill>
                  <a:round/>
                  <a:headEnd type="none" w="sm" len="sm"/>
                  <a:tailEnd type="none" w="sm" len="sm"/>
                </a:ln>
              </p:spPr>
              <p:txBody>
                <a:bodyPr wrap="none" anchor="ctr"/>
                <a:lstStyle/>
                <a:p>
                  <a:endParaRPr lang="es-AR"/>
                </a:p>
              </p:txBody>
            </p:sp>
          </p:grpSp>
          <p:grpSp>
            <p:nvGrpSpPr>
              <p:cNvPr id="281" name="Group 1048"/>
              <p:cNvGrpSpPr>
                <a:grpSpLocks/>
              </p:cNvGrpSpPr>
              <p:nvPr/>
            </p:nvGrpSpPr>
            <p:grpSpPr bwMode="auto">
              <a:xfrm>
                <a:off x="3674" y="418"/>
                <a:ext cx="96" cy="49"/>
                <a:chOff x="3983" y="335"/>
                <a:chExt cx="102" cy="54"/>
              </a:xfrm>
            </p:grpSpPr>
            <p:sp>
              <p:nvSpPr>
                <p:cNvPr id="294" name="Oval 1049"/>
                <p:cNvSpPr>
                  <a:spLocks noChangeArrowheads="1"/>
                </p:cNvSpPr>
                <p:nvPr/>
              </p:nvSpPr>
              <p:spPr bwMode="auto">
                <a:xfrm rot="-3060000">
                  <a:off x="3965" y="363"/>
                  <a:ext cx="44" cy="8"/>
                </a:xfrm>
                <a:prstGeom prst="ellipse">
                  <a:avLst/>
                </a:prstGeom>
                <a:solidFill>
                  <a:srgbClr val="FFFF00"/>
                </a:solidFill>
                <a:ln w="12700">
                  <a:solidFill>
                    <a:srgbClr val="CCCC00"/>
                  </a:solidFill>
                  <a:round/>
                  <a:headEnd/>
                  <a:tailEnd/>
                </a:ln>
              </p:spPr>
              <p:txBody>
                <a:bodyPr wrap="none" anchor="ctr"/>
                <a:lstStyle/>
                <a:p>
                  <a:endParaRPr lang="es-AR"/>
                </a:p>
              </p:txBody>
            </p:sp>
            <p:sp>
              <p:nvSpPr>
                <p:cNvPr id="295" name="Arc 1050"/>
                <p:cNvSpPr>
                  <a:spLocks/>
                </p:cNvSpPr>
                <p:nvPr/>
              </p:nvSpPr>
              <p:spPr bwMode="auto">
                <a:xfrm rot="-3240000">
                  <a:off x="4014" y="316"/>
                  <a:ext cx="52" cy="90"/>
                </a:xfrm>
                <a:custGeom>
                  <a:avLst/>
                  <a:gdLst>
                    <a:gd name="T0" fmla="*/ 0 w 17539"/>
                    <a:gd name="T1" fmla="*/ 0 h 21600"/>
                    <a:gd name="T2" fmla="*/ 0 w 17539"/>
                    <a:gd name="T3" fmla="*/ 0 h 21600"/>
                    <a:gd name="T4" fmla="*/ 0 w 17539"/>
                    <a:gd name="T5" fmla="*/ 0 h 21600"/>
                    <a:gd name="T6" fmla="*/ 0 60000 65536"/>
                    <a:gd name="T7" fmla="*/ 0 60000 65536"/>
                    <a:gd name="T8" fmla="*/ 0 60000 65536"/>
                    <a:gd name="T9" fmla="*/ 0 w 17539"/>
                    <a:gd name="T10" fmla="*/ 0 h 21600"/>
                    <a:gd name="T11" fmla="*/ 17539 w 17539"/>
                    <a:gd name="T12" fmla="*/ 21600 h 21600"/>
                  </a:gdLst>
                  <a:ahLst/>
                  <a:cxnLst>
                    <a:cxn ang="T6">
                      <a:pos x="T0" y="T1"/>
                    </a:cxn>
                    <a:cxn ang="T7">
                      <a:pos x="T2" y="T3"/>
                    </a:cxn>
                    <a:cxn ang="T8">
                      <a:pos x="T4" y="T5"/>
                    </a:cxn>
                  </a:cxnLst>
                  <a:rect l="T9" t="T10" r="T11" b="T12"/>
                  <a:pathLst>
                    <a:path w="17539" h="21600" fill="none" extrusionOk="0">
                      <a:moveTo>
                        <a:pt x="0" y="208"/>
                      </a:moveTo>
                      <a:cubicBezTo>
                        <a:pt x="991" y="69"/>
                        <a:pt x="1991" y="-1"/>
                        <a:pt x="2992" y="0"/>
                      </a:cubicBezTo>
                      <a:cubicBezTo>
                        <a:pt x="8373" y="0"/>
                        <a:pt x="13560" y="2008"/>
                        <a:pt x="17538" y="5633"/>
                      </a:cubicBezTo>
                    </a:path>
                    <a:path w="17539" h="21600" stroke="0" extrusionOk="0">
                      <a:moveTo>
                        <a:pt x="0" y="208"/>
                      </a:moveTo>
                      <a:cubicBezTo>
                        <a:pt x="991" y="69"/>
                        <a:pt x="1991" y="-1"/>
                        <a:pt x="2992" y="0"/>
                      </a:cubicBezTo>
                      <a:cubicBezTo>
                        <a:pt x="8373" y="0"/>
                        <a:pt x="13560" y="2008"/>
                        <a:pt x="17538" y="5633"/>
                      </a:cubicBezTo>
                      <a:lnTo>
                        <a:pt x="2992" y="21600"/>
                      </a:lnTo>
                      <a:close/>
                    </a:path>
                  </a:pathLst>
                </a:custGeom>
                <a:noFill/>
                <a:ln w="12700" cap="rnd">
                  <a:solidFill>
                    <a:srgbClr val="669900"/>
                  </a:solidFill>
                  <a:round/>
                  <a:headEnd type="none" w="sm" len="sm"/>
                  <a:tailEnd type="none" w="sm" len="sm"/>
                </a:ln>
              </p:spPr>
              <p:txBody>
                <a:bodyPr wrap="none" anchor="ctr"/>
                <a:lstStyle/>
                <a:p>
                  <a:endParaRPr lang="es-AR"/>
                </a:p>
              </p:txBody>
            </p:sp>
          </p:grpSp>
          <p:grpSp>
            <p:nvGrpSpPr>
              <p:cNvPr id="282" name="Group 1051"/>
              <p:cNvGrpSpPr>
                <a:grpSpLocks/>
              </p:cNvGrpSpPr>
              <p:nvPr/>
            </p:nvGrpSpPr>
            <p:grpSpPr bwMode="auto">
              <a:xfrm>
                <a:off x="3674" y="458"/>
                <a:ext cx="96" cy="50"/>
                <a:chOff x="3983" y="379"/>
                <a:chExt cx="102" cy="55"/>
              </a:xfrm>
            </p:grpSpPr>
            <p:sp>
              <p:nvSpPr>
                <p:cNvPr id="292" name="Oval 1052"/>
                <p:cNvSpPr>
                  <a:spLocks noChangeArrowheads="1"/>
                </p:cNvSpPr>
                <p:nvPr/>
              </p:nvSpPr>
              <p:spPr bwMode="auto">
                <a:xfrm rot="-3060000">
                  <a:off x="3965" y="408"/>
                  <a:ext cx="44" cy="8"/>
                </a:xfrm>
                <a:prstGeom prst="ellipse">
                  <a:avLst/>
                </a:prstGeom>
                <a:solidFill>
                  <a:srgbClr val="FFFF00"/>
                </a:solidFill>
                <a:ln w="12700">
                  <a:solidFill>
                    <a:srgbClr val="CCCC00"/>
                  </a:solidFill>
                  <a:round/>
                  <a:headEnd/>
                  <a:tailEnd/>
                </a:ln>
              </p:spPr>
              <p:txBody>
                <a:bodyPr wrap="none" anchor="ctr"/>
                <a:lstStyle/>
                <a:p>
                  <a:endParaRPr lang="es-AR"/>
                </a:p>
              </p:txBody>
            </p:sp>
            <p:sp>
              <p:nvSpPr>
                <p:cNvPr id="293" name="Arc 1053"/>
                <p:cNvSpPr>
                  <a:spLocks/>
                </p:cNvSpPr>
                <p:nvPr/>
              </p:nvSpPr>
              <p:spPr bwMode="auto">
                <a:xfrm rot="-3240000">
                  <a:off x="4014" y="360"/>
                  <a:ext cx="52" cy="90"/>
                </a:xfrm>
                <a:custGeom>
                  <a:avLst/>
                  <a:gdLst>
                    <a:gd name="T0" fmla="*/ 0 w 17600"/>
                    <a:gd name="T1" fmla="*/ 0 h 21600"/>
                    <a:gd name="T2" fmla="*/ 0 w 17600"/>
                    <a:gd name="T3" fmla="*/ 0 h 21600"/>
                    <a:gd name="T4" fmla="*/ 0 w 17600"/>
                    <a:gd name="T5" fmla="*/ 0 h 21600"/>
                    <a:gd name="T6" fmla="*/ 0 60000 65536"/>
                    <a:gd name="T7" fmla="*/ 0 60000 65536"/>
                    <a:gd name="T8" fmla="*/ 0 60000 65536"/>
                    <a:gd name="T9" fmla="*/ 0 w 17600"/>
                    <a:gd name="T10" fmla="*/ 0 h 21600"/>
                    <a:gd name="T11" fmla="*/ 17600 w 17600"/>
                    <a:gd name="T12" fmla="*/ 21600 h 21600"/>
                  </a:gdLst>
                  <a:ahLst/>
                  <a:cxnLst>
                    <a:cxn ang="T6">
                      <a:pos x="T0" y="T1"/>
                    </a:cxn>
                    <a:cxn ang="T7">
                      <a:pos x="T2" y="T3"/>
                    </a:cxn>
                    <a:cxn ang="T8">
                      <a:pos x="T4" y="T5"/>
                    </a:cxn>
                  </a:cxnLst>
                  <a:rect l="T9" t="T10" r="T11" b="T12"/>
                  <a:pathLst>
                    <a:path w="17600" h="21600" fill="none" extrusionOk="0">
                      <a:moveTo>
                        <a:pt x="0" y="210"/>
                      </a:moveTo>
                      <a:cubicBezTo>
                        <a:pt x="996" y="70"/>
                        <a:pt x="2001" y="-1"/>
                        <a:pt x="3008" y="0"/>
                      </a:cubicBezTo>
                      <a:cubicBezTo>
                        <a:pt x="8410" y="0"/>
                        <a:pt x="13616" y="2024"/>
                        <a:pt x="17599" y="5674"/>
                      </a:cubicBezTo>
                    </a:path>
                    <a:path w="17600" h="21600" stroke="0" extrusionOk="0">
                      <a:moveTo>
                        <a:pt x="0" y="210"/>
                      </a:moveTo>
                      <a:cubicBezTo>
                        <a:pt x="996" y="70"/>
                        <a:pt x="2001" y="-1"/>
                        <a:pt x="3008" y="0"/>
                      </a:cubicBezTo>
                      <a:cubicBezTo>
                        <a:pt x="8410" y="0"/>
                        <a:pt x="13616" y="2024"/>
                        <a:pt x="17599" y="5674"/>
                      </a:cubicBezTo>
                      <a:lnTo>
                        <a:pt x="3008" y="21600"/>
                      </a:lnTo>
                      <a:close/>
                    </a:path>
                  </a:pathLst>
                </a:custGeom>
                <a:noFill/>
                <a:ln w="12700" cap="rnd">
                  <a:solidFill>
                    <a:srgbClr val="669900"/>
                  </a:solidFill>
                  <a:round/>
                  <a:headEnd type="none" w="sm" len="sm"/>
                  <a:tailEnd type="none" w="sm" len="sm"/>
                </a:ln>
              </p:spPr>
              <p:txBody>
                <a:bodyPr wrap="none" anchor="ctr"/>
                <a:lstStyle/>
                <a:p>
                  <a:endParaRPr lang="es-AR"/>
                </a:p>
              </p:txBody>
            </p:sp>
          </p:grpSp>
          <p:grpSp>
            <p:nvGrpSpPr>
              <p:cNvPr id="283" name="Group 1054"/>
              <p:cNvGrpSpPr>
                <a:grpSpLocks/>
              </p:cNvGrpSpPr>
              <p:nvPr/>
            </p:nvGrpSpPr>
            <p:grpSpPr bwMode="auto">
              <a:xfrm>
                <a:off x="3668" y="378"/>
                <a:ext cx="96" cy="50"/>
                <a:chOff x="3976" y="290"/>
                <a:chExt cx="102" cy="55"/>
              </a:xfrm>
            </p:grpSpPr>
            <p:sp>
              <p:nvSpPr>
                <p:cNvPr id="290" name="Oval 1055"/>
                <p:cNvSpPr>
                  <a:spLocks noChangeArrowheads="1"/>
                </p:cNvSpPr>
                <p:nvPr/>
              </p:nvSpPr>
              <p:spPr bwMode="auto">
                <a:xfrm rot="3060000" flipH="1">
                  <a:off x="4052" y="319"/>
                  <a:ext cx="44" cy="8"/>
                </a:xfrm>
                <a:prstGeom prst="ellipse">
                  <a:avLst/>
                </a:prstGeom>
                <a:solidFill>
                  <a:srgbClr val="FFFF00"/>
                </a:solidFill>
                <a:ln w="12700">
                  <a:solidFill>
                    <a:srgbClr val="CCCC00"/>
                  </a:solidFill>
                  <a:round/>
                  <a:headEnd/>
                  <a:tailEnd/>
                </a:ln>
              </p:spPr>
              <p:txBody>
                <a:bodyPr wrap="none" anchor="ctr"/>
                <a:lstStyle/>
                <a:p>
                  <a:endParaRPr lang="es-AR"/>
                </a:p>
              </p:txBody>
            </p:sp>
            <p:sp>
              <p:nvSpPr>
                <p:cNvPr id="291" name="Arc 1056"/>
                <p:cNvSpPr>
                  <a:spLocks/>
                </p:cNvSpPr>
                <p:nvPr/>
              </p:nvSpPr>
              <p:spPr bwMode="auto">
                <a:xfrm rot="3240000">
                  <a:off x="3995" y="271"/>
                  <a:ext cx="52" cy="90"/>
                </a:xfrm>
                <a:custGeom>
                  <a:avLst/>
                  <a:gdLst>
                    <a:gd name="T0" fmla="*/ 0 w 17393"/>
                    <a:gd name="T1" fmla="*/ 0 h 21600"/>
                    <a:gd name="T2" fmla="*/ 0 w 17393"/>
                    <a:gd name="T3" fmla="*/ 0 h 21600"/>
                    <a:gd name="T4" fmla="*/ 0 w 17393"/>
                    <a:gd name="T5" fmla="*/ 0 h 21600"/>
                    <a:gd name="T6" fmla="*/ 0 60000 65536"/>
                    <a:gd name="T7" fmla="*/ 0 60000 65536"/>
                    <a:gd name="T8" fmla="*/ 0 60000 65536"/>
                    <a:gd name="T9" fmla="*/ 0 w 17393"/>
                    <a:gd name="T10" fmla="*/ 0 h 21600"/>
                    <a:gd name="T11" fmla="*/ 17393 w 17393"/>
                    <a:gd name="T12" fmla="*/ 21600 h 21600"/>
                  </a:gdLst>
                  <a:ahLst/>
                  <a:cxnLst>
                    <a:cxn ang="T6">
                      <a:pos x="T0" y="T1"/>
                    </a:cxn>
                    <a:cxn ang="T7">
                      <a:pos x="T2" y="T3"/>
                    </a:cxn>
                    <a:cxn ang="T8">
                      <a:pos x="T4" y="T5"/>
                    </a:cxn>
                  </a:cxnLst>
                  <a:rect l="T9" t="T10" r="T11" b="T12"/>
                  <a:pathLst>
                    <a:path w="17393" h="21600" fill="none" extrusionOk="0">
                      <a:moveTo>
                        <a:pt x="-1" y="5800"/>
                      </a:moveTo>
                      <a:cubicBezTo>
                        <a:pt x="3998" y="2072"/>
                        <a:pt x="9262" y="-1"/>
                        <a:pt x="14729" y="0"/>
                      </a:cubicBezTo>
                      <a:cubicBezTo>
                        <a:pt x="15619" y="0"/>
                        <a:pt x="16509" y="55"/>
                        <a:pt x="17393" y="164"/>
                      </a:cubicBezTo>
                    </a:path>
                    <a:path w="17393" h="21600" stroke="0" extrusionOk="0">
                      <a:moveTo>
                        <a:pt x="-1" y="5800"/>
                      </a:moveTo>
                      <a:cubicBezTo>
                        <a:pt x="3998" y="2072"/>
                        <a:pt x="9262" y="-1"/>
                        <a:pt x="14729" y="0"/>
                      </a:cubicBezTo>
                      <a:cubicBezTo>
                        <a:pt x="15619" y="0"/>
                        <a:pt x="16509" y="55"/>
                        <a:pt x="17393" y="164"/>
                      </a:cubicBezTo>
                      <a:lnTo>
                        <a:pt x="14729" y="21600"/>
                      </a:lnTo>
                      <a:close/>
                    </a:path>
                  </a:pathLst>
                </a:custGeom>
                <a:noFill/>
                <a:ln w="12700" cap="rnd">
                  <a:solidFill>
                    <a:srgbClr val="669900"/>
                  </a:solidFill>
                  <a:round/>
                  <a:headEnd type="none" w="sm" len="sm"/>
                  <a:tailEnd type="none" w="sm" len="sm"/>
                </a:ln>
              </p:spPr>
              <p:txBody>
                <a:bodyPr wrap="none" anchor="ctr"/>
                <a:lstStyle/>
                <a:p>
                  <a:endParaRPr lang="es-AR"/>
                </a:p>
              </p:txBody>
            </p:sp>
          </p:grpSp>
          <p:grpSp>
            <p:nvGrpSpPr>
              <p:cNvPr id="284" name="Group 1057"/>
              <p:cNvGrpSpPr>
                <a:grpSpLocks/>
              </p:cNvGrpSpPr>
              <p:nvPr/>
            </p:nvGrpSpPr>
            <p:grpSpPr bwMode="auto">
              <a:xfrm>
                <a:off x="3668" y="458"/>
                <a:ext cx="96" cy="50"/>
                <a:chOff x="3976" y="379"/>
                <a:chExt cx="102" cy="55"/>
              </a:xfrm>
            </p:grpSpPr>
            <p:sp>
              <p:nvSpPr>
                <p:cNvPr id="288" name="Oval 1058"/>
                <p:cNvSpPr>
                  <a:spLocks noChangeArrowheads="1"/>
                </p:cNvSpPr>
                <p:nvPr/>
              </p:nvSpPr>
              <p:spPr bwMode="auto">
                <a:xfrm rot="3060000" flipH="1">
                  <a:off x="4052" y="408"/>
                  <a:ext cx="44" cy="8"/>
                </a:xfrm>
                <a:prstGeom prst="ellipse">
                  <a:avLst/>
                </a:prstGeom>
                <a:solidFill>
                  <a:srgbClr val="FFFF00"/>
                </a:solidFill>
                <a:ln w="12700">
                  <a:solidFill>
                    <a:srgbClr val="CCCC00"/>
                  </a:solidFill>
                  <a:round/>
                  <a:headEnd/>
                  <a:tailEnd/>
                </a:ln>
              </p:spPr>
              <p:txBody>
                <a:bodyPr wrap="none" anchor="ctr"/>
                <a:lstStyle/>
                <a:p>
                  <a:endParaRPr lang="es-AR"/>
                </a:p>
              </p:txBody>
            </p:sp>
            <p:sp>
              <p:nvSpPr>
                <p:cNvPr id="289" name="Arc 1059"/>
                <p:cNvSpPr>
                  <a:spLocks/>
                </p:cNvSpPr>
                <p:nvPr/>
              </p:nvSpPr>
              <p:spPr bwMode="auto">
                <a:xfrm rot="3240000">
                  <a:off x="3995" y="360"/>
                  <a:ext cx="52" cy="90"/>
                </a:xfrm>
                <a:custGeom>
                  <a:avLst/>
                  <a:gdLst>
                    <a:gd name="T0" fmla="*/ 0 w 17452"/>
                    <a:gd name="T1" fmla="*/ 0 h 21600"/>
                    <a:gd name="T2" fmla="*/ 0 w 17452"/>
                    <a:gd name="T3" fmla="*/ 0 h 21600"/>
                    <a:gd name="T4" fmla="*/ 0 w 17452"/>
                    <a:gd name="T5" fmla="*/ 0 h 21600"/>
                    <a:gd name="T6" fmla="*/ 0 60000 65536"/>
                    <a:gd name="T7" fmla="*/ 0 60000 65536"/>
                    <a:gd name="T8" fmla="*/ 0 60000 65536"/>
                    <a:gd name="T9" fmla="*/ 0 w 17452"/>
                    <a:gd name="T10" fmla="*/ 0 h 21600"/>
                    <a:gd name="T11" fmla="*/ 17452 w 17452"/>
                    <a:gd name="T12" fmla="*/ 21600 h 21600"/>
                  </a:gdLst>
                  <a:ahLst/>
                  <a:cxnLst>
                    <a:cxn ang="T6">
                      <a:pos x="T0" y="T1"/>
                    </a:cxn>
                    <a:cxn ang="T7">
                      <a:pos x="T2" y="T3"/>
                    </a:cxn>
                    <a:cxn ang="T8">
                      <a:pos x="T4" y="T5"/>
                    </a:cxn>
                  </a:cxnLst>
                  <a:rect l="T9" t="T10" r="T11" b="T12"/>
                  <a:pathLst>
                    <a:path w="17452" h="21600" fill="none" extrusionOk="0">
                      <a:moveTo>
                        <a:pt x="-1" y="5841"/>
                      </a:moveTo>
                      <a:cubicBezTo>
                        <a:pt x="4003" y="2088"/>
                        <a:pt x="9285" y="-1"/>
                        <a:pt x="14773" y="0"/>
                      </a:cubicBezTo>
                      <a:cubicBezTo>
                        <a:pt x="15668" y="0"/>
                        <a:pt x="16563" y="55"/>
                        <a:pt x="17452" y="166"/>
                      </a:cubicBezTo>
                    </a:path>
                    <a:path w="17452" h="21600" stroke="0" extrusionOk="0">
                      <a:moveTo>
                        <a:pt x="-1" y="5841"/>
                      </a:moveTo>
                      <a:cubicBezTo>
                        <a:pt x="4003" y="2088"/>
                        <a:pt x="9285" y="-1"/>
                        <a:pt x="14773" y="0"/>
                      </a:cubicBezTo>
                      <a:cubicBezTo>
                        <a:pt x="15668" y="0"/>
                        <a:pt x="16563" y="55"/>
                        <a:pt x="17452" y="166"/>
                      </a:cubicBezTo>
                      <a:lnTo>
                        <a:pt x="14773" y="21600"/>
                      </a:lnTo>
                      <a:close/>
                    </a:path>
                  </a:pathLst>
                </a:custGeom>
                <a:noFill/>
                <a:ln w="12700" cap="rnd">
                  <a:solidFill>
                    <a:srgbClr val="669900"/>
                  </a:solidFill>
                  <a:round/>
                  <a:headEnd type="none" w="sm" len="sm"/>
                  <a:tailEnd type="none" w="sm" len="sm"/>
                </a:ln>
              </p:spPr>
              <p:txBody>
                <a:bodyPr wrap="none" anchor="ctr"/>
                <a:lstStyle/>
                <a:p>
                  <a:endParaRPr lang="es-AR"/>
                </a:p>
              </p:txBody>
            </p:sp>
          </p:grpSp>
          <p:grpSp>
            <p:nvGrpSpPr>
              <p:cNvPr id="285" name="Group 1060"/>
              <p:cNvGrpSpPr>
                <a:grpSpLocks/>
              </p:cNvGrpSpPr>
              <p:nvPr/>
            </p:nvGrpSpPr>
            <p:grpSpPr bwMode="auto">
              <a:xfrm>
                <a:off x="3668" y="418"/>
                <a:ext cx="96" cy="49"/>
                <a:chOff x="3976" y="335"/>
                <a:chExt cx="102" cy="54"/>
              </a:xfrm>
            </p:grpSpPr>
            <p:sp>
              <p:nvSpPr>
                <p:cNvPr id="286" name="Oval 1061"/>
                <p:cNvSpPr>
                  <a:spLocks noChangeArrowheads="1"/>
                </p:cNvSpPr>
                <p:nvPr/>
              </p:nvSpPr>
              <p:spPr bwMode="auto">
                <a:xfrm rot="3060000" flipH="1">
                  <a:off x="4052" y="363"/>
                  <a:ext cx="44" cy="8"/>
                </a:xfrm>
                <a:prstGeom prst="ellipse">
                  <a:avLst/>
                </a:prstGeom>
                <a:solidFill>
                  <a:srgbClr val="FFFF00"/>
                </a:solidFill>
                <a:ln w="12700">
                  <a:solidFill>
                    <a:srgbClr val="CCCC00"/>
                  </a:solidFill>
                  <a:round/>
                  <a:headEnd/>
                  <a:tailEnd/>
                </a:ln>
              </p:spPr>
              <p:txBody>
                <a:bodyPr wrap="none" anchor="ctr"/>
                <a:lstStyle/>
                <a:p>
                  <a:endParaRPr lang="es-AR"/>
                </a:p>
              </p:txBody>
            </p:sp>
            <p:sp>
              <p:nvSpPr>
                <p:cNvPr id="287" name="Arc 1062"/>
                <p:cNvSpPr>
                  <a:spLocks/>
                </p:cNvSpPr>
                <p:nvPr/>
              </p:nvSpPr>
              <p:spPr bwMode="auto">
                <a:xfrm rot="3240000">
                  <a:off x="3995" y="316"/>
                  <a:ext cx="52" cy="90"/>
                </a:xfrm>
                <a:custGeom>
                  <a:avLst/>
                  <a:gdLst>
                    <a:gd name="T0" fmla="*/ 0 w 17393"/>
                    <a:gd name="T1" fmla="*/ 0 h 21600"/>
                    <a:gd name="T2" fmla="*/ 0 w 17393"/>
                    <a:gd name="T3" fmla="*/ 0 h 21600"/>
                    <a:gd name="T4" fmla="*/ 0 w 17393"/>
                    <a:gd name="T5" fmla="*/ 0 h 21600"/>
                    <a:gd name="T6" fmla="*/ 0 60000 65536"/>
                    <a:gd name="T7" fmla="*/ 0 60000 65536"/>
                    <a:gd name="T8" fmla="*/ 0 60000 65536"/>
                    <a:gd name="T9" fmla="*/ 0 w 17393"/>
                    <a:gd name="T10" fmla="*/ 0 h 21600"/>
                    <a:gd name="T11" fmla="*/ 17393 w 17393"/>
                    <a:gd name="T12" fmla="*/ 21600 h 21600"/>
                  </a:gdLst>
                  <a:ahLst/>
                  <a:cxnLst>
                    <a:cxn ang="T6">
                      <a:pos x="T0" y="T1"/>
                    </a:cxn>
                    <a:cxn ang="T7">
                      <a:pos x="T2" y="T3"/>
                    </a:cxn>
                    <a:cxn ang="T8">
                      <a:pos x="T4" y="T5"/>
                    </a:cxn>
                  </a:cxnLst>
                  <a:rect l="T9" t="T10" r="T11" b="T12"/>
                  <a:pathLst>
                    <a:path w="17393" h="21600" fill="none" extrusionOk="0">
                      <a:moveTo>
                        <a:pt x="-1" y="5800"/>
                      </a:moveTo>
                      <a:cubicBezTo>
                        <a:pt x="3998" y="2072"/>
                        <a:pt x="9262" y="-1"/>
                        <a:pt x="14729" y="0"/>
                      </a:cubicBezTo>
                      <a:cubicBezTo>
                        <a:pt x="15619" y="0"/>
                        <a:pt x="16509" y="55"/>
                        <a:pt x="17393" y="164"/>
                      </a:cubicBezTo>
                    </a:path>
                    <a:path w="17393" h="21600" stroke="0" extrusionOk="0">
                      <a:moveTo>
                        <a:pt x="-1" y="5800"/>
                      </a:moveTo>
                      <a:cubicBezTo>
                        <a:pt x="3998" y="2072"/>
                        <a:pt x="9262" y="-1"/>
                        <a:pt x="14729" y="0"/>
                      </a:cubicBezTo>
                      <a:cubicBezTo>
                        <a:pt x="15619" y="0"/>
                        <a:pt x="16509" y="55"/>
                        <a:pt x="17393" y="164"/>
                      </a:cubicBezTo>
                      <a:lnTo>
                        <a:pt x="14729" y="21600"/>
                      </a:lnTo>
                      <a:close/>
                    </a:path>
                  </a:pathLst>
                </a:custGeom>
                <a:noFill/>
                <a:ln w="12700" cap="rnd">
                  <a:solidFill>
                    <a:srgbClr val="669900"/>
                  </a:solidFill>
                  <a:round/>
                  <a:headEnd type="none" w="sm" len="sm"/>
                  <a:tailEnd type="none" w="sm" len="sm"/>
                </a:ln>
              </p:spPr>
              <p:txBody>
                <a:bodyPr wrap="none" anchor="ctr"/>
                <a:lstStyle/>
                <a:p>
                  <a:endParaRPr lang="es-AR"/>
                </a:p>
              </p:txBody>
            </p:sp>
          </p:grpSp>
        </p:grpSp>
      </p:grpSp>
      <p:sp>
        <p:nvSpPr>
          <p:cNvPr id="1064" name="1064 Forma libre"/>
          <p:cNvSpPr/>
          <p:nvPr/>
        </p:nvSpPr>
        <p:spPr>
          <a:xfrm>
            <a:off x="1043608" y="1286739"/>
            <a:ext cx="6739719" cy="2070254"/>
          </a:xfrm>
          <a:custGeom>
            <a:avLst/>
            <a:gdLst>
              <a:gd name="connsiteX0" fmla="*/ 0 w 6341423"/>
              <a:gd name="connsiteY0" fmla="*/ 1947553 h 1947553"/>
              <a:gd name="connsiteX1" fmla="*/ 1401288 w 6341423"/>
              <a:gd name="connsiteY1" fmla="*/ 1733798 h 1947553"/>
              <a:gd name="connsiteX2" fmla="*/ 2161309 w 6341423"/>
              <a:gd name="connsiteY2" fmla="*/ 1603169 h 1947553"/>
              <a:gd name="connsiteX3" fmla="*/ 3408218 w 6341423"/>
              <a:gd name="connsiteY3" fmla="*/ 997527 h 1947553"/>
              <a:gd name="connsiteX4" fmla="*/ 4548249 w 6341423"/>
              <a:gd name="connsiteY4" fmla="*/ 427512 h 1947553"/>
              <a:gd name="connsiteX5" fmla="*/ 5201392 w 6341423"/>
              <a:gd name="connsiteY5" fmla="*/ 178130 h 1947553"/>
              <a:gd name="connsiteX6" fmla="*/ 6341423 w 6341423"/>
              <a:gd name="connsiteY6" fmla="*/ 0 h 194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41423" h="1947553">
                <a:moveTo>
                  <a:pt x="0" y="1947553"/>
                </a:moveTo>
                <a:lnTo>
                  <a:pt x="1401288" y="1733798"/>
                </a:lnTo>
                <a:cubicBezTo>
                  <a:pt x="1761506" y="1676401"/>
                  <a:pt x="1826821" y="1725881"/>
                  <a:pt x="2161309" y="1603169"/>
                </a:cubicBezTo>
                <a:cubicBezTo>
                  <a:pt x="2495797" y="1480457"/>
                  <a:pt x="3408218" y="997527"/>
                  <a:pt x="3408218" y="997527"/>
                </a:cubicBezTo>
                <a:cubicBezTo>
                  <a:pt x="3806041" y="801584"/>
                  <a:pt x="4249387" y="564078"/>
                  <a:pt x="4548249" y="427512"/>
                </a:cubicBezTo>
                <a:cubicBezTo>
                  <a:pt x="4847111" y="290946"/>
                  <a:pt x="4902530" y="249382"/>
                  <a:pt x="5201392" y="178130"/>
                </a:cubicBezTo>
                <a:cubicBezTo>
                  <a:pt x="5500254" y="106878"/>
                  <a:pt x="5920838" y="53439"/>
                  <a:pt x="6341423" y="0"/>
                </a:cubicBez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cxnSp>
        <p:nvCxnSpPr>
          <p:cNvPr id="1065" name="2 Conector recto de flecha"/>
          <p:cNvCxnSpPr/>
          <p:nvPr/>
        </p:nvCxnSpPr>
        <p:spPr>
          <a:xfrm flipV="1">
            <a:off x="3157967" y="1434445"/>
            <a:ext cx="2570678" cy="1353206"/>
          </a:xfrm>
          <a:prstGeom prst="straightConnector1">
            <a:avLst/>
          </a:prstGeom>
          <a:ln w="1016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1075" name="Grupo 1074"/>
          <p:cNvGrpSpPr/>
          <p:nvPr/>
        </p:nvGrpSpPr>
        <p:grpSpPr>
          <a:xfrm>
            <a:off x="369354" y="1570465"/>
            <a:ext cx="3820915" cy="1597024"/>
            <a:chOff x="369354" y="1570465"/>
            <a:chExt cx="3820915" cy="1597024"/>
          </a:xfrm>
        </p:grpSpPr>
        <p:sp>
          <p:nvSpPr>
            <p:cNvPr id="1067" name="Line 1044"/>
            <p:cNvSpPr>
              <a:spLocks noChangeShapeType="1"/>
            </p:cNvSpPr>
            <p:nvPr/>
          </p:nvSpPr>
          <p:spPr bwMode="auto">
            <a:xfrm flipV="1">
              <a:off x="2704185" y="1570465"/>
              <a:ext cx="1486084" cy="734586"/>
            </a:xfrm>
            <a:prstGeom prst="line">
              <a:avLst/>
            </a:prstGeom>
            <a:noFill/>
            <a:ln w="76200">
              <a:solidFill>
                <a:srgbClr val="00FF00"/>
              </a:solidFill>
              <a:round/>
              <a:headEnd/>
              <a:tailEnd type="triangle" w="med" len="med"/>
            </a:ln>
            <a:extLst>
              <a:ext uri="{909E8E84-426E-40DD-AFC4-6F175D3DCCD1}">
                <a14:hiddenFill xmlns:a14="http://schemas.microsoft.com/office/drawing/2010/main">
                  <a:noFill/>
                </a14:hiddenFill>
              </a:ext>
            </a:extLst>
          </p:spPr>
          <p:txBody>
            <a:bodyPr wrap="square" lIns="93600" tIns="46800" rIns="93600" bIns="46800">
              <a:spAutoFit/>
            </a:bodyPr>
            <a:lstStyle/>
            <a:p>
              <a:endParaRPr lang="es-AR"/>
            </a:p>
          </p:txBody>
        </p:sp>
        <p:sp>
          <p:nvSpPr>
            <p:cNvPr id="1070" name="Text Box 1047"/>
            <p:cNvSpPr txBox="1">
              <a:spLocks noChangeArrowheads="1"/>
            </p:cNvSpPr>
            <p:nvPr/>
          </p:nvSpPr>
          <p:spPr bwMode="auto">
            <a:xfrm>
              <a:off x="369354" y="1614914"/>
              <a:ext cx="2359025" cy="15525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s-ES" altLang="es-AR" dirty="0">
                  <a:latin typeface="Times New Roman" panose="02020603050405020304" pitchFamily="18" charset="0"/>
                </a:rPr>
                <a:t>Competencia por:</a:t>
              </a:r>
            </a:p>
            <a:p>
              <a:pPr eaLnBrk="1" hangingPunct="1">
                <a:buFontTx/>
                <a:buChar char="•"/>
              </a:pPr>
              <a:r>
                <a:rPr lang="es-ES" altLang="es-AR" dirty="0">
                  <a:latin typeface="Times New Roman" panose="02020603050405020304" pitchFamily="18" charset="0"/>
                </a:rPr>
                <a:t>Nutrientes</a:t>
              </a:r>
            </a:p>
            <a:p>
              <a:pPr eaLnBrk="1" hangingPunct="1">
                <a:buFontTx/>
                <a:buChar char="•"/>
              </a:pPr>
              <a:r>
                <a:rPr lang="es-ES" altLang="es-AR" dirty="0">
                  <a:latin typeface="Times New Roman" panose="02020603050405020304" pitchFamily="18" charset="0"/>
                </a:rPr>
                <a:t>Agua</a:t>
              </a:r>
            </a:p>
            <a:p>
              <a:pPr eaLnBrk="1" hangingPunct="1">
                <a:buFontTx/>
                <a:buChar char="•"/>
              </a:pPr>
              <a:r>
                <a:rPr lang="es-ES" altLang="es-AR" dirty="0">
                  <a:latin typeface="Times New Roman" panose="02020603050405020304" pitchFamily="18" charset="0"/>
                </a:rPr>
                <a:t>Luz</a:t>
              </a:r>
            </a:p>
          </p:txBody>
        </p:sp>
      </p:grpSp>
      <p:grpSp>
        <p:nvGrpSpPr>
          <p:cNvPr id="1071" name="Group 1048"/>
          <p:cNvGrpSpPr>
            <a:grpSpLocks/>
          </p:cNvGrpSpPr>
          <p:nvPr/>
        </p:nvGrpSpPr>
        <p:grpSpPr bwMode="auto">
          <a:xfrm>
            <a:off x="4197350" y="153988"/>
            <a:ext cx="4787900" cy="6656387"/>
            <a:chOff x="2644" y="97"/>
            <a:chExt cx="3016" cy="4193"/>
          </a:xfrm>
        </p:grpSpPr>
        <p:sp>
          <p:nvSpPr>
            <p:cNvPr id="1072" name="Rectangle 1049"/>
            <p:cNvSpPr>
              <a:spLocks noChangeArrowheads="1"/>
            </p:cNvSpPr>
            <p:nvPr/>
          </p:nvSpPr>
          <p:spPr bwMode="auto">
            <a:xfrm>
              <a:off x="2644" y="908"/>
              <a:ext cx="1108" cy="3382"/>
            </a:xfrm>
            <a:prstGeom prst="rect">
              <a:avLst/>
            </a:prstGeom>
            <a:solidFill>
              <a:srgbClr val="FF0000">
                <a:alpha val="21176"/>
              </a:srgbClr>
            </a:solidFill>
            <a:ln w="38100">
              <a:solidFill>
                <a:srgbClr val="FF0000"/>
              </a:solidFill>
              <a:miter lim="800000"/>
              <a:headEnd/>
              <a:tailEnd/>
            </a:ln>
          </p:spPr>
          <p:txBody>
            <a:bodyPr lIns="93600" tIns="46800" rIns="93600" bIns="46800"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s-AR" altLang="es-AR"/>
            </a:p>
          </p:txBody>
        </p:sp>
        <p:sp>
          <p:nvSpPr>
            <p:cNvPr id="1073" name="Text Box 1050"/>
            <p:cNvSpPr txBox="1">
              <a:spLocks noChangeArrowheads="1"/>
            </p:cNvSpPr>
            <p:nvPr/>
          </p:nvSpPr>
          <p:spPr bwMode="auto">
            <a:xfrm>
              <a:off x="3923" y="97"/>
              <a:ext cx="1737" cy="640"/>
            </a:xfrm>
            <a:prstGeom prst="rect">
              <a:avLst/>
            </a:prstGeom>
            <a:solidFill>
              <a:schemeClr val="bg1"/>
            </a:solidFill>
            <a:ln w="76200" cmpd="tri">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s-ES_tradnl" altLang="es-AR" sz="2000" dirty="0">
                  <a:latin typeface="Times New Roman" panose="02020603050405020304" pitchFamily="18" charset="0"/>
                </a:rPr>
                <a:t>Período crítico se ubica en el periodo previo a la </a:t>
              </a:r>
              <a:r>
                <a:rPr lang="es-ES_tradnl" altLang="es-AR" sz="2000" dirty="0" err="1">
                  <a:latin typeface="Times New Roman" panose="02020603050405020304" pitchFamily="18" charset="0"/>
                </a:rPr>
                <a:t>floracion</a:t>
              </a:r>
              <a:r>
                <a:rPr lang="es-ES_tradnl" altLang="es-AR" sz="2000" dirty="0">
                  <a:latin typeface="Times New Roman" panose="02020603050405020304" pitchFamily="18" charset="0"/>
                </a:rPr>
                <a:t> (antesis trigo</a:t>
              </a:r>
              <a:r>
                <a:rPr lang="es-ES_tradnl" altLang="es-AR" sz="2000" dirty="0" smtClean="0">
                  <a:latin typeface="Times New Roman" panose="02020603050405020304" pitchFamily="18" charset="0"/>
                </a:rPr>
                <a:t>)</a:t>
              </a:r>
              <a:endParaRPr lang="es-ES" altLang="es-AR" sz="2000" dirty="0">
                <a:latin typeface="Times New Roman" panose="02020603050405020304" pitchFamily="18" charset="0"/>
              </a:endParaRPr>
            </a:p>
          </p:txBody>
        </p:sp>
        <p:sp>
          <p:nvSpPr>
            <p:cNvPr id="1074" name="AutoShape 1051"/>
            <p:cNvSpPr>
              <a:spLocks noChangeArrowheads="1"/>
            </p:cNvSpPr>
            <p:nvPr/>
          </p:nvSpPr>
          <p:spPr bwMode="auto">
            <a:xfrm rot="9093529">
              <a:off x="2954" y="403"/>
              <a:ext cx="924" cy="442"/>
            </a:xfrm>
            <a:prstGeom prst="curvedUpArrow">
              <a:avLst>
                <a:gd name="adj1" fmla="val 41810"/>
                <a:gd name="adj2" fmla="val 83620"/>
                <a:gd name="adj3" fmla="val 33333"/>
              </a:avLst>
            </a:prstGeom>
            <a:solidFill>
              <a:srgbClr val="FF0000"/>
            </a:solidFill>
            <a:ln w="12700">
              <a:solidFill>
                <a:srgbClr val="FF0000"/>
              </a:solidFill>
              <a:miter lim="800000"/>
              <a:headEnd/>
              <a:tailEnd/>
            </a:ln>
          </p:spPr>
          <p:txBody>
            <a:bodyPr lIns="93600" tIns="46800" rIns="93600" bIns="46800"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s-AR" altLang="es-AR"/>
            </a:p>
          </p:txBody>
        </p:sp>
      </p:grpSp>
    </p:spTree>
    <p:extLst>
      <p:ext uri="{BB962C8B-B14F-4D97-AF65-F5344CB8AC3E}">
        <p14:creationId xmlns:p14="http://schemas.microsoft.com/office/powerpoint/2010/main" val="256668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64"/>
                                        </p:tgtEl>
                                        <p:attrNameLst>
                                          <p:attrName>style.visibility</p:attrName>
                                        </p:attrNameLst>
                                      </p:cBhvr>
                                      <p:to>
                                        <p:strVal val="visible"/>
                                      </p:to>
                                    </p:set>
                                    <p:animEffect transition="in" filter="wipe(down)">
                                      <p:cBhvr>
                                        <p:cTn id="7" dur="500"/>
                                        <p:tgtEl>
                                          <p:spTgt spid="106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6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0-#ppt_w/2"/>
                                          </p:val>
                                        </p:tav>
                                        <p:tav tm="100000">
                                          <p:val>
                                            <p:strVal val="#ppt_x"/>
                                          </p:val>
                                        </p:tav>
                                      </p:tavLst>
                                    </p:anim>
                                    <p:anim calcmode="lin" valueType="num">
                                      <p:cBhvr additive="base">
                                        <p:cTn id="23"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7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18434" name="Picture 2" descr="S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463" y="1404938"/>
            <a:ext cx="2840037"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5" name="Group 3"/>
          <p:cNvGrpSpPr>
            <a:grpSpLocks/>
          </p:cNvGrpSpPr>
          <p:nvPr/>
        </p:nvGrpSpPr>
        <p:grpSpPr bwMode="auto">
          <a:xfrm>
            <a:off x="258763" y="1085850"/>
            <a:ext cx="636587" cy="4708525"/>
            <a:chOff x="299" y="1040"/>
            <a:chExt cx="401" cy="2966"/>
          </a:xfrm>
        </p:grpSpPr>
        <p:pic>
          <p:nvPicPr>
            <p:cNvPr id="18441" name="Picture 4" descr="S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 y="1040"/>
              <a:ext cx="401" cy="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 Box 5"/>
            <p:cNvSpPr txBox="1">
              <a:spLocks noChangeArrowheads="1"/>
            </p:cNvSpPr>
            <p:nvPr/>
          </p:nvSpPr>
          <p:spPr bwMode="auto">
            <a:xfrm>
              <a:off x="496" y="3756"/>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fontAlgn="base">
                <a:spcBef>
                  <a:spcPct val="0"/>
                </a:spcBef>
                <a:spcAft>
                  <a:spcPct val="0"/>
                </a:spcAft>
              </a:pPr>
              <a:endParaRPr lang="es-AR" altLang="es-AR" sz="2000" b="1">
                <a:solidFill>
                  <a:srgbClr val="000000"/>
                </a:solidFill>
                <a:latin typeface="Times New Roman" panose="02020603050405020304" pitchFamily="18" charset="0"/>
              </a:endParaRPr>
            </a:p>
          </p:txBody>
        </p:sp>
      </p:grpSp>
      <p:sp>
        <p:nvSpPr>
          <p:cNvPr id="18436" name="AutoShape 6"/>
          <p:cNvSpPr>
            <a:spLocks noChangeArrowheads="1"/>
          </p:cNvSpPr>
          <p:nvPr/>
        </p:nvSpPr>
        <p:spPr bwMode="auto">
          <a:xfrm rot="10800000">
            <a:off x="4889500" y="2624138"/>
            <a:ext cx="838200" cy="1311275"/>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0"/>
              </a:spcBef>
              <a:spcAft>
                <a:spcPct val="0"/>
              </a:spcAft>
            </a:pPr>
            <a:endParaRPr lang="es-AR" altLang="es-AR">
              <a:solidFill>
                <a:srgbClr val="000000"/>
              </a:solidFill>
            </a:endParaRPr>
          </a:p>
        </p:txBody>
      </p:sp>
      <p:sp>
        <p:nvSpPr>
          <p:cNvPr id="18437" name="AutoShape 7"/>
          <p:cNvSpPr>
            <a:spLocks noChangeArrowheads="1"/>
          </p:cNvSpPr>
          <p:nvPr/>
        </p:nvSpPr>
        <p:spPr bwMode="auto">
          <a:xfrm rot="10800000">
            <a:off x="979488" y="2549525"/>
            <a:ext cx="838200" cy="1311275"/>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0"/>
              </a:spcBef>
              <a:spcAft>
                <a:spcPct val="0"/>
              </a:spcAft>
            </a:pPr>
            <a:endParaRPr lang="es-AR" altLang="es-AR">
              <a:solidFill>
                <a:srgbClr val="000000"/>
              </a:solidFill>
            </a:endParaRPr>
          </a:p>
        </p:txBody>
      </p:sp>
      <p:sp>
        <p:nvSpPr>
          <p:cNvPr id="18438" name="Text Box 8"/>
          <p:cNvSpPr txBox="1">
            <a:spLocks noChangeArrowheads="1"/>
          </p:cNvSpPr>
          <p:nvPr/>
        </p:nvSpPr>
        <p:spPr bwMode="auto">
          <a:xfrm>
            <a:off x="533400" y="5876925"/>
            <a:ext cx="8305800" cy="8318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fontAlgn="base">
              <a:spcBef>
                <a:spcPct val="0"/>
              </a:spcBef>
              <a:spcAft>
                <a:spcPct val="0"/>
              </a:spcAft>
            </a:pPr>
            <a:r>
              <a:rPr lang="es-ES_tradnl" altLang="es-AR" b="1">
                <a:solidFill>
                  <a:srgbClr val="FFFFFF"/>
                </a:solidFill>
                <a:latin typeface="Times New Roman" panose="02020603050405020304" pitchFamily="18" charset="0"/>
              </a:rPr>
              <a:t>Condiciones más favorables durante el periodo crítico incrementan el numero de flores fértiles.</a:t>
            </a:r>
            <a:endParaRPr lang="es-ES" altLang="es-AR" b="1">
              <a:solidFill>
                <a:srgbClr val="FFFFFF"/>
              </a:solidFill>
              <a:latin typeface="Times New Roman" panose="02020603050405020304" pitchFamily="18" charset="0"/>
            </a:endParaRPr>
          </a:p>
        </p:txBody>
      </p:sp>
      <p:sp>
        <p:nvSpPr>
          <p:cNvPr id="50185" name="Text Box 9"/>
          <p:cNvSpPr txBox="1">
            <a:spLocks noChangeArrowheads="1"/>
          </p:cNvSpPr>
          <p:nvPr/>
        </p:nvSpPr>
        <p:spPr bwMode="auto">
          <a:xfrm>
            <a:off x="847725" y="234950"/>
            <a:ext cx="8016875" cy="650875"/>
          </a:xfrm>
          <a:prstGeom prst="rect">
            <a:avLst/>
          </a:prstGeom>
          <a:gradFill rotWithShape="0">
            <a:gsLst>
              <a:gs pos="0">
                <a:srgbClr val="008000"/>
              </a:gs>
              <a:gs pos="50000">
                <a:schemeClr val="tx1"/>
              </a:gs>
              <a:gs pos="100000">
                <a:srgbClr val="008000"/>
              </a:gs>
            </a:gsLst>
            <a:lin ang="5400000" scaled="1"/>
          </a:gradFill>
          <a:ln w="9525">
            <a:solidFill>
              <a:schemeClr val="tx1"/>
            </a:solidFill>
            <a:miter lim="800000"/>
            <a:headEnd/>
            <a:tailEnd/>
          </a:ln>
          <a:effectLst/>
        </p:spPr>
        <p:txBody>
          <a:bodyPr wrap="none">
            <a:spAutoFit/>
          </a:bodyPr>
          <a:lstStyle/>
          <a:p>
            <a:pPr algn="ctr" fontAlgn="base">
              <a:spcBef>
                <a:spcPct val="0"/>
              </a:spcBef>
              <a:spcAft>
                <a:spcPct val="0"/>
              </a:spcAft>
              <a:defRPr/>
            </a:pPr>
            <a:r>
              <a:rPr lang="es-AR" sz="3600">
                <a:solidFill>
                  <a:srgbClr val="FFFFFF"/>
                </a:solidFill>
                <a:latin typeface="Times New Roman" pitchFamily="18" charset="0"/>
              </a:rPr>
              <a:t>Floración: Flores fertiles y cuaje de granos</a:t>
            </a:r>
          </a:p>
        </p:txBody>
      </p:sp>
      <p:pic>
        <p:nvPicPr>
          <p:cNvPr id="1844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3900" y="1457325"/>
            <a:ext cx="3208338"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33870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012" y="4720590"/>
            <a:ext cx="8215952" cy="1026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4 CuadroTexto"/>
          <p:cNvSpPr txBox="1"/>
          <p:nvPr/>
        </p:nvSpPr>
        <p:spPr>
          <a:xfrm>
            <a:off x="232012" y="136224"/>
            <a:ext cx="8570794" cy="400110"/>
          </a:xfrm>
          <a:prstGeom prst="rect">
            <a:avLst/>
          </a:prstGeom>
          <a:noFill/>
        </p:spPr>
        <p:txBody>
          <a:bodyPr wrap="square" rtlCol="0">
            <a:spAutoFit/>
          </a:bodyPr>
          <a:lstStyle/>
          <a:p>
            <a:r>
              <a:rPr lang="es-AR" sz="2000" dirty="0" smtClean="0"/>
              <a:t>Que consecuencias tiene el aumento de la temperatura el cultivo de trigo?</a:t>
            </a:r>
            <a:endParaRPr lang="es-AR" sz="2000" dirty="0"/>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830" y="1964946"/>
            <a:ext cx="8841918" cy="2854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1050 Grupo"/>
          <p:cNvGrpSpPr/>
          <p:nvPr/>
        </p:nvGrpSpPr>
        <p:grpSpPr>
          <a:xfrm>
            <a:off x="1577700" y="1762398"/>
            <a:ext cx="1549671" cy="3996959"/>
            <a:chOff x="1548371" y="683940"/>
            <a:chExt cx="972108" cy="2551385"/>
          </a:xfrm>
        </p:grpSpPr>
        <p:sp>
          <p:nvSpPr>
            <p:cNvPr id="16" name="1044 Rectángulo"/>
            <p:cNvSpPr/>
            <p:nvPr/>
          </p:nvSpPr>
          <p:spPr>
            <a:xfrm>
              <a:off x="1548371" y="683940"/>
              <a:ext cx="972108" cy="2551385"/>
            </a:xfrm>
            <a:prstGeom prst="rect">
              <a:avLst/>
            </a:prstGeom>
            <a:solidFill>
              <a:srgbClr val="FF0000">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1045 CuadroTexto"/>
            <p:cNvSpPr txBox="1"/>
            <p:nvPr/>
          </p:nvSpPr>
          <p:spPr>
            <a:xfrm>
              <a:off x="1548371" y="683940"/>
              <a:ext cx="972108" cy="530452"/>
            </a:xfrm>
            <a:prstGeom prst="rect">
              <a:avLst/>
            </a:prstGeom>
            <a:solidFill>
              <a:srgbClr val="FF0000"/>
            </a:solidFill>
          </p:spPr>
          <p:txBody>
            <a:bodyPr wrap="square" rtlCol="0">
              <a:spAutoFit/>
            </a:bodyPr>
            <a:lstStyle/>
            <a:p>
              <a:pPr algn="ctr"/>
              <a:r>
                <a:rPr lang="en-US" sz="1600" b="1" dirty="0" err="1" smtClean="0">
                  <a:solidFill>
                    <a:schemeClr val="bg1"/>
                  </a:solidFill>
                </a:rPr>
                <a:t>Menor</a:t>
              </a:r>
              <a:r>
                <a:rPr lang="en-US" sz="1600" b="1" dirty="0" smtClean="0">
                  <a:solidFill>
                    <a:schemeClr val="bg1"/>
                  </a:solidFill>
                </a:rPr>
                <a:t> </a:t>
              </a:r>
              <a:r>
                <a:rPr lang="en-US" sz="1600" b="1" dirty="0" err="1" smtClean="0">
                  <a:solidFill>
                    <a:schemeClr val="bg1"/>
                  </a:solidFill>
                </a:rPr>
                <a:t>numero</a:t>
              </a:r>
              <a:r>
                <a:rPr lang="en-US" sz="1600" b="1" dirty="0" smtClean="0">
                  <a:solidFill>
                    <a:schemeClr val="bg1"/>
                  </a:solidFill>
                </a:rPr>
                <a:t> </a:t>
              </a:r>
              <a:r>
                <a:rPr lang="en-US" sz="1600" b="1" dirty="0" err="1" smtClean="0">
                  <a:solidFill>
                    <a:schemeClr val="bg1"/>
                  </a:solidFill>
                </a:rPr>
                <a:t>maximo</a:t>
              </a:r>
              <a:r>
                <a:rPr lang="en-US" sz="1600" b="1" dirty="0" smtClean="0">
                  <a:solidFill>
                    <a:schemeClr val="bg1"/>
                  </a:solidFill>
                </a:rPr>
                <a:t> de </a:t>
              </a:r>
              <a:r>
                <a:rPr lang="en-US" sz="1600" b="1" dirty="0" err="1" smtClean="0">
                  <a:solidFill>
                    <a:schemeClr val="bg1"/>
                  </a:solidFill>
                </a:rPr>
                <a:t>macollos</a:t>
              </a:r>
              <a:endParaRPr lang="en-US" sz="1600" b="1" dirty="0">
                <a:solidFill>
                  <a:schemeClr val="bg1"/>
                </a:solidFill>
              </a:endParaRPr>
            </a:p>
          </p:txBody>
        </p:sp>
      </p:grpSp>
      <p:grpSp>
        <p:nvGrpSpPr>
          <p:cNvPr id="18" name="1051 Grupo"/>
          <p:cNvGrpSpPr/>
          <p:nvPr/>
        </p:nvGrpSpPr>
        <p:grpSpPr>
          <a:xfrm>
            <a:off x="3291144" y="1762398"/>
            <a:ext cx="2099721" cy="3996959"/>
            <a:chOff x="2628491" y="683940"/>
            <a:chExt cx="972108" cy="2551385"/>
          </a:xfrm>
        </p:grpSpPr>
        <p:sp>
          <p:nvSpPr>
            <p:cNvPr id="19" name="1046 Rectángulo"/>
            <p:cNvSpPr/>
            <p:nvPr/>
          </p:nvSpPr>
          <p:spPr>
            <a:xfrm>
              <a:off x="2628491" y="683940"/>
              <a:ext cx="972108" cy="2551385"/>
            </a:xfrm>
            <a:prstGeom prst="rect">
              <a:avLst/>
            </a:prstGeom>
            <a:solidFill>
              <a:srgbClr val="FF0000">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1047 CuadroTexto"/>
            <p:cNvSpPr txBox="1"/>
            <p:nvPr/>
          </p:nvSpPr>
          <p:spPr>
            <a:xfrm>
              <a:off x="2628491" y="683940"/>
              <a:ext cx="972108" cy="1499110"/>
            </a:xfrm>
            <a:prstGeom prst="rect">
              <a:avLst/>
            </a:prstGeom>
            <a:solidFill>
              <a:srgbClr val="FF0000"/>
            </a:solidFill>
          </p:spPr>
          <p:txBody>
            <a:bodyPr wrap="square" rtlCol="0">
              <a:spAutoFit/>
            </a:bodyPr>
            <a:lstStyle/>
            <a:p>
              <a:r>
                <a:rPr lang="en-US" sz="1600" b="1" dirty="0" smtClean="0">
                  <a:solidFill>
                    <a:schemeClr val="bg1"/>
                  </a:solidFill>
                </a:rPr>
                <a:t>Mayor </a:t>
              </a:r>
              <a:r>
                <a:rPr lang="en-US" sz="1600" b="1" dirty="0" err="1" smtClean="0">
                  <a:solidFill>
                    <a:schemeClr val="bg1"/>
                  </a:solidFill>
                </a:rPr>
                <a:t>mortandad</a:t>
              </a:r>
              <a:r>
                <a:rPr lang="en-US" sz="1600" b="1" dirty="0" smtClean="0">
                  <a:solidFill>
                    <a:schemeClr val="bg1"/>
                  </a:solidFill>
                </a:rPr>
                <a:t> de </a:t>
              </a:r>
              <a:r>
                <a:rPr lang="en-US" sz="1600" b="1" dirty="0" err="1" smtClean="0">
                  <a:solidFill>
                    <a:schemeClr val="bg1"/>
                  </a:solidFill>
                </a:rPr>
                <a:t>macollos</a:t>
              </a:r>
              <a:endParaRPr lang="en-US" sz="1600" b="1" dirty="0" smtClean="0">
                <a:solidFill>
                  <a:schemeClr val="bg1"/>
                </a:solidFill>
              </a:endParaRPr>
            </a:p>
            <a:p>
              <a:endParaRPr lang="en-US" sz="1600" b="1" dirty="0">
                <a:solidFill>
                  <a:schemeClr val="bg1"/>
                </a:solidFill>
              </a:endParaRPr>
            </a:p>
            <a:p>
              <a:r>
                <a:rPr lang="en-US" sz="1600" b="1" dirty="0" err="1" smtClean="0">
                  <a:solidFill>
                    <a:schemeClr val="bg1"/>
                  </a:solidFill>
                </a:rPr>
                <a:t>Menor</a:t>
              </a:r>
              <a:r>
                <a:rPr lang="en-US" sz="1600" b="1" dirty="0" smtClean="0">
                  <a:solidFill>
                    <a:schemeClr val="bg1"/>
                  </a:solidFill>
                </a:rPr>
                <a:t> </a:t>
              </a:r>
              <a:r>
                <a:rPr lang="en-US" sz="1600" b="1" dirty="0" err="1" smtClean="0">
                  <a:solidFill>
                    <a:schemeClr val="bg1"/>
                  </a:solidFill>
                </a:rPr>
                <a:t>numero</a:t>
              </a:r>
              <a:r>
                <a:rPr lang="en-US" sz="1600" b="1" dirty="0" smtClean="0">
                  <a:solidFill>
                    <a:schemeClr val="bg1"/>
                  </a:solidFill>
                </a:rPr>
                <a:t> de Flores </a:t>
              </a:r>
              <a:r>
                <a:rPr lang="en-US" sz="1600" b="1" dirty="0" err="1" smtClean="0">
                  <a:solidFill>
                    <a:schemeClr val="bg1"/>
                  </a:solidFill>
                </a:rPr>
                <a:t>Fertiles</a:t>
              </a:r>
              <a:endParaRPr lang="en-US" sz="1600" b="1" dirty="0" smtClean="0">
                <a:solidFill>
                  <a:schemeClr val="bg1"/>
                </a:solidFill>
              </a:endParaRPr>
            </a:p>
            <a:p>
              <a:endParaRPr lang="en-US" sz="1600" b="1" dirty="0">
                <a:solidFill>
                  <a:schemeClr val="bg1"/>
                </a:solidFill>
              </a:endParaRPr>
            </a:p>
            <a:p>
              <a:r>
                <a:rPr lang="en-US" sz="1600" b="1" dirty="0" err="1" smtClean="0">
                  <a:solidFill>
                    <a:schemeClr val="bg1"/>
                  </a:solidFill>
                </a:rPr>
                <a:t>Menor</a:t>
              </a:r>
              <a:r>
                <a:rPr lang="en-US" sz="1600" b="1" dirty="0" smtClean="0">
                  <a:solidFill>
                    <a:schemeClr val="bg1"/>
                  </a:solidFill>
                </a:rPr>
                <a:t> </a:t>
              </a:r>
              <a:r>
                <a:rPr lang="en-US" sz="1600" b="1" dirty="0" err="1" smtClean="0">
                  <a:solidFill>
                    <a:schemeClr val="bg1"/>
                  </a:solidFill>
                </a:rPr>
                <a:t>numero</a:t>
              </a:r>
              <a:r>
                <a:rPr lang="en-US" sz="1600" b="1" dirty="0" smtClean="0">
                  <a:solidFill>
                    <a:schemeClr val="bg1"/>
                  </a:solidFill>
                </a:rPr>
                <a:t> de </a:t>
              </a:r>
              <a:r>
                <a:rPr lang="en-US" sz="1600" b="1" dirty="0" err="1" smtClean="0">
                  <a:solidFill>
                    <a:schemeClr val="bg1"/>
                  </a:solidFill>
                </a:rPr>
                <a:t>granos</a:t>
              </a:r>
              <a:r>
                <a:rPr lang="en-US" sz="1600" b="1" dirty="0" smtClean="0">
                  <a:solidFill>
                    <a:schemeClr val="bg1"/>
                  </a:solidFill>
                </a:rPr>
                <a:t>/m</a:t>
              </a:r>
              <a:r>
                <a:rPr lang="en-US" sz="1600" b="1" baseline="30000" dirty="0" smtClean="0">
                  <a:solidFill>
                    <a:schemeClr val="bg1"/>
                  </a:solidFill>
                </a:rPr>
                <a:t>2</a:t>
              </a:r>
              <a:r>
                <a:rPr lang="en-US" sz="1600" b="1" dirty="0" smtClean="0">
                  <a:solidFill>
                    <a:schemeClr val="bg1"/>
                  </a:solidFill>
                </a:rPr>
                <a:t> y </a:t>
              </a:r>
              <a:r>
                <a:rPr lang="en-US" sz="1600" b="1" dirty="0" err="1" smtClean="0">
                  <a:solidFill>
                    <a:schemeClr val="bg1"/>
                  </a:solidFill>
                </a:rPr>
                <a:t>menor</a:t>
              </a:r>
              <a:r>
                <a:rPr lang="en-US" sz="1600" b="1" dirty="0" smtClean="0">
                  <a:solidFill>
                    <a:schemeClr val="bg1"/>
                  </a:solidFill>
                </a:rPr>
                <a:t> </a:t>
              </a:r>
              <a:r>
                <a:rPr lang="en-US" sz="1600" b="1" dirty="0" err="1" smtClean="0">
                  <a:solidFill>
                    <a:schemeClr val="bg1"/>
                  </a:solidFill>
                </a:rPr>
                <a:t>rendimiento</a:t>
              </a:r>
              <a:endParaRPr lang="en-US" sz="1600" b="1" dirty="0">
                <a:solidFill>
                  <a:schemeClr val="bg1"/>
                </a:solidFill>
              </a:endParaRPr>
            </a:p>
          </p:txBody>
        </p:sp>
      </p:grpSp>
      <p:grpSp>
        <p:nvGrpSpPr>
          <p:cNvPr id="21" name="1052 Grupo"/>
          <p:cNvGrpSpPr/>
          <p:nvPr/>
        </p:nvGrpSpPr>
        <p:grpSpPr>
          <a:xfrm>
            <a:off x="5554638" y="1762398"/>
            <a:ext cx="1883392" cy="3996959"/>
            <a:chOff x="3708611" y="683940"/>
            <a:chExt cx="972108" cy="2551385"/>
          </a:xfrm>
        </p:grpSpPr>
        <p:sp>
          <p:nvSpPr>
            <p:cNvPr id="22" name="1048 Rectángulo"/>
            <p:cNvSpPr/>
            <p:nvPr/>
          </p:nvSpPr>
          <p:spPr>
            <a:xfrm>
              <a:off x="3708611" y="683940"/>
              <a:ext cx="972108" cy="2551385"/>
            </a:xfrm>
            <a:prstGeom prst="rect">
              <a:avLst/>
            </a:prstGeom>
            <a:solidFill>
              <a:srgbClr val="FF0000">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1049 CuadroTexto"/>
            <p:cNvSpPr txBox="1"/>
            <p:nvPr/>
          </p:nvSpPr>
          <p:spPr>
            <a:xfrm>
              <a:off x="3708611" y="683940"/>
              <a:ext cx="972108" cy="1477328"/>
            </a:xfrm>
            <a:prstGeom prst="rect">
              <a:avLst/>
            </a:prstGeom>
            <a:solidFill>
              <a:srgbClr val="FF0000"/>
            </a:solidFill>
          </p:spPr>
          <p:txBody>
            <a:bodyPr wrap="square" rtlCol="0">
              <a:spAutoFit/>
            </a:bodyPr>
            <a:lstStyle/>
            <a:p>
              <a:r>
                <a:rPr lang="en-US" sz="1600" b="1" dirty="0" err="1" smtClean="0">
                  <a:solidFill>
                    <a:schemeClr val="bg1"/>
                  </a:solidFill>
                </a:rPr>
                <a:t>Menor</a:t>
              </a:r>
              <a:r>
                <a:rPr lang="en-US" sz="1600" b="1" dirty="0" smtClean="0">
                  <a:solidFill>
                    <a:schemeClr val="bg1"/>
                  </a:solidFill>
                </a:rPr>
                <a:t> peso de los </a:t>
              </a:r>
              <a:r>
                <a:rPr lang="en-US" sz="1600" b="1" dirty="0" err="1" smtClean="0">
                  <a:solidFill>
                    <a:schemeClr val="bg1"/>
                  </a:solidFill>
                </a:rPr>
                <a:t>granos</a:t>
              </a:r>
              <a:endParaRPr lang="en-US" sz="1600" b="1" dirty="0" smtClean="0">
                <a:solidFill>
                  <a:schemeClr val="bg1"/>
                </a:solidFill>
              </a:endParaRPr>
            </a:p>
            <a:p>
              <a:endParaRPr lang="en-US" sz="1600" b="1" dirty="0">
                <a:solidFill>
                  <a:schemeClr val="bg1"/>
                </a:solidFill>
              </a:endParaRPr>
            </a:p>
            <a:p>
              <a:r>
                <a:rPr lang="en-US" sz="1600" b="1" dirty="0" err="1" smtClean="0">
                  <a:solidFill>
                    <a:schemeClr val="bg1"/>
                  </a:solidFill>
                </a:rPr>
                <a:t>Menor</a:t>
              </a:r>
              <a:r>
                <a:rPr lang="en-US" sz="1600" b="1" dirty="0" smtClean="0">
                  <a:solidFill>
                    <a:schemeClr val="bg1"/>
                  </a:solidFill>
                </a:rPr>
                <a:t> peso </a:t>
              </a:r>
              <a:r>
                <a:rPr lang="en-US" sz="1600" b="1" dirty="0" err="1" smtClean="0">
                  <a:solidFill>
                    <a:schemeClr val="bg1"/>
                  </a:solidFill>
                </a:rPr>
                <a:t>hectolitrico</a:t>
              </a:r>
              <a:endParaRPr lang="en-US" sz="1600" b="1" dirty="0" smtClean="0">
                <a:solidFill>
                  <a:schemeClr val="bg1"/>
                </a:solidFill>
              </a:endParaRPr>
            </a:p>
            <a:p>
              <a:endParaRPr lang="en-US" sz="1600" b="1" dirty="0">
                <a:solidFill>
                  <a:schemeClr val="bg1"/>
                </a:solidFill>
              </a:endParaRPr>
            </a:p>
            <a:p>
              <a:r>
                <a:rPr lang="en-US" sz="1600" b="1" dirty="0" err="1" smtClean="0">
                  <a:solidFill>
                    <a:schemeClr val="bg1"/>
                  </a:solidFill>
                </a:rPr>
                <a:t>Menor</a:t>
              </a:r>
              <a:r>
                <a:rPr lang="en-US" sz="1600" b="1" dirty="0" smtClean="0">
                  <a:solidFill>
                    <a:schemeClr val="bg1"/>
                  </a:solidFill>
                </a:rPr>
                <a:t> </a:t>
              </a:r>
              <a:r>
                <a:rPr lang="en-US" sz="1600" b="1" dirty="0" err="1" smtClean="0">
                  <a:solidFill>
                    <a:schemeClr val="bg1"/>
                  </a:solidFill>
                </a:rPr>
                <a:t>calidad</a:t>
              </a:r>
              <a:r>
                <a:rPr lang="en-US" sz="1600" b="1" dirty="0" smtClean="0">
                  <a:solidFill>
                    <a:schemeClr val="bg1"/>
                  </a:solidFill>
                </a:rPr>
                <a:t> </a:t>
              </a:r>
              <a:r>
                <a:rPr lang="en-US" sz="1600" b="1" dirty="0" err="1" smtClean="0">
                  <a:solidFill>
                    <a:schemeClr val="bg1"/>
                  </a:solidFill>
                </a:rPr>
                <a:t>comercial</a:t>
              </a:r>
              <a:r>
                <a:rPr lang="en-US" sz="1600" b="1" dirty="0" smtClean="0">
                  <a:solidFill>
                    <a:schemeClr val="bg1"/>
                  </a:solidFill>
                </a:rPr>
                <a:t> e industrial</a:t>
              </a:r>
              <a:endParaRPr lang="en-US" sz="1600" b="1" dirty="0">
                <a:solidFill>
                  <a:schemeClr val="bg1"/>
                </a:solidFill>
              </a:endParaRPr>
            </a:p>
          </p:txBody>
        </p:sp>
      </p:grpSp>
    </p:spTree>
    <p:extLst>
      <p:ext uri="{BB962C8B-B14F-4D97-AF65-F5344CB8AC3E}">
        <p14:creationId xmlns:p14="http://schemas.microsoft.com/office/powerpoint/2010/main" val="243401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1315453" y="602366"/>
            <a:ext cx="7459578" cy="1580146"/>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737936" y="3227774"/>
            <a:ext cx="3834064" cy="3477137"/>
          </a:xfrm>
          <a:prstGeom prst="rect">
            <a:avLst/>
          </a:prstGeom>
          <a:noFill/>
          <a:ln w="9525">
            <a:noFill/>
            <a:miter lim="800000"/>
            <a:headEnd/>
            <a:tailEnd/>
          </a:ln>
          <a:effectLst/>
        </p:spPr>
      </p:pic>
      <p:sp>
        <p:nvSpPr>
          <p:cNvPr id="10" name="TextBox 9"/>
          <p:cNvSpPr txBox="1"/>
          <p:nvPr/>
        </p:nvSpPr>
        <p:spPr>
          <a:xfrm>
            <a:off x="4584356" y="743732"/>
            <a:ext cx="1198212" cy="1362552"/>
          </a:xfrm>
          <a:prstGeom prst="rect">
            <a:avLst/>
          </a:prstGeom>
          <a:gradFill>
            <a:gsLst>
              <a:gs pos="0">
                <a:schemeClr val="accent2">
                  <a:shade val="51000"/>
                  <a:satMod val="130000"/>
                  <a:alpha val="5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es-ES" sz="2857" b="1" dirty="0"/>
              <a:t>&gt; Tmin</a:t>
            </a:r>
          </a:p>
          <a:p>
            <a:pPr algn="ctr"/>
            <a:r>
              <a:rPr lang="es-ES" sz="1270" b="1" dirty="0"/>
              <a:t>Período </a:t>
            </a:r>
          </a:p>
          <a:p>
            <a:pPr algn="ctr"/>
            <a:r>
              <a:rPr lang="es-ES" sz="1270" b="1" dirty="0"/>
              <a:t>Crítico</a:t>
            </a:r>
            <a:endParaRPr lang="es-ES" sz="2857" b="1" dirty="0"/>
          </a:p>
          <a:p>
            <a:pPr algn="ctr"/>
            <a:endParaRPr lang="es-AR" sz="2857" b="1" dirty="0"/>
          </a:p>
        </p:txBody>
      </p:sp>
      <p:sp>
        <p:nvSpPr>
          <p:cNvPr id="13" name="Freeform 12"/>
          <p:cNvSpPr/>
          <p:nvPr/>
        </p:nvSpPr>
        <p:spPr>
          <a:xfrm rot="793840">
            <a:off x="4162690" y="1719253"/>
            <a:ext cx="937075" cy="809249"/>
          </a:xfrm>
          <a:custGeom>
            <a:avLst/>
            <a:gdLst>
              <a:gd name="connsiteX0" fmla="*/ 396509 w 397858"/>
              <a:gd name="connsiteY0" fmla="*/ 0 h 380325"/>
              <a:gd name="connsiteX1" fmla="*/ 331773 w 397858"/>
              <a:gd name="connsiteY1" fmla="*/ 242761 h 380325"/>
              <a:gd name="connsiteX2" fmla="*/ 0 w 397858"/>
              <a:gd name="connsiteY2" fmla="*/ 380325 h 380325"/>
            </a:gdLst>
            <a:ahLst/>
            <a:cxnLst>
              <a:cxn ang="0">
                <a:pos x="connsiteX0" y="connsiteY0"/>
              </a:cxn>
              <a:cxn ang="0">
                <a:pos x="connsiteX1" y="connsiteY1"/>
              </a:cxn>
              <a:cxn ang="0">
                <a:pos x="connsiteX2" y="connsiteY2"/>
              </a:cxn>
            </a:cxnLst>
            <a:rect l="l" t="t" r="r" b="b"/>
            <a:pathLst>
              <a:path w="397858" h="380325">
                <a:moveTo>
                  <a:pt x="396509" y="0"/>
                </a:moveTo>
                <a:cubicBezTo>
                  <a:pt x="397183" y="89687"/>
                  <a:pt x="397858" y="179374"/>
                  <a:pt x="331773" y="242761"/>
                </a:cubicBezTo>
                <a:cubicBezTo>
                  <a:pt x="265688" y="306149"/>
                  <a:pt x="132844" y="343237"/>
                  <a:pt x="0" y="380325"/>
                </a:cubicBezTo>
              </a:path>
            </a:pathLst>
          </a:cu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sz="2857"/>
          </a:p>
        </p:txBody>
      </p:sp>
      <p:sp>
        <p:nvSpPr>
          <p:cNvPr id="16" name="TextBox 15"/>
          <p:cNvSpPr txBox="1"/>
          <p:nvPr/>
        </p:nvSpPr>
        <p:spPr>
          <a:xfrm>
            <a:off x="1106769" y="2150556"/>
            <a:ext cx="3015257" cy="1077218"/>
          </a:xfrm>
          <a:prstGeom prst="rect">
            <a:avLst/>
          </a:prstGeom>
          <a:noFill/>
          <a:ln>
            <a:solidFill>
              <a:schemeClr val="tx1"/>
            </a:solidFill>
          </a:ln>
        </p:spPr>
        <p:txBody>
          <a:bodyPr wrap="square" rtlCol="0">
            <a:spAutoFit/>
          </a:bodyPr>
          <a:lstStyle/>
          <a:p>
            <a:r>
              <a:rPr lang="es-ES" sz="1600" b="1" dirty="0" smtClean="0"/>
              <a:t>Mayores temperaturas nocturnas en periodo critico: Acortamiento de la etapa y Menor numero de granos. Reducción en rinde: 5-7%</a:t>
            </a:r>
            <a:endParaRPr lang="es-AR" sz="1600" b="1" dirty="0"/>
          </a:p>
        </p:txBody>
      </p:sp>
      <p:pic>
        <p:nvPicPr>
          <p:cNvPr id="2052" name="Picture 4"/>
          <p:cNvPicPr>
            <a:picLocks noChangeAspect="1" noChangeArrowheads="1"/>
          </p:cNvPicPr>
          <p:nvPr/>
        </p:nvPicPr>
        <p:blipFill>
          <a:blip r:embed="rId5" cstate="print"/>
          <a:srcRect/>
          <a:stretch>
            <a:fillRect/>
          </a:stretch>
        </p:blipFill>
        <p:spPr bwMode="auto">
          <a:xfrm>
            <a:off x="5059054" y="3169102"/>
            <a:ext cx="4067563" cy="3688898"/>
          </a:xfrm>
          <a:prstGeom prst="rect">
            <a:avLst/>
          </a:prstGeom>
          <a:noFill/>
          <a:ln w="9525">
            <a:noFill/>
            <a:miter lim="800000"/>
            <a:headEnd/>
            <a:tailEnd/>
          </a:ln>
          <a:effectLst/>
        </p:spPr>
      </p:pic>
      <p:sp>
        <p:nvSpPr>
          <p:cNvPr id="12" name="TextBox 11"/>
          <p:cNvSpPr txBox="1"/>
          <p:nvPr/>
        </p:nvSpPr>
        <p:spPr>
          <a:xfrm>
            <a:off x="5960557" y="743732"/>
            <a:ext cx="1198212" cy="1362552"/>
          </a:xfrm>
          <a:prstGeom prst="rect">
            <a:avLst/>
          </a:prstGeom>
          <a:gradFill>
            <a:gsLst>
              <a:gs pos="0">
                <a:schemeClr val="accent2">
                  <a:shade val="51000"/>
                  <a:satMod val="130000"/>
                  <a:alpha val="5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es-ES" sz="2857" b="1" dirty="0"/>
              <a:t>&gt; Tmin</a:t>
            </a:r>
          </a:p>
          <a:p>
            <a:pPr algn="ctr"/>
            <a:r>
              <a:rPr lang="es-ES" sz="1270" b="1" dirty="0"/>
              <a:t>Llenado</a:t>
            </a:r>
          </a:p>
          <a:p>
            <a:pPr algn="ctr"/>
            <a:r>
              <a:rPr lang="es-ES" sz="1270" b="1" dirty="0"/>
              <a:t>Granos</a:t>
            </a:r>
            <a:endParaRPr lang="es-ES" sz="2857" b="1" dirty="0"/>
          </a:p>
          <a:p>
            <a:pPr algn="ctr"/>
            <a:endParaRPr lang="es-AR" sz="2857" b="1" dirty="0"/>
          </a:p>
        </p:txBody>
      </p:sp>
      <p:sp>
        <p:nvSpPr>
          <p:cNvPr id="14" name="Freeform 13"/>
          <p:cNvSpPr/>
          <p:nvPr/>
        </p:nvSpPr>
        <p:spPr>
          <a:xfrm rot="3146167" flipH="1">
            <a:off x="5665654" y="1978977"/>
            <a:ext cx="435048" cy="588446"/>
          </a:xfrm>
          <a:custGeom>
            <a:avLst/>
            <a:gdLst>
              <a:gd name="connsiteX0" fmla="*/ 396509 w 397858"/>
              <a:gd name="connsiteY0" fmla="*/ 0 h 380325"/>
              <a:gd name="connsiteX1" fmla="*/ 331773 w 397858"/>
              <a:gd name="connsiteY1" fmla="*/ 242761 h 380325"/>
              <a:gd name="connsiteX2" fmla="*/ 0 w 397858"/>
              <a:gd name="connsiteY2" fmla="*/ 380325 h 380325"/>
            </a:gdLst>
            <a:ahLst/>
            <a:cxnLst>
              <a:cxn ang="0">
                <a:pos x="connsiteX0" y="connsiteY0"/>
              </a:cxn>
              <a:cxn ang="0">
                <a:pos x="connsiteX1" y="connsiteY1"/>
              </a:cxn>
              <a:cxn ang="0">
                <a:pos x="connsiteX2" y="connsiteY2"/>
              </a:cxn>
            </a:cxnLst>
            <a:rect l="l" t="t" r="r" b="b"/>
            <a:pathLst>
              <a:path w="397858" h="380325">
                <a:moveTo>
                  <a:pt x="396509" y="0"/>
                </a:moveTo>
                <a:cubicBezTo>
                  <a:pt x="397183" y="89687"/>
                  <a:pt x="397858" y="179374"/>
                  <a:pt x="331773" y="242761"/>
                </a:cubicBezTo>
                <a:cubicBezTo>
                  <a:pt x="265688" y="306149"/>
                  <a:pt x="132844" y="343237"/>
                  <a:pt x="0" y="380325"/>
                </a:cubicBezTo>
              </a:path>
            </a:pathLst>
          </a:cu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sz="2857"/>
          </a:p>
        </p:txBody>
      </p:sp>
      <p:sp>
        <p:nvSpPr>
          <p:cNvPr id="5" name="TextBox 4"/>
          <p:cNvSpPr txBox="1"/>
          <p:nvPr/>
        </p:nvSpPr>
        <p:spPr>
          <a:xfrm>
            <a:off x="-28889" y="6570229"/>
            <a:ext cx="1653530" cy="338554"/>
          </a:xfrm>
          <a:prstGeom prst="rect">
            <a:avLst/>
          </a:prstGeom>
          <a:noFill/>
        </p:spPr>
        <p:txBody>
          <a:bodyPr wrap="none" rtlCol="0">
            <a:spAutoFit/>
          </a:bodyPr>
          <a:lstStyle/>
          <a:p>
            <a:r>
              <a:rPr lang="en-US" sz="1600" i="1" dirty="0"/>
              <a:t>García et al, 2015</a:t>
            </a:r>
            <a:endParaRPr lang="es-AR" sz="1600" i="1" dirty="0"/>
          </a:p>
        </p:txBody>
      </p:sp>
      <p:sp>
        <p:nvSpPr>
          <p:cNvPr id="17" name="16 CuadroTexto"/>
          <p:cNvSpPr txBox="1"/>
          <p:nvPr/>
        </p:nvSpPr>
        <p:spPr>
          <a:xfrm>
            <a:off x="246773" y="136452"/>
            <a:ext cx="8592427" cy="461665"/>
          </a:xfrm>
          <a:prstGeom prst="rect">
            <a:avLst/>
          </a:prstGeom>
          <a:noFill/>
        </p:spPr>
        <p:txBody>
          <a:bodyPr wrap="square" rtlCol="0">
            <a:spAutoFit/>
          </a:bodyPr>
          <a:lstStyle/>
          <a:p>
            <a:r>
              <a:rPr lang="en-US" sz="2400" dirty="0" err="1"/>
              <a:t>Mayores</a:t>
            </a:r>
            <a:r>
              <a:rPr lang="en-US" sz="2400" dirty="0"/>
              <a:t> </a:t>
            </a:r>
            <a:r>
              <a:rPr lang="en-US" sz="2400" dirty="0" err="1"/>
              <a:t>temperaturas</a:t>
            </a:r>
            <a:r>
              <a:rPr lang="en-US" sz="2400" dirty="0"/>
              <a:t>: </a:t>
            </a:r>
            <a:r>
              <a:rPr lang="en-US" sz="2400" dirty="0" err="1"/>
              <a:t>Impactos</a:t>
            </a:r>
            <a:r>
              <a:rPr lang="en-US" sz="2400" dirty="0"/>
              <a:t> </a:t>
            </a:r>
            <a:r>
              <a:rPr lang="en-US" sz="2400" dirty="0" err="1"/>
              <a:t>negativos</a:t>
            </a:r>
            <a:r>
              <a:rPr lang="en-US" sz="2400" dirty="0"/>
              <a:t> en los </a:t>
            </a:r>
            <a:r>
              <a:rPr lang="en-US" sz="2400" dirty="0" err="1"/>
              <a:t>rendmientos</a:t>
            </a:r>
            <a:endParaRPr lang="en-US" sz="2400" dirty="0"/>
          </a:p>
        </p:txBody>
      </p:sp>
      <p:sp>
        <p:nvSpPr>
          <p:cNvPr id="15" name="TextBox 15"/>
          <p:cNvSpPr txBox="1"/>
          <p:nvPr/>
        </p:nvSpPr>
        <p:spPr>
          <a:xfrm>
            <a:off x="5847211" y="2190662"/>
            <a:ext cx="3015257" cy="1077218"/>
          </a:xfrm>
          <a:prstGeom prst="rect">
            <a:avLst/>
          </a:prstGeom>
          <a:noFill/>
          <a:ln>
            <a:solidFill>
              <a:schemeClr val="tx1"/>
            </a:solidFill>
          </a:ln>
        </p:spPr>
        <p:txBody>
          <a:bodyPr wrap="square" rtlCol="0">
            <a:spAutoFit/>
          </a:bodyPr>
          <a:lstStyle/>
          <a:p>
            <a:r>
              <a:rPr lang="es-ES" sz="1600" b="1" dirty="0" smtClean="0"/>
              <a:t>Mayores temperaturas nocturnas en llenado: Acortamiento de la etapa y Menor peso de granos. Reducción en rinde: 3-5%</a:t>
            </a:r>
            <a:endParaRPr lang="es-AR" sz="1600" b="1" dirty="0"/>
          </a:p>
        </p:txBody>
      </p:sp>
    </p:spTree>
    <p:extLst>
      <p:ext uri="{BB962C8B-B14F-4D97-AF65-F5344CB8AC3E}">
        <p14:creationId xmlns:p14="http://schemas.microsoft.com/office/powerpoint/2010/main" val="480063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0" y="7259"/>
            <a:ext cx="9144000" cy="1302924"/>
          </a:xfrm>
          <a:prstGeom prst="rect">
            <a:avLst/>
          </a:prstGeom>
          <a:solidFill>
            <a:schemeClr val="tx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AR" sz="2800" dirty="0" smtClean="0">
                <a:solidFill>
                  <a:schemeClr val="bg1"/>
                </a:solidFill>
              </a:rPr>
              <a:t>VIDEO 2: El manejo del cultivo en el contexto del cambio climático: Elección de fecha de siembra y los riesgos de heladas</a:t>
            </a:r>
            <a:endParaRPr lang="es-AR" sz="2800" dirty="0">
              <a:solidFill>
                <a:schemeClr val="bg1"/>
              </a:solidFill>
            </a:endParaRPr>
          </a:p>
        </p:txBody>
      </p:sp>
      <p:pic>
        <p:nvPicPr>
          <p:cNvPr id="3" name="Picture 2"/>
          <p:cNvPicPr>
            <a:picLocks noChangeAspect="1" noChangeArrowheads="1"/>
          </p:cNvPicPr>
          <p:nvPr/>
        </p:nvPicPr>
        <p:blipFill>
          <a:blip r:embed="rId2" cstate="print"/>
          <a:srcRect t="5804"/>
          <a:stretch>
            <a:fillRect/>
          </a:stretch>
        </p:blipFill>
        <p:spPr bwMode="auto">
          <a:xfrm>
            <a:off x="218631" y="1531981"/>
            <a:ext cx="3575280" cy="4624495"/>
          </a:xfrm>
          <a:prstGeom prst="rect">
            <a:avLst/>
          </a:prstGeom>
          <a:noFill/>
          <a:ln w="9525">
            <a:noFill/>
            <a:miter lim="800000"/>
            <a:headEnd/>
            <a:tailEnd/>
          </a:ln>
        </p:spPr>
      </p:pic>
      <p:sp>
        <p:nvSpPr>
          <p:cNvPr id="4" name="3 CuadroTexto"/>
          <p:cNvSpPr txBox="1"/>
          <p:nvPr/>
        </p:nvSpPr>
        <p:spPr>
          <a:xfrm>
            <a:off x="3629239" y="1531981"/>
            <a:ext cx="1885521" cy="2760372"/>
          </a:xfrm>
          <a:prstGeom prst="rect">
            <a:avLst/>
          </a:prstGeom>
          <a:solidFill>
            <a:srgbClr val="FFC000"/>
          </a:solidFill>
          <a:scene3d>
            <a:camera prst="orthographicFront"/>
            <a:lightRig rig="threePt" dir="t"/>
          </a:scene3d>
          <a:sp3d>
            <a:bevelT/>
          </a:sp3d>
        </p:spPr>
        <p:txBody>
          <a:bodyPr wrap="square" lIns="51435" tIns="25718" rIns="51435" bIns="25718" rtlCol="0">
            <a:spAutoFit/>
          </a:bodyPr>
          <a:lstStyle/>
          <a:p>
            <a:pPr algn="ctr"/>
            <a:r>
              <a:rPr lang="es-AR" sz="1600" dirty="0" smtClean="0"/>
              <a:t>Entre 1960 y 2010: </a:t>
            </a:r>
          </a:p>
          <a:p>
            <a:pPr algn="ctr"/>
            <a:endParaRPr lang="es-AR" sz="1600" dirty="0" smtClean="0"/>
          </a:p>
          <a:p>
            <a:pPr algn="ctr"/>
            <a:r>
              <a:rPr lang="es-AR" sz="1600" dirty="0" smtClean="0"/>
              <a:t>Aumento de temperatura media anual de 0.5  a 1 grado </a:t>
            </a:r>
          </a:p>
          <a:p>
            <a:pPr algn="ctr"/>
            <a:endParaRPr lang="es-AR" sz="1600" dirty="0" smtClean="0"/>
          </a:p>
          <a:p>
            <a:pPr algn="ctr"/>
            <a:r>
              <a:rPr lang="es-AR" sz="1600" dirty="0" smtClean="0"/>
              <a:t>En el Centro tuvo una leve disminución</a:t>
            </a:r>
          </a:p>
          <a:p>
            <a:pPr algn="ctr"/>
            <a:endParaRPr lang="es-AR" sz="1600" dirty="0" smtClean="0"/>
          </a:p>
          <a:p>
            <a:pPr algn="ctr"/>
            <a:r>
              <a:rPr lang="es-AR" sz="1600" dirty="0" smtClean="0"/>
              <a:t>(confianza media)</a:t>
            </a:r>
            <a:endParaRPr lang="es-ES" sz="1600" dirty="0"/>
          </a:p>
        </p:txBody>
      </p:sp>
      <p:pic>
        <p:nvPicPr>
          <p:cNvPr id="5" name="Imagen 43"/>
          <p:cNvPicPr>
            <a:picLocks noChangeAspect="1" noChangeArrowheads="1"/>
          </p:cNvPicPr>
          <p:nvPr/>
        </p:nvPicPr>
        <p:blipFill>
          <a:blip r:embed="rId3" cstate="print"/>
          <a:srcRect l="16716" t="6860" r="17657"/>
          <a:stretch>
            <a:fillRect/>
          </a:stretch>
        </p:blipFill>
        <p:spPr bwMode="auto">
          <a:xfrm>
            <a:off x="5628674" y="1591890"/>
            <a:ext cx="2580752" cy="2461495"/>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16003" t="7695" r="14783"/>
          <a:stretch>
            <a:fillRect/>
          </a:stretch>
        </p:blipFill>
        <p:spPr bwMode="auto">
          <a:xfrm>
            <a:off x="5557944" y="4053384"/>
            <a:ext cx="2668469" cy="2668469"/>
          </a:xfrm>
          <a:prstGeom prst="rect">
            <a:avLst/>
          </a:prstGeom>
          <a:noFill/>
          <a:ln w="9525">
            <a:noFill/>
            <a:miter lim="800000"/>
            <a:headEnd/>
            <a:tailEnd/>
          </a:ln>
        </p:spPr>
      </p:pic>
      <p:sp>
        <p:nvSpPr>
          <p:cNvPr id="7" name="6 CuadroTexto"/>
          <p:cNvSpPr txBox="1"/>
          <p:nvPr/>
        </p:nvSpPr>
        <p:spPr>
          <a:xfrm>
            <a:off x="4608711" y="827956"/>
            <a:ext cx="928694" cy="328937"/>
          </a:xfrm>
          <a:prstGeom prst="rect">
            <a:avLst/>
          </a:prstGeom>
          <a:noFill/>
        </p:spPr>
        <p:txBody>
          <a:bodyPr wrap="square" lIns="51435" tIns="25718" rIns="51435" bIns="25718" rtlCol="0">
            <a:spAutoFit/>
          </a:bodyPr>
          <a:lstStyle/>
          <a:p>
            <a:pPr algn="ctr"/>
            <a:r>
              <a:rPr lang="es-AR" sz="900" dirty="0" smtClean="0"/>
              <a:t>Cambios en las olas de calor</a:t>
            </a:r>
            <a:endParaRPr lang="es-ES" sz="900" dirty="0"/>
          </a:p>
        </p:txBody>
      </p:sp>
      <p:sp>
        <p:nvSpPr>
          <p:cNvPr id="8" name="7 CuadroTexto"/>
          <p:cNvSpPr txBox="1"/>
          <p:nvPr/>
        </p:nvSpPr>
        <p:spPr>
          <a:xfrm>
            <a:off x="7794638" y="6156476"/>
            <a:ext cx="1521961" cy="698269"/>
          </a:xfrm>
          <a:prstGeom prst="rect">
            <a:avLst/>
          </a:prstGeom>
          <a:noFill/>
        </p:spPr>
        <p:txBody>
          <a:bodyPr wrap="square" lIns="51435" tIns="25718" rIns="51435" bIns="25718" rtlCol="0">
            <a:spAutoFit/>
          </a:bodyPr>
          <a:lstStyle/>
          <a:p>
            <a:pPr algn="ctr"/>
            <a:r>
              <a:rPr lang="es-AR" sz="1400" dirty="0" smtClean="0"/>
              <a:t>Cambios en el número de días con heladas </a:t>
            </a:r>
            <a:endParaRPr lang="es-ES" sz="1400" dirty="0"/>
          </a:p>
        </p:txBody>
      </p:sp>
      <p:sp>
        <p:nvSpPr>
          <p:cNvPr id="9" name="10 CuadroTexto"/>
          <p:cNvSpPr txBox="1"/>
          <p:nvPr/>
        </p:nvSpPr>
        <p:spPr>
          <a:xfrm>
            <a:off x="79140" y="6475633"/>
            <a:ext cx="1879041" cy="246221"/>
          </a:xfrm>
          <a:prstGeom prst="rect">
            <a:avLst/>
          </a:prstGeom>
          <a:noFill/>
        </p:spPr>
        <p:txBody>
          <a:bodyPr wrap="none" rtlCol="0">
            <a:spAutoFit/>
          </a:bodyPr>
          <a:lstStyle/>
          <a:p>
            <a:r>
              <a:rPr lang="en-US" dirty="0" smtClean="0"/>
              <a:t>Carolina Vera: A </a:t>
            </a:r>
            <a:r>
              <a:rPr lang="en-US" dirty="0" err="1" smtClean="0"/>
              <a:t>Todo</a:t>
            </a:r>
            <a:r>
              <a:rPr lang="en-US" dirty="0" smtClean="0"/>
              <a:t> </a:t>
            </a:r>
            <a:r>
              <a:rPr lang="en-US" dirty="0" err="1" smtClean="0"/>
              <a:t>trigo</a:t>
            </a:r>
            <a:r>
              <a:rPr lang="en-US" dirty="0" smtClean="0"/>
              <a:t> 2015</a:t>
            </a:r>
          </a:p>
        </p:txBody>
      </p:sp>
      <p:sp>
        <p:nvSpPr>
          <p:cNvPr id="10" name="6 CuadroTexto"/>
          <p:cNvSpPr txBox="1"/>
          <p:nvPr/>
        </p:nvSpPr>
        <p:spPr>
          <a:xfrm>
            <a:off x="8091272" y="1730477"/>
            <a:ext cx="928694" cy="698269"/>
          </a:xfrm>
          <a:prstGeom prst="rect">
            <a:avLst/>
          </a:prstGeom>
          <a:noFill/>
        </p:spPr>
        <p:txBody>
          <a:bodyPr wrap="square" lIns="51435" tIns="25718" rIns="51435" bIns="25718" rtlCol="0">
            <a:spAutoFit/>
          </a:bodyPr>
          <a:lstStyle/>
          <a:p>
            <a:pPr algn="ctr"/>
            <a:r>
              <a:rPr lang="es-AR" sz="1400" dirty="0" smtClean="0"/>
              <a:t>Cambios en las olas de calor</a:t>
            </a:r>
            <a:endParaRPr lang="es-ES" sz="1400" dirty="0"/>
          </a:p>
        </p:txBody>
      </p:sp>
    </p:spTree>
    <p:extLst>
      <p:ext uri="{BB962C8B-B14F-4D97-AF65-F5344CB8AC3E}">
        <p14:creationId xmlns:p14="http://schemas.microsoft.com/office/powerpoint/2010/main" val="1392192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1430387" y="1187450"/>
            <a:ext cx="6381750" cy="2679700"/>
            <a:chOff x="1070385" y="1187460"/>
            <a:chExt cx="6381495" cy="2679063"/>
          </a:xfrm>
        </p:grpSpPr>
        <p:grpSp>
          <p:nvGrpSpPr>
            <p:cNvPr id="3" name="Group 24"/>
            <p:cNvGrpSpPr>
              <a:grpSpLocks/>
            </p:cNvGrpSpPr>
            <p:nvPr/>
          </p:nvGrpSpPr>
          <p:grpSpPr bwMode="auto">
            <a:xfrm>
              <a:off x="1070385" y="1187460"/>
              <a:ext cx="6381495" cy="2679063"/>
              <a:chOff x="1070385" y="1187460"/>
              <a:chExt cx="6381495" cy="2679063"/>
            </a:xfrm>
          </p:grpSpPr>
          <p:pic>
            <p:nvPicPr>
              <p:cNvPr id="32789" name="Picture 2"/>
              <p:cNvPicPr>
                <a:picLocks noChangeAspect="1" noChangeArrowheads="1"/>
              </p:cNvPicPr>
              <p:nvPr/>
            </p:nvPicPr>
            <p:blipFill>
              <a:blip r:embed="rId3" cstate="print"/>
              <a:srcRect t="14972"/>
              <a:stretch>
                <a:fillRect/>
              </a:stretch>
            </p:blipFill>
            <p:spPr bwMode="auto">
              <a:xfrm>
                <a:off x="3491880" y="1412776"/>
                <a:ext cx="3960000" cy="2453747"/>
              </a:xfrm>
              <a:prstGeom prst="rect">
                <a:avLst/>
              </a:prstGeom>
              <a:noFill/>
              <a:ln w="9525">
                <a:noFill/>
                <a:miter lim="800000"/>
                <a:headEnd/>
                <a:tailEnd/>
              </a:ln>
            </p:spPr>
          </p:pic>
          <p:sp>
            <p:nvSpPr>
              <p:cNvPr id="21" name="Curved Down Arrow 20"/>
              <p:cNvSpPr/>
              <p:nvPr/>
            </p:nvSpPr>
            <p:spPr>
              <a:xfrm rot="19779982">
                <a:off x="1070385" y="1582654"/>
                <a:ext cx="2520849" cy="5047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AR">
                  <a:solidFill>
                    <a:prstClr val="black"/>
                  </a:solidFill>
                </a:endParaRPr>
              </a:p>
            </p:txBody>
          </p:sp>
          <p:sp>
            <p:nvSpPr>
              <p:cNvPr id="32791" name="TextBox 22"/>
              <p:cNvSpPr txBox="1">
                <a:spLocks noChangeArrowheads="1"/>
              </p:cNvSpPr>
              <p:nvPr/>
            </p:nvSpPr>
            <p:spPr bwMode="auto">
              <a:xfrm>
                <a:off x="4914296" y="1187460"/>
                <a:ext cx="1169872" cy="369332"/>
              </a:xfrm>
              <a:prstGeom prst="rect">
                <a:avLst/>
              </a:prstGeom>
              <a:noFill/>
              <a:ln w="9525">
                <a:noFill/>
                <a:miter lim="800000"/>
                <a:headEnd/>
                <a:tailEnd/>
              </a:ln>
            </p:spPr>
            <p:txBody>
              <a:bodyPr wrap="none">
                <a:spAutoFit/>
              </a:bodyPr>
              <a:lstStyle/>
              <a:p>
                <a:pPr fontAlgn="base">
                  <a:spcBef>
                    <a:spcPct val="0"/>
                  </a:spcBef>
                  <a:spcAft>
                    <a:spcPct val="0"/>
                  </a:spcAft>
                </a:pPr>
                <a:r>
                  <a:rPr lang="en-US" smtClean="0">
                    <a:solidFill>
                      <a:prstClr val="black"/>
                    </a:solidFill>
                    <a:latin typeface="Arial" charset="0"/>
                  </a:rPr>
                  <a:t>Rio Cuarto</a:t>
                </a:r>
                <a:endParaRPr lang="es-AR" smtClean="0">
                  <a:solidFill>
                    <a:prstClr val="black"/>
                  </a:solidFill>
                  <a:latin typeface="Arial" charset="0"/>
                </a:endParaRPr>
              </a:p>
            </p:txBody>
          </p:sp>
        </p:grpSp>
        <p:sp>
          <p:nvSpPr>
            <p:cNvPr id="32787" name="TextBox 28"/>
            <p:cNvSpPr txBox="1">
              <a:spLocks noChangeArrowheads="1"/>
            </p:cNvSpPr>
            <p:nvPr/>
          </p:nvSpPr>
          <p:spPr bwMode="auto">
            <a:xfrm>
              <a:off x="4554584" y="1556792"/>
              <a:ext cx="481222" cy="369332"/>
            </a:xfrm>
            <a:prstGeom prst="rect">
              <a:avLst/>
            </a:prstGeom>
            <a:noFill/>
            <a:ln w="9525">
              <a:noFill/>
              <a:miter lim="800000"/>
              <a:headEnd/>
              <a:tailEnd/>
            </a:ln>
          </p:spPr>
          <p:txBody>
            <a:bodyPr wrap="none">
              <a:spAutoFit/>
            </a:bodyPr>
            <a:lstStyle/>
            <a:p>
              <a:pPr fontAlgn="base">
                <a:spcBef>
                  <a:spcPct val="0"/>
                </a:spcBef>
                <a:spcAft>
                  <a:spcPct val="0"/>
                </a:spcAft>
              </a:pPr>
              <a:r>
                <a:rPr lang="en-US" b="1" smtClean="0">
                  <a:solidFill>
                    <a:srgbClr val="002060"/>
                  </a:solidFill>
                  <a:latin typeface="Arial" charset="0"/>
                </a:rPr>
                <a:t>UH</a:t>
              </a:r>
              <a:endParaRPr lang="es-AR" b="1" smtClean="0">
                <a:solidFill>
                  <a:srgbClr val="002060"/>
                </a:solidFill>
                <a:latin typeface="Arial" charset="0"/>
              </a:endParaRPr>
            </a:p>
          </p:txBody>
        </p:sp>
        <p:sp>
          <p:nvSpPr>
            <p:cNvPr id="32788" name="TextBox 31"/>
            <p:cNvSpPr txBox="1">
              <a:spLocks noChangeArrowheads="1"/>
            </p:cNvSpPr>
            <p:nvPr/>
          </p:nvSpPr>
          <p:spPr bwMode="auto">
            <a:xfrm>
              <a:off x="6084168" y="1543144"/>
              <a:ext cx="577402" cy="369332"/>
            </a:xfrm>
            <a:prstGeom prst="rect">
              <a:avLst/>
            </a:prstGeom>
            <a:noFill/>
            <a:ln w="9525">
              <a:noFill/>
              <a:miter lim="800000"/>
              <a:headEnd/>
              <a:tailEnd/>
            </a:ln>
          </p:spPr>
          <p:txBody>
            <a:bodyPr wrap="none">
              <a:spAutoFit/>
            </a:bodyPr>
            <a:lstStyle/>
            <a:p>
              <a:pPr fontAlgn="base">
                <a:spcBef>
                  <a:spcPct val="0"/>
                </a:spcBef>
                <a:spcAft>
                  <a:spcPct val="0"/>
                </a:spcAft>
              </a:pPr>
              <a:r>
                <a:rPr lang="en-US" b="1" smtClean="0">
                  <a:solidFill>
                    <a:srgbClr val="FF0000"/>
                  </a:solidFill>
                  <a:latin typeface="Arial" charset="0"/>
                </a:rPr>
                <a:t>PGC</a:t>
              </a:r>
              <a:endParaRPr lang="es-AR" b="1" smtClean="0">
                <a:solidFill>
                  <a:srgbClr val="FF0000"/>
                </a:solidFill>
                <a:latin typeface="Arial" charset="0"/>
              </a:endParaRPr>
            </a:p>
          </p:txBody>
        </p:sp>
      </p:grpSp>
      <p:grpSp>
        <p:nvGrpSpPr>
          <p:cNvPr id="4" name="Group 32"/>
          <p:cNvGrpSpPr>
            <a:grpSpLocks/>
          </p:cNvGrpSpPr>
          <p:nvPr/>
        </p:nvGrpSpPr>
        <p:grpSpPr bwMode="auto">
          <a:xfrm>
            <a:off x="1617712" y="3827463"/>
            <a:ext cx="6170613" cy="2697162"/>
            <a:chOff x="1256704" y="3827140"/>
            <a:chExt cx="6170466" cy="2698204"/>
          </a:xfrm>
        </p:grpSpPr>
        <p:grpSp>
          <p:nvGrpSpPr>
            <p:cNvPr id="5" name="Group 25"/>
            <p:cNvGrpSpPr>
              <a:grpSpLocks/>
            </p:cNvGrpSpPr>
            <p:nvPr/>
          </p:nvGrpSpPr>
          <p:grpSpPr bwMode="auto">
            <a:xfrm>
              <a:off x="1256704" y="3827140"/>
              <a:ext cx="6170466" cy="2698204"/>
              <a:chOff x="1256704" y="3827140"/>
              <a:chExt cx="6170466" cy="2698204"/>
            </a:xfrm>
          </p:grpSpPr>
          <p:sp>
            <p:nvSpPr>
              <p:cNvPr id="22" name="Curved Down Arrow 21"/>
              <p:cNvSpPr/>
              <p:nvPr/>
            </p:nvSpPr>
            <p:spPr>
              <a:xfrm rot="13317021" flipH="1">
                <a:off x="1256704" y="3827140"/>
                <a:ext cx="2462154" cy="50343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AR">
                  <a:solidFill>
                    <a:prstClr val="black"/>
                  </a:solidFill>
                </a:endParaRPr>
              </a:p>
            </p:txBody>
          </p:sp>
          <p:pic>
            <p:nvPicPr>
              <p:cNvPr id="32784" name="Picture 3"/>
              <p:cNvPicPr>
                <a:picLocks noChangeAspect="1" noChangeArrowheads="1"/>
              </p:cNvPicPr>
              <p:nvPr/>
            </p:nvPicPr>
            <p:blipFill>
              <a:blip r:embed="rId4" cstate="print"/>
              <a:srcRect t="12485"/>
              <a:stretch>
                <a:fillRect/>
              </a:stretch>
            </p:blipFill>
            <p:spPr bwMode="auto">
              <a:xfrm>
                <a:off x="3467170" y="4001685"/>
                <a:ext cx="3960000" cy="2523659"/>
              </a:xfrm>
              <a:prstGeom prst="rect">
                <a:avLst/>
              </a:prstGeom>
              <a:noFill/>
              <a:ln w="9525">
                <a:noFill/>
                <a:miter lim="800000"/>
                <a:headEnd/>
                <a:tailEnd/>
              </a:ln>
            </p:spPr>
          </p:pic>
          <p:sp>
            <p:nvSpPr>
              <p:cNvPr id="32785" name="TextBox 23"/>
              <p:cNvSpPr txBox="1">
                <a:spLocks noChangeArrowheads="1"/>
              </p:cNvSpPr>
              <p:nvPr/>
            </p:nvSpPr>
            <p:spPr bwMode="auto">
              <a:xfrm>
                <a:off x="5129224" y="3851756"/>
                <a:ext cx="738920" cy="369332"/>
              </a:xfrm>
              <a:prstGeom prst="rect">
                <a:avLst/>
              </a:prstGeom>
              <a:noFill/>
              <a:ln w="9525">
                <a:noFill/>
                <a:miter lim="800000"/>
                <a:headEnd/>
                <a:tailEnd/>
              </a:ln>
            </p:spPr>
            <p:txBody>
              <a:bodyPr wrap="none">
                <a:spAutoFit/>
              </a:bodyPr>
              <a:lstStyle/>
              <a:p>
                <a:pPr fontAlgn="base">
                  <a:spcBef>
                    <a:spcPct val="0"/>
                  </a:spcBef>
                  <a:spcAft>
                    <a:spcPct val="0"/>
                  </a:spcAft>
                </a:pPr>
                <a:r>
                  <a:rPr lang="es-AR" smtClean="0">
                    <a:solidFill>
                      <a:prstClr val="black"/>
                    </a:solidFill>
                    <a:latin typeface="Arial" charset="0"/>
                  </a:rPr>
                  <a:t>Tandil</a:t>
                </a:r>
              </a:p>
            </p:txBody>
          </p:sp>
        </p:grpSp>
        <p:sp>
          <p:nvSpPr>
            <p:cNvPr id="32781" name="TextBox 29"/>
            <p:cNvSpPr txBox="1">
              <a:spLocks noChangeArrowheads="1"/>
            </p:cNvSpPr>
            <p:nvPr/>
          </p:nvSpPr>
          <p:spPr bwMode="auto">
            <a:xfrm>
              <a:off x="4558352" y="4221088"/>
              <a:ext cx="481222" cy="369332"/>
            </a:xfrm>
            <a:prstGeom prst="rect">
              <a:avLst/>
            </a:prstGeom>
            <a:noFill/>
            <a:ln w="9525">
              <a:noFill/>
              <a:miter lim="800000"/>
              <a:headEnd/>
              <a:tailEnd/>
            </a:ln>
          </p:spPr>
          <p:txBody>
            <a:bodyPr wrap="none">
              <a:spAutoFit/>
            </a:bodyPr>
            <a:lstStyle/>
            <a:p>
              <a:pPr fontAlgn="base">
                <a:spcBef>
                  <a:spcPct val="0"/>
                </a:spcBef>
                <a:spcAft>
                  <a:spcPct val="0"/>
                </a:spcAft>
              </a:pPr>
              <a:r>
                <a:rPr lang="en-US" b="1" smtClean="0">
                  <a:solidFill>
                    <a:srgbClr val="002060"/>
                  </a:solidFill>
                  <a:latin typeface="Arial" charset="0"/>
                </a:rPr>
                <a:t>UH</a:t>
              </a:r>
              <a:endParaRPr lang="es-AR" b="1" smtClean="0">
                <a:solidFill>
                  <a:srgbClr val="002060"/>
                </a:solidFill>
                <a:latin typeface="Arial" charset="0"/>
              </a:endParaRPr>
            </a:p>
          </p:txBody>
        </p:sp>
        <p:sp>
          <p:nvSpPr>
            <p:cNvPr id="32782" name="TextBox 30"/>
            <p:cNvSpPr txBox="1">
              <a:spLocks noChangeArrowheads="1"/>
            </p:cNvSpPr>
            <p:nvPr/>
          </p:nvSpPr>
          <p:spPr bwMode="auto">
            <a:xfrm>
              <a:off x="6222037" y="4859868"/>
              <a:ext cx="577402" cy="369332"/>
            </a:xfrm>
            <a:prstGeom prst="rect">
              <a:avLst/>
            </a:prstGeom>
            <a:noFill/>
            <a:ln w="9525">
              <a:noFill/>
              <a:miter lim="800000"/>
              <a:headEnd/>
              <a:tailEnd/>
            </a:ln>
          </p:spPr>
          <p:txBody>
            <a:bodyPr wrap="none">
              <a:spAutoFit/>
            </a:bodyPr>
            <a:lstStyle/>
            <a:p>
              <a:pPr fontAlgn="base">
                <a:spcBef>
                  <a:spcPct val="0"/>
                </a:spcBef>
                <a:spcAft>
                  <a:spcPct val="0"/>
                </a:spcAft>
              </a:pPr>
              <a:r>
                <a:rPr lang="en-US" b="1" smtClean="0">
                  <a:solidFill>
                    <a:srgbClr val="FF0000"/>
                  </a:solidFill>
                  <a:latin typeface="Arial" charset="0"/>
                </a:rPr>
                <a:t>PGC</a:t>
              </a:r>
              <a:endParaRPr lang="es-AR" b="1" smtClean="0">
                <a:solidFill>
                  <a:srgbClr val="FF0000"/>
                </a:solidFill>
                <a:latin typeface="Arial" charset="0"/>
              </a:endParaRPr>
            </a:p>
          </p:txBody>
        </p:sp>
      </p:grpSp>
      <p:sp>
        <p:nvSpPr>
          <p:cNvPr id="24580" name="18 CuadroTexto"/>
          <p:cNvSpPr txBox="1">
            <a:spLocks noChangeArrowheads="1"/>
          </p:cNvSpPr>
          <p:nvPr/>
        </p:nvSpPr>
        <p:spPr bwMode="auto">
          <a:xfrm>
            <a:off x="0" y="580600"/>
            <a:ext cx="7559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s-ES"/>
            </a:defPPr>
            <a:lvl1pPr>
              <a:defRPr sz="2400" b="1">
                <a:solidFill>
                  <a:schemeClr val="tx2">
                    <a:lumMod val="60000"/>
                    <a:lumOff val="40000"/>
                  </a:schemeClr>
                </a:solidFill>
                <a:effectLst>
                  <a:outerShdw blurRad="38100" dist="38100" dir="2700000" algn="tl">
                    <a:srgbClr val="000000">
                      <a:alpha val="43137"/>
                    </a:srgbClr>
                  </a:outerShdw>
                </a:effectLst>
              </a:defRPr>
            </a:lvl1pPr>
          </a:lstStyle>
          <a:p>
            <a:pPr fontAlgn="base">
              <a:spcBef>
                <a:spcPct val="0"/>
              </a:spcBef>
              <a:spcAft>
                <a:spcPct val="0"/>
              </a:spcAft>
              <a:defRPr/>
            </a:pPr>
            <a:r>
              <a:rPr lang="es-AR" sz="2000" dirty="0" smtClean="0">
                <a:solidFill>
                  <a:srgbClr val="1F497D">
                    <a:lumMod val="60000"/>
                    <a:lumOff val="40000"/>
                  </a:srgbClr>
                </a:solidFill>
                <a:effectLst/>
              </a:rPr>
              <a:t>Riesgo de Heladas y golpe de calor</a:t>
            </a:r>
          </a:p>
        </p:txBody>
      </p:sp>
      <p:pic>
        <p:nvPicPr>
          <p:cNvPr id="32773" name="Picture 2" descr="http://www.scielo.org.ar/img/revistas/meteoro/v36n2/a01f01.jpg"/>
          <p:cNvPicPr>
            <a:picLocks noChangeAspect="1" noChangeArrowheads="1"/>
          </p:cNvPicPr>
          <p:nvPr/>
        </p:nvPicPr>
        <p:blipFill>
          <a:blip r:embed="rId5" cstate="print"/>
          <a:srcRect l="71849" t="47534" r="13518" b="23096"/>
          <a:stretch>
            <a:fillRect/>
          </a:stretch>
        </p:blipFill>
        <p:spPr bwMode="auto">
          <a:xfrm>
            <a:off x="971600" y="1557338"/>
            <a:ext cx="2016125" cy="2159000"/>
          </a:xfrm>
          <a:prstGeom prst="rect">
            <a:avLst/>
          </a:prstGeom>
          <a:noFill/>
          <a:ln w="9525">
            <a:noFill/>
            <a:miter lim="800000"/>
            <a:headEnd/>
            <a:tailEnd/>
          </a:ln>
        </p:spPr>
      </p:pic>
      <p:grpSp>
        <p:nvGrpSpPr>
          <p:cNvPr id="6" name="Group 32"/>
          <p:cNvGrpSpPr>
            <a:grpSpLocks/>
          </p:cNvGrpSpPr>
          <p:nvPr/>
        </p:nvGrpSpPr>
        <p:grpSpPr bwMode="auto">
          <a:xfrm>
            <a:off x="5580112" y="1501775"/>
            <a:ext cx="922338" cy="4371975"/>
            <a:chOff x="5220072" y="1502200"/>
            <a:chExt cx="922456" cy="4371304"/>
          </a:xfrm>
        </p:grpSpPr>
        <p:cxnSp>
          <p:nvCxnSpPr>
            <p:cNvPr id="25" name="Straight Connector 24"/>
            <p:cNvCxnSpPr/>
            <p:nvPr/>
          </p:nvCxnSpPr>
          <p:spPr>
            <a:xfrm flipV="1">
              <a:off x="5220072" y="1502200"/>
              <a:ext cx="0" cy="172852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142528" y="4144982"/>
              <a:ext cx="0" cy="172852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2775" name="48 Rectángulo"/>
          <p:cNvSpPr>
            <a:spLocks noChangeArrowheads="1"/>
          </p:cNvSpPr>
          <p:nvPr/>
        </p:nvSpPr>
        <p:spPr bwMode="auto">
          <a:xfrm>
            <a:off x="6871871" y="6406823"/>
            <a:ext cx="2071688" cy="307975"/>
          </a:xfrm>
          <a:prstGeom prst="rect">
            <a:avLst/>
          </a:prstGeom>
          <a:noFill/>
          <a:ln w="9525">
            <a:noFill/>
            <a:miter lim="800000"/>
            <a:headEnd/>
            <a:tailEnd/>
          </a:ln>
        </p:spPr>
        <p:txBody>
          <a:bodyPr>
            <a:spAutoFit/>
          </a:bodyPr>
          <a:lstStyle/>
          <a:p>
            <a:pPr fontAlgn="base">
              <a:spcBef>
                <a:spcPct val="0"/>
              </a:spcBef>
              <a:spcAft>
                <a:spcPct val="0"/>
              </a:spcAft>
            </a:pPr>
            <a:r>
              <a:rPr lang="es-MX" sz="1400" i="1" smtClean="0">
                <a:solidFill>
                  <a:prstClr val="black"/>
                </a:solidFill>
                <a:latin typeface="Arial" charset="0"/>
              </a:rPr>
              <a:t>Alzueta &amp; García, 2013</a:t>
            </a:r>
            <a:endParaRPr lang="es-ES" sz="1400" i="1" smtClean="0">
              <a:solidFill>
                <a:prstClr val="black"/>
              </a:solidFill>
              <a:latin typeface="Arial" charset="0"/>
            </a:endParaRPr>
          </a:p>
        </p:txBody>
      </p:sp>
      <p:sp>
        <p:nvSpPr>
          <p:cNvPr id="24584" name="27 CuadroTexto"/>
          <p:cNvSpPr txBox="1">
            <a:spLocks noChangeArrowheads="1"/>
          </p:cNvSpPr>
          <p:nvPr/>
        </p:nvSpPr>
        <p:spPr bwMode="auto">
          <a:xfrm>
            <a:off x="4645075" y="2565400"/>
            <a:ext cx="633412" cy="368300"/>
          </a:xfrm>
          <a:prstGeom prst="rect">
            <a:avLst/>
          </a:prstGeom>
          <a:noFill/>
          <a:ln w="9525">
            <a:noFill/>
            <a:miter lim="800000"/>
            <a:headEnd/>
            <a:tailEnd/>
          </a:ln>
        </p:spPr>
        <p:txBody>
          <a:bodyPr wrap="none">
            <a:spAutoFit/>
          </a:bodyPr>
          <a:lstStyle/>
          <a:p>
            <a:pPr fontAlgn="base">
              <a:spcBef>
                <a:spcPct val="0"/>
              </a:spcBef>
              <a:spcAft>
                <a:spcPct val="0"/>
              </a:spcAft>
            </a:pPr>
            <a:r>
              <a:rPr lang="es-AR" smtClean="0">
                <a:solidFill>
                  <a:prstClr val="black"/>
                </a:solidFill>
                <a:latin typeface="Arial" charset="0"/>
              </a:rPr>
              <a:t>17/9</a:t>
            </a:r>
          </a:p>
        </p:txBody>
      </p:sp>
      <p:sp>
        <p:nvSpPr>
          <p:cNvPr id="24585" name="32 CuadroTexto"/>
          <p:cNvSpPr txBox="1">
            <a:spLocks noChangeArrowheads="1"/>
          </p:cNvSpPr>
          <p:nvPr/>
        </p:nvSpPr>
        <p:spPr bwMode="auto">
          <a:xfrm>
            <a:off x="5307062" y="5508625"/>
            <a:ext cx="615950" cy="368300"/>
          </a:xfrm>
          <a:prstGeom prst="rect">
            <a:avLst/>
          </a:prstGeom>
          <a:noFill/>
          <a:ln w="9525">
            <a:noFill/>
            <a:miter lim="800000"/>
            <a:headEnd/>
            <a:tailEnd/>
          </a:ln>
        </p:spPr>
        <p:txBody>
          <a:bodyPr wrap="none">
            <a:spAutoFit/>
          </a:bodyPr>
          <a:lstStyle/>
          <a:p>
            <a:pPr fontAlgn="base">
              <a:spcBef>
                <a:spcPct val="0"/>
              </a:spcBef>
              <a:spcAft>
                <a:spcPct val="0"/>
              </a:spcAft>
            </a:pPr>
            <a:r>
              <a:rPr lang="es-AR" smtClean="0">
                <a:solidFill>
                  <a:prstClr val="black"/>
                </a:solidFill>
                <a:latin typeface="Arial" charset="0"/>
              </a:rPr>
              <a:t>6/11</a:t>
            </a:r>
          </a:p>
        </p:txBody>
      </p:sp>
      <p:sp>
        <p:nvSpPr>
          <p:cNvPr id="24" name="TextBox 1082"/>
          <p:cNvSpPr txBox="1"/>
          <p:nvPr/>
        </p:nvSpPr>
        <p:spPr>
          <a:xfrm>
            <a:off x="-12318" y="75402"/>
            <a:ext cx="9156318" cy="400110"/>
          </a:xfrm>
          <a:prstGeom prst="rect">
            <a:avLst/>
          </a:prstGeom>
          <a:noFill/>
        </p:spPr>
        <p:txBody>
          <a:bodyPr wrap="square" rtlCol="0" anchor="ctr">
            <a:spAutoFit/>
          </a:bodyPr>
          <a:lstStyle/>
          <a:p>
            <a:pPr algn="ctr"/>
            <a:r>
              <a:rPr lang="es-AR" sz="2000" dirty="0" smtClean="0">
                <a:ln>
                  <a:solidFill>
                    <a:prstClr val="black"/>
                  </a:solidFill>
                </a:ln>
                <a:solidFill>
                  <a:schemeClr val="bg1"/>
                </a:solidFill>
                <a:latin typeface="Arial" panose="020B0604020202020204" pitchFamily="34" charset="0"/>
                <a:cs typeface="Arial" panose="020B0604020202020204" pitchFamily="34" charset="0"/>
              </a:rPr>
              <a:t>Tecnologías</a:t>
            </a:r>
            <a:r>
              <a:rPr lang="es-AR" sz="2000" dirty="0" smtClean="0">
                <a:ln>
                  <a:solidFill>
                    <a:prstClr val="black"/>
                  </a:solidFill>
                </a:ln>
                <a:solidFill>
                  <a:schemeClr val="bg1"/>
                </a:solidFill>
                <a:latin typeface="Arial" panose="020B0604020202020204" pitchFamily="34" charset="0"/>
              </a:rPr>
              <a:t>: Toma de decisiones- </a:t>
            </a:r>
            <a:r>
              <a:rPr lang="es-AR" sz="2000" dirty="0">
                <a:ln>
                  <a:solidFill>
                    <a:prstClr val="black"/>
                  </a:solidFill>
                </a:ln>
                <a:solidFill>
                  <a:schemeClr val="bg1"/>
                </a:solidFill>
                <a:latin typeface="Arial" panose="020B0604020202020204" pitchFamily="34" charset="0"/>
              </a:rPr>
              <a:t>F</a:t>
            </a:r>
            <a:r>
              <a:rPr lang="es-AR" sz="2000" dirty="0" smtClean="0">
                <a:ln>
                  <a:solidFill>
                    <a:prstClr val="black"/>
                  </a:solidFill>
                </a:ln>
                <a:solidFill>
                  <a:schemeClr val="bg1"/>
                </a:solidFill>
                <a:latin typeface="Arial" panose="020B0604020202020204" pitchFamily="34" charset="0"/>
              </a:rPr>
              <a:t>echa de siembra</a:t>
            </a:r>
            <a:endParaRPr lang="es-AR" sz="2000" dirty="0">
              <a:ln>
                <a:solidFill>
                  <a:prstClr val="black"/>
                </a:solidFill>
              </a:ln>
              <a:solidFill>
                <a:schemeClr val="bg1"/>
              </a:solidFill>
              <a:latin typeface="Arial" panose="020B0604020202020204" pitchFamily="34" charset="0"/>
            </a:endParaRPr>
          </a:p>
        </p:txBody>
      </p:sp>
      <p:sp>
        <p:nvSpPr>
          <p:cNvPr id="7" name="6 CuadroTexto"/>
          <p:cNvSpPr txBox="1"/>
          <p:nvPr/>
        </p:nvSpPr>
        <p:spPr>
          <a:xfrm>
            <a:off x="-12318" y="4907945"/>
            <a:ext cx="3694093" cy="1569660"/>
          </a:xfrm>
          <a:prstGeom prst="rect">
            <a:avLst/>
          </a:prstGeom>
          <a:noFill/>
          <a:ln w="25400">
            <a:solidFill>
              <a:schemeClr val="tx1"/>
            </a:solidFill>
          </a:ln>
        </p:spPr>
        <p:txBody>
          <a:bodyPr wrap="square" rtlCol="0">
            <a:spAutoFit/>
          </a:bodyPr>
          <a:lstStyle/>
          <a:p>
            <a:r>
              <a:rPr lang="es-AR" sz="2400" dirty="0" smtClean="0"/>
              <a:t>Como defino la fecha de siembra en función de los riesgos de heladas y golpe de calor?</a:t>
            </a:r>
            <a:endParaRPr lang="es-AR" sz="2400" dirty="0"/>
          </a:p>
        </p:txBody>
      </p:sp>
      <p:cxnSp>
        <p:nvCxnSpPr>
          <p:cNvPr id="9" name="8 Conector recto de flecha"/>
          <p:cNvCxnSpPr/>
          <p:nvPr/>
        </p:nvCxnSpPr>
        <p:spPr>
          <a:xfrm>
            <a:off x="5615037" y="2636838"/>
            <a:ext cx="1545542" cy="3147"/>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080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TotalTime>
  <Words>1604</Words>
  <Application>Microsoft Office PowerPoint</Application>
  <PresentationFormat>Presentación en pantalla (4:3)</PresentationFormat>
  <Paragraphs>403</Paragraphs>
  <Slides>31</Slides>
  <Notes>5</Notes>
  <HiddenSlides>0</HiddenSlides>
  <MMClips>0</MMClips>
  <ScaleCrop>false</ScaleCrop>
  <HeadingPairs>
    <vt:vector size="6" baseType="variant">
      <vt:variant>
        <vt:lpstr>Fuentes usadas</vt:lpstr>
      </vt:variant>
      <vt:variant>
        <vt:i4>4</vt:i4>
      </vt:variant>
      <vt:variant>
        <vt:lpstr>Tema</vt:lpstr>
      </vt:variant>
      <vt:variant>
        <vt:i4>4</vt:i4>
      </vt:variant>
      <vt:variant>
        <vt:lpstr>Títulos de diapositiva</vt:lpstr>
      </vt:variant>
      <vt:variant>
        <vt:i4>31</vt:i4>
      </vt:variant>
    </vt:vector>
  </HeadingPairs>
  <TitlesOfParts>
    <vt:vector size="39" baseType="lpstr">
      <vt:lpstr>Arial</vt:lpstr>
      <vt:lpstr>Calibri</vt:lpstr>
      <vt:lpstr>Calibri Light</vt:lpstr>
      <vt:lpstr>Times New Roman</vt:lpstr>
      <vt:lpstr>Tema de Office</vt:lpstr>
      <vt:lpstr>Diseño predeterminado</vt:lpstr>
      <vt:lpstr>1_Tema de Office</vt:lpstr>
      <vt:lpstr>8_Diseño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fecha de Floración y el riesgo de heladas :</vt:lpstr>
      <vt:lpstr>La fecha de Floración y el riesgo de heladas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dc:creator>
  <cp:lastModifiedBy>Milva Beloso</cp:lastModifiedBy>
  <cp:revision>17</cp:revision>
  <dcterms:created xsi:type="dcterms:W3CDTF">2015-05-10T14:48:26Z</dcterms:created>
  <dcterms:modified xsi:type="dcterms:W3CDTF">2015-06-11T22:42:55Z</dcterms:modified>
</cp:coreProperties>
</file>